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slideLayouts/slideLayout31.xml" ContentType="application/vnd.openxmlformats-officedocument.presentationml.slideLayout+xml"/>
  <Override PartName="/ppt/theme/theme8.xml" ContentType="application/vnd.openxmlformats-officedocument.theme+xml"/>
  <Override PartName="/ppt/slideLayouts/slideLayout32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  <p:sldMasterId id="2147483743" r:id="rId10"/>
    <p:sldMasterId id="2147483745" r:id="rId11"/>
  </p:sldMasterIdLst>
  <p:notesMasterIdLst>
    <p:notesMasterId r:id="rId33"/>
  </p:notesMasterIdLst>
  <p:sldIdLst>
    <p:sldId id="256" r:id="rId12"/>
    <p:sldId id="264" r:id="rId13"/>
    <p:sldId id="284" r:id="rId14"/>
    <p:sldId id="267" r:id="rId15"/>
    <p:sldId id="278" r:id="rId16"/>
    <p:sldId id="303" r:id="rId17"/>
    <p:sldId id="268" r:id="rId18"/>
    <p:sldId id="289" r:id="rId19"/>
    <p:sldId id="294" r:id="rId20"/>
    <p:sldId id="263" r:id="rId21"/>
    <p:sldId id="288" r:id="rId22"/>
    <p:sldId id="298" r:id="rId23"/>
    <p:sldId id="302" r:id="rId24"/>
    <p:sldId id="269" r:id="rId25"/>
    <p:sldId id="270" r:id="rId26"/>
    <p:sldId id="266" r:id="rId27"/>
    <p:sldId id="272" r:id="rId28"/>
    <p:sldId id="273" r:id="rId29"/>
    <p:sldId id="285" r:id="rId30"/>
    <p:sldId id="286" r:id="rId31"/>
    <p:sldId id="287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96327"/>
  </p:normalViewPr>
  <p:slideViewPr>
    <p:cSldViewPr snapToGrid="0" snapToObjects="1">
      <p:cViewPr varScale="1">
        <p:scale>
          <a:sx n="117" d="100"/>
          <a:sy n="117" d="100"/>
        </p:scale>
        <p:origin x="108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21" Type="http://schemas.openxmlformats.org/officeDocument/2006/relationships/slide" Target="slides/slide10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Master" Target="slideMasters/slideMaster9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8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FA151-CFBF-4C9A-A69A-60FC2D6C0AB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E13B4A-88EF-4FB5-BBBC-F1FC71B55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55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you can give your email- preferred contact medium and availability.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E13B4A-88EF-4FB5-BBBC-F1FC71B55F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69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23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45F8F-E9D8-10EA-7047-E04868A7D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8311CB-2540-C541-184B-6E3C272879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36BBA2-084F-F2C9-EA37-AE74C7EEC1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B60362-9262-AB7E-A300-E367809FF2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59601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750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CB6AB-F024-27AB-B2EF-CC13847E6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1AACB6-4782-8492-B865-95B3C52063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CA3E88-7959-3E7C-BE70-B561AD5161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9BEBA-05CA-E45C-FADD-1BE2F8DAD0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57761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6F332-25FF-10DB-1A70-C078F533A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B060EE-E6A9-C611-A838-8812A5B40F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781146-0631-9686-D794-5FC3ADD15E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536426-5137-1C65-F92F-2879125ADB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13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647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581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644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9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2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982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059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.gallagher-read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hyperlink" Target="mailto:p.ahmed@uwtsd.ac.uk" TargetMode="External"/><Relationship Id="rId5" Type="http://schemas.openxmlformats.org/officeDocument/2006/relationships/hyperlink" Target="mailto:j.davies1@uwtsd.ac.uk" TargetMode="External"/><Relationship Id="rId4" Type="http://schemas.openxmlformats.org/officeDocument/2006/relationships/hyperlink" Target="mailto:chloe.harries@uwtsd.ac.uk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birminghamassessments@uwtsd.ac.uk/" TargetMode="External"/><Relationship Id="rId7" Type="http://schemas.openxmlformats.org/officeDocument/2006/relationships/hyperlink" Target="http://careers@uwtsd.ac.uk/" TargetMode="External"/><Relationship Id="rId2" Type="http://schemas.openxmlformats.org/officeDocument/2006/relationships/hyperlink" Target="http://birminghamstudentengagement@uwtsd.ac.uk/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://studyskillsdistance@uwtsd.ac.uk/" TargetMode="External"/><Relationship Id="rId5" Type="http://schemas.openxmlformats.org/officeDocument/2006/relationships/hyperlink" Target="http://library@uwtsd.ac.uk/" TargetMode="External"/><Relationship Id="rId4" Type="http://schemas.openxmlformats.org/officeDocument/2006/relationships/hyperlink" Target="http://disability@uwtsd.ac.uk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47BAE-124B-3C26-BD4B-BE2B9C32E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3477" y="90547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+mn-lt"/>
              </a:rPr>
              <a:t>Welcome to the New Term</a:t>
            </a:r>
            <a:endParaRPr lang="en-GB" sz="5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7ADC-AE64-7DEF-DC8C-58CA57CC5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4643" y="2687112"/>
            <a:ext cx="10115550" cy="3655711"/>
          </a:xfrm>
        </p:spPr>
        <p:txBody>
          <a:bodyPr>
            <a:normAutofit/>
          </a:bodyPr>
          <a:lstStyle/>
          <a:p>
            <a:r>
              <a:rPr lang="en-GB" sz="3200" dirty="0"/>
              <a:t>Introduction from your lecturer</a:t>
            </a:r>
          </a:p>
          <a:p>
            <a:r>
              <a:rPr lang="en-GB" sz="3200" dirty="0"/>
              <a:t>The purpose of this session is to look at – </a:t>
            </a:r>
          </a:p>
          <a:p>
            <a:pPr lvl="1"/>
            <a:r>
              <a:rPr lang="en-GB" sz="3200" dirty="0"/>
              <a:t>Expectations</a:t>
            </a:r>
          </a:p>
          <a:p>
            <a:pPr lvl="1"/>
            <a:r>
              <a:rPr lang="en-GB" sz="3200" dirty="0"/>
              <a:t>Responsibilities</a:t>
            </a:r>
          </a:p>
          <a:p>
            <a:pPr lvl="1"/>
            <a:r>
              <a:rPr lang="en-GB" sz="3200" dirty="0"/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217250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CFEE4-1AE7-6971-2189-A12832F59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884" y="844618"/>
            <a:ext cx="4625947" cy="1088038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Meet the Team: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BFDBC-DF1E-C66C-8062-4FCFF670E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7663" y="1963198"/>
            <a:ext cx="10336422" cy="44881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Mark Gallagher-Read – </a:t>
            </a:r>
            <a:r>
              <a:rPr lang="en-GB" dirty="0">
                <a:ea typeface="Calibri"/>
                <a:cs typeface="Calibri"/>
                <a:hlinkClick r:id="rId3"/>
              </a:rPr>
              <a:t>m.gallagher-read@uwtsd.ac.uk</a:t>
            </a:r>
            <a:r>
              <a:rPr lang="en-GB" dirty="0">
                <a:ea typeface="Calibri"/>
                <a:cs typeface="Calibri"/>
              </a:rPr>
              <a:t> – Academic Director – Health and Social Care</a:t>
            </a:r>
          </a:p>
          <a:p>
            <a:r>
              <a:rPr lang="en-GB" dirty="0">
                <a:cs typeface="Calibri" panose="020F0502020204030204"/>
              </a:rPr>
              <a:t>Chloe Harries- </a:t>
            </a:r>
            <a:r>
              <a:rPr lang="en-GB" dirty="0">
                <a:cs typeface="Calibri" panose="020F0502020204030204"/>
                <a:hlinkClick r:id="rId4"/>
              </a:rPr>
              <a:t>chloe.harries@uwtsd.ac.uk</a:t>
            </a:r>
            <a:r>
              <a:rPr lang="en-GB" dirty="0">
                <a:cs typeface="Calibri" panose="020F0502020204030204"/>
              </a:rPr>
              <a:t> – BSc Programme Manager</a:t>
            </a:r>
          </a:p>
          <a:p>
            <a:r>
              <a:rPr lang="en-GB" dirty="0">
                <a:cs typeface="Calibri" panose="020F0502020204030204"/>
              </a:rPr>
              <a:t>Joanne Davies – </a:t>
            </a:r>
            <a:r>
              <a:rPr lang="en-GB" dirty="0">
                <a:cs typeface="Calibri" panose="020F0502020204030204"/>
                <a:hlinkClick r:id="rId5"/>
              </a:rPr>
              <a:t>j.davies1@uwtsd.ac.uk</a:t>
            </a:r>
            <a:r>
              <a:rPr lang="en-GB" dirty="0">
                <a:cs typeface="Calibri" panose="020F0502020204030204"/>
              </a:rPr>
              <a:t> – BSc Deputy Programme Manager</a:t>
            </a:r>
          </a:p>
          <a:p>
            <a:r>
              <a:rPr lang="en-GB" dirty="0">
                <a:cs typeface="Calibri" panose="020F0502020204030204"/>
              </a:rPr>
              <a:t>Parese Ahmed – </a:t>
            </a:r>
            <a:r>
              <a:rPr lang="en-GB" dirty="0">
                <a:cs typeface="Calibri" panose="020F0502020204030204"/>
                <a:hlinkClick r:id="rId6"/>
              </a:rPr>
              <a:t>p.ahmed@uwtsd.ac.uk</a:t>
            </a:r>
            <a:r>
              <a:rPr lang="en-GB" dirty="0">
                <a:cs typeface="Calibri" panose="020F0502020204030204"/>
              </a:rPr>
              <a:t> – BSc Deputy Programme Manager</a:t>
            </a:r>
          </a:p>
          <a:p>
            <a:endParaRPr lang="en-GB" sz="2000" dirty="0"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6298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0D30-C68D-3F95-43B3-7621F4F1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816" y="895804"/>
            <a:ext cx="8349240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Learning from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0F61-59FA-A667-675A-991E81B49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4829" y="2625496"/>
            <a:ext cx="10501935" cy="3571197"/>
          </a:xfrm>
        </p:spPr>
        <p:txBody>
          <a:bodyPr>
            <a:normAutofit fontScale="62500" lnSpcReduction="2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Always check your previous assignment results and feedback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Use this to improve future work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Contact your lecturer if you need further clarification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If you are not satisfied with your marks, first read your feedback and discuss this with your lecturer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If you are still unsatisfied, you will be directed to an appeals process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7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1C26-C5DA-742C-2CEE-5D1ED3F2E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0612" y="946240"/>
            <a:ext cx="9429006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Submitting Assignments Correctly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70A68-865A-2610-F432-AD2570C01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224" y="2501988"/>
            <a:ext cx="11039412" cy="4168419"/>
          </a:xfrm>
        </p:spPr>
        <p:txBody>
          <a:bodyPr>
            <a:normAutofit/>
          </a:bodyPr>
          <a:lstStyle/>
          <a:p>
            <a:r>
              <a:rPr lang="en-GB" dirty="0"/>
              <a:t>It is your responsibility to submit assignments on time, to the correct link.</a:t>
            </a:r>
          </a:p>
          <a:p>
            <a:r>
              <a:rPr lang="en-GB" dirty="0"/>
              <a:t>Any assignment submitted late, will be subject to capping.</a:t>
            </a:r>
          </a:p>
          <a:p>
            <a:r>
              <a:rPr lang="en-GB" dirty="0"/>
              <a:t>Always double-check confirmation emails/receipts on Turnitin or Moodle.</a:t>
            </a:r>
          </a:p>
          <a:p>
            <a:r>
              <a:rPr lang="en-GB" dirty="0"/>
              <a:t>Submissions sent to the wrong place will </a:t>
            </a:r>
            <a:r>
              <a:rPr lang="en-GB" b="1" u="sng" dirty="0">
                <a:solidFill>
                  <a:srgbClr val="FF0000"/>
                </a:solidFill>
              </a:rPr>
              <a:t>not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be marked after deadlines.</a:t>
            </a:r>
          </a:p>
          <a:p>
            <a:r>
              <a:rPr lang="en-GB" dirty="0"/>
              <a:t>Lecturers are not obliged to re-mark if you make this mistake.</a:t>
            </a:r>
          </a:p>
          <a:p>
            <a:r>
              <a:rPr lang="en-GB" dirty="0"/>
              <a:t>It is </a:t>
            </a:r>
            <a:r>
              <a:rPr lang="en-GB" b="1" dirty="0">
                <a:solidFill>
                  <a:srgbClr val="FF0000"/>
                </a:solidFill>
              </a:rPr>
              <a:t>your</a:t>
            </a:r>
            <a:r>
              <a:rPr lang="en-GB" dirty="0"/>
              <a:t> responsibility to ensure that your work is in a readable format and that you do not use zip files.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223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4E0C-0404-C10F-9C08-5F24ADDEF3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D953C-31CF-4681-00C6-EF449D0F4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0612" y="946240"/>
            <a:ext cx="9429006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Submitting Assignments Correctly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971BE-8A26-906C-1049-76535ABD6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8016" y="2608123"/>
            <a:ext cx="10588239" cy="416841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Be accountable</a:t>
            </a:r>
            <a:r>
              <a:rPr lang="en-GB" dirty="0"/>
              <a:t>: check before the deadline, not after.</a:t>
            </a:r>
          </a:p>
          <a:p>
            <a:r>
              <a:rPr lang="en-GB" dirty="0"/>
              <a:t>Re-sits and Re-works- It is </a:t>
            </a:r>
            <a:r>
              <a:rPr lang="en-GB" b="1" dirty="0">
                <a:solidFill>
                  <a:srgbClr val="FF0000"/>
                </a:solidFill>
              </a:rPr>
              <a:t>your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responsibility to check your </a:t>
            </a:r>
            <a:r>
              <a:rPr lang="en-GB" dirty="0" err="1"/>
              <a:t>MyTSD</a:t>
            </a:r>
            <a:r>
              <a:rPr lang="en-GB" dirty="0"/>
              <a:t> account for dates and information</a:t>
            </a:r>
          </a:p>
          <a:p>
            <a:r>
              <a:rPr lang="en-GB" dirty="0"/>
              <a:t>Check emails for workshops and contact module lead if necessary</a:t>
            </a:r>
          </a:p>
          <a:p>
            <a:r>
              <a:rPr lang="en-GB" dirty="0"/>
              <a:t>Re-sits/reworks submitted in the wrong folder will not be marked.</a:t>
            </a:r>
          </a:p>
          <a:p>
            <a:r>
              <a:rPr lang="en-GB" dirty="0"/>
              <a:t>Any issues in this area, contact the Birmingham Assessments Team via email or at the help desk. </a:t>
            </a:r>
          </a:p>
          <a:p>
            <a:r>
              <a:rPr lang="en-GB" b="1" dirty="0"/>
              <a:t>Do this as soon as you can!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98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163" y="944789"/>
            <a:ext cx="795622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Respect 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708" y="2520324"/>
            <a:ext cx="10941819" cy="399002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 courteous to staff and fellow students.</a:t>
            </a:r>
          </a:p>
          <a:p>
            <a:pPr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do not have to agree with the opinions and beliefs of other, but we have to respect them. Everyone deserves a voice.</a:t>
            </a:r>
          </a:p>
          <a:p>
            <a:pPr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Arrive on time - and return from breaks at the agreed time - punctuality matters.</a:t>
            </a:r>
          </a:p>
          <a:p>
            <a:pPr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Switch phones to silent and avoid using them in class where possible.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you have to take an urgent call, please leave the room.</a:t>
            </a:r>
          </a:p>
          <a:p>
            <a:pPr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talk over others; listen when someone else is speaking.</a:t>
            </a:r>
          </a:p>
        </p:txBody>
      </p:sp>
    </p:spTree>
    <p:extLst>
      <p:ext uri="{BB962C8B-B14F-4D97-AF65-F5344CB8AC3E}">
        <p14:creationId xmlns:p14="http://schemas.microsoft.com/office/powerpoint/2010/main" val="44802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804476"/>
            <a:ext cx="11594969" cy="1002785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Engagement 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97C95-CB41-4A40-93A2-E134F36C4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577" y="2125761"/>
            <a:ext cx="9769875" cy="41090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Engagement Policy looks at different factors including: </a:t>
            </a:r>
          </a:p>
          <a:p>
            <a:pPr lvl="1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Class Attendance </a:t>
            </a:r>
          </a:p>
          <a:p>
            <a:pPr lvl="1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Moodle Engagement </a:t>
            </a:r>
          </a:p>
          <a:p>
            <a:pPr lvl="1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 Submissions</a:t>
            </a:r>
          </a:p>
          <a:p>
            <a:pPr lvl="1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Email or phone contact with academics and support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887F8-E466-25EB-0AA3-71F239A2D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64EDA-862A-E2FB-45EE-A18A18287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22" y="900315"/>
            <a:ext cx="11594969" cy="100278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Engagement Policy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544EE-29F0-A40C-07D1-C55C80469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397" y="1903100"/>
            <a:ext cx="11594969" cy="4109064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based on a traffic light system as shown below: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Green: student has engaged within last 7 calendar days</a:t>
            </a:r>
            <a:b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000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Amber: student hasn't engaged for more than 8 calendar days </a:t>
            </a:r>
            <a:b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fewer than 15 calendar days</a:t>
            </a:r>
            <a:b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000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Red: student hasn't engaged for more than 15 calendar days</a:t>
            </a:r>
          </a:p>
          <a:p>
            <a:endParaRPr lang="en-GB" sz="2000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you are in RED or AMBER, you will be contacted by the Student Engagement Team </a:t>
            </a:r>
            <a:b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traffic lights cartoon">
            <a:extLst>
              <a:ext uri="{FF2B5EF4-FFF2-40B4-BE49-F238E27FC236}">
                <a16:creationId xmlns:a16="http://schemas.microsoft.com/office/drawing/2014/main" id="{B84FFBC1-0C5F-77E4-2F64-B53CB7E08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9419360" y="2423712"/>
            <a:ext cx="2056873" cy="273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6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1255" y="88763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Attendance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473" y="2441121"/>
            <a:ext cx="11340192" cy="4612821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Attendance is more than just for funding (student finance)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It is proven that students who attend regularly achieve better results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Turning up late in the term is unfair to others</a:t>
            </a:r>
          </a:p>
          <a:p>
            <a:pPr>
              <a:lnSpc>
                <a:spcPct val="150000"/>
              </a:lnSpc>
            </a:pP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If you miss lectures, it is </a:t>
            </a:r>
            <a:r>
              <a:rPr lang="en-GB" sz="49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responsibility 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to catch-up through accessing Moodle resources and watching the lecture recordings.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Do not expect your lecturer to go over what you have missed. If you need extra help, please contact our UWTSD support services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58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497" y="618660"/>
            <a:ext cx="8975413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will your Programme look? Level 5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8458" y="1944223"/>
            <a:ext cx="10039228" cy="475615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Term 1 -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BMHP5016 - Principles of Health and Social Care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BMHP5023 - Introduction to Physiology </a:t>
            </a:r>
            <a:b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Term 2 -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BMHP5021 - Protecting and Supporting Families in Health and Care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BMHP5014 - Changemakers - Creativity and Value Creation </a:t>
            </a:r>
          </a:p>
          <a:p>
            <a:pPr marL="0" indent="0"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Term 3 -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BMHP5019 - Introduction to Independent Research Skills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BMHP5015 - Changemakers - Building your Personal Brand for Sustainable Employment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1088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B0D8A-C8F4-10AF-B68C-0E919C803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6DD1-4523-C06D-53EF-A8C3CD63D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7667" y="499283"/>
            <a:ext cx="795622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will your Programme look?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Level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329C6-A74A-72C0-768B-78B5D1E62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748" y="1819317"/>
            <a:ext cx="11481847" cy="4234375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Term 1 -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BMHP6029 - Mental Disorders and Psychopathology 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BMHP6026 - Digital Transformation in Health and Care Professions</a:t>
            </a:r>
            <a:b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Term 2 –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BMHP6027 – Empowering the Older Person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BMHP6020 – Independent Project Part 1  </a:t>
            </a:r>
            <a:b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Term 3 - 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BMHP6030 - Health, Wellbeing and Sustainable Development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BMHP6020 - Independent Project - Part 2 </a:t>
            </a:r>
            <a:endParaRPr lang="en-GB" sz="51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0304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DCFF9-2EF9-763A-1907-4588D31E9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AA9BF-2794-44A2-966A-D56FD631B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285" y="-125498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May/ 2026 Term Dates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8897E9-D674-3F5B-39F3-1AB3B25E5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400619"/>
              </p:ext>
            </p:extLst>
          </p:nvPr>
        </p:nvGraphicFramePr>
        <p:xfrm>
          <a:off x="0" y="1192400"/>
          <a:ext cx="12192001" cy="4581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61790">
                  <a:extLst>
                    <a:ext uri="{9D8B030D-6E8A-4147-A177-3AD203B41FA5}">
                      <a16:colId xmlns:a16="http://schemas.microsoft.com/office/drawing/2014/main" val="3729546283"/>
                    </a:ext>
                  </a:extLst>
                </a:gridCol>
                <a:gridCol w="6895713">
                  <a:extLst>
                    <a:ext uri="{9D8B030D-6E8A-4147-A177-3AD203B41FA5}">
                      <a16:colId xmlns:a16="http://schemas.microsoft.com/office/drawing/2014/main" val="1355086409"/>
                    </a:ext>
                  </a:extLst>
                </a:gridCol>
                <a:gridCol w="2134498">
                  <a:extLst>
                    <a:ext uri="{9D8B030D-6E8A-4147-A177-3AD203B41FA5}">
                      <a16:colId xmlns:a16="http://schemas.microsoft.com/office/drawing/2014/main" val="1794455677"/>
                    </a:ext>
                  </a:extLst>
                </a:gridCol>
              </a:tblGrid>
              <a:tr h="571115">
                <a:tc gridSpan="3"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TERM DATES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1448"/>
                  </a:ext>
                </a:extLst>
              </a:tr>
              <a:tr h="523524">
                <a:tc gridSpan="3"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JANUARY 2026 TERM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9955278"/>
                  </a:ext>
                </a:extLst>
              </a:tr>
              <a:tr h="871759"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TEACHING PERIOD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  <a:r>
                        <a:rPr lang="en-US" sz="2800" spc="1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11</a:t>
                      </a:r>
                      <a:r>
                        <a:rPr lang="en-US" sz="2800" spc="10" baseline="30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sz="2800" spc="1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May 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r>
                        <a:rPr lang="en-US" sz="2800" spc="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- 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Sunday 19</a:t>
                      </a:r>
                      <a:r>
                        <a:rPr lang="en-US" sz="2800" spc="-5" baseline="30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  July 2026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10 weeks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4606811"/>
                  </a:ext>
                </a:extLst>
              </a:tr>
              <a:tr h="871759"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ASSESSMENT PERIOD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Monday 20</a:t>
                      </a:r>
                      <a:r>
                        <a:rPr lang="en-US" sz="2800" spc="-5" baseline="30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July 2026 - Sunday 2</a:t>
                      </a:r>
                      <a:r>
                        <a:rPr lang="en-US" sz="2800" spc="-5" baseline="30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nd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 August 2026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 weeks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483587"/>
                  </a:ext>
                </a:extLst>
              </a:tr>
              <a:tr h="1743518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TERM BREAK</a:t>
                      </a:r>
                      <a:endParaRPr lang="en-GB" sz="28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spc="-5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3</a:t>
                      </a:r>
                      <a:r>
                        <a:rPr lang="en-US" sz="2800" spc="10" baseline="30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rd</a:t>
                      </a:r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 August 2026 – Sunday 6</a:t>
                      </a:r>
                      <a:r>
                        <a:rPr lang="en-US" sz="2800" spc="10" baseline="30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 September 2026</a:t>
                      </a:r>
                    </a:p>
                    <a:p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(Spring Bank Holiday- Monday 26</a:t>
                      </a:r>
                      <a:r>
                        <a:rPr lang="en-US" sz="2800" spc="10" baseline="30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May) 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5 weeks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525516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0F220611-E9DB-0410-5F97-5EDD9864BA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028171" y="-187741"/>
            <a:ext cx="22236760" cy="89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1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kumimoji="0" lang="en-US" altLang="en-US" sz="1200" b="1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kumimoji="0" lang="en-US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9045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435" y="941758"/>
            <a:ext cx="7565129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Email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386" y="2404153"/>
            <a:ext cx="10892992" cy="445384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Check university emails </a:t>
            </a:r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</a:p>
          <a:p>
            <a:pPr>
              <a:lnSpc>
                <a:spcPct val="16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Some may seem unimportant, but key information is included</a:t>
            </a:r>
          </a:p>
          <a:p>
            <a:pPr>
              <a:lnSpc>
                <a:spcPct val="16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emailing academic staff or services:</a:t>
            </a:r>
          </a:p>
          <a:p>
            <a:pPr lvl="1">
              <a:lnSpc>
                <a:spcPct val="16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Be polite and professional and ensure your tone is respectful and not overly demanding.</a:t>
            </a:r>
          </a:p>
          <a:p>
            <a:pPr lvl="1">
              <a:lnSpc>
                <a:spcPct val="160000"/>
              </a:lnSpc>
            </a:pP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This is not the same as texting a friend</a:t>
            </a:r>
          </a:p>
          <a:p>
            <a:pPr>
              <a:lnSpc>
                <a:spcPct val="16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emailing lecturers, respect their working hours.</a:t>
            </a:r>
          </a:p>
          <a:p>
            <a:pPr>
              <a:lnSpc>
                <a:spcPct val="16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Please acknowledge when you have received an email.</a:t>
            </a:r>
          </a:p>
        </p:txBody>
      </p:sp>
    </p:spTree>
    <p:extLst>
      <p:ext uri="{BB962C8B-B14F-4D97-AF65-F5344CB8AC3E}">
        <p14:creationId xmlns:p14="http://schemas.microsoft.com/office/powerpoint/2010/main" val="177062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934" y="1009724"/>
            <a:ext cx="10174684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Academic Integrity +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934" y="2687560"/>
            <a:ext cx="10420352" cy="331893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uses Harvard referencing (Cite Them Right)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Ignore conflicting advice from elsewhere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Referencing guides can be on Moodle and the UWTSD library website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Acknowledging sources of information used is essential to avoid plagiarism and academic misconduct</a:t>
            </a:r>
          </a:p>
        </p:txBody>
      </p:sp>
    </p:spTree>
    <p:extLst>
      <p:ext uri="{BB962C8B-B14F-4D97-AF65-F5344CB8AC3E}">
        <p14:creationId xmlns:p14="http://schemas.microsoft.com/office/powerpoint/2010/main" val="59034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571" y="94478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Using AI Responsibly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755" y="2427602"/>
            <a:ext cx="11067102" cy="4301971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work must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 your own.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 tools can be useful for study support, but: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follow UWTSD’s AI guidance.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Permitted uses will be explained in each of your assignment briefs.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not use AI to generate full assignments or bypass your own thinking.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Misuse of AI is treated the same as plagiarism or collusion.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full UWTSD AI guidance is on Moodle - it is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responsibility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read it.</a:t>
            </a:r>
          </a:p>
        </p:txBody>
      </p:sp>
    </p:spTree>
    <p:extLst>
      <p:ext uri="{BB962C8B-B14F-4D97-AF65-F5344CB8AC3E}">
        <p14:creationId xmlns:p14="http://schemas.microsoft.com/office/powerpoint/2010/main" val="263406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068" y="830490"/>
            <a:ext cx="9670806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087" y="2528660"/>
            <a:ext cx="10746768" cy="402000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should be developing a clear, formal academic style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Level 5 and 6 requires progression from descriptive writing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Workshops and study skills sessions are available 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make use of them!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also specific support with English language and writing skills which you can access</a:t>
            </a:r>
          </a:p>
        </p:txBody>
      </p:sp>
    </p:spTree>
    <p:extLst>
      <p:ext uri="{BB962C8B-B14F-4D97-AF65-F5344CB8AC3E}">
        <p14:creationId xmlns:p14="http://schemas.microsoft.com/office/powerpoint/2010/main" val="11782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BA86-468C-5603-B8A3-5FF17D99A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8953" y="912132"/>
            <a:ext cx="795622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DC115-7128-CFAD-31CC-F623001B2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493" y="2443175"/>
            <a:ext cx="11759141" cy="4207782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Birmingham Student Engagement Team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Supports attendance, engagement, and general student wellbeing.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Birmingham Assessments Team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Handles assignment submissions, extensions, and assessment queries.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Disability Team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support and adjustments for students with disabilities or health conditions.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UWTSD Library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 to books, journals, e-resources, and help with research and referencing.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Study Skills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Guidance on academic writing, referencing, and study techniques.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Careers 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Advice on CVs, job applications, career planning, and interview preparation.</a:t>
            </a:r>
          </a:p>
        </p:txBody>
      </p:sp>
    </p:spTree>
    <p:extLst>
      <p:ext uri="{BB962C8B-B14F-4D97-AF65-F5344CB8AC3E}">
        <p14:creationId xmlns:p14="http://schemas.microsoft.com/office/powerpoint/2010/main" val="119576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A181A-32F8-AF0E-F7B9-D2744B265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669" y="827462"/>
            <a:ext cx="795622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 Support Teams-</a:t>
            </a:r>
            <a:b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Contact Details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BEF82C-1E44-8A15-B05D-A00CAE429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3483956"/>
              </p:ext>
            </p:extLst>
          </p:nvPr>
        </p:nvGraphicFramePr>
        <p:xfrm>
          <a:off x="1051389" y="2486346"/>
          <a:ext cx="10089222" cy="428250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044611">
                  <a:extLst>
                    <a:ext uri="{9D8B030D-6E8A-4147-A177-3AD203B41FA5}">
                      <a16:colId xmlns:a16="http://schemas.microsoft.com/office/drawing/2014/main" val="2133289913"/>
                    </a:ext>
                  </a:extLst>
                </a:gridCol>
                <a:gridCol w="5044611">
                  <a:extLst>
                    <a:ext uri="{9D8B030D-6E8A-4147-A177-3AD203B41FA5}">
                      <a16:colId xmlns:a16="http://schemas.microsoft.com/office/drawing/2014/main" val="3896062787"/>
                    </a:ext>
                  </a:extLst>
                </a:gridCol>
              </a:tblGrid>
              <a:tr h="4226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Department Name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Contact Information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62955834"/>
                  </a:ext>
                </a:extLst>
              </a:tr>
              <a:tr h="855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Birmingham Student Engagement Team 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2"/>
                        </a:rPr>
                        <a:t>birminghamstudentengagement@uwtsd.ac.uk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4023616"/>
                  </a:ext>
                </a:extLst>
              </a:tr>
              <a:tr h="855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Birmingham Assessments Team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1D2125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3"/>
                        </a:rPr>
                        <a:t>birminghamassessments@uwtsd.ac.uk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3462914"/>
                  </a:ext>
                </a:extLst>
              </a:tr>
              <a:tr h="488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Disability Team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4"/>
                        </a:rPr>
                        <a:t>disability@uwtsd.ac.uk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4069204"/>
                  </a:ext>
                </a:extLst>
              </a:tr>
              <a:tr h="488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UWTSD Library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5"/>
                        </a:rPr>
                        <a:t>library@uwtsd.ac.uk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1700605"/>
                  </a:ext>
                </a:extLst>
              </a:tr>
              <a:tr h="6827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 Skills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6"/>
                        </a:rPr>
                        <a:t>studyskillsdistance@uwtsd.ac.uk</a:t>
                      </a:r>
                      <a:endParaRPr lang="en-GB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9394710"/>
                  </a:ext>
                </a:extLst>
              </a:tr>
              <a:tr h="488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Careers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7"/>
                        </a:rPr>
                        <a:t>careers@uwtsd.ac.uk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51284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339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FB30E-AD6A-61AC-1644-1DEB1E177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39" y="1729151"/>
            <a:ext cx="11594969" cy="78801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For Your Success at UWTSD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4B7D6-B81E-383C-A68B-2501CA76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592" y="2501283"/>
            <a:ext cx="11594969" cy="3651349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Take responsibility: attend, engage, and submit correctly.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Respect others and contribute positively to the learning environment.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feedback and support services available - they are here for you.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Remember: your lecturers want you to succeed.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Stay proactive, stay professional, and make the most of your time here.</a:t>
            </a:r>
          </a:p>
          <a:p>
            <a:pPr algn="just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379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880454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1278</Words>
  <Application>Microsoft Office PowerPoint</Application>
  <PresentationFormat>Widescreen</PresentationFormat>
  <Paragraphs>162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21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UWTSD 200_Text 4</vt:lpstr>
      <vt:lpstr>UWTSD 200_Text 1</vt:lpstr>
      <vt:lpstr>PowerPoint Presentation</vt:lpstr>
      <vt:lpstr>Welcome to the New Term</vt:lpstr>
      <vt:lpstr>Meet the Team: </vt:lpstr>
      <vt:lpstr>Learning from Feedback</vt:lpstr>
      <vt:lpstr>Submitting Assignments Correctly</vt:lpstr>
      <vt:lpstr>Submitting Assignments Correctly</vt:lpstr>
      <vt:lpstr>Respect in the Classroom</vt:lpstr>
      <vt:lpstr>Engagement  Policy</vt:lpstr>
      <vt:lpstr>Engagement Policy Continued </vt:lpstr>
      <vt:lpstr>Attendance Matters</vt:lpstr>
      <vt:lpstr>How will your Programme look? Level 5   </vt:lpstr>
      <vt:lpstr>How will your Programme look?  Level 6 </vt:lpstr>
      <vt:lpstr>May/ 2026 Term Dates </vt:lpstr>
      <vt:lpstr>Email Responsibilities</vt:lpstr>
      <vt:lpstr>Academic Integrity + Referencing</vt:lpstr>
      <vt:lpstr>Using AI Responsibly</vt:lpstr>
      <vt:lpstr>Academic Writing</vt:lpstr>
      <vt:lpstr>Student Support Services</vt:lpstr>
      <vt:lpstr>Student Support Teams- Contact Details</vt:lpstr>
      <vt:lpstr>For Your Success at UWTSD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30</cp:revision>
  <dcterms:created xsi:type="dcterms:W3CDTF">2021-03-09T15:35:42Z</dcterms:created>
  <dcterms:modified xsi:type="dcterms:W3CDTF">2026-05-01T10:12:17Z</dcterms:modified>
</cp:coreProperties>
</file>