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handoutMasterIdLst>
    <p:handoutMasterId r:id="rId14"/>
  </p:handoutMasterIdLst>
  <p:sldIdLst>
    <p:sldId id="256" r:id="rId2"/>
    <p:sldId id="405" r:id="rId3"/>
    <p:sldId id="366" r:id="rId4"/>
    <p:sldId id="364" r:id="rId5"/>
    <p:sldId id="394" r:id="rId6"/>
    <p:sldId id="395" r:id="rId7"/>
    <p:sldId id="396" r:id="rId8"/>
    <p:sldId id="397" r:id="rId9"/>
    <p:sldId id="398" r:id="rId10"/>
    <p:sldId id="399" r:id="rId11"/>
    <p:sldId id="393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1979" autoAdjust="0"/>
  </p:normalViewPr>
  <p:slideViewPr>
    <p:cSldViewPr>
      <p:cViewPr>
        <p:scale>
          <a:sx n="81" d="100"/>
          <a:sy n="81" d="100"/>
        </p:scale>
        <p:origin x="-1080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DB34CD9-C9F0-4E05-8BA2-C576989BF70D}" type="datetimeFigureOut">
              <a:rPr lang="en-US"/>
              <a:pPr>
                <a:defRPr/>
              </a:pPr>
              <a:t>11/15/2017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6908126-1EB9-40A2-B636-360F98B25D9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95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6E27B7C-DA74-4C27-AD6F-D4A3CB7E6F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E6C989F-D9E6-4B55-9A96-F3E6C477EEF0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649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59006ED-D1DE-477C-B5D1-AF8DE3CF9266}" type="slidenum">
              <a:rPr lang="en-GB" altLang="en-US" smtClean="0"/>
              <a:pPr eaLnBrk="1" hangingPunct="1">
                <a:spcBef>
                  <a:spcPct val="0"/>
                </a:spcBef>
              </a:pPr>
              <a:t>11</a:t>
            </a:fld>
            <a:endParaRPr lang="en-GB" alt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0196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fld id="{6BDC93C7-23AB-4978-A0E1-05EA86689A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7132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E59934-DCEB-4068-AA08-2202BF617C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990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932C21-70CB-4268-9671-681805C81D2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59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B55F91-0872-484C-828E-D399A1EED6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97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3E7118-5826-4DE2-9675-C800A06101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6806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54227A-1CE4-46B2-902D-E2F68BF179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20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1F1951-63AE-45B0-A017-A6124250F8C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4019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010942-9A94-4E7D-846A-8DA7B610CD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59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81DC2D-202B-41B1-8B9A-C64093779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5358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979CA2-3ACD-479E-9C84-80F3F25B8A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270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94DFB4-6691-45F6-974C-2B429380EE4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6997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9B44C9-C6A7-4F79-9118-54165FABDA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26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Times New Roman" panose="02020603050405020304" pitchFamily="18" charset="0"/>
              </a:defRPr>
            </a:lvl1pPr>
          </a:lstStyle>
          <a:p>
            <a:fld id="{09EDD4E2-9818-4817-81DA-B8E7E04F30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015" y="908720"/>
            <a:ext cx="7187108" cy="5400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57871" y="3444502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4000" dirty="0" smtClean="0">
                <a:solidFill>
                  <a:schemeClr val="bg1"/>
                </a:solidFill>
              </a:rPr>
              <a:t/>
            </a:r>
            <a:br>
              <a:rPr lang="en-GB" altLang="en-US" sz="4000" dirty="0" smtClean="0">
                <a:solidFill>
                  <a:schemeClr val="bg1"/>
                </a:solidFill>
              </a:rPr>
            </a:br>
            <a:r>
              <a:rPr lang="en-GB" altLang="en-US" sz="4000" dirty="0" smtClean="0">
                <a:solidFill>
                  <a:schemeClr val="bg1"/>
                </a:solidFill>
              </a:rPr>
              <a:t>The Events Industry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64531" y="4705755"/>
            <a:ext cx="6400800" cy="17526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Week </a:t>
            </a:r>
            <a:r>
              <a:rPr lang="en-GB" altLang="en-US" dirty="0" smtClean="0">
                <a:solidFill>
                  <a:schemeClr val="bg1"/>
                </a:solidFill>
              </a:rPr>
              <a:t>Seven</a:t>
            </a:r>
            <a:endParaRPr lang="en-GB" altLang="en-US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Assignment 2 Briefing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Reflections</a:t>
            </a:r>
          </a:p>
          <a:p>
            <a:r>
              <a:rPr lang="en-GB" dirty="0" smtClean="0"/>
              <a:t>What were you happy with?</a:t>
            </a:r>
          </a:p>
          <a:p>
            <a:r>
              <a:rPr lang="en-GB" dirty="0" smtClean="0"/>
              <a:t>What would you do differently?</a:t>
            </a:r>
          </a:p>
          <a:p>
            <a:endParaRPr lang="en-GB" dirty="0"/>
          </a:p>
          <a:p>
            <a:r>
              <a:rPr lang="en-GB" dirty="0" smtClean="0"/>
              <a:t>What are you still unsure about?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99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 smtClean="0"/>
              <a:t>Recap - Defining </a:t>
            </a:r>
            <a:r>
              <a:rPr lang="en-GB" altLang="en-US" sz="4000" dirty="0" smtClean="0"/>
              <a:t>the implications/impacts of events</a:t>
            </a:r>
            <a:endParaRPr lang="en-US" altLang="en-US" sz="40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	What is meant by the following terms when discussing the impacts/ implications of events</a:t>
            </a:r>
            <a:r>
              <a:rPr lang="en-GB" altLang="en-US" dirty="0" smtClean="0"/>
              <a:t>? Give examples:</a:t>
            </a:r>
            <a:endParaRPr lang="en-GB" altLang="en-US" dirty="0" smtClean="0"/>
          </a:p>
          <a:p>
            <a:pPr eaLnBrk="1" hangingPunct="1"/>
            <a:r>
              <a:rPr lang="en-GB" altLang="en-US" dirty="0" smtClean="0"/>
              <a:t>Social/cultural</a:t>
            </a:r>
          </a:p>
          <a:p>
            <a:pPr eaLnBrk="1" hangingPunct="1"/>
            <a:r>
              <a:rPr lang="en-GB" altLang="en-US" dirty="0" smtClean="0"/>
              <a:t>Economic</a:t>
            </a:r>
          </a:p>
          <a:p>
            <a:pPr eaLnBrk="1" hangingPunct="1"/>
            <a:r>
              <a:rPr lang="en-GB" altLang="en-US" dirty="0" smtClean="0"/>
              <a:t>Political</a:t>
            </a:r>
          </a:p>
          <a:p>
            <a:pPr eaLnBrk="1" hangingPunct="1"/>
            <a:r>
              <a:rPr lang="en-GB" altLang="en-US" dirty="0" smtClean="0"/>
              <a:t>Developmental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662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Today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Assignment 2 </a:t>
            </a:r>
            <a:r>
              <a:rPr lang="en-GB" altLang="en-US" dirty="0" smtClean="0"/>
              <a:t>briefing and preparation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5389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Assignment Title – Sustainable event management</a:t>
            </a:r>
          </a:p>
          <a:p>
            <a:pPr marL="0" indent="0">
              <a:buNone/>
            </a:pPr>
            <a:r>
              <a:rPr lang="en-GB" sz="2400" dirty="0"/>
              <a:t>“Events must be valued and evaluated equally in social, cultural, environmental and economic terms in order to be sustainable” (Getz 2007, p.123)</a:t>
            </a:r>
          </a:p>
          <a:p>
            <a:r>
              <a:rPr lang="en-GB" sz="2400" dirty="0"/>
              <a:t>Task</a:t>
            </a:r>
          </a:p>
          <a:p>
            <a:pPr marL="0" indent="0" hangingPunct="0">
              <a:buNone/>
            </a:pPr>
            <a:r>
              <a:rPr lang="en-GB" sz="2400" dirty="0"/>
              <a:t>Choose one of the below events and prepare a presentation which considers the impacts and implications of the event for sustainable event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72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en-GB" sz="2800" dirty="0"/>
              <a:t>The Green Man Festival</a:t>
            </a:r>
          </a:p>
          <a:p>
            <a:pPr hangingPunct="0"/>
            <a:r>
              <a:rPr lang="en-GB" sz="2800" dirty="0"/>
              <a:t>A premier league fixture in Swansea</a:t>
            </a:r>
          </a:p>
          <a:p>
            <a:pPr hangingPunct="0"/>
            <a:r>
              <a:rPr lang="en-GB" sz="2800" dirty="0"/>
              <a:t>Cardiff Half Marathon</a:t>
            </a:r>
          </a:p>
          <a:p>
            <a:pPr hangingPunct="0"/>
            <a:r>
              <a:rPr lang="en-GB" sz="2800" dirty="0"/>
              <a:t>Ironman Tenby</a:t>
            </a:r>
          </a:p>
          <a:p>
            <a:pPr hangingPunct="0"/>
            <a:r>
              <a:rPr lang="en-GB" sz="2800" dirty="0"/>
              <a:t>Wales National Eisteddfod</a:t>
            </a:r>
          </a:p>
          <a:p>
            <a:pPr hangingPunct="0"/>
            <a:r>
              <a:rPr lang="en-GB" sz="2800" dirty="0"/>
              <a:t>Cheltenham Festivals</a:t>
            </a:r>
          </a:p>
          <a:p>
            <a:pPr hangingPunct="0"/>
            <a:r>
              <a:rPr lang="en-GB" sz="2800" dirty="0"/>
              <a:t>Abergavenny Food Festival</a:t>
            </a:r>
          </a:p>
          <a:p>
            <a:pPr hangingPunct="0"/>
            <a:r>
              <a:rPr lang="en-GB" sz="2800" dirty="0"/>
              <a:t>Hay Festival</a:t>
            </a:r>
          </a:p>
          <a:p>
            <a:pPr hangingPunct="0"/>
            <a:r>
              <a:rPr lang="en-GB" sz="2800" dirty="0"/>
              <a:t>Notting Hill Carnival</a:t>
            </a:r>
          </a:p>
        </p:txBody>
      </p:sp>
    </p:spTree>
    <p:extLst>
      <p:ext uri="{BB962C8B-B14F-4D97-AF65-F5344CB8AC3E}">
        <p14:creationId xmlns:p14="http://schemas.microsoft.com/office/powerpoint/2010/main" val="7223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hangingPunct="0">
              <a:buNone/>
            </a:pPr>
            <a:r>
              <a:rPr lang="en-GB" sz="2400" dirty="0"/>
              <a:t>Further guidance on points to prepare for the presentation include:</a:t>
            </a:r>
          </a:p>
          <a:p>
            <a:pPr lvl="0" hangingPunct="0"/>
            <a:r>
              <a:rPr lang="en-GB" sz="2000" dirty="0"/>
              <a:t>Introduce your chosen event</a:t>
            </a:r>
          </a:p>
          <a:p>
            <a:pPr lvl="0" hangingPunct="0"/>
            <a:r>
              <a:rPr lang="en-GB" sz="2000" dirty="0"/>
              <a:t>Define and discuss the concept of ‘sustainable events management’.</a:t>
            </a:r>
          </a:p>
          <a:p>
            <a:pPr lvl="0" hangingPunct="0"/>
            <a:r>
              <a:rPr lang="en-GB" sz="2000" dirty="0"/>
              <a:t>Identify the key stakeholders for the event and why it is important to consider them</a:t>
            </a:r>
          </a:p>
          <a:p>
            <a:pPr lvl="0" hangingPunct="0"/>
            <a:r>
              <a:rPr lang="en-GB" sz="2000" dirty="0"/>
              <a:t>Identify the extent to which The event considers social/cultural, environmental and economic impacts and implications</a:t>
            </a:r>
          </a:p>
          <a:p>
            <a:pPr lvl="0" hangingPunct="0"/>
            <a:r>
              <a:rPr lang="en-GB" sz="2000" dirty="0"/>
              <a:t>Recommend further developments which could enhance the sustainable impacts of the event</a:t>
            </a:r>
          </a:p>
          <a:p>
            <a:pPr lvl="0" hangingPunct="0"/>
            <a:r>
              <a:rPr lang="en-GB" sz="2000" dirty="0"/>
              <a:t>Marks will also be awarded for presentation style and quality of supporting </a:t>
            </a:r>
            <a:r>
              <a:rPr lang="en-GB" sz="2000" dirty="0" smtClean="0"/>
              <a:t>literature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3385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457200"/>
            <a:ext cx="7776864" cy="114300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Assessment </a:t>
            </a:r>
            <a:r>
              <a:rPr lang="en-GB" dirty="0"/>
              <a:t>format and weighting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is </a:t>
            </a:r>
            <a:r>
              <a:rPr lang="en-GB" dirty="0" smtClean="0"/>
              <a:t>a paired </a:t>
            </a:r>
            <a:r>
              <a:rPr lang="en-GB" dirty="0"/>
              <a:t>presentation of not more than </a:t>
            </a:r>
            <a:r>
              <a:rPr lang="en-GB" dirty="0" smtClean="0"/>
              <a:t>15 </a:t>
            </a:r>
            <a:r>
              <a:rPr lang="en-GB" dirty="0"/>
              <a:t>minutes with an extra 5 minutes for questions and is worth 50% of the available marks for this module. Please submit a printed copy of slides on the day of the presentation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Presentations follow soon after the </a:t>
            </a:r>
            <a:r>
              <a:rPr lang="en-GB" smtClean="0"/>
              <a:t>Christmas break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33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led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Given the assignment </a:t>
            </a:r>
            <a:r>
              <a:rPr lang="en-GB" dirty="0" smtClean="0"/>
              <a:t>brief, prepare </a:t>
            </a:r>
            <a:r>
              <a:rPr lang="en-GB" dirty="0" smtClean="0"/>
              <a:t>a detailed plan </a:t>
            </a:r>
            <a:r>
              <a:rPr lang="en-GB" dirty="0" smtClean="0"/>
              <a:t>identifying how you will approach your presentation and where you might </a:t>
            </a:r>
            <a:r>
              <a:rPr lang="en-GB" dirty="0" smtClean="0"/>
              <a:t>find</a:t>
            </a:r>
            <a:r>
              <a:rPr lang="en-GB" dirty="0" smtClean="0"/>
              <a:t> </a:t>
            </a:r>
            <a:r>
              <a:rPr lang="en-GB" dirty="0" smtClean="0"/>
              <a:t>relevant sources of information to support.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136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led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‘Critical’ Information on your event</a:t>
            </a:r>
          </a:p>
          <a:p>
            <a:r>
              <a:rPr lang="en-GB" dirty="0"/>
              <a:t>3 book references</a:t>
            </a:r>
          </a:p>
          <a:p>
            <a:r>
              <a:rPr lang="en-GB" dirty="0"/>
              <a:t>1 </a:t>
            </a:r>
            <a:r>
              <a:rPr lang="en-GB" dirty="0" smtClean="0"/>
              <a:t>data report</a:t>
            </a:r>
            <a:endParaRPr lang="en-GB" dirty="0"/>
          </a:p>
          <a:p>
            <a:r>
              <a:rPr lang="en-GB" dirty="0"/>
              <a:t>1 journal article </a:t>
            </a:r>
            <a:r>
              <a:rPr lang="en-GB" dirty="0" smtClean="0"/>
              <a:t>reference</a:t>
            </a:r>
          </a:p>
          <a:p>
            <a:r>
              <a:rPr lang="en-GB" dirty="0" smtClean="0"/>
              <a:t>…or more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36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14338"/>
            <a:ext cx="7787208" cy="1143000"/>
          </a:xfrm>
        </p:spPr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rgbClr val="000066"/>
                </a:solidFill>
              </a:rPr>
              <a:t>References</a:t>
            </a:r>
          </a:p>
        </p:txBody>
      </p:sp>
      <p:sp>
        <p:nvSpPr>
          <p:cNvPr id="19459" name="Rectangle 19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00066"/>
                </a:solidFill>
              </a:rPr>
              <a:t>Allen, J. et al (2008) </a:t>
            </a:r>
            <a:r>
              <a:rPr lang="en-GB" altLang="en-US" i="1">
                <a:solidFill>
                  <a:srgbClr val="000066"/>
                </a:solidFill>
              </a:rPr>
              <a:t>‘Festival &amp; Special Events Management’  </a:t>
            </a:r>
            <a:r>
              <a:rPr lang="en-GB" altLang="en-US">
                <a:solidFill>
                  <a:srgbClr val="000066"/>
                </a:solidFill>
              </a:rPr>
              <a:t>Australia: Wiley</a:t>
            </a:r>
          </a:p>
          <a:p>
            <a:pPr eaLnBrk="1" hangingPunct="1"/>
            <a:r>
              <a:rPr lang="en-GB" altLang="en-US">
                <a:solidFill>
                  <a:srgbClr val="000066"/>
                </a:solidFill>
              </a:rPr>
              <a:t>Bowdin, G. et al (2006) </a:t>
            </a:r>
            <a:r>
              <a:rPr lang="en-GB" altLang="en-US" i="1">
                <a:solidFill>
                  <a:srgbClr val="000066"/>
                </a:solidFill>
              </a:rPr>
              <a:t>‘Events Management’ </a:t>
            </a:r>
            <a:r>
              <a:rPr lang="en-GB" altLang="en-US">
                <a:solidFill>
                  <a:srgbClr val="000066"/>
                </a:solidFill>
              </a:rPr>
              <a:t>Oxford: Butterworth-Heinemann</a:t>
            </a:r>
          </a:p>
          <a:p>
            <a:pPr eaLnBrk="1" hangingPunct="1"/>
            <a:r>
              <a:rPr lang="en-GB" altLang="en-US">
                <a:solidFill>
                  <a:srgbClr val="000066"/>
                </a:solidFill>
              </a:rPr>
              <a:t>Shone, A. and Parry, B. (2004) </a:t>
            </a:r>
            <a:r>
              <a:rPr lang="en-GB" altLang="en-US" i="1">
                <a:solidFill>
                  <a:srgbClr val="000066"/>
                </a:solidFill>
              </a:rPr>
              <a:t>‘Successful Event Management, a Practical Handbook’</a:t>
            </a:r>
            <a:r>
              <a:rPr lang="en-GB" altLang="en-US">
                <a:solidFill>
                  <a:srgbClr val="000066"/>
                </a:solidFill>
              </a:rPr>
              <a:t> London: Thomson</a:t>
            </a:r>
          </a:p>
          <a:p>
            <a:pPr eaLnBrk="1" hangingPunct="1"/>
            <a:endParaRPr lang="en-GB" altLang="en-US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62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otebook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654</TotalTime>
  <Words>385</Words>
  <Application>Microsoft Office PowerPoint</Application>
  <PresentationFormat>On-screen Show (4:3)</PresentationFormat>
  <Paragraphs>59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Notebook</vt:lpstr>
      <vt:lpstr> The Events Industry</vt:lpstr>
      <vt:lpstr>Assignment 1 submission</vt:lpstr>
      <vt:lpstr>Recap - Defining the implications/impacts of events</vt:lpstr>
      <vt:lpstr>Today</vt:lpstr>
      <vt:lpstr>The Assignment</vt:lpstr>
      <vt:lpstr>The Events</vt:lpstr>
      <vt:lpstr>The Assignment</vt:lpstr>
      <vt:lpstr> Assessment format and weighting </vt:lpstr>
      <vt:lpstr>Student led activity</vt:lpstr>
      <vt:lpstr>Student led activity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SBSTablet15</cp:lastModifiedBy>
  <cp:revision>27</cp:revision>
  <dcterms:created xsi:type="dcterms:W3CDTF">2017-02-15T21:38:45Z</dcterms:created>
  <dcterms:modified xsi:type="dcterms:W3CDTF">2017-11-15T22:30:52Z</dcterms:modified>
</cp:coreProperties>
</file>