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5"/>
  </p:notesMasterIdLst>
  <p:sldIdLst>
    <p:sldId id="256" r:id="rId2"/>
    <p:sldId id="294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10"/>
    <p:restoredTop sz="93224"/>
  </p:normalViewPr>
  <p:slideViewPr>
    <p:cSldViewPr>
      <p:cViewPr varScale="1">
        <p:scale>
          <a:sx n="49" d="100"/>
          <a:sy n="49" d="100"/>
        </p:scale>
        <p:origin x="48" y="6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628800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INTRODUCTION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Absolute Contraindications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Massage assessment</a:t>
            </a:r>
          </a:p>
          <a:p>
            <a:r>
              <a:rPr lang="en-GB" dirty="0" smtClean="0"/>
              <a:t>Pressure application</a:t>
            </a:r>
          </a:p>
          <a:p>
            <a:pPr lvl="1"/>
            <a:r>
              <a:rPr lang="en-GB" dirty="0" smtClean="0"/>
              <a:t>Speed</a:t>
            </a:r>
          </a:p>
          <a:p>
            <a:pPr lvl="1"/>
            <a:r>
              <a:rPr lang="en-GB" dirty="0" smtClean="0"/>
              <a:t>Drag</a:t>
            </a:r>
          </a:p>
          <a:p>
            <a:pPr lvl="1"/>
            <a:r>
              <a:rPr lang="en-GB" dirty="0" smtClean="0"/>
              <a:t>Depth</a:t>
            </a:r>
          </a:p>
          <a:p>
            <a:r>
              <a:rPr lang="en-GB" dirty="0" smtClean="0"/>
              <a:t>Safe environment for practice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200" dirty="0" smtClean="0"/>
              <a:t>By </a:t>
            </a:r>
            <a:r>
              <a:rPr lang="en-US" sz="2200" dirty="0"/>
              <a:t>the end of the session you should be able to</a:t>
            </a:r>
            <a:r>
              <a:rPr lang="en-US" sz="2200" dirty="0" smtClean="0"/>
              <a:t>:</a:t>
            </a:r>
          </a:p>
          <a:p>
            <a:pPr lvl="1"/>
            <a:endParaRPr lang="en-US" dirty="0" smtClean="0"/>
          </a:p>
          <a:p>
            <a:pPr lvl="1"/>
            <a:r>
              <a:rPr lang="en-US" sz="2000" dirty="0" err="1" smtClean="0"/>
              <a:t>Recognise</a:t>
            </a:r>
            <a:r>
              <a:rPr lang="en-US" sz="2000" dirty="0" smtClean="0"/>
              <a:t> </a:t>
            </a:r>
            <a:r>
              <a:rPr lang="en-US" sz="2000" dirty="0"/>
              <a:t>patients who are absolute contraindications </a:t>
            </a:r>
            <a:endParaRPr lang="en-US" sz="2000" dirty="0" smtClean="0"/>
          </a:p>
          <a:p>
            <a:pPr lvl="1"/>
            <a:endParaRPr lang="en-US" sz="2000" dirty="0" smtClean="0"/>
          </a:p>
          <a:p>
            <a:pPr lvl="1"/>
            <a:r>
              <a:rPr lang="en-US" sz="2000" dirty="0" smtClean="0"/>
              <a:t>Describe </a:t>
            </a:r>
            <a:r>
              <a:rPr lang="en-US" sz="2000" dirty="0"/>
              <a:t>the effects of effleurage techniques.</a:t>
            </a:r>
            <a:br>
              <a:rPr lang="en-US" sz="2000" dirty="0"/>
            </a:br>
            <a:endParaRPr lang="en-US" sz="2000" dirty="0" smtClean="0"/>
          </a:p>
          <a:p>
            <a:pPr lvl="1"/>
            <a:r>
              <a:rPr lang="en-US" sz="2000" dirty="0" smtClean="0"/>
              <a:t>Correctly </a:t>
            </a:r>
            <a:r>
              <a:rPr lang="en-US" sz="2000" dirty="0"/>
              <a:t>demonstrate 6 effleurage techniques.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9333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of Massage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Massage </a:t>
            </a:r>
            <a:r>
              <a:rPr lang="en-US" dirty="0"/>
              <a:t>can be considered either</a:t>
            </a:r>
            <a:br>
              <a:rPr lang="en-US" dirty="0"/>
            </a:br>
            <a:r>
              <a:rPr lang="en-US" dirty="0" smtClean="0"/>
              <a:t>Remedial</a:t>
            </a:r>
            <a:r>
              <a:rPr lang="en-US" dirty="0"/>
              <a:t>: </a:t>
            </a:r>
            <a:endParaRPr lang="en-US" dirty="0" smtClean="0"/>
          </a:p>
          <a:p>
            <a:pPr lvl="1"/>
            <a:r>
              <a:rPr lang="en-US" dirty="0" smtClean="0"/>
              <a:t>Offering </a:t>
            </a:r>
            <a:r>
              <a:rPr lang="en-US" dirty="0"/>
              <a:t>some form of remedy/cure e.g. pain relief Therapeutic: </a:t>
            </a:r>
            <a:endParaRPr lang="en-US" dirty="0" smtClean="0"/>
          </a:p>
          <a:p>
            <a:pPr lvl="1"/>
            <a:r>
              <a:rPr lang="en-US" dirty="0" smtClean="0"/>
              <a:t>Offering </a:t>
            </a:r>
            <a:r>
              <a:rPr lang="en-US" dirty="0"/>
              <a:t>some form of therapy e.g. relaxation </a:t>
            </a:r>
            <a:endParaRPr lang="en-US" dirty="0" smtClean="0"/>
          </a:p>
          <a:p>
            <a:r>
              <a:rPr lang="en-US" dirty="0" smtClean="0"/>
              <a:t>Sports </a:t>
            </a:r>
            <a:r>
              <a:rPr lang="en-US" dirty="0"/>
              <a:t>Massage can encompass both of these aims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40049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Effects of </a:t>
            </a:r>
            <a:r>
              <a:rPr lang="en-US" dirty="0" smtClean="0"/>
              <a:t>Massage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Effects can be either: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1</a:t>
            </a:r>
            <a:r>
              <a:rPr lang="en-US" dirty="0"/>
              <a:t>.) </a:t>
            </a:r>
            <a:r>
              <a:rPr lang="en-US" dirty="0" smtClean="0"/>
              <a:t>Physical</a:t>
            </a:r>
          </a:p>
          <a:p>
            <a:pPr lvl="1"/>
            <a:r>
              <a:rPr lang="en-US" dirty="0" smtClean="0"/>
              <a:t>Direct </a:t>
            </a:r>
            <a:r>
              <a:rPr lang="en-US" dirty="0"/>
              <a:t>result of massage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2.) Physiological</a:t>
            </a:r>
            <a:endParaRPr lang="en-US" dirty="0"/>
          </a:p>
          <a:p>
            <a:pPr lvl="1"/>
            <a:r>
              <a:rPr lang="en-US" dirty="0" smtClean="0"/>
              <a:t>Result </a:t>
            </a:r>
            <a:r>
              <a:rPr lang="en-US" dirty="0"/>
              <a:t>from body’s response to </a:t>
            </a:r>
            <a:r>
              <a:rPr lang="en-US" dirty="0" smtClean="0"/>
              <a:t>massage</a:t>
            </a:r>
          </a:p>
          <a:p>
            <a:pPr marL="0" indent="0">
              <a:buNone/>
            </a:pPr>
            <a:r>
              <a:rPr lang="en-US" dirty="0" smtClean="0"/>
              <a:t>3</a:t>
            </a:r>
            <a:r>
              <a:rPr lang="en-US" dirty="0"/>
              <a:t>.) </a:t>
            </a:r>
            <a:r>
              <a:rPr lang="en-US" dirty="0" smtClean="0"/>
              <a:t>Psychological</a:t>
            </a:r>
          </a:p>
          <a:p>
            <a:pPr lvl="1"/>
            <a:r>
              <a:rPr lang="en-US" dirty="0" smtClean="0"/>
              <a:t>Interaction </a:t>
            </a:r>
            <a:r>
              <a:rPr lang="en-US" dirty="0"/>
              <a:t>of body and mind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61225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Absolute Contraindications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Acute </a:t>
            </a:r>
            <a:r>
              <a:rPr lang="en-US" dirty="0" smtClean="0"/>
              <a:t>Trauma</a:t>
            </a:r>
          </a:p>
          <a:p>
            <a:pPr lvl="1"/>
            <a:r>
              <a:rPr lang="en-US" dirty="0" smtClean="0"/>
              <a:t>Up </a:t>
            </a:r>
            <a:r>
              <a:rPr lang="en-US" dirty="0"/>
              <a:t>to 48-72 </a:t>
            </a:r>
            <a:r>
              <a:rPr lang="en-US" dirty="0" smtClean="0"/>
              <a:t>hours</a:t>
            </a:r>
          </a:p>
          <a:p>
            <a:pPr lvl="1"/>
            <a:r>
              <a:rPr lang="en-US" dirty="0" err="1" smtClean="0"/>
              <a:t>Haematoma</a:t>
            </a:r>
            <a:endParaRPr lang="en-US" dirty="0"/>
          </a:p>
          <a:p>
            <a:pPr lvl="1"/>
            <a:r>
              <a:rPr lang="en-US" dirty="0" smtClean="0"/>
              <a:t>Ligament </a:t>
            </a:r>
            <a:r>
              <a:rPr lang="en-US" dirty="0"/>
              <a:t>or tendon (sprain or strain) </a:t>
            </a:r>
            <a:endParaRPr lang="en-US" dirty="0" smtClean="0"/>
          </a:p>
          <a:p>
            <a:pPr lvl="1"/>
            <a:r>
              <a:rPr lang="en-US" dirty="0" smtClean="0"/>
              <a:t>Rupture</a:t>
            </a:r>
            <a:endParaRPr lang="en-US" dirty="0"/>
          </a:p>
          <a:p>
            <a:pPr lvl="1"/>
            <a:r>
              <a:rPr lang="en-US" dirty="0" smtClean="0"/>
              <a:t>Fracture</a:t>
            </a:r>
          </a:p>
          <a:p>
            <a:pPr lvl="1"/>
            <a:r>
              <a:rPr lang="en-US" dirty="0" smtClean="0"/>
              <a:t>Bleeding </a:t>
            </a:r>
            <a:r>
              <a:rPr lang="en-US" dirty="0"/>
              <a:t>(ongoing or open wound)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38899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Blood Pressure and Circulatory Problems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Uncontrolled </a:t>
            </a:r>
            <a:r>
              <a:rPr lang="en-US" dirty="0"/>
              <a:t>Hypertension </a:t>
            </a:r>
            <a:endParaRPr lang="en-US" dirty="0" smtClean="0"/>
          </a:p>
          <a:p>
            <a:r>
              <a:rPr lang="en-US" dirty="0" smtClean="0"/>
              <a:t>Deep </a:t>
            </a:r>
            <a:r>
              <a:rPr lang="en-US" dirty="0"/>
              <a:t>Vein Thrombosis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246952"/>
            <a:ext cx="3499868" cy="2133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3218390"/>
            <a:ext cx="3769612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5868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2761500" cy="4351337"/>
          </a:xfrm>
        </p:spPr>
        <p:txBody>
          <a:bodyPr/>
          <a:lstStyle/>
          <a:p>
            <a:pPr fontAlgn="auto"/>
            <a:r>
              <a:rPr lang="en-US" b="1" dirty="0" smtClean="0"/>
              <a:t>Viral </a:t>
            </a:r>
            <a:r>
              <a:rPr lang="en-US" b="1" dirty="0"/>
              <a:t>– </a:t>
            </a:r>
            <a:r>
              <a:rPr lang="en-US" dirty="0"/>
              <a:t>until blood test all-clear </a:t>
            </a:r>
            <a:r>
              <a:rPr lang="en-US" dirty="0" smtClean="0"/>
              <a:t>measles</a:t>
            </a:r>
            <a:r>
              <a:rPr lang="en-US" dirty="0"/>
              <a:t>, chicken </a:t>
            </a:r>
            <a:r>
              <a:rPr lang="en-US" dirty="0" smtClean="0"/>
              <a:t>pox</a:t>
            </a:r>
          </a:p>
          <a:p>
            <a:pPr fontAlgn="auto"/>
            <a:r>
              <a:rPr lang="en-US" b="1" dirty="0" smtClean="0"/>
              <a:t>Bacterial</a:t>
            </a:r>
            <a:r>
              <a:rPr lang="en-US" dirty="0" smtClean="0"/>
              <a:t> </a:t>
            </a:r>
            <a:r>
              <a:rPr lang="en-US" dirty="0"/>
              <a:t>– whilst on antibiotics </a:t>
            </a:r>
            <a:r>
              <a:rPr lang="en-US" dirty="0" smtClean="0"/>
              <a:t>boils</a:t>
            </a:r>
            <a:r>
              <a:rPr lang="en-US" dirty="0"/>
              <a:t>, folliculitis </a:t>
            </a:r>
          </a:p>
          <a:p>
            <a:r>
              <a:rPr lang="en-US" b="1" dirty="0"/>
              <a:t>Fungal</a:t>
            </a:r>
            <a:r>
              <a:rPr lang="en-US" dirty="0"/>
              <a:t> – if </a:t>
            </a:r>
            <a:r>
              <a:rPr lang="en-US" dirty="0" smtClean="0"/>
              <a:t>infectious</a:t>
            </a:r>
            <a:r>
              <a:rPr lang="en-US" dirty="0"/>
              <a:t> </a:t>
            </a:r>
            <a:r>
              <a:rPr lang="en-US" dirty="0" smtClean="0"/>
              <a:t>athlete’s </a:t>
            </a:r>
            <a:r>
              <a:rPr lang="en-US" dirty="0"/>
              <a:t>foot, ringworm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945" y="1340768"/>
            <a:ext cx="2814415" cy="17965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3886" y="3137320"/>
            <a:ext cx="2256532" cy="2315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3710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Rheumatoid Arthritis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2761500" cy="4351337"/>
          </a:xfrm>
        </p:spPr>
        <p:txBody>
          <a:bodyPr/>
          <a:lstStyle/>
          <a:p>
            <a:r>
              <a:rPr lang="en-US" dirty="0" smtClean="0"/>
              <a:t>Rheumatoid </a:t>
            </a:r>
            <a:r>
              <a:rPr lang="en-US" dirty="0"/>
              <a:t>arthritis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2405" y="1691322"/>
            <a:ext cx="4493732" cy="3408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1538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Pregnancy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2761500" cy="4351337"/>
          </a:xfrm>
        </p:spPr>
        <p:txBody>
          <a:bodyPr/>
          <a:lstStyle/>
          <a:p>
            <a:r>
              <a:rPr lang="en-US" dirty="0" smtClean="0"/>
              <a:t>First trimester</a:t>
            </a:r>
          </a:p>
          <a:p>
            <a:r>
              <a:rPr lang="en-US" dirty="0" smtClean="0"/>
              <a:t>If </a:t>
            </a:r>
            <a:r>
              <a:rPr lang="en-US" dirty="0"/>
              <a:t>history of miscarriage: For first 16 weeks </a:t>
            </a:r>
            <a:endParaRPr lang="en-US" dirty="0" smtClean="0"/>
          </a:p>
          <a:p>
            <a:r>
              <a:rPr lang="en-US" dirty="0" smtClean="0"/>
              <a:t>Last </a:t>
            </a:r>
            <a:r>
              <a:rPr lang="en-US" dirty="0"/>
              <a:t>2-4 weeks of pregnancy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7890" y="1691322"/>
            <a:ext cx="3209925" cy="324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072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dirty="0"/>
              <a:t>Cancer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2833508" cy="4351337"/>
          </a:xfrm>
        </p:spPr>
        <p:txBody>
          <a:bodyPr/>
          <a:lstStyle/>
          <a:p>
            <a:r>
              <a:rPr lang="en-US" dirty="0" smtClean="0"/>
              <a:t>Currently </a:t>
            </a:r>
            <a:r>
              <a:rPr lang="en-US" dirty="0"/>
              <a:t>diagnosed and receiving treatment for cancer </a:t>
            </a:r>
            <a:r>
              <a:rPr lang="en-US" dirty="0" smtClean="0"/>
              <a:t>(active)</a:t>
            </a:r>
          </a:p>
          <a:p>
            <a:r>
              <a:rPr lang="en-US" dirty="0" smtClean="0"/>
              <a:t>Unexplained </a:t>
            </a:r>
            <a:r>
              <a:rPr lang="en-US" dirty="0"/>
              <a:t>lumps/bumps </a:t>
            </a:r>
            <a:endParaRPr lang="en-US" dirty="0" smtClean="0"/>
          </a:p>
          <a:p>
            <a:r>
              <a:rPr lang="en-US" dirty="0" smtClean="0"/>
              <a:t>Any painful areas</a:t>
            </a:r>
          </a:p>
          <a:p>
            <a:r>
              <a:rPr lang="en-US" dirty="0" smtClean="0"/>
              <a:t>Specialist training required for </a:t>
            </a:r>
            <a:r>
              <a:rPr lang="en-US" dirty="0" err="1" smtClean="0"/>
              <a:t>lymphoedema</a:t>
            </a:r>
            <a:r>
              <a:rPr lang="en-US" dirty="0" smtClean="0"/>
              <a:t> massage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9408" y="1691322"/>
            <a:ext cx="3586476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268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Sensory deficiency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337564" cy="4351337"/>
          </a:xfrm>
        </p:spPr>
        <p:txBody>
          <a:bodyPr/>
          <a:lstStyle/>
          <a:p>
            <a:r>
              <a:rPr lang="en-US" dirty="0" err="1" smtClean="0"/>
              <a:t>Anaesthesia</a:t>
            </a:r>
            <a:endParaRPr lang="en-US" dirty="0" smtClean="0"/>
          </a:p>
          <a:p>
            <a:r>
              <a:rPr lang="en-US" dirty="0" err="1" smtClean="0"/>
              <a:t>Paraesthesia</a:t>
            </a:r>
            <a:endParaRPr lang="en-US" dirty="0"/>
          </a:p>
          <a:p>
            <a:r>
              <a:rPr lang="en-US" dirty="0" smtClean="0"/>
              <a:t>Diabetic </a:t>
            </a:r>
            <a:r>
              <a:rPr lang="en-US" dirty="0"/>
              <a:t>Neuropathy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25545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Myositis </a:t>
            </a:r>
            <a:r>
              <a:rPr lang="en-US" dirty="0" err="1"/>
              <a:t>Ossificans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337564" cy="4351337"/>
          </a:xfrm>
        </p:spPr>
        <p:txBody>
          <a:bodyPr/>
          <a:lstStyle/>
          <a:p>
            <a:r>
              <a:rPr lang="en-US" dirty="0" smtClean="0"/>
              <a:t>Myositis </a:t>
            </a:r>
            <a:r>
              <a:rPr lang="en-US" dirty="0" err="1"/>
              <a:t>ossificans</a:t>
            </a:r>
            <a:r>
              <a:rPr lang="en-US" dirty="0"/>
              <a:t>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828801"/>
            <a:ext cx="2849530" cy="332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50548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5562</TotalTime>
  <Words>199</Words>
  <Application>Microsoft Office PowerPoint</Application>
  <PresentationFormat>On-screen Show (4:3)</PresentationFormat>
  <Paragraphs>60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ＭＳ Ｐゴシック</vt:lpstr>
      <vt:lpstr>Arial</vt:lpstr>
      <vt:lpstr>Calibri</vt:lpstr>
      <vt:lpstr>Century Schoolbook</vt:lpstr>
      <vt:lpstr>Wingdings 2</vt:lpstr>
      <vt:lpstr>View</vt:lpstr>
      <vt:lpstr>INTRODUCTION TO SPORTS THERAPY  Practical – Absolute Contraindications</vt:lpstr>
      <vt:lpstr>Recap </vt:lpstr>
      <vt:lpstr>Learning Outcomes </vt:lpstr>
      <vt:lpstr>Aims of Massage </vt:lpstr>
      <vt:lpstr>Effects of Massage</vt:lpstr>
      <vt:lpstr>Absolute Contraindications </vt:lpstr>
      <vt:lpstr>Blood Pressure and Circulatory Problems </vt:lpstr>
      <vt:lpstr>Infections</vt:lpstr>
      <vt:lpstr>Rheumatoid Arthritis</vt:lpstr>
      <vt:lpstr>Pregnancy </vt:lpstr>
      <vt:lpstr>Cancer </vt:lpstr>
      <vt:lpstr>Sensory deficiency </vt:lpstr>
      <vt:lpstr>Myositis Ossificans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76</cp:revision>
  <cp:lastPrinted>2016-10-17T06:40:20Z</cp:lastPrinted>
  <dcterms:created xsi:type="dcterms:W3CDTF">2016-09-15T12:23:08Z</dcterms:created>
  <dcterms:modified xsi:type="dcterms:W3CDTF">2019-10-07T07:28:21Z</dcterms:modified>
</cp:coreProperties>
</file>