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  <a:srgbClr val="D8D26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Revenue Growth(Euro Billion)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cap="all" spc="120" normalizeH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</c:v>
                </c:pt>
              </c:strCache>
            </c:strRef>
          </c:tx>
          <c:spPr>
            <a:solidFill>
              <a:schemeClr val="dk1">
                <a:tint val="885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Sheet1!$A$2:$A$6</c:f>
              <c:numCache>
                <c:formatCode>General</c:formatCode>
                <c:ptCount val="5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</c:numCache>
            </c:numRef>
          </c:cat>
          <c:val>
            <c:numRef>
              <c:f>Sheet1!$B$2:$B$6</c:f>
              <c:numCache>
                <c:formatCode>General</c:formatCode>
                <c:ptCount val="5"/>
                <c:pt idx="0">
                  <c:v>27.99</c:v>
                </c:pt>
                <c:pt idx="1">
                  <c:v>32.28</c:v>
                </c:pt>
                <c:pt idx="2">
                  <c:v>38.26</c:v>
                </c:pt>
                <c:pt idx="3">
                  <c:v>41.18</c:v>
                </c:pt>
                <c:pt idx="4">
                  <c:v>43.48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0A2-480F-A8B5-D4B4D267E3F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dk1">
                <a:tint val="5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Sheet1!$A$2:$A$6</c:f>
              <c:numCache>
                <c:formatCode>General</c:formatCode>
                <c:ptCount val="5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</c:numCache>
            </c:numRef>
          </c:cat>
          <c:val>
            <c:numRef>
              <c:f>Sheet1!$C$2:$C$6</c:f>
            </c:numRef>
          </c:val>
          <c:extLst>
            <c:ext xmlns:c16="http://schemas.microsoft.com/office/drawing/2014/chart" uri="{C3380CC4-5D6E-409C-BE32-E72D297353CC}">
              <c16:uniqueId val="{00000001-30A2-480F-A8B5-D4B4D267E3F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dk1">
                <a:tint val="75000"/>
              </a:schemeClr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-5400000" spcFirstLastPara="1" vertOverflow="clip" horzOverflow="clip" vert="horz" wrap="square" lIns="38100" tIns="19050" rIns="38100" bIns="19050" anchor="ctr" anchorCtr="1">
                <a:spAutoFit/>
              </a:bodyPr>
              <a:lstStyle/>
              <a:p>
                <a:pPr>
                  <a:defRPr sz="1064" b="0" i="0" u="none" strike="noStrike" kern="1200" baseline="0">
                    <a:solidFill>
                      <a:schemeClr val="tx1">
                        <a:lumMod val="50000"/>
                        <a:lumOff val="50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Sheet1!$A$2:$A$6</c:f>
              <c:numCache>
                <c:formatCode>General</c:formatCode>
                <c:ptCount val="5"/>
                <c:pt idx="0">
                  <c:v>2020</c:v>
                </c:pt>
                <c:pt idx="1">
                  <c:v>2021</c:v>
                </c:pt>
                <c:pt idx="2">
                  <c:v>2022</c:v>
                </c:pt>
                <c:pt idx="3">
                  <c:v>2023</c:v>
                </c:pt>
                <c:pt idx="4">
                  <c:v>2024</c:v>
                </c:pt>
              </c:numCache>
            </c:numRef>
          </c:cat>
          <c:val>
            <c:numRef>
              <c:f>Sheet1!$D$2:$D$6</c:f>
            </c:numRef>
          </c:val>
          <c:extLst>
            <c:ext xmlns:c16="http://schemas.microsoft.com/office/drawing/2014/chart" uri="{C3380CC4-5D6E-409C-BE32-E72D297353CC}">
              <c16:uniqueId val="{00000002-30A2-480F-A8B5-D4B4D267E3F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444"/>
        <c:overlap val="-90"/>
        <c:axId val="1362173136"/>
        <c:axId val="1362179856"/>
      </c:barChart>
      <c:catAx>
        <c:axId val="136217313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64" b="0" i="0" u="none" strike="noStrike" kern="1200" cap="all" spc="12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362179856"/>
        <c:crosses val="autoZero"/>
        <c:auto val="1"/>
        <c:lblAlgn val="ctr"/>
        <c:lblOffset val="100"/>
        <c:noMultiLvlLbl val="0"/>
      </c:catAx>
      <c:valAx>
        <c:axId val="1362179856"/>
        <c:scaling>
          <c:orientation val="minMax"/>
        </c:scaling>
        <c:delete val="1"/>
        <c:axPos val="l"/>
        <c:numFmt formatCode="General" sourceLinked="1"/>
        <c:majorTickMark val="none"/>
        <c:minorTickMark val="none"/>
        <c:tickLblPos val="nextTo"/>
        <c:crossAx val="136217313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20">
  <a:schemeClr val="dk1"/>
  <cs:variation>
    <a:tint val="88500"/>
  </cs:variation>
  <cs:variation>
    <a:tint val="55000"/>
  </cs:variation>
  <cs:variation>
    <a:tint val="75000"/>
  </cs:variation>
  <cs:variation>
    <a:tint val="98500"/>
  </cs:variation>
  <cs:variation>
    <a:tint val="30000"/>
  </cs:variation>
  <cs:variation>
    <a:tint val="60000"/>
  </cs:variation>
  <cs:variation>
    <a:tint val="8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64" kern="1200" cap="all" spc="12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50000"/>
        <a:lumOff val="50000"/>
      </a:schemeClr>
    </cs:fontRef>
    <cs:defRPr sz="1064" b="0" i="0" u="none" strike="noStrike" kern="1200" baseline="0"/>
    <cs:bodyPr rot="-5400000" spcFirstLastPara="1" vertOverflow="clip" horzOverflow="clip" vert="horz" wrap="square" lIns="38100" tIns="19050" rIns="38100" bIns="19050" anchor="ctr" anchorCtr="1">
      <a:spAutoFit/>
    </cs:bodyPr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ln w="9525">
        <a:solidFill>
          <a:schemeClr val="phClr"/>
        </a:solidFill>
        <a:round/>
      </a:ln>
    </cs:spPr>
  </cs:dataPointMarker>
  <cs:dataPointMarkerLayout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15000"/>
            <a:lumOff val="8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tx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cap="all" spc="12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064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svg"/><Relationship Id="rId1" Type="http://schemas.openxmlformats.org/officeDocument/2006/relationships/image" Target="../media/image10.svg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EBDFFB-E709-43C4-BCFE-B644B0C89A00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GB"/>
        </a:p>
      </dgm:t>
    </dgm:pt>
    <dgm:pt modelId="{F4533DB1-BF83-43C2-9219-9B9040A9B839}">
      <dgm:prSet phldrT="[Text]" phldr="0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 Nova" panose="020B0504020202020204" pitchFamily="34" charset="0"/>
            </a:rPr>
            <a:t>Short-Term Objectives</a:t>
          </a:r>
        </a:p>
      </dgm:t>
    </dgm:pt>
    <dgm:pt modelId="{22179645-3F30-4C19-961A-CA52D329BEB4}" type="parTrans" cxnId="{936406CE-6CD2-45FA-BA8F-49E4FD9D51D1}">
      <dgm:prSet/>
      <dgm:spPr/>
      <dgm:t>
        <a:bodyPr/>
        <a:lstStyle/>
        <a:p>
          <a:endParaRPr lang="en-GB"/>
        </a:p>
      </dgm:t>
    </dgm:pt>
    <dgm:pt modelId="{B60EB982-0ACF-4A8E-8B32-5CDEBC0AD4A6}" type="sibTrans" cxnId="{936406CE-6CD2-45FA-BA8F-49E4FD9D51D1}">
      <dgm:prSet/>
      <dgm:spPr/>
      <dgm:t>
        <a:bodyPr/>
        <a:lstStyle/>
        <a:p>
          <a:endParaRPr lang="en-GB"/>
        </a:p>
      </dgm:t>
    </dgm:pt>
    <dgm:pt modelId="{39DEB3B3-B831-4673-A03F-236970C1208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Increase online sales</a:t>
          </a:r>
          <a:endParaRPr lang="en-GB" dirty="0">
            <a:latin typeface="Arial Nova" panose="020B0504020202020204" pitchFamily="34" charset="0"/>
          </a:endParaRPr>
        </a:p>
      </dgm:t>
    </dgm:pt>
    <dgm:pt modelId="{23D08789-2937-43C3-BA50-2796C2695FAF}" type="parTrans" cxnId="{32752F0F-E5B2-4406-91DD-5301BCA15349}">
      <dgm:prSet/>
      <dgm:spPr/>
      <dgm:t>
        <a:bodyPr/>
        <a:lstStyle/>
        <a:p>
          <a:endParaRPr lang="en-GB"/>
        </a:p>
      </dgm:t>
    </dgm:pt>
    <dgm:pt modelId="{30F531D3-4498-4AF2-9D01-ECBA3DD567FD}" type="sibTrans" cxnId="{32752F0F-E5B2-4406-91DD-5301BCA15349}">
      <dgm:prSet/>
      <dgm:spPr/>
      <dgm:t>
        <a:bodyPr/>
        <a:lstStyle/>
        <a:p>
          <a:endParaRPr lang="en-GB"/>
        </a:p>
      </dgm:t>
    </dgm:pt>
    <dgm:pt modelId="{AAD6E9E6-5622-4E71-84E2-19048D8AACE4}">
      <dgm:prSet phldrT="[Text]"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 Nova" panose="020B0504020202020204" pitchFamily="34" charset="0"/>
            </a:rPr>
            <a:t>Long-Term Objectives</a:t>
          </a:r>
        </a:p>
      </dgm:t>
    </dgm:pt>
    <dgm:pt modelId="{3DA772C7-4637-4D63-9779-824D93704341}" type="parTrans" cxnId="{19218A38-93D6-43BE-BB27-19BADDB22E6D}">
      <dgm:prSet/>
      <dgm:spPr/>
      <dgm:t>
        <a:bodyPr/>
        <a:lstStyle/>
        <a:p>
          <a:endParaRPr lang="en-GB"/>
        </a:p>
      </dgm:t>
    </dgm:pt>
    <dgm:pt modelId="{6A7E4A44-D6A3-4302-A3EB-BABF380C0BEE}" type="sibTrans" cxnId="{19218A38-93D6-43BE-BB27-19BADDB22E6D}">
      <dgm:prSet/>
      <dgm:spPr/>
      <dgm:t>
        <a:bodyPr/>
        <a:lstStyle/>
        <a:p>
          <a:endParaRPr lang="en-GB"/>
        </a:p>
      </dgm:t>
    </dgm:pt>
    <dgm:pt modelId="{C9F9014D-20D4-4482-B6E8-27DB1882E41F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 Nova" panose="020B0504020202020204" pitchFamily="34" charset="0"/>
            </a:rPr>
            <a:t>Maintain global market leadership</a:t>
          </a:r>
        </a:p>
      </dgm:t>
    </dgm:pt>
    <dgm:pt modelId="{8CB99B7A-0FC1-4214-8821-0ABC4BB350FD}" type="parTrans" cxnId="{AE6EDD8B-C3E1-4D1C-9430-67F02B4874BE}">
      <dgm:prSet/>
      <dgm:spPr/>
      <dgm:t>
        <a:bodyPr/>
        <a:lstStyle/>
        <a:p>
          <a:endParaRPr lang="en-GB"/>
        </a:p>
      </dgm:t>
    </dgm:pt>
    <dgm:pt modelId="{65178CA2-32C4-42A6-9CE3-F0BF13E6F80A}" type="sibTrans" cxnId="{AE6EDD8B-C3E1-4D1C-9430-67F02B4874BE}">
      <dgm:prSet/>
      <dgm:spPr/>
      <dgm:t>
        <a:bodyPr/>
        <a:lstStyle/>
        <a:p>
          <a:endParaRPr lang="en-GB"/>
        </a:p>
      </dgm:t>
    </dgm:pt>
    <dgm:pt modelId="{D5BEFE4B-C82E-43D2-B927-BBDACA024551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>
              <a:latin typeface="Arial Nova" panose="020B0504020202020204" pitchFamily="34" charset="0"/>
            </a:rPr>
            <a:t>Business Idea</a:t>
          </a:r>
        </a:p>
      </dgm:t>
    </dgm:pt>
    <dgm:pt modelId="{94A32CF0-5A1F-4983-B588-F594847ED04C}" type="parTrans" cxnId="{B70B9F12-B806-4E3C-9D67-E2B7D3C8FAA6}">
      <dgm:prSet/>
      <dgm:spPr/>
      <dgm:t>
        <a:bodyPr/>
        <a:lstStyle/>
        <a:p>
          <a:endParaRPr lang="en-GB"/>
        </a:p>
      </dgm:t>
    </dgm:pt>
    <dgm:pt modelId="{99D8E2BD-1F22-48AD-83C9-83AA1E9B021F}" type="sibTrans" cxnId="{B70B9F12-B806-4E3C-9D67-E2B7D3C8FAA6}">
      <dgm:prSet/>
      <dgm:spPr/>
      <dgm:t>
        <a:bodyPr/>
        <a:lstStyle/>
        <a:p>
          <a:endParaRPr lang="en-GB"/>
        </a:p>
      </dgm:t>
    </dgm:pt>
    <dgm:pt modelId="{F2C365F8-0471-4BB2-8698-F9D150F6CD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Innovative beauty products</a:t>
          </a:r>
          <a:endParaRPr lang="en-GB" dirty="0">
            <a:latin typeface="Arial Nova" panose="020B0504020202020204" pitchFamily="34" charset="0"/>
          </a:endParaRPr>
        </a:p>
      </dgm:t>
    </dgm:pt>
    <dgm:pt modelId="{27CF9B78-2F72-40BD-A8BF-8A3FA8F381C6}" type="parTrans" cxnId="{23A7664E-FCAE-447B-9894-AF6227DEC503}">
      <dgm:prSet/>
      <dgm:spPr/>
      <dgm:t>
        <a:bodyPr/>
        <a:lstStyle/>
        <a:p>
          <a:endParaRPr lang="en-GB"/>
        </a:p>
      </dgm:t>
    </dgm:pt>
    <dgm:pt modelId="{5098A680-2CB6-4F3D-A9B0-E225B86B531C}" type="sibTrans" cxnId="{23A7664E-FCAE-447B-9894-AF6227DEC503}">
      <dgm:prSet/>
      <dgm:spPr/>
      <dgm:t>
        <a:bodyPr/>
        <a:lstStyle/>
        <a:p>
          <a:endParaRPr lang="en-GB"/>
        </a:p>
      </dgm:t>
    </dgm:pt>
    <dgm:pt modelId="{842A8521-C3A2-43B7-B4F3-32BEA20104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 Scientific research and innovation</a:t>
          </a:r>
          <a:endParaRPr lang="en-GB" dirty="0">
            <a:latin typeface="Arial Nova" panose="020B0504020202020204" pitchFamily="34" charset="0"/>
          </a:endParaRPr>
        </a:p>
      </dgm:t>
    </dgm:pt>
    <dgm:pt modelId="{983BD89F-DFE5-44E7-840D-A2E84E71BA00}" type="parTrans" cxnId="{598994CE-7232-4E81-83C9-69C79A155BE1}">
      <dgm:prSet/>
      <dgm:spPr/>
      <dgm:t>
        <a:bodyPr/>
        <a:lstStyle/>
        <a:p>
          <a:endParaRPr lang="en-GB"/>
        </a:p>
      </dgm:t>
    </dgm:pt>
    <dgm:pt modelId="{B6E87714-6FF7-419A-A278-BF905D7AB10A}" type="sibTrans" cxnId="{598994CE-7232-4E81-83C9-69C79A155BE1}">
      <dgm:prSet/>
      <dgm:spPr/>
      <dgm:t>
        <a:bodyPr/>
        <a:lstStyle/>
        <a:p>
          <a:endParaRPr lang="en-GB"/>
        </a:p>
      </dgm:t>
    </dgm:pt>
    <dgm:pt modelId="{63B190D5-7842-4157-B390-68CBFD118A2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Global beauty leader</a:t>
          </a:r>
          <a:endParaRPr lang="en-GB" dirty="0">
            <a:latin typeface="Arial Nova" panose="020B0504020202020204" pitchFamily="34" charset="0"/>
          </a:endParaRPr>
        </a:p>
      </dgm:t>
    </dgm:pt>
    <dgm:pt modelId="{A33521B7-9EC8-4BA8-98BC-80A381675A93}" type="parTrans" cxnId="{B509E209-4B18-4D3F-97AE-52A44D8FDD30}">
      <dgm:prSet/>
      <dgm:spPr/>
      <dgm:t>
        <a:bodyPr/>
        <a:lstStyle/>
        <a:p>
          <a:endParaRPr lang="en-GB"/>
        </a:p>
      </dgm:t>
    </dgm:pt>
    <dgm:pt modelId="{0F7E43D0-0701-4BC7-9708-F39BF42CCABD}" type="sibTrans" cxnId="{B509E209-4B18-4D3F-97AE-52A44D8FDD30}">
      <dgm:prSet/>
      <dgm:spPr/>
      <dgm:t>
        <a:bodyPr/>
        <a:lstStyle/>
        <a:p>
          <a:endParaRPr lang="en-GB"/>
        </a:p>
      </dgm:t>
    </dgm:pt>
    <dgm:pt modelId="{2893D376-7CCE-4009-B5FC-C606CA77D51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 Sustainable growth</a:t>
          </a:r>
          <a:endParaRPr lang="en-GB" dirty="0">
            <a:latin typeface="Arial Nova" panose="020B0504020202020204" pitchFamily="34" charset="0"/>
          </a:endParaRPr>
        </a:p>
      </dgm:t>
    </dgm:pt>
    <dgm:pt modelId="{E8C2014C-0967-479B-BDF8-F3100F614866}" type="parTrans" cxnId="{3FEE47D1-0C0F-471F-9100-9115135E4D32}">
      <dgm:prSet/>
      <dgm:spPr/>
      <dgm:t>
        <a:bodyPr/>
        <a:lstStyle/>
        <a:p>
          <a:endParaRPr lang="en-GB"/>
        </a:p>
      </dgm:t>
    </dgm:pt>
    <dgm:pt modelId="{0354FB0D-3689-4E7E-8DF7-0CB4FBAFFAFD}" type="sibTrans" cxnId="{3FEE47D1-0C0F-471F-9100-9115135E4D32}">
      <dgm:prSet/>
      <dgm:spPr/>
      <dgm:t>
        <a:bodyPr/>
        <a:lstStyle/>
        <a:p>
          <a:endParaRPr lang="en-GB"/>
        </a:p>
      </dgm:t>
    </dgm:pt>
    <dgm:pt modelId="{A7E3D9C1-2E12-40E7-ACFF-B4A7617D7BAB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 Expand Beauty Tech</a:t>
          </a:r>
          <a:endParaRPr lang="en-GB" dirty="0">
            <a:latin typeface="Arial Nova" panose="020B0504020202020204" pitchFamily="34" charset="0"/>
          </a:endParaRPr>
        </a:p>
      </dgm:t>
    </dgm:pt>
    <dgm:pt modelId="{922D9E20-7EED-4679-8753-42AA1453FD93}" type="parTrans" cxnId="{67730D22-B312-4E56-AB67-194DAE1EAFB5}">
      <dgm:prSet/>
      <dgm:spPr/>
      <dgm:t>
        <a:bodyPr/>
        <a:lstStyle/>
        <a:p>
          <a:endParaRPr lang="en-GB"/>
        </a:p>
      </dgm:t>
    </dgm:pt>
    <dgm:pt modelId="{9F234148-1D22-4EDE-82CF-92CD36072C50}" type="sibTrans" cxnId="{67730D22-B312-4E56-AB67-194DAE1EAFB5}">
      <dgm:prSet/>
      <dgm:spPr/>
      <dgm:t>
        <a:bodyPr/>
        <a:lstStyle/>
        <a:p>
          <a:endParaRPr lang="en-GB"/>
        </a:p>
      </dgm:t>
    </dgm:pt>
    <dgm:pt modelId="{43F35AA9-6D6D-4D9A-AA96-FB719E748478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Arial Nova" panose="020B0504020202020204" pitchFamily="34" charset="0"/>
            </a:rPr>
            <a:t> Improve sustainability</a:t>
          </a:r>
          <a:endParaRPr lang="en-GB" dirty="0">
            <a:latin typeface="Arial Nova" panose="020B0504020202020204" pitchFamily="34" charset="0"/>
          </a:endParaRPr>
        </a:p>
      </dgm:t>
    </dgm:pt>
    <dgm:pt modelId="{8E0D9592-8957-4CF4-9A25-D4FE9B18155B}" type="parTrans" cxnId="{1395E85C-AE52-4A84-90AD-9F6E7B0F1B8F}">
      <dgm:prSet/>
      <dgm:spPr/>
      <dgm:t>
        <a:bodyPr/>
        <a:lstStyle/>
        <a:p>
          <a:endParaRPr lang="en-GB"/>
        </a:p>
      </dgm:t>
    </dgm:pt>
    <dgm:pt modelId="{C1AA2C5C-8077-42AF-BD9A-9AAA63FC92C6}" type="sibTrans" cxnId="{1395E85C-AE52-4A84-90AD-9F6E7B0F1B8F}">
      <dgm:prSet/>
      <dgm:spPr/>
      <dgm:t>
        <a:bodyPr/>
        <a:lstStyle/>
        <a:p>
          <a:endParaRPr lang="en-GB"/>
        </a:p>
      </dgm:t>
    </dgm:pt>
    <dgm:pt modelId="{F5B88021-9512-46DB-85BB-666851DBE8DF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 Nova" panose="020B0504020202020204" pitchFamily="34" charset="0"/>
            </a:rPr>
            <a:t>Continue innovation</a:t>
          </a:r>
        </a:p>
      </dgm:t>
    </dgm:pt>
    <dgm:pt modelId="{27D4D04F-DFCA-44D7-AA9B-AA915E42BF29}" type="parTrans" cxnId="{B6DD157F-6BCC-43D5-912C-5B9C45082EE6}">
      <dgm:prSet/>
      <dgm:spPr/>
      <dgm:t>
        <a:bodyPr/>
        <a:lstStyle/>
        <a:p>
          <a:endParaRPr lang="en-GB"/>
        </a:p>
      </dgm:t>
    </dgm:pt>
    <dgm:pt modelId="{D62B05CF-24EB-42B2-B47E-CC93C08453ED}" type="sibTrans" cxnId="{B6DD157F-6BCC-43D5-912C-5B9C45082EE6}">
      <dgm:prSet/>
      <dgm:spPr/>
      <dgm:t>
        <a:bodyPr/>
        <a:lstStyle/>
        <a:p>
          <a:endParaRPr lang="en-GB"/>
        </a:p>
      </dgm:t>
    </dgm:pt>
    <dgm:pt modelId="{C4569BE9-1EEC-40E2-9C47-82CCE8E51306}">
      <dgm:prSet phldrT="[Text]"/>
      <dgm:spPr/>
      <dgm:t>
        <a:bodyPr/>
        <a:lstStyle/>
        <a:p>
          <a:pPr>
            <a:lnSpc>
              <a:spcPct val="100000"/>
            </a:lnSpc>
          </a:pPr>
          <a:endParaRPr lang="en-GB">
            <a:latin typeface="Arial Nova" panose="020B0504020202020204" pitchFamily="34" charset="0"/>
          </a:endParaRPr>
        </a:p>
      </dgm:t>
    </dgm:pt>
    <dgm:pt modelId="{9AAB2F64-EA32-48A8-A3CE-2650C485BC4B}" type="parTrans" cxnId="{94A1E69A-27C7-45A1-A285-B566527E6CB5}">
      <dgm:prSet/>
      <dgm:spPr/>
      <dgm:t>
        <a:bodyPr/>
        <a:lstStyle/>
        <a:p>
          <a:endParaRPr lang="en-GB"/>
        </a:p>
      </dgm:t>
    </dgm:pt>
    <dgm:pt modelId="{667AC105-B562-4E36-96AA-3006F05EA5A2}" type="sibTrans" cxnId="{94A1E69A-27C7-45A1-A285-B566527E6CB5}">
      <dgm:prSet/>
      <dgm:spPr/>
      <dgm:t>
        <a:bodyPr/>
        <a:lstStyle/>
        <a:p>
          <a:endParaRPr lang="en-GB"/>
        </a:p>
      </dgm:t>
    </dgm:pt>
    <dgm:pt modelId="{58A36F96-EFB0-40F0-980F-9A95E5D5B9ED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 Nova" panose="020B0504020202020204" pitchFamily="34" charset="0"/>
            </a:rPr>
            <a:t>Expand internationally</a:t>
          </a:r>
        </a:p>
      </dgm:t>
    </dgm:pt>
    <dgm:pt modelId="{381E6EF9-207D-4188-90AD-B9C2CED794EB}" type="parTrans" cxnId="{2412B640-8209-4D1C-8D8D-EB6FD3563C3B}">
      <dgm:prSet/>
      <dgm:spPr/>
      <dgm:t>
        <a:bodyPr/>
        <a:lstStyle/>
        <a:p>
          <a:endParaRPr lang="en-GB"/>
        </a:p>
      </dgm:t>
    </dgm:pt>
    <dgm:pt modelId="{06331730-D590-4B72-8C7F-6E9AE69EC201}" type="sibTrans" cxnId="{2412B640-8209-4D1C-8D8D-EB6FD3563C3B}">
      <dgm:prSet/>
      <dgm:spPr/>
      <dgm:t>
        <a:bodyPr/>
        <a:lstStyle/>
        <a:p>
          <a:endParaRPr lang="en-GB"/>
        </a:p>
      </dgm:t>
    </dgm:pt>
    <dgm:pt modelId="{0D21DF86-D8FB-4346-8263-B73E3FB23BD5}">
      <dgm:prSet phldrT="[Text]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Arial Nova" panose="020B0504020202020204" pitchFamily="34" charset="0"/>
            </a:rPr>
            <a:t>Increase profitability</a:t>
          </a:r>
        </a:p>
      </dgm:t>
    </dgm:pt>
    <dgm:pt modelId="{6C9DB761-61ED-4690-B098-058D94380618}" type="parTrans" cxnId="{198C2478-736A-4111-9A72-7280C9D894CC}">
      <dgm:prSet/>
      <dgm:spPr/>
      <dgm:t>
        <a:bodyPr/>
        <a:lstStyle/>
        <a:p>
          <a:endParaRPr lang="en-GB"/>
        </a:p>
      </dgm:t>
    </dgm:pt>
    <dgm:pt modelId="{0AA317F6-EA36-4521-A416-B882947035D1}" type="sibTrans" cxnId="{198C2478-736A-4111-9A72-7280C9D894CC}">
      <dgm:prSet/>
      <dgm:spPr/>
      <dgm:t>
        <a:bodyPr/>
        <a:lstStyle/>
        <a:p>
          <a:endParaRPr lang="en-GB"/>
        </a:p>
      </dgm:t>
    </dgm:pt>
    <dgm:pt modelId="{B4B7B016-4D7A-4411-AC7D-99154EA3F0C8}" type="pres">
      <dgm:prSet presAssocID="{4FEBDFFB-E709-43C4-BCFE-B644B0C89A00}" presName="root" presStyleCnt="0">
        <dgm:presLayoutVars>
          <dgm:dir/>
          <dgm:resizeHandles val="exact"/>
        </dgm:presLayoutVars>
      </dgm:prSet>
      <dgm:spPr/>
    </dgm:pt>
    <dgm:pt modelId="{88617579-6B48-4560-91EC-52FA6B85BD57}" type="pres">
      <dgm:prSet presAssocID="{D5BEFE4B-C82E-43D2-B927-BBDACA024551}" presName="compNode" presStyleCnt="0"/>
      <dgm:spPr/>
    </dgm:pt>
    <dgm:pt modelId="{276F12AB-3BED-4179-989D-6A64CEC744E6}" type="pres">
      <dgm:prSet presAssocID="{D5BEFE4B-C82E-43D2-B927-BBDACA02455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1643877-5DB4-4C90-B56E-3057CE21276E}" type="pres">
      <dgm:prSet presAssocID="{D5BEFE4B-C82E-43D2-B927-BBDACA024551}" presName="iconSpace" presStyleCnt="0"/>
      <dgm:spPr/>
    </dgm:pt>
    <dgm:pt modelId="{F9E0D425-E40D-413D-B492-4A78918C3570}" type="pres">
      <dgm:prSet presAssocID="{D5BEFE4B-C82E-43D2-B927-BBDACA024551}" presName="parTx" presStyleLbl="revTx" presStyleIdx="0" presStyleCnt="6">
        <dgm:presLayoutVars>
          <dgm:chMax val="0"/>
          <dgm:chPref val="0"/>
        </dgm:presLayoutVars>
      </dgm:prSet>
      <dgm:spPr/>
    </dgm:pt>
    <dgm:pt modelId="{3FA19649-77EF-4985-8070-D371D2B31DFD}" type="pres">
      <dgm:prSet presAssocID="{D5BEFE4B-C82E-43D2-B927-BBDACA024551}" presName="txSpace" presStyleCnt="0"/>
      <dgm:spPr/>
    </dgm:pt>
    <dgm:pt modelId="{543AC2BA-0F1C-49E3-B1CE-5390FD868B9D}" type="pres">
      <dgm:prSet presAssocID="{D5BEFE4B-C82E-43D2-B927-BBDACA024551}" presName="desTx" presStyleLbl="revTx" presStyleIdx="1" presStyleCnt="6">
        <dgm:presLayoutVars/>
      </dgm:prSet>
      <dgm:spPr/>
    </dgm:pt>
    <dgm:pt modelId="{3B88D05E-23B9-4E54-AF6C-4E9D3EAFD997}" type="pres">
      <dgm:prSet presAssocID="{99D8E2BD-1F22-48AD-83C9-83AA1E9B021F}" presName="sibTrans" presStyleCnt="0"/>
      <dgm:spPr/>
    </dgm:pt>
    <dgm:pt modelId="{5DC90AA6-ADAD-4EBF-8B18-090D95A525B8}" type="pres">
      <dgm:prSet presAssocID="{F4533DB1-BF83-43C2-9219-9B9040A9B839}" presName="compNode" presStyleCnt="0"/>
      <dgm:spPr/>
    </dgm:pt>
    <dgm:pt modelId="{982C50F6-9915-4DFD-A6DC-B3209193F01E}" type="pres">
      <dgm:prSet presAssocID="{F4533DB1-BF83-43C2-9219-9B9040A9B839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34114A82-23D8-4BC4-A354-74023E4C4844}" type="pres">
      <dgm:prSet presAssocID="{F4533DB1-BF83-43C2-9219-9B9040A9B839}" presName="iconSpace" presStyleCnt="0"/>
      <dgm:spPr/>
    </dgm:pt>
    <dgm:pt modelId="{AD0263B4-09E9-4252-A5DB-8776ECB0ADC6}" type="pres">
      <dgm:prSet presAssocID="{F4533DB1-BF83-43C2-9219-9B9040A9B839}" presName="parTx" presStyleLbl="revTx" presStyleIdx="2" presStyleCnt="6">
        <dgm:presLayoutVars>
          <dgm:chMax val="0"/>
          <dgm:chPref val="0"/>
        </dgm:presLayoutVars>
      </dgm:prSet>
      <dgm:spPr/>
    </dgm:pt>
    <dgm:pt modelId="{51C7270E-C9C1-4BDD-A190-4E895431884D}" type="pres">
      <dgm:prSet presAssocID="{F4533DB1-BF83-43C2-9219-9B9040A9B839}" presName="txSpace" presStyleCnt="0"/>
      <dgm:spPr/>
    </dgm:pt>
    <dgm:pt modelId="{4D248312-7D4F-43B6-80B6-74A2C626E311}" type="pres">
      <dgm:prSet presAssocID="{F4533DB1-BF83-43C2-9219-9B9040A9B839}" presName="desTx" presStyleLbl="revTx" presStyleIdx="3" presStyleCnt="6">
        <dgm:presLayoutVars/>
      </dgm:prSet>
      <dgm:spPr/>
    </dgm:pt>
    <dgm:pt modelId="{5675D9BD-DF86-4B10-A8B3-D95D7E1B0252}" type="pres">
      <dgm:prSet presAssocID="{B60EB982-0ACF-4A8E-8B32-5CDEBC0AD4A6}" presName="sibTrans" presStyleCnt="0"/>
      <dgm:spPr/>
    </dgm:pt>
    <dgm:pt modelId="{CC2FD3AA-7732-4257-978A-C2667C25B5E1}" type="pres">
      <dgm:prSet presAssocID="{AAD6E9E6-5622-4E71-84E2-19048D8AACE4}" presName="compNode" presStyleCnt="0"/>
      <dgm:spPr/>
    </dgm:pt>
    <dgm:pt modelId="{4E046D72-B75B-4185-9227-52F85B1AD5A8}" type="pres">
      <dgm:prSet presAssocID="{AAD6E9E6-5622-4E71-84E2-19048D8AACE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4AD57F4D-0244-44AB-92CD-D5DFE6B09C4E}" type="pres">
      <dgm:prSet presAssocID="{AAD6E9E6-5622-4E71-84E2-19048D8AACE4}" presName="iconSpace" presStyleCnt="0"/>
      <dgm:spPr/>
    </dgm:pt>
    <dgm:pt modelId="{1E812655-14E7-4F25-AA65-6AC54BE25A31}" type="pres">
      <dgm:prSet presAssocID="{AAD6E9E6-5622-4E71-84E2-19048D8AACE4}" presName="parTx" presStyleLbl="revTx" presStyleIdx="4" presStyleCnt="6">
        <dgm:presLayoutVars>
          <dgm:chMax val="0"/>
          <dgm:chPref val="0"/>
        </dgm:presLayoutVars>
      </dgm:prSet>
      <dgm:spPr/>
    </dgm:pt>
    <dgm:pt modelId="{CAB6A11F-FB15-4D44-B25B-FDA56D297ED3}" type="pres">
      <dgm:prSet presAssocID="{AAD6E9E6-5622-4E71-84E2-19048D8AACE4}" presName="txSpace" presStyleCnt="0"/>
      <dgm:spPr/>
    </dgm:pt>
    <dgm:pt modelId="{51166E68-8863-4A96-BD80-97A0CD836E78}" type="pres">
      <dgm:prSet presAssocID="{AAD6E9E6-5622-4E71-84E2-19048D8AACE4}" presName="desTx" presStyleLbl="revTx" presStyleIdx="5" presStyleCnt="6">
        <dgm:presLayoutVars/>
      </dgm:prSet>
      <dgm:spPr/>
    </dgm:pt>
  </dgm:ptLst>
  <dgm:cxnLst>
    <dgm:cxn modelId="{B509E209-4B18-4D3F-97AE-52A44D8FDD30}" srcId="{D5BEFE4B-C82E-43D2-B927-BBDACA024551}" destId="{63B190D5-7842-4157-B390-68CBFD118A27}" srcOrd="2" destOrd="0" parTransId="{A33521B7-9EC8-4BA8-98BC-80A381675A93}" sibTransId="{0F7E43D0-0701-4BC7-9708-F39BF42CCABD}"/>
    <dgm:cxn modelId="{32752F0F-E5B2-4406-91DD-5301BCA15349}" srcId="{F4533DB1-BF83-43C2-9219-9B9040A9B839}" destId="{39DEB3B3-B831-4673-A03F-236970C12088}" srcOrd="0" destOrd="0" parTransId="{23D08789-2937-43C3-BA50-2796C2695FAF}" sibTransId="{30F531D3-4498-4AF2-9D01-ECBA3DD567FD}"/>
    <dgm:cxn modelId="{B70B9F12-B806-4E3C-9D67-E2B7D3C8FAA6}" srcId="{4FEBDFFB-E709-43C4-BCFE-B644B0C89A00}" destId="{D5BEFE4B-C82E-43D2-B927-BBDACA024551}" srcOrd="0" destOrd="0" parTransId="{94A32CF0-5A1F-4983-B588-F594847ED04C}" sibTransId="{99D8E2BD-1F22-48AD-83C9-83AA1E9B021F}"/>
    <dgm:cxn modelId="{03A0411C-3234-4B22-AF04-8266FEA736A1}" type="presOf" srcId="{A7E3D9C1-2E12-40E7-ACFF-B4A7617D7BAB}" destId="{4D248312-7D4F-43B6-80B6-74A2C626E311}" srcOrd="0" destOrd="1" presId="urn:microsoft.com/office/officeart/2018/5/layout/CenteredIconLabelDescriptionList"/>
    <dgm:cxn modelId="{67730D22-B312-4E56-AB67-194DAE1EAFB5}" srcId="{F4533DB1-BF83-43C2-9219-9B9040A9B839}" destId="{A7E3D9C1-2E12-40E7-ACFF-B4A7617D7BAB}" srcOrd="1" destOrd="0" parTransId="{922D9E20-7EED-4679-8753-42AA1453FD93}" sibTransId="{9F234148-1D22-4EDE-82CF-92CD36072C50}"/>
    <dgm:cxn modelId="{9936B22A-1E88-4331-A54D-EEB9A77C4091}" type="presOf" srcId="{F2C365F8-0471-4BB2-8698-F9D150F6CD6C}" destId="{543AC2BA-0F1C-49E3-B1CE-5390FD868B9D}" srcOrd="0" destOrd="0" presId="urn:microsoft.com/office/officeart/2018/5/layout/CenteredIconLabelDescriptionList"/>
    <dgm:cxn modelId="{92727932-59E7-4801-BBC2-22BC77B2A8EE}" type="presOf" srcId="{4FEBDFFB-E709-43C4-BCFE-B644B0C89A00}" destId="{B4B7B016-4D7A-4411-AC7D-99154EA3F0C8}" srcOrd="0" destOrd="0" presId="urn:microsoft.com/office/officeart/2018/5/layout/CenteredIconLabelDescriptionList"/>
    <dgm:cxn modelId="{1AD6BF34-05E0-427F-AEBD-CFDBB5795D8E}" type="presOf" srcId="{AAD6E9E6-5622-4E71-84E2-19048D8AACE4}" destId="{1E812655-14E7-4F25-AA65-6AC54BE25A31}" srcOrd="0" destOrd="0" presId="urn:microsoft.com/office/officeart/2018/5/layout/CenteredIconLabelDescriptionList"/>
    <dgm:cxn modelId="{0769DC36-00C5-4F45-93AF-6B58E7AE02AA}" type="presOf" srcId="{842A8521-C3A2-43B7-B4F3-32BEA20104C7}" destId="{543AC2BA-0F1C-49E3-B1CE-5390FD868B9D}" srcOrd="0" destOrd="1" presId="urn:microsoft.com/office/officeart/2018/5/layout/CenteredIconLabelDescriptionList"/>
    <dgm:cxn modelId="{19218A38-93D6-43BE-BB27-19BADDB22E6D}" srcId="{4FEBDFFB-E709-43C4-BCFE-B644B0C89A00}" destId="{AAD6E9E6-5622-4E71-84E2-19048D8AACE4}" srcOrd="2" destOrd="0" parTransId="{3DA772C7-4637-4D63-9779-824D93704341}" sibTransId="{6A7E4A44-D6A3-4302-A3EB-BABF380C0BEE}"/>
    <dgm:cxn modelId="{FDB0BD3E-BC3C-467D-B885-CDEA88963676}" type="presOf" srcId="{39DEB3B3-B831-4673-A03F-236970C12088}" destId="{4D248312-7D4F-43B6-80B6-74A2C626E311}" srcOrd="0" destOrd="0" presId="urn:microsoft.com/office/officeart/2018/5/layout/CenteredIconLabelDescriptionList"/>
    <dgm:cxn modelId="{2412B640-8209-4D1C-8D8D-EB6FD3563C3B}" srcId="{AAD6E9E6-5622-4E71-84E2-19048D8AACE4}" destId="{58A36F96-EFB0-40F0-980F-9A95E5D5B9ED}" srcOrd="2" destOrd="0" parTransId="{381E6EF9-207D-4188-90AD-B9C2CED794EB}" sibTransId="{06331730-D590-4B72-8C7F-6E9AE69EC201}"/>
    <dgm:cxn modelId="{1395E85C-AE52-4A84-90AD-9F6E7B0F1B8F}" srcId="{F4533DB1-BF83-43C2-9219-9B9040A9B839}" destId="{43F35AA9-6D6D-4D9A-AA96-FB719E748478}" srcOrd="2" destOrd="0" parTransId="{8E0D9592-8957-4CF4-9A25-D4FE9B18155B}" sibTransId="{C1AA2C5C-8077-42AF-BD9A-9AAA63FC92C6}"/>
    <dgm:cxn modelId="{D76AF243-D69C-4A81-8F8A-43BAF4719BBF}" type="presOf" srcId="{63B190D5-7842-4157-B390-68CBFD118A27}" destId="{543AC2BA-0F1C-49E3-B1CE-5390FD868B9D}" srcOrd="0" destOrd="2" presId="urn:microsoft.com/office/officeart/2018/5/layout/CenteredIconLabelDescriptionList"/>
    <dgm:cxn modelId="{EAF88E44-0931-4D00-ACD9-C65C061CA0D3}" type="presOf" srcId="{58A36F96-EFB0-40F0-980F-9A95E5D5B9ED}" destId="{51166E68-8863-4A96-BD80-97A0CD836E78}" srcOrd="0" destOrd="2" presId="urn:microsoft.com/office/officeart/2018/5/layout/CenteredIconLabelDescriptionList"/>
    <dgm:cxn modelId="{044C3C4E-6C83-4C23-A84E-2FE6CAE7400B}" type="presOf" srcId="{F5B88021-9512-46DB-85BB-666851DBE8DF}" destId="{51166E68-8863-4A96-BD80-97A0CD836E78}" srcOrd="0" destOrd="1" presId="urn:microsoft.com/office/officeart/2018/5/layout/CenteredIconLabelDescriptionList"/>
    <dgm:cxn modelId="{23A7664E-FCAE-447B-9894-AF6227DEC503}" srcId="{D5BEFE4B-C82E-43D2-B927-BBDACA024551}" destId="{F2C365F8-0471-4BB2-8698-F9D150F6CD6C}" srcOrd="0" destOrd="0" parTransId="{27CF9B78-2F72-40BD-A8BF-8A3FA8F381C6}" sibTransId="{5098A680-2CB6-4F3D-A9B0-E225B86B531C}"/>
    <dgm:cxn modelId="{198C2478-736A-4111-9A72-7280C9D894CC}" srcId="{AAD6E9E6-5622-4E71-84E2-19048D8AACE4}" destId="{0D21DF86-D8FB-4346-8263-B73E3FB23BD5}" srcOrd="3" destOrd="0" parTransId="{6C9DB761-61ED-4690-B098-058D94380618}" sibTransId="{0AA317F6-EA36-4521-A416-B882947035D1}"/>
    <dgm:cxn modelId="{0587DD7D-9613-488C-93D7-A467D79F14B9}" type="presOf" srcId="{C9F9014D-20D4-4482-B6E8-27DB1882E41F}" destId="{51166E68-8863-4A96-BD80-97A0CD836E78}" srcOrd="0" destOrd="0" presId="urn:microsoft.com/office/officeart/2018/5/layout/CenteredIconLabelDescriptionList"/>
    <dgm:cxn modelId="{B6DD157F-6BCC-43D5-912C-5B9C45082EE6}" srcId="{AAD6E9E6-5622-4E71-84E2-19048D8AACE4}" destId="{F5B88021-9512-46DB-85BB-666851DBE8DF}" srcOrd="1" destOrd="0" parTransId="{27D4D04F-DFCA-44D7-AA9B-AA915E42BF29}" sibTransId="{D62B05CF-24EB-42B2-B47E-CC93C08453ED}"/>
    <dgm:cxn modelId="{C6D53C7F-43F2-4A07-A765-E851D95C7F98}" type="presOf" srcId="{D5BEFE4B-C82E-43D2-B927-BBDACA024551}" destId="{F9E0D425-E40D-413D-B492-4A78918C3570}" srcOrd="0" destOrd="0" presId="urn:microsoft.com/office/officeart/2018/5/layout/CenteredIconLabelDescriptionList"/>
    <dgm:cxn modelId="{AE6EDD8B-C3E1-4D1C-9430-67F02B4874BE}" srcId="{AAD6E9E6-5622-4E71-84E2-19048D8AACE4}" destId="{C9F9014D-20D4-4482-B6E8-27DB1882E41F}" srcOrd="0" destOrd="0" parTransId="{8CB99B7A-0FC1-4214-8821-0ABC4BB350FD}" sibTransId="{65178CA2-32C4-42A6-9CE3-F0BF13E6F80A}"/>
    <dgm:cxn modelId="{94A1E69A-27C7-45A1-A285-B566527E6CB5}" srcId="{AAD6E9E6-5622-4E71-84E2-19048D8AACE4}" destId="{C4569BE9-1EEC-40E2-9C47-82CCE8E51306}" srcOrd="4" destOrd="0" parTransId="{9AAB2F64-EA32-48A8-A3CE-2650C485BC4B}" sibTransId="{667AC105-B562-4E36-96AA-3006F05EA5A2}"/>
    <dgm:cxn modelId="{46B588AC-183D-468B-881B-1C82050B8F5F}" type="presOf" srcId="{43F35AA9-6D6D-4D9A-AA96-FB719E748478}" destId="{4D248312-7D4F-43B6-80B6-74A2C626E311}" srcOrd="0" destOrd="2" presId="urn:microsoft.com/office/officeart/2018/5/layout/CenteredIconLabelDescriptionList"/>
    <dgm:cxn modelId="{4AEC34C0-4EAD-492D-B71A-8DCA9049598E}" type="presOf" srcId="{F4533DB1-BF83-43C2-9219-9B9040A9B839}" destId="{AD0263B4-09E9-4252-A5DB-8776ECB0ADC6}" srcOrd="0" destOrd="0" presId="urn:microsoft.com/office/officeart/2018/5/layout/CenteredIconLabelDescriptionList"/>
    <dgm:cxn modelId="{6FBBA4CD-7EDE-48C6-9FE7-5E034ED0A92D}" type="presOf" srcId="{0D21DF86-D8FB-4346-8263-B73E3FB23BD5}" destId="{51166E68-8863-4A96-BD80-97A0CD836E78}" srcOrd="0" destOrd="3" presId="urn:microsoft.com/office/officeart/2018/5/layout/CenteredIconLabelDescriptionList"/>
    <dgm:cxn modelId="{936406CE-6CD2-45FA-BA8F-49E4FD9D51D1}" srcId="{4FEBDFFB-E709-43C4-BCFE-B644B0C89A00}" destId="{F4533DB1-BF83-43C2-9219-9B9040A9B839}" srcOrd="1" destOrd="0" parTransId="{22179645-3F30-4C19-961A-CA52D329BEB4}" sibTransId="{B60EB982-0ACF-4A8E-8B32-5CDEBC0AD4A6}"/>
    <dgm:cxn modelId="{598994CE-7232-4E81-83C9-69C79A155BE1}" srcId="{D5BEFE4B-C82E-43D2-B927-BBDACA024551}" destId="{842A8521-C3A2-43B7-B4F3-32BEA20104C7}" srcOrd="1" destOrd="0" parTransId="{983BD89F-DFE5-44E7-840D-A2E84E71BA00}" sibTransId="{B6E87714-6FF7-419A-A278-BF905D7AB10A}"/>
    <dgm:cxn modelId="{3FEE47D1-0C0F-471F-9100-9115135E4D32}" srcId="{D5BEFE4B-C82E-43D2-B927-BBDACA024551}" destId="{2893D376-7CCE-4009-B5FC-C606CA77D512}" srcOrd="3" destOrd="0" parTransId="{E8C2014C-0967-479B-BDF8-F3100F614866}" sibTransId="{0354FB0D-3689-4E7E-8DF7-0CB4FBAFFAFD}"/>
    <dgm:cxn modelId="{73E277D3-E7F6-4F36-AC33-AAC164B8F204}" type="presOf" srcId="{2893D376-7CCE-4009-B5FC-C606CA77D512}" destId="{543AC2BA-0F1C-49E3-B1CE-5390FD868B9D}" srcOrd="0" destOrd="3" presId="urn:microsoft.com/office/officeart/2018/5/layout/CenteredIconLabelDescriptionList"/>
    <dgm:cxn modelId="{876002D5-1FA1-4891-9D5B-6BB8B93D82E9}" type="presOf" srcId="{C4569BE9-1EEC-40E2-9C47-82CCE8E51306}" destId="{51166E68-8863-4A96-BD80-97A0CD836E78}" srcOrd="0" destOrd="4" presId="urn:microsoft.com/office/officeart/2018/5/layout/CenteredIconLabelDescriptionList"/>
    <dgm:cxn modelId="{898840E4-A5F3-40DC-AE9A-597D576A9BDE}" type="presParOf" srcId="{B4B7B016-4D7A-4411-AC7D-99154EA3F0C8}" destId="{88617579-6B48-4560-91EC-52FA6B85BD57}" srcOrd="0" destOrd="0" presId="urn:microsoft.com/office/officeart/2018/5/layout/CenteredIconLabelDescriptionList"/>
    <dgm:cxn modelId="{FB2BB753-491D-4DF1-89FA-3442FB01F243}" type="presParOf" srcId="{88617579-6B48-4560-91EC-52FA6B85BD57}" destId="{276F12AB-3BED-4179-989D-6A64CEC744E6}" srcOrd="0" destOrd="0" presId="urn:microsoft.com/office/officeart/2018/5/layout/CenteredIconLabelDescriptionList"/>
    <dgm:cxn modelId="{12D8839E-AAB4-4218-943F-91DD7A9A2F33}" type="presParOf" srcId="{88617579-6B48-4560-91EC-52FA6B85BD57}" destId="{E1643877-5DB4-4C90-B56E-3057CE21276E}" srcOrd="1" destOrd="0" presId="urn:microsoft.com/office/officeart/2018/5/layout/CenteredIconLabelDescriptionList"/>
    <dgm:cxn modelId="{C4B35BD9-08C6-46E8-8799-8CBCA489E4FF}" type="presParOf" srcId="{88617579-6B48-4560-91EC-52FA6B85BD57}" destId="{F9E0D425-E40D-413D-B492-4A78918C3570}" srcOrd="2" destOrd="0" presId="urn:microsoft.com/office/officeart/2018/5/layout/CenteredIconLabelDescriptionList"/>
    <dgm:cxn modelId="{6DBB5517-8B5E-402E-9590-E73E70A3C458}" type="presParOf" srcId="{88617579-6B48-4560-91EC-52FA6B85BD57}" destId="{3FA19649-77EF-4985-8070-D371D2B31DFD}" srcOrd="3" destOrd="0" presId="urn:microsoft.com/office/officeart/2018/5/layout/CenteredIconLabelDescriptionList"/>
    <dgm:cxn modelId="{4220A7E2-4E2E-4606-9A99-608CBB9128C7}" type="presParOf" srcId="{88617579-6B48-4560-91EC-52FA6B85BD57}" destId="{543AC2BA-0F1C-49E3-B1CE-5390FD868B9D}" srcOrd="4" destOrd="0" presId="urn:microsoft.com/office/officeart/2018/5/layout/CenteredIconLabelDescriptionList"/>
    <dgm:cxn modelId="{80ADD519-0ABF-4380-B5F4-57DCB6D2D177}" type="presParOf" srcId="{B4B7B016-4D7A-4411-AC7D-99154EA3F0C8}" destId="{3B88D05E-23B9-4E54-AF6C-4E9D3EAFD997}" srcOrd="1" destOrd="0" presId="urn:microsoft.com/office/officeart/2018/5/layout/CenteredIconLabelDescriptionList"/>
    <dgm:cxn modelId="{02DA5E67-3C58-4C2B-BDE1-C4C996909123}" type="presParOf" srcId="{B4B7B016-4D7A-4411-AC7D-99154EA3F0C8}" destId="{5DC90AA6-ADAD-4EBF-8B18-090D95A525B8}" srcOrd="2" destOrd="0" presId="urn:microsoft.com/office/officeart/2018/5/layout/CenteredIconLabelDescriptionList"/>
    <dgm:cxn modelId="{09EE2B77-C669-4E96-9A9A-E7492D2B103F}" type="presParOf" srcId="{5DC90AA6-ADAD-4EBF-8B18-090D95A525B8}" destId="{982C50F6-9915-4DFD-A6DC-B3209193F01E}" srcOrd="0" destOrd="0" presId="urn:microsoft.com/office/officeart/2018/5/layout/CenteredIconLabelDescriptionList"/>
    <dgm:cxn modelId="{4CCE0755-DA78-4128-A6C1-455297270503}" type="presParOf" srcId="{5DC90AA6-ADAD-4EBF-8B18-090D95A525B8}" destId="{34114A82-23D8-4BC4-A354-74023E4C4844}" srcOrd="1" destOrd="0" presId="urn:microsoft.com/office/officeart/2018/5/layout/CenteredIconLabelDescriptionList"/>
    <dgm:cxn modelId="{935D2A6E-7C61-4DE8-92FD-40E50DA4377A}" type="presParOf" srcId="{5DC90AA6-ADAD-4EBF-8B18-090D95A525B8}" destId="{AD0263B4-09E9-4252-A5DB-8776ECB0ADC6}" srcOrd="2" destOrd="0" presId="urn:microsoft.com/office/officeart/2018/5/layout/CenteredIconLabelDescriptionList"/>
    <dgm:cxn modelId="{EE5A3602-FC2F-4EFF-8D8E-580AAC5C4871}" type="presParOf" srcId="{5DC90AA6-ADAD-4EBF-8B18-090D95A525B8}" destId="{51C7270E-C9C1-4BDD-A190-4E895431884D}" srcOrd="3" destOrd="0" presId="urn:microsoft.com/office/officeart/2018/5/layout/CenteredIconLabelDescriptionList"/>
    <dgm:cxn modelId="{A29055DD-4D48-419E-ACBF-405C54F6048A}" type="presParOf" srcId="{5DC90AA6-ADAD-4EBF-8B18-090D95A525B8}" destId="{4D248312-7D4F-43B6-80B6-74A2C626E311}" srcOrd="4" destOrd="0" presId="urn:microsoft.com/office/officeart/2018/5/layout/CenteredIconLabelDescriptionList"/>
    <dgm:cxn modelId="{C4B89EB5-9E48-49EA-9782-247E5A147EF9}" type="presParOf" srcId="{B4B7B016-4D7A-4411-AC7D-99154EA3F0C8}" destId="{5675D9BD-DF86-4B10-A8B3-D95D7E1B0252}" srcOrd="3" destOrd="0" presId="urn:microsoft.com/office/officeart/2018/5/layout/CenteredIconLabelDescriptionList"/>
    <dgm:cxn modelId="{64BB2D94-D2CD-47C3-863E-77E74E137C0E}" type="presParOf" srcId="{B4B7B016-4D7A-4411-AC7D-99154EA3F0C8}" destId="{CC2FD3AA-7732-4257-978A-C2667C25B5E1}" srcOrd="4" destOrd="0" presId="urn:microsoft.com/office/officeart/2018/5/layout/CenteredIconLabelDescriptionList"/>
    <dgm:cxn modelId="{D1553417-AC00-4D99-896F-16DD46433D46}" type="presParOf" srcId="{CC2FD3AA-7732-4257-978A-C2667C25B5E1}" destId="{4E046D72-B75B-4185-9227-52F85B1AD5A8}" srcOrd="0" destOrd="0" presId="urn:microsoft.com/office/officeart/2018/5/layout/CenteredIconLabelDescriptionList"/>
    <dgm:cxn modelId="{2360C178-795B-4466-AC1A-1237ACC5E2B3}" type="presParOf" srcId="{CC2FD3AA-7732-4257-978A-C2667C25B5E1}" destId="{4AD57F4D-0244-44AB-92CD-D5DFE6B09C4E}" srcOrd="1" destOrd="0" presId="urn:microsoft.com/office/officeart/2018/5/layout/CenteredIconLabelDescriptionList"/>
    <dgm:cxn modelId="{D66AE82D-F34D-4291-999D-3D09E78BA742}" type="presParOf" srcId="{CC2FD3AA-7732-4257-978A-C2667C25B5E1}" destId="{1E812655-14E7-4F25-AA65-6AC54BE25A31}" srcOrd="2" destOrd="0" presId="urn:microsoft.com/office/officeart/2018/5/layout/CenteredIconLabelDescriptionList"/>
    <dgm:cxn modelId="{940D74F9-799B-410A-94C1-62BA3DA2118E}" type="presParOf" srcId="{CC2FD3AA-7732-4257-978A-C2667C25B5E1}" destId="{CAB6A11F-FB15-4D44-B25B-FDA56D297ED3}" srcOrd="3" destOrd="0" presId="urn:microsoft.com/office/officeart/2018/5/layout/CenteredIconLabelDescriptionList"/>
    <dgm:cxn modelId="{19AFA098-6AC7-4679-8B0F-705CDB90F1AC}" type="presParOf" srcId="{CC2FD3AA-7732-4257-978A-C2667C25B5E1}" destId="{51166E68-8863-4A96-BD80-97A0CD836E78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971EC8-C804-4DE7-A865-2C2867181F91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2C9E065-65C3-4874-8D10-B2056B128951}">
      <dgm:prSet/>
      <dgm:spPr/>
      <dgm:t>
        <a:bodyPr/>
        <a:lstStyle/>
        <a:p>
          <a:pPr>
            <a:lnSpc>
              <a:spcPct val="90000"/>
            </a:lnSpc>
          </a:pPr>
          <a:r>
            <a:rPr lang="en-GB" b="1" dirty="0">
              <a:latin typeface="Arial Nova" panose="020B0504020202020204" pitchFamily="34" charset="0"/>
            </a:rPr>
            <a:t>Main Product Categories</a:t>
          </a:r>
          <a:endParaRPr lang="en-US" dirty="0">
            <a:latin typeface="Arial Nova" panose="020B0504020202020204" pitchFamily="34" charset="0"/>
          </a:endParaRPr>
        </a:p>
      </dgm:t>
    </dgm:pt>
    <dgm:pt modelId="{56887D23-D393-43BE-9048-DE32F90C482D}" type="parTrans" cxnId="{F40664A3-92FB-4836-9DD4-4DD9DC8E2391}">
      <dgm:prSet/>
      <dgm:spPr/>
      <dgm:t>
        <a:bodyPr/>
        <a:lstStyle/>
        <a:p>
          <a:endParaRPr lang="en-US"/>
        </a:p>
      </dgm:t>
    </dgm:pt>
    <dgm:pt modelId="{FD82EA99-70A0-4FE4-9876-FD05A3BC341E}" type="sibTrans" cxnId="{F40664A3-92FB-4836-9DD4-4DD9DC8E2391}">
      <dgm:prSet/>
      <dgm:spPr/>
      <dgm:t>
        <a:bodyPr/>
        <a:lstStyle/>
        <a:p>
          <a:endParaRPr lang="en-US"/>
        </a:p>
      </dgm:t>
    </dgm:pt>
    <dgm:pt modelId="{B851DDF1-DDBE-49F5-A364-3A0856E34BDD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Skincare</a:t>
          </a:r>
          <a:endParaRPr lang="en-US" dirty="0">
            <a:latin typeface="Arial Nova" panose="020B0504020202020204" pitchFamily="34" charset="0"/>
          </a:endParaRPr>
        </a:p>
      </dgm:t>
    </dgm:pt>
    <dgm:pt modelId="{C64D827E-6650-497A-A2A5-A9CBD1B18D19}" type="parTrans" cxnId="{CEC6EA51-657D-4E91-9BE1-7E4D6338C1F4}">
      <dgm:prSet/>
      <dgm:spPr/>
      <dgm:t>
        <a:bodyPr/>
        <a:lstStyle/>
        <a:p>
          <a:endParaRPr lang="en-US"/>
        </a:p>
      </dgm:t>
    </dgm:pt>
    <dgm:pt modelId="{FC147849-3CFC-42FE-8A7F-C03E8990F207}" type="sibTrans" cxnId="{CEC6EA51-657D-4E91-9BE1-7E4D6338C1F4}">
      <dgm:prSet/>
      <dgm:spPr/>
      <dgm:t>
        <a:bodyPr/>
        <a:lstStyle/>
        <a:p>
          <a:endParaRPr lang="en-US"/>
        </a:p>
      </dgm:t>
    </dgm:pt>
    <dgm:pt modelId="{58E96341-AFD5-40DB-A56C-126778D5F61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Haircare</a:t>
          </a:r>
          <a:endParaRPr lang="en-US" dirty="0">
            <a:latin typeface="Arial Nova" panose="020B0504020202020204" pitchFamily="34" charset="0"/>
          </a:endParaRPr>
        </a:p>
      </dgm:t>
    </dgm:pt>
    <dgm:pt modelId="{EF45F344-BE2A-4F35-AF8E-C2562FDEB98A}" type="parTrans" cxnId="{E0D1229E-8027-4D28-8F0A-C1BA839BF757}">
      <dgm:prSet/>
      <dgm:spPr/>
      <dgm:t>
        <a:bodyPr/>
        <a:lstStyle/>
        <a:p>
          <a:endParaRPr lang="en-US"/>
        </a:p>
      </dgm:t>
    </dgm:pt>
    <dgm:pt modelId="{E3DA53CD-F257-412F-B0FE-1E88A8C37E49}" type="sibTrans" cxnId="{E0D1229E-8027-4D28-8F0A-C1BA839BF757}">
      <dgm:prSet/>
      <dgm:spPr/>
      <dgm:t>
        <a:bodyPr/>
        <a:lstStyle/>
        <a:p>
          <a:endParaRPr lang="en-US"/>
        </a:p>
      </dgm:t>
    </dgm:pt>
    <dgm:pt modelId="{B56F13F9-A909-4526-AA3D-EF00BAB0D989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Cosmetics</a:t>
          </a:r>
          <a:endParaRPr lang="en-US" dirty="0">
            <a:latin typeface="Arial Nova" panose="020B0504020202020204" pitchFamily="34" charset="0"/>
          </a:endParaRPr>
        </a:p>
      </dgm:t>
    </dgm:pt>
    <dgm:pt modelId="{40BA0436-B1C4-4BD1-8FD8-8D7050A765CB}" type="parTrans" cxnId="{DF860940-E9D9-4A4B-AE38-8BEA95C9CAA1}">
      <dgm:prSet/>
      <dgm:spPr/>
      <dgm:t>
        <a:bodyPr/>
        <a:lstStyle/>
        <a:p>
          <a:endParaRPr lang="en-US"/>
        </a:p>
      </dgm:t>
    </dgm:pt>
    <dgm:pt modelId="{DBEC5F2B-CB9E-4E5B-A366-BC5641E143D1}" type="sibTrans" cxnId="{DF860940-E9D9-4A4B-AE38-8BEA95C9CAA1}">
      <dgm:prSet/>
      <dgm:spPr/>
      <dgm:t>
        <a:bodyPr/>
        <a:lstStyle/>
        <a:p>
          <a:endParaRPr lang="en-US"/>
        </a:p>
      </dgm:t>
    </dgm:pt>
    <dgm:pt modelId="{8BB02A5A-B967-4E85-A78B-8F3496B66160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Fragrances</a:t>
          </a:r>
          <a:endParaRPr lang="en-US" dirty="0">
            <a:latin typeface="Arial Nova" panose="020B0504020202020204" pitchFamily="34" charset="0"/>
          </a:endParaRPr>
        </a:p>
      </dgm:t>
    </dgm:pt>
    <dgm:pt modelId="{73ACAC23-CBE6-4692-8EF3-8B36404E8716}" type="parTrans" cxnId="{D0E5933A-483A-480D-B4EB-9D9B01C20213}">
      <dgm:prSet/>
      <dgm:spPr/>
      <dgm:t>
        <a:bodyPr/>
        <a:lstStyle/>
        <a:p>
          <a:endParaRPr lang="en-US"/>
        </a:p>
      </dgm:t>
    </dgm:pt>
    <dgm:pt modelId="{CA4447F1-8CD2-4287-A08D-A5056277E1A3}" type="sibTrans" cxnId="{D0E5933A-483A-480D-B4EB-9D9B01C20213}">
      <dgm:prSet/>
      <dgm:spPr/>
      <dgm:t>
        <a:bodyPr/>
        <a:lstStyle/>
        <a:p>
          <a:endParaRPr lang="en-US"/>
        </a:p>
      </dgm:t>
    </dgm:pt>
    <dgm:pt modelId="{431187AA-D3AF-4CE3-BD20-F84848AAB505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Dermatological Beauty</a:t>
          </a:r>
          <a:endParaRPr lang="en-US" dirty="0">
            <a:latin typeface="Arial Nova" panose="020B0504020202020204" pitchFamily="34" charset="0"/>
          </a:endParaRPr>
        </a:p>
      </dgm:t>
    </dgm:pt>
    <dgm:pt modelId="{C48CE978-830F-407F-B444-45D0CA5AF758}" type="parTrans" cxnId="{B6A772F9-8729-444B-8735-DE2479316C1A}">
      <dgm:prSet/>
      <dgm:spPr/>
      <dgm:t>
        <a:bodyPr/>
        <a:lstStyle/>
        <a:p>
          <a:endParaRPr lang="en-US"/>
        </a:p>
      </dgm:t>
    </dgm:pt>
    <dgm:pt modelId="{A634A6BF-F36B-4839-999A-39E89F0BDCDB}" type="sibTrans" cxnId="{B6A772F9-8729-444B-8735-DE2479316C1A}">
      <dgm:prSet/>
      <dgm:spPr/>
      <dgm:t>
        <a:bodyPr/>
        <a:lstStyle/>
        <a:p>
          <a:endParaRPr lang="en-US"/>
        </a:p>
      </dgm:t>
    </dgm:pt>
    <dgm:pt modelId="{FFFCE299-DE31-415B-84FF-D7C66EB3A395}" type="pres">
      <dgm:prSet presAssocID="{54971EC8-C804-4DE7-A865-2C2867181F91}" presName="diagram" presStyleCnt="0">
        <dgm:presLayoutVars>
          <dgm:dir/>
          <dgm:resizeHandles val="exact"/>
        </dgm:presLayoutVars>
      </dgm:prSet>
      <dgm:spPr/>
    </dgm:pt>
    <dgm:pt modelId="{AC76EFB7-B1F7-400B-89AB-258A786B6A15}" type="pres">
      <dgm:prSet presAssocID="{12C9E065-65C3-4874-8D10-B2056B128951}" presName="node" presStyleLbl="node1" presStyleIdx="0" presStyleCnt="1" custLinFactNeighborX="1792" custLinFactNeighborY="35574">
        <dgm:presLayoutVars>
          <dgm:bulletEnabled val="1"/>
        </dgm:presLayoutVars>
      </dgm:prSet>
      <dgm:spPr/>
    </dgm:pt>
  </dgm:ptLst>
  <dgm:cxnLst>
    <dgm:cxn modelId="{D0E5933A-483A-480D-B4EB-9D9B01C20213}" srcId="{12C9E065-65C3-4874-8D10-B2056B128951}" destId="{8BB02A5A-B967-4E85-A78B-8F3496B66160}" srcOrd="3" destOrd="0" parTransId="{73ACAC23-CBE6-4692-8EF3-8B36404E8716}" sibTransId="{CA4447F1-8CD2-4287-A08D-A5056277E1A3}"/>
    <dgm:cxn modelId="{DF860940-E9D9-4A4B-AE38-8BEA95C9CAA1}" srcId="{12C9E065-65C3-4874-8D10-B2056B128951}" destId="{B56F13F9-A909-4526-AA3D-EF00BAB0D989}" srcOrd="2" destOrd="0" parTransId="{40BA0436-B1C4-4BD1-8FD8-8D7050A765CB}" sibTransId="{DBEC5F2B-CB9E-4E5B-A366-BC5641E143D1}"/>
    <dgm:cxn modelId="{13072C43-B026-4470-BC97-FEC567A83447}" type="presOf" srcId="{8BB02A5A-B967-4E85-A78B-8F3496B66160}" destId="{AC76EFB7-B1F7-400B-89AB-258A786B6A15}" srcOrd="0" destOrd="4" presId="urn:microsoft.com/office/officeart/2005/8/layout/default"/>
    <dgm:cxn modelId="{CF97D763-08A2-4F7E-A334-6845BDC84ADE}" type="presOf" srcId="{54971EC8-C804-4DE7-A865-2C2867181F91}" destId="{FFFCE299-DE31-415B-84FF-D7C66EB3A395}" srcOrd="0" destOrd="0" presId="urn:microsoft.com/office/officeart/2005/8/layout/default"/>
    <dgm:cxn modelId="{CEC6EA51-657D-4E91-9BE1-7E4D6338C1F4}" srcId="{12C9E065-65C3-4874-8D10-B2056B128951}" destId="{B851DDF1-DDBE-49F5-A364-3A0856E34BDD}" srcOrd="0" destOrd="0" parTransId="{C64D827E-6650-497A-A2A5-A9CBD1B18D19}" sibTransId="{FC147849-3CFC-42FE-8A7F-C03E8990F207}"/>
    <dgm:cxn modelId="{85573C7C-2137-484F-8A8C-E42CAB4F9FFA}" type="presOf" srcId="{12C9E065-65C3-4874-8D10-B2056B128951}" destId="{AC76EFB7-B1F7-400B-89AB-258A786B6A15}" srcOrd="0" destOrd="0" presId="urn:microsoft.com/office/officeart/2005/8/layout/default"/>
    <dgm:cxn modelId="{223C9F94-6EE7-407F-8EFD-6D556E9E8BCF}" type="presOf" srcId="{B56F13F9-A909-4526-AA3D-EF00BAB0D989}" destId="{AC76EFB7-B1F7-400B-89AB-258A786B6A15}" srcOrd="0" destOrd="3" presId="urn:microsoft.com/office/officeart/2005/8/layout/default"/>
    <dgm:cxn modelId="{D194F895-9ACF-47B9-8EA9-FBBC20814F53}" type="presOf" srcId="{431187AA-D3AF-4CE3-BD20-F84848AAB505}" destId="{AC76EFB7-B1F7-400B-89AB-258A786B6A15}" srcOrd="0" destOrd="5" presId="urn:microsoft.com/office/officeart/2005/8/layout/default"/>
    <dgm:cxn modelId="{E0D1229E-8027-4D28-8F0A-C1BA839BF757}" srcId="{12C9E065-65C3-4874-8D10-B2056B128951}" destId="{58E96341-AFD5-40DB-A56C-126778D5F615}" srcOrd="1" destOrd="0" parTransId="{EF45F344-BE2A-4F35-AF8E-C2562FDEB98A}" sibTransId="{E3DA53CD-F257-412F-B0FE-1E88A8C37E49}"/>
    <dgm:cxn modelId="{622D689F-36E3-4E0F-9B5D-18022495BAD7}" type="presOf" srcId="{58E96341-AFD5-40DB-A56C-126778D5F615}" destId="{AC76EFB7-B1F7-400B-89AB-258A786B6A15}" srcOrd="0" destOrd="2" presId="urn:microsoft.com/office/officeart/2005/8/layout/default"/>
    <dgm:cxn modelId="{F40664A3-92FB-4836-9DD4-4DD9DC8E2391}" srcId="{54971EC8-C804-4DE7-A865-2C2867181F91}" destId="{12C9E065-65C3-4874-8D10-B2056B128951}" srcOrd="0" destOrd="0" parTransId="{56887D23-D393-43BE-9048-DE32F90C482D}" sibTransId="{FD82EA99-70A0-4FE4-9876-FD05A3BC341E}"/>
    <dgm:cxn modelId="{36ABCDD2-BD2F-482D-9E1F-BE8058626A38}" type="presOf" srcId="{B851DDF1-DDBE-49F5-A364-3A0856E34BDD}" destId="{AC76EFB7-B1F7-400B-89AB-258A786B6A15}" srcOrd="0" destOrd="1" presId="urn:microsoft.com/office/officeart/2005/8/layout/default"/>
    <dgm:cxn modelId="{B6A772F9-8729-444B-8735-DE2479316C1A}" srcId="{12C9E065-65C3-4874-8D10-B2056B128951}" destId="{431187AA-D3AF-4CE3-BD20-F84848AAB505}" srcOrd="4" destOrd="0" parTransId="{C48CE978-830F-407F-B444-45D0CA5AF758}" sibTransId="{A634A6BF-F36B-4839-999A-39E89F0BDCDB}"/>
    <dgm:cxn modelId="{D9877A27-D66E-4A8C-9BE2-734022ABACDB}" type="presParOf" srcId="{FFFCE299-DE31-415B-84FF-D7C66EB3A395}" destId="{AC76EFB7-B1F7-400B-89AB-258A786B6A15}" srcOrd="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8D31DE1-A114-4CEF-AE46-CB1DB3C6745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BDE226-DFB0-4920-921C-7C090E449A74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Direct Competitors</a:t>
          </a:r>
          <a:endParaRPr lang="en-GB" sz="2000" dirty="0">
            <a:latin typeface="Arial Nova" panose="020B0504020202020204" pitchFamily="34" charset="0"/>
          </a:endParaRPr>
        </a:p>
      </dgm:t>
    </dgm:pt>
    <dgm:pt modelId="{EDD06C9C-4208-457A-BA28-32AE0392C18A}" type="parTrans" cxnId="{4CAEB2E8-E197-41F9-B393-2C262F71B04E}">
      <dgm:prSet/>
      <dgm:spPr/>
      <dgm:t>
        <a:bodyPr/>
        <a:lstStyle/>
        <a:p>
          <a:endParaRPr lang="en-GB"/>
        </a:p>
      </dgm:t>
    </dgm:pt>
    <dgm:pt modelId="{78C741D9-B0C8-473A-AFB2-936F057DD551}" type="sibTrans" cxnId="{4CAEB2E8-E197-41F9-B393-2C262F71B04E}">
      <dgm:prSet/>
      <dgm:spPr/>
      <dgm:t>
        <a:bodyPr/>
        <a:lstStyle/>
        <a:p>
          <a:endParaRPr lang="en-GB"/>
        </a:p>
      </dgm:t>
    </dgm:pt>
    <dgm:pt modelId="{D74BC69C-4FE6-4C1E-B62E-B6B1F6EC6304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Estee Lauder</a:t>
          </a:r>
          <a:endParaRPr lang="en-GB" sz="2000" dirty="0">
            <a:latin typeface="Arial Nova" panose="020B0504020202020204" pitchFamily="34" charset="0"/>
          </a:endParaRPr>
        </a:p>
      </dgm:t>
    </dgm:pt>
    <dgm:pt modelId="{E3148417-ECD5-4CA7-A981-867E2BA422E6}" type="parTrans" cxnId="{5AB36863-F140-4ECE-A9CC-B4B44334B3DD}">
      <dgm:prSet/>
      <dgm:spPr/>
      <dgm:t>
        <a:bodyPr/>
        <a:lstStyle/>
        <a:p>
          <a:endParaRPr lang="en-GB"/>
        </a:p>
      </dgm:t>
    </dgm:pt>
    <dgm:pt modelId="{5F613AF0-C418-41B3-8EDC-5AA10AEADEE0}" type="sibTrans" cxnId="{5AB36863-F140-4ECE-A9CC-B4B44334B3DD}">
      <dgm:prSet/>
      <dgm:spPr/>
      <dgm:t>
        <a:bodyPr/>
        <a:lstStyle/>
        <a:p>
          <a:endParaRPr lang="en-GB"/>
        </a:p>
      </dgm:t>
    </dgm:pt>
    <dgm:pt modelId="{9131A23E-260F-4121-90E8-48DDD9D6CA6B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Unilever</a:t>
          </a:r>
          <a:endParaRPr lang="en-GB" sz="2000" dirty="0">
            <a:latin typeface="Arial Nova" panose="020B0504020202020204" pitchFamily="34" charset="0"/>
          </a:endParaRPr>
        </a:p>
      </dgm:t>
    </dgm:pt>
    <dgm:pt modelId="{F01A472E-6648-4E56-8279-9B56360367D8}" type="parTrans" cxnId="{59811939-784F-4A4D-BC22-387D49B135C2}">
      <dgm:prSet/>
      <dgm:spPr/>
      <dgm:t>
        <a:bodyPr/>
        <a:lstStyle/>
        <a:p>
          <a:endParaRPr lang="en-GB"/>
        </a:p>
      </dgm:t>
    </dgm:pt>
    <dgm:pt modelId="{158F6378-DB9E-4122-BE45-5E437615E327}" type="sibTrans" cxnId="{59811939-784F-4A4D-BC22-387D49B135C2}">
      <dgm:prSet/>
      <dgm:spPr/>
      <dgm:t>
        <a:bodyPr/>
        <a:lstStyle/>
        <a:p>
          <a:endParaRPr lang="en-GB"/>
        </a:p>
      </dgm:t>
    </dgm:pt>
    <dgm:pt modelId="{D0204B49-EB9C-45EB-861A-5230329CA4A4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Indirect Competitors</a:t>
          </a:r>
          <a:endParaRPr lang="en-GB" sz="2000" dirty="0">
            <a:latin typeface="Arial Nova" panose="020B0504020202020204" pitchFamily="34" charset="0"/>
          </a:endParaRPr>
        </a:p>
      </dgm:t>
    </dgm:pt>
    <dgm:pt modelId="{F6F7D370-A821-4E79-A54B-620BAFAC0E2F}" type="parTrans" cxnId="{309EFBEC-6D92-4132-830C-018DC5E0FC1A}">
      <dgm:prSet/>
      <dgm:spPr/>
      <dgm:t>
        <a:bodyPr/>
        <a:lstStyle/>
        <a:p>
          <a:endParaRPr lang="en-GB"/>
        </a:p>
      </dgm:t>
    </dgm:pt>
    <dgm:pt modelId="{86BE00D8-145F-4449-8C93-611D76019887}" type="sibTrans" cxnId="{309EFBEC-6D92-4132-830C-018DC5E0FC1A}">
      <dgm:prSet/>
      <dgm:spPr/>
      <dgm:t>
        <a:bodyPr/>
        <a:lstStyle/>
        <a:p>
          <a:endParaRPr lang="en-GB"/>
        </a:p>
      </dgm:t>
    </dgm:pt>
    <dgm:pt modelId="{566F3398-5AC4-48A4-AFD4-8F820591B207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Procter and Gamble</a:t>
          </a:r>
          <a:endParaRPr lang="en-GB" sz="2000" dirty="0">
            <a:latin typeface="Arial Nova" panose="020B0504020202020204" pitchFamily="34" charset="0"/>
          </a:endParaRPr>
        </a:p>
      </dgm:t>
    </dgm:pt>
    <dgm:pt modelId="{28A17389-AF93-4DAC-B6C5-D75BCF6C9CAC}" type="parTrans" cxnId="{FC0F9C8D-278B-462C-8E73-302B36FA67FC}">
      <dgm:prSet/>
      <dgm:spPr/>
      <dgm:t>
        <a:bodyPr/>
        <a:lstStyle/>
        <a:p>
          <a:endParaRPr lang="en-GB"/>
        </a:p>
      </dgm:t>
    </dgm:pt>
    <dgm:pt modelId="{5B1FD3B3-2668-48D4-937C-D63B15E3A2DD}" type="sibTrans" cxnId="{FC0F9C8D-278B-462C-8E73-302B36FA67FC}">
      <dgm:prSet/>
      <dgm:spPr/>
      <dgm:t>
        <a:bodyPr/>
        <a:lstStyle/>
        <a:p>
          <a:endParaRPr lang="en-GB"/>
        </a:p>
      </dgm:t>
    </dgm:pt>
    <dgm:pt modelId="{A9F41F71-26FD-4ABA-B676-6173D7C41ADF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Coty</a:t>
          </a:r>
          <a:endParaRPr lang="en-GB" sz="2000" dirty="0">
            <a:latin typeface="Arial Nova" panose="020B0504020202020204" pitchFamily="34" charset="0"/>
          </a:endParaRPr>
        </a:p>
      </dgm:t>
    </dgm:pt>
    <dgm:pt modelId="{B7CFA38E-772D-49C2-89BA-A6B919D372F8}" type="parTrans" cxnId="{EDDDC94C-DA4D-4DA4-B05D-7DC791C93708}">
      <dgm:prSet/>
      <dgm:spPr/>
      <dgm:t>
        <a:bodyPr/>
        <a:lstStyle/>
        <a:p>
          <a:endParaRPr lang="en-GB"/>
        </a:p>
      </dgm:t>
    </dgm:pt>
    <dgm:pt modelId="{646B75AB-8E70-4148-A4E5-D35ADD5800E9}" type="sibTrans" cxnId="{EDDDC94C-DA4D-4DA4-B05D-7DC791C93708}">
      <dgm:prSet/>
      <dgm:spPr/>
      <dgm:t>
        <a:bodyPr/>
        <a:lstStyle/>
        <a:p>
          <a:endParaRPr lang="en-GB"/>
        </a:p>
      </dgm:t>
    </dgm:pt>
    <dgm:pt modelId="{A54EB605-E842-4E98-8BAA-3122F1F64E62}">
      <dgm:prSet phldrT="[Text]" phldr="0" custT="1"/>
      <dgm:spPr/>
      <dgm:t>
        <a:bodyPr/>
        <a:lstStyle/>
        <a:p>
          <a:r>
            <a:rPr lang="en-GB" sz="2000">
              <a:latin typeface="Arial Nova" panose="020B0504020202020204" pitchFamily="34" charset="0"/>
            </a:rPr>
            <a:t>Competitive Advantage</a:t>
          </a:r>
          <a:endParaRPr lang="en-GB" sz="2000" dirty="0">
            <a:latin typeface="Arial Nova" panose="020B0504020202020204" pitchFamily="34" charset="0"/>
          </a:endParaRPr>
        </a:p>
      </dgm:t>
    </dgm:pt>
    <dgm:pt modelId="{2F5FC1D9-F1F8-40FC-A91A-0C171C9CFC4D}" type="parTrans" cxnId="{90ABDC17-BB33-4BC5-A51F-3B0E9AFA5AB6}">
      <dgm:prSet/>
      <dgm:spPr/>
      <dgm:t>
        <a:bodyPr/>
        <a:lstStyle/>
        <a:p>
          <a:endParaRPr lang="en-GB"/>
        </a:p>
      </dgm:t>
    </dgm:pt>
    <dgm:pt modelId="{18042DDD-FD7B-4A72-83BF-A554CBBB7347}" type="sibTrans" cxnId="{90ABDC17-BB33-4BC5-A51F-3B0E9AFA5AB6}">
      <dgm:prSet/>
      <dgm:spPr/>
      <dgm:t>
        <a:bodyPr/>
        <a:lstStyle/>
        <a:p>
          <a:endParaRPr lang="en-GB"/>
        </a:p>
      </dgm:t>
    </dgm:pt>
    <dgm:pt modelId="{5C59A2B3-96C0-4795-A598-737A5F7FBE2E}">
      <dgm:prSet phldrT="[Text]" phldr="0" custT="1"/>
      <dgm:spPr/>
      <dgm:t>
        <a:bodyPr/>
        <a:lstStyle/>
        <a:p>
          <a:r>
            <a:rPr lang="en-GB" sz="1600">
              <a:latin typeface="Arial Nova" panose="020B0504020202020204" pitchFamily="34" charset="0"/>
            </a:rPr>
            <a:t>Scientific Innovation</a:t>
          </a:r>
          <a:endParaRPr lang="en-GB" sz="1600" dirty="0">
            <a:latin typeface="Arial Nova" panose="020B0504020202020204" pitchFamily="34" charset="0"/>
          </a:endParaRPr>
        </a:p>
      </dgm:t>
    </dgm:pt>
    <dgm:pt modelId="{DB5B3A51-266E-4D5E-84DA-5C299080D25F}" type="parTrans" cxnId="{9C552A69-70AD-4E15-B430-B35755E46097}">
      <dgm:prSet/>
      <dgm:spPr/>
      <dgm:t>
        <a:bodyPr/>
        <a:lstStyle/>
        <a:p>
          <a:endParaRPr lang="en-GB"/>
        </a:p>
      </dgm:t>
    </dgm:pt>
    <dgm:pt modelId="{006EC8FA-9E79-4A1C-B8C3-57A8F9160C90}" type="sibTrans" cxnId="{9C552A69-70AD-4E15-B430-B35755E46097}">
      <dgm:prSet/>
      <dgm:spPr/>
      <dgm:t>
        <a:bodyPr/>
        <a:lstStyle/>
        <a:p>
          <a:endParaRPr lang="en-GB"/>
        </a:p>
      </dgm:t>
    </dgm:pt>
    <dgm:pt modelId="{1EF3D614-A5A1-499D-87AE-812D8EF8036A}">
      <dgm:prSet phldrT="[Text]" phldr="0" custT="1"/>
      <dgm:spPr/>
      <dgm:t>
        <a:bodyPr/>
        <a:lstStyle/>
        <a:p>
          <a:r>
            <a:rPr lang="en-GB" sz="1600">
              <a:latin typeface="Arial Nova" panose="020B0504020202020204" pitchFamily="34" charset="0"/>
            </a:rPr>
            <a:t>Global Distribution</a:t>
          </a:r>
          <a:endParaRPr lang="en-GB" sz="1600" dirty="0">
            <a:latin typeface="Arial Nova" panose="020B0504020202020204" pitchFamily="34" charset="0"/>
          </a:endParaRPr>
        </a:p>
      </dgm:t>
    </dgm:pt>
    <dgm:pt modelId="{22E2202F-DC61-495E-91E4-17C45E7DCB00}" type="parTrans" cxnId="{D06A9049-9984-437F-8EF8-E048CA26DE3C}">
      <dgm:prSet/>
      <dgm:spPr/>
      <dgm:t>
        <a:bodyPr/>
        <a:lstStyle/>
        <a:p>
          <a:endParaRPr lang="en-GB"/>
        </a:p>
      </dgm:t>
    </dgm:pt>
    <dgm:pt modelId="{47B21A81-6807-425F-B88A-015628B5EA64}" type="sibTrans" cxnId="{D06A9049-9984-437F-8EF8-E048CA26DE3C}">
      <dgm:prSet/>
      <dgm:spPr/>
      <dgm:t>
        <a:bodyPr/>
        <a:lstStyle/>
        <a:p>
          <a:endParaRPr lang="en-GB"/>
        </a:p>
      </dgm:t>
    </dgm:pt>
    <dgm:pt modelId="{813D84AE-3752-476E-838C-52DAD312A85E}">
      <dgm:prSet phldrT="[Text]" phldr="0" custT="1"/>
      <dgm:spPr/>
      <dgm:t>
        <a:bodyPr/>
        <a:lstStyle/>
        <a:p>
          <a:r>
            <a:rPr lang="en-GB" sz="1600">
              <a:latin typeface="Arial Nova" panose="020B0504020202020204" pitchFamily="34" charset="0"/>
            </a:rPr>
            <a:t>Strong Brand Portfolio</a:t>
          </a:r>
          <a:endParaRPr lang="en-GB" sz="1600" dirty="0">
            <a:latin typeface="Arial Nova" panose="020B0504020202020204" pitchFamily="34" charset="0"/>
          </a:endParaRPr>
        </a:p>
      </dgm:t>
    </dgm:pt>
    <dgm:pt modelId="{FAB62B3F-7B0F-4102-85CD-ADB9216CBF9B}" type="parTrans" cxnId="{089A70F9-46B8-4A19-A0F2-AF5DC570ED50}">
      <dgm:prSet/>
      <dgm:spPr/>
      <dgm:t>
        <a:bodyPr/>
        <a:lstStyle/>
        <a:p>
          <a:endParaRPr lang="en-GB"/>
        </a:p>
      </dgm:t>
    </dgm:pt>
    <dgm:pt modelId="{D22396F5-7762-4939-A2A4-4A5DC35A1B15}" type="sibTrans" cxnId="{089A70F9-46B8-4A19-A0F2-AF5DC570ED50}">
      <dgm:prSet/>
      <dgm:spPr/>
      <dgm:t>
        <a:bodyPr/>
        <a:lstStyle/>
        <a:p>
          <a:endParaRPr lang="en-GB"/>
        </a:p>
      </dgm:t>
    </dgm:pt>
    <dgm:pt modelId="{6CFCF5FE-2695-4F2A-9AF2-ED32B10D7E21}">
      <dgm:prSet phldrT="[Text]" phldr="0" custT="1"/>
      <dgm:spPr/>
      <dgm:t>
        <a:bodyPr/>
        <a:lstStyle/>
        <a:p>
          <a:r>
            <a:rPr lang="en-GB" sz="1600">
              <a:latin typeface="Arial Nova" panose="020B0504020202020204" pitchFamily="34" charset="0"/>
            </a:rPr>
            <a:t>Continuous Research</a:t>
          </a:r>
          <a:endParaRPr lang="en-GB" sz="1600" dirty="0">
            <a:latin typeface="Arial Nova" panose="020B0504020202020204" pitchFamily="34" charset="0"/>
          </a:endParaRPr>
        </a:p>
      </dgm:t>
    </dgm:pt>
    <dgm:pt modelId="{08F160D1-5289-4295-B80D-A5BD440F4A49}" type="parTrans" cxnId="{1C17E4D4-C240-4488-A3FA-F00841D4B48A}">
      <dgm:prSet/>
      <dgm:spPr/>
      <dgm:t>
        <a:bodyPr/>
        <a:lstStyle/>
        <a:p>
          <a:endParaRPr lang="en-GB"/>
        </a:p>
      </dgm:t>
    </dgm:pt>
    <dgm:pt modelId="{C2F689BC-B9CB-4D79-B880-8B1F0BD8750E}" type="sibTrans" cxnId="{1C17E4D4-C240-4488-A3FA-F00841D4B48A}">
      <dgm:prSet/>
      <dgm:spPr/>
      <dgm:t>
        <a:bodyPr/>
        <a:lstStyle/>
        <a:p>
          <a:endParaRPr lang="en-GB"/>
        </a:p>
      </dgm:t>
    </dgm:pt>
    <dgm:pt modelId="{3F2CFE46-EEC6-4008-B580-C542AA3D338B}" type="pres">
      <dgm:prSet presAssocID="{A8D31DE1-A114-4CEF-AE46-CB1DB3C6745A}" presName="Name0" presStyleCnt="0">
        <dgm:presLayoutVars>
          <dgm:dir/>
          <dgm:animLvl val="lvl"/>
          <dgm:resizeHandles val="exact"/>
        </dgm:presLayoutVars>
      </dgm:prSet>
      <dgm:spPr/>
    </dgm:pt>
    <dgm:pt modelId="{353D9953-44BB-41A2-B39C-D8FFC22E9C02}" type="pres">
      <dgm:prSet presAssocID="{20BDE226-DFB0-4920-921C-7C090E449A74}" presName="linNode" presStyleCnt="0"/>
      <dgm:spPr/>
    </dgm:pt>
    <dgm:pt modelId="{4C1837AC-E643-463B-BB5D-B3C481A59DC0}" type="pres">
      <dgm:prSet presAssocID="{20BDE226-DFB0-4920-921C-7C090E449A74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2D372549-2C01-4CA4-95EE-3CD5B8808338}" type="pres">
      <dgm:prSet presAssocID="{20BDE226-DFB0-4920-921C-7C090E449A74}" presName="descendantText" presStyleLbl="alignAccFollowNode1" presStyleIdx="0" presStyleCnt="3" custLinFactNeighborX="-11196" custLinFactNeighborY="2926">
        <dgm:presLayoutVars>
          <dgm:bulletEnabled val="1"/>
        </dgm:presLayoutVars>
      </dgm:prSet>
      <dgm:spPr/>
    </dgm:pt>
    <dgm:pt modelId="{5F10266A-BD5F-4E06-891F-C0A1D8480B3C}" type="pres">
      <dgm:prSet presAssocID="{78C741D9-B0C8-473A-AFB2-936F057DD551}" presName="sp" presStyleCnt="0"/>
      <dgm:spPr/>
    </dgm:pt>
    <dgm:pt modelId="{B900F130-581D-4924-B460-E1E89E2B8C3B}" type="pres">
      <dgm:prSet presAssocID="{D0204B49-EB9C-45EB-861A-5230329CA4A4}" presName="linNode" presStyleCnt="0"/>
      <dgm:spPr/>
    </dgm:pt>
    <dgm:pt modelId="{4E627A9A-4AE3-41F6-BE26-60F6D1616241}" type="pres">
      <dgm:prSet presAssocID="{D0204B49-EB9C-45EB-861A-5230329CA4A4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D6297346-36A1-4F08-99B7-9D35DC83066C}" type="pres">
      <dgm:prSet presAssocID="{D0204B49-EB9C-45EB-861A-5230329CA4A4}" presName="descendantText" presStyleLbl="alignAccFollowNode1" presStyleIdx="1" presStyleCnt="3">
        <dgm:presLayoutVars>
          <dgm:bulletEnabled val="1"/>
        </dgm:presLayoutVars>
      </dgm:prSet>
      <dgm:spPr/>
    </dgm:pt>
    <dgm:pt modelId="{15BCEC24-0A1E-4A72-A7FC-9A2A8226D780}" type="pres">
      <dgm:prSet presAssocID="{86BE00D8-145F-4449-8C93-611D76019887}" presName="sp" presStyleCnt="0"/>
      <dgm:spPr/>
    </dgm:pt>
    <dgm:pt modelId="{72B92258-C656-4737-AA37-898E3248055A}" type="pres">
      <dgm:prSet presAssocID="{A54EB605-E842-4E98-8BAA-3122F1F64E62}" presName="linNode" presStyleCnt="0"/>
      <dgm:spPr/>
    </dgm:pt>
    <dgm:pt modelId="{E024FF56-7AD6-4AC6-8FF2-EE372EEFD710}" type="pres">
      <dgm:prSet presAssocID="{A54EB605-E842-4E98-8BAA-3122F1F64E62}" presName="parentText" presStyleLbl="node1" presStyleIdx="2" presStyleCnt="3" custLinFactNeighborX="-162" custLinFactNeighborY="2205">
        <dgm:presLayoutVars>
          <dgm:chMax val="1"/>
          <dgm:bulletEnabled val="1"/>
        </dgm:presLayoutVars>
      </dgm:prSet>
      <dgm:spPr/>
    </dgm:pt>
    <dgm:pt modelId="{CDDC5E54-0ADF-47C4-ACE0-FEAC992A63EB}" type="pres">
      <dgm:prSet presAssocID="{A54EB605-E842-4E98-8BAA-3122F1F64E62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FCB51713-6B20-46EA-AE11-9ACDA2F0223F}" type="presOf" srcId="{A8D31DE1-A114-4CEF-AE46-CB1DB3C6745A}" destId="{3F2CFE46-EEC6-4008-B580-C542AA3D338B}" srcOrd="0" destOrd="0" presId="urn:microsoft.com/office/officeart/2005/8/layout/vList5"/>
    <dgm:cxn modelId="{90ABDC17-BB33-4BC5-A51F-3B0E9AFA5AB6}" srcId="{A8D31DE1-A114-4CEF-AE46-CB1DB3C6745A}" destId="{A54EB605-E842-4E98-8BAA-3122F1F64E62}" srcOrd="2" destOrd="0" parTransId="{2F5FC1D9-F1F8-40FC-A91A-0C171C9CFC4D}" sibTransId="{18042DDD-FD7B-4A72-83BF-A554CBBB7347}"/>
    <dgm:cxn modelId="{E9A70719-4291-4C9E-B5E3-1DC6ED8DA3DD}" type="presOf" srcId="{813D84AE-3752-476E-838C-52DAD312A85E}" destId="{CDDC5E54-0ADF-47C4-ACE0-FEAC992A63EB}" srcOrd="0" destOrd="2" presId="urn:microsoft.com/office/officeart/2005/8/layout/vList5"/>
    <dgm:cxn modelId="{2125BA24-2A2A-4C1B-A9A8-124037C377C2}" type="presOf" srcId="{9131A23E-260F-4121-90E8-48DDD9D6CA6B}" destId="{2D372549-2C01-4CA4-95EE-3CD5B8808338}" srcOrd="0" destOrd="1" presId="urn:microsoft.com/office/officeart/2005/8/layout/vList5"/>
    <dgm:cxn modelId="{C297C334-1F61-4462-BDDC-88F931FC7D16}" type="presOf" srcId="{6CFCF5FE-2695-4F2A-9AF2-ED32B10D7E21}" destId="{CDDC5E54-0ADF-47C4-ACE0-FEAC992A63EB}" srcOrd="0" destOrd="3" presId="urn:microsoft.com/office/officeart/2005/8/layout/vList5"/>
    <dgm:cxn modelId="{59811939-784F-4A4D-BC22-387D49B135C2}" srcId="{20BDE226-DFB0-4920-921C-7C090E449A74}" destId="{9131A23E-260F-4121-90E8-48DDD9D6CA6B}" srcOrd="1" destOrd="0" parTransId="{F01A472E-6648-4E56-8279-9B56360367D8}" sibTransId="{158F6378-DB9E-4122-BE45-5E437615E327}"/>
    <dgm:cxn modelId="{9EA8D33F-61D4-408B-9A6E-FDF4561ED05B}" type="presOf" srcId="{1EF3D614-A5A1-499D-87AE-812D8EF8036A}" destId="{CDDC5E54-0ADF-47C4-ACE0-FEAC992A63EB}" srcOrd="0" destOrd="1" presId="urn:microsoft.com/office/officeart/2005/8/layout/vList5"/>
    <dgm:cxn modelId="{5AB36863-F140-4ECE-A9CC-B4B44334B3DD}" srcId="{20BDE226-DFB0-4920-921C-7C090E449A74}" destId="{D74BC69C-4FE6-4C1E-B62E-B6B1F6EC6304}" srcOrd="0" destOrd="0" parTransId="{E3148417-ECD5-4CA7-A981-867E2BA422E6}" sibTransId="{5F613AF0-C418-41B3-8EDC-5AA10AEADEE0}"/>
    <dgm:cxn modelId="{9C552A69-70AD-4E15-B430-B35755E46097}" srcId="{A54EB605-E842-4E98-8BAA-3122F1F64E62}" destId="{5C59A2B3-96C0-4795-A598-737A5F7FBE2E}" srcOrd="0" destOrd="0" parTransId="{DB5B3A51-266E-4D5E-84DA-5C299080D25F}" sibTransId="{006EC8FA-9E79-4A1C-B8C3-57A8F9160C90}"/>
    <dgm:cxn modelId="{D06A9049-9984-437F-8EF8-E048CA26DE3C}" srcId="{A54EB605-E842-4E98-8BAA-3122F1F64E62}" destId="{1EF3D614-A5A1-499D-87AE-812D8EF8036A}" srcOrd="1" destOrd="0" parTransId="{22E2202F-DC61-495E-91E4-17C45E7DCB00}" sibTransId="{47B21A81-6807-425F-B88A-015628B5EA64}"/>
    <dgm:cxn modelId="{EDDDC94C-DA4D-4DA4-B05D-7DC791C93708}" srcId="{D0204B49-EB9C-45EB-861A-5230329CA4A4}" destId="{A9F41F71-26FD-4ABA-B676-6173D7C41ADF}" srcOrd="1" destOrd="0" parTransId="{B7CFA38E-772D-49C2-89BA-A6B919D372F8}" sibTransId="{646B75AB-8E70-4148-A4E5-D35ADD5800E9}"/>
    <dgm:cxn modelId="{BAF87753-76AF-4EA6-8805-876CD361495D}" type="presOf" srcId="{5C59A2B3-96C0-4795-A598-737A5F7FBE2E}" destId="{CDDC5E54-0ADF-47C4-ACE0-FEAC992A63EB}" srcOrd="0" destOrd="0" presId="urn:microsoft.com/office/officeart/2005/8/layout/vList5"/>
    <dgm:cxn modelId="{B13B3C7C-01CD-41B4-B074-FFC6E2D863DD}" type="presOf" srcId="{20BDE226-DFB0-4920-921C-7C090E449A74}" destId="{4C1837AC-E643-463B-BB5D-B3C481A59DC0}" srcOrd="0" destOrd="0" presId="urn:microsoft.com/office/officeart/2005/8/layout/vList5"/>
    <dgm:cxn modelId="{FC0F9C8D-278B-462C-8E73-302B36FA67FC}" srcId="{D0204B49-EB9C-45EB-861A-5230329CA4A4}" destId="{566F3398-5AC4-48A4-AFD4-8F820591B207}" srcOrd="0" destOrd="0" parTransId="{28A17389-AF93-4DAC-B6C5-D75BCF6C9CAC}" sibTransId="{5B1FD3B3-2668-48D4-937C-D63B15E3A2DD}"/>
    <dgm:cxn modelId="{F5CA3690-747D-4CC3-8B3A-1F127638DD2F}" type="presOf" srcId="{A9F41F71-26FD-4ABA-B676-6173D7C41ADF}" destId="{D6297346-36A1-4F08-99B7-9D35DC83066C}" srcOrd="0" destOrd="1" presId="urn:microsoft.com/office/officeart/2005/8/layout/vList5"/>
    <dgm:cxn modelId="{D4BA35A1-E28B-4B18-8610-27C549A7BB40}" type="presOf" srcId="{566F3398-5AC4-48A4-AFD4-8F820591B207}" destId="{D6297346-36A1-4F08-99B7-9D35DC83066C}" srcOrd="0" destOrd="0" presId="urn:microsoft.com/office/officeart/2005/8/layout/vList5"/>
    <dgm:cxn modelId="{1C17E4D4-C240-4488-A3FA-F00841D4B48A}" srcId="{A54EB605-E842-4E98-8BAA-3122F1F64E62}" destId="{6CFCF5FE-2695-4F2A-9AF2-ED32B10D7E21}" srcOrd="3" destOrd="0" parTransId="{08F160D1-5289-4295-B80D-A5BD440F4A49}" sibTransId="{C2F689BC-B9CB-4D79-B880-8B1F0BD8750E}"/>
    <dgm:cxn modelId="{A51FE4DC-B645-4BC0-B6D4-6BC0DF075327}" type="presOf" srcId="{D0204B49-EB9C-45EB-861A-5230329CA4A4}" destId="{4E627A9A-4AE3-41F6-BE26-60F6D1616241}" srcOrd="0" destOrd="0" presId="urn:microsoft.com/office/officeart/2005/8/layout/vList5"/>
    <dgm:cxn modelId="{E11867E2-CF96-4FD0-9574-09DF692C98A5}" type="presOf" srcId="{A54EB605-E842-4E98-8BAA-3122F1F64E62}" destId="{E024FF56-7AD6-4AC6-8FF2-EE372EEFD710}" srcOrd="0" destOrd="0" presId="urn:microsoft.com/office/officeart/2005/8/layout/vList5"/>
    <dgm:cxn modelId="{4CAEB2E8-E197-41F9-B393-2C262F71B04E}" srcId="{A8D31DE1-A114-4CEF-AE46-CB1DB3C6745A}" destId="{20BDE226-DFB0-4920-921C-7C090E449A74}" srcOrd="0" destOrd="0" parTransId="{EDD06C9C-4208-457A-BA28-32AE0392C18A}" sibTransId="{78C741D9-B0C8-473A-AFB2-936F057DD551}"/>
    <dgm:cxn modelId="{309EFBEC-6D92-4132-830C-018DC5E0FC1A}" srcId="{A8D31DE1-A114-4CEF-AE46-CB1DB3C6745A}" destId="{D0204B49-EB9C-45EB-861A-5230329CA4A4}" srcOrd="1" destOrd="0" parTransId="{F6F7D370-A821-4E79-A54B-620BAFAC0E2F}" sibTransId="{86BE00D8-145F-4449-8C93-611D76019887}"/>
    <dgm:cxn modelId="{089A70F9-46B8-4A19-A0F2-AF5DC570ED50}" srcId="{A54EB605-E842-4E98-8BAA-3122F1F64E62}" destId="{813D84AE-3752-476E-838C-52DAD312A85E}" srcOrd="2" destOrd="0" parTransId="{FAB62B3F-7B0F-4102-85CD-ADB9216CBF9B}" sibTransId="{D22396F5-7762-4939-A2A4-4A5DC35A1B15}"/>
    <dgm:cxn modelId="{25D0CEFD-809D-408A-B92B-B355682095E3}" type="presOf" srcId="{D74BC69C-4FE6-4C1E-B62E-B6B1F6EC6304}" destId="{2D372549-2C01-4CA4-95EE-3CD5B8808338}" srcOrd="0" destOrd="0" presId="urn:microsoft.com/office/officeart/2005/8/layout/vList5"/>
    <dgm:cxn modelId="{72859079-BC35-48FC-A048-213130542660}" type="presParOf" srcId="{3F2CFE46-EEC6-4008-B580-C542AA3D338B}" destId="{353D9953-44BB-41A2-B39C-D8FFC22E9C02}" srcOrd="0" destOrd="0" presId="urn:microsoft.com/office/officeart/2005/8/layout/vList5"/>
    <dgm:cxn modelId="{AAE1169B-6C2F-48F5-A151-01EE23126CE6}" type="presParOf" srcId="{353D9953-44BB-41A2-B39C-D8FFC22E9C02}" destId="{4C1837AC-E643-463B-BB5D-B3C481A59DC0}" srcOrd="0" destOrd="0" presId="urn:microsoft.com/office/officeart/2005/8/layout/vList5"/>
    <dgm:cxn modelId="{78B81BD8-462D-4D59-AAB7-69FF924734EB}" type="presParOf" srcId="{353D9953-44BB-41A2-B39C-D8FFC22E9C02}" destId="{2D372549-2C01-4CA4-95EE-3CD5B8808338}" srcOrd="1" destOrd="0" presId="urn:microsoft.com/office/officeart/2005/8/layout/vList5"/>
    <dgm:cxn modelId="{C201A4D9-0F3A-4F69-81CE-4B2DC224FC71}" type="presParOf" srcId="{3F2CFE46-EEC6-4008-B580-C542AA3D338B}" destId="{5F10266A-BD5F-4E06-891F-C0A1D8480B3C}" srcOrd="1" destOrd="0" presId="urn:microsoft.com/office/officeart/2005/8/layout/vList5"/>
    <dgm:cxn modelId="{651E1096-1F6B-48EB-9BC9-B813BC492EB3}" type="presParOf" srcId="{3F2CFE46-EEC6-4008-B580-C542AA3D338B}" destId="{B900F130-581D-4924-B460-E1E89E2B8C3B}" srcOrd="2" destOrd="0" presId="urn:microsoft.com/office/officeart/2005/8/layout/vList5"/>
    <dgm:cxn modelId="{D0D7C42D-B891-4980-81BA-2CAAC5E8E9A2}" type="presParOf" srcId="{B900F130-581D-4924-B460-E1E89E2B8C3B}" destId="{4E627A9A-4AE3-41F6-BE26-60F6D1616241}" srcOrd="0" destOrd="0" presId="urn:microsoft.com/office/officeart/2005/8/layout/vList5"/>
    <dgm:cxn modelId="{73F81AD7-0280-48AD-B425-CDDFEDFE474F}" type="presParOf" srcId="{B900F130-581D-4924-B460-E1E89E2B8C3B}" destId="{D6297346-36A1-4F08-99B7-9D35DC83066C}" srcOrd="1" destOrd="0" presId="urn:microsoft.com/office/officeart/2005/8/layout/vList5"/>
    <dgm:cxn modelId="{9D40D941-AC5F-417A-B569-4960F8D60C07}" type="presParOf" srcId="{3F2CFE46-EEC6-4008-B580-C542AA3D338B}" destId="{15BCEC24-0A1E-4A72-A7FC-9A2A8226D780}" srcOrd="3" destOrd="0" presId="urn:microsoft.com/office/officeart/2005/8/layout/vList5"/>
    <dgm:cxn modelId="{D0197937-1C7A-4737-9662-8202F15A1AE6}" type="presParOf" srcId="{3F2CFE46-EEC6-4008-B580-C542AA3D338B}" destId="{72B92258-C656-4737-AA37-898E3248055A}" srcOrd="4" destOrd="0" presId="urn:microsoft.com/office/officeart/2005/8/layout/vList5"/>
    <dgm:cxn modelId="{D3A98A5A-B52F-45CA-B1CA-5BC9DF6C34F1}" type="presParOf" srcId="{72B92258-C656-4737-AA37-898E3248055A}" destId="{E024FF56-7AD6-4AC6-8FF2-EE372EEFD710}" srcOrd="0" destOrd="0" presId="urn:microsoft.com/office/officeart/2005/8/layout/vList5"/>
    <dgm:cxn modelId="{EF4B4B6D-6306-4817-A16C-F5455F33BECB}" type="presParOf" srcId="{72B92258-C656-4737-AA37-898E3248055A}" destId="{CDDC5E54-0ADF-47C4-ACE0-FEAC992A63E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AA9538B-A0BD-4703-98A3-A364316DF74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153F93-51F5-4376-B72F-8A9DA2609C98}">
      <dgm:prSet/>
      <dgm:spPr/>
      <dgm:t>
        <a:bodyPr/>
        <a:lstStyle/>
        <a:p>
          <a:r>
            <a:rPr lang="en-GB" b="1" dirty="0">
              <a:latin typeface="Arial Nova" panose="020B0504020202020204" pitchFamily="34" charset="0"/>
            </a:rPr>
            <a:t>Market Segmentation</a:t>
          </a:r>
          <a:endParaRPr lang="en-US" dirty="0">
            <a:latin typeface="Arial Nova" panose="020B0504020202020204" pitchFamily="34" charset="0"/>
          </a:endParaRPr>
        </a:p>
      </dgm:t>
    </dgm:pt>
    <dgm:pt modelId="{D1FC7A1B-CC6F-4D74-8606-5A3F49DE1F68}" type="parTrans" cxnId="{75ECB386-2245-4000-B14B-42D9CF170181}">
      <dgm:prSet/>
      <dgm:spPr/>
      <dgm:t>
        <a:bodyPr/>
        <a:lstStyle/>
        <a:p>
          <a:endParaRPr lang="en-US"/>
        </a:p>
      </dgm:t>
    </dgm:pt>
    <dgm:pt modelId="{517EAEDB-3DB6-49BD-A8CE-CFF714DD78C4}" type="sibTrans" cxnId="{75ECB386-2245-4000-B14B-42D9CF170181}">
      <dgm:prSet/>
      <dgm:spPr/>
      <dgm:t>
        <a:bodyPr/>
        <a:lstStyle/>
        <a:p>
          <a:endParaRPr lang="en-US"/>
        </a:p>
      </dgm:t>
    </dgm:pt>
    <dgm:pt modelId="{2DD7666B-5F5D-4B8C-872A-AF9E47320397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Demographic</a:t>
          </a:r>
          <a:endParaRPr lang="en-US" dirty="0">
            <a:latin typeface="Arial Nova" panose="020B0504020202020204" pitchFamily="34" charset="0"/>
          </a:endParaRPr>
        </a:p>
      </dgm:t>
    </dgm:pt>
    <dgm:pt modelId="{5835ADF5-E922-4334-89B6-FDD9603F4B80}" type="parTrans" cxnId="{55180FAB-F900-4AE7-A208-258562903419}">
      <dgm:prSet/>
      <dgm:spPr/>
      <dgm:t>
        <a:bodyPr/>
        <a:lstStyle/>
        <a:p>
          <a:endParaRPr lang="en-US"/>
        </a:p>
      </dgm:t>
    </dgm:pt>
    <dgm:pt modelId="{1DEF9A16-7AD3-4B4D-9BF1-A8FEC2EF07CA}" type="sibTrans" cxnId="{55180FAB-F900-4AE7-A208-258562903419}">
      <dgm:prSet/>
      <dgm:spPr/>
      <dgm:t>
        <a:bodyPr/>
        <a:lstStyle/>
        <a:p>
          <a:endParaRPr lang="en-US"/>
        </a:p>
      </dgm:t>
    </dgm:pt>
    <dgm:pt modelId="{42D9E514-DE04-425E-9E37-94095EDD6B87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Geographic</a:t>
          </a:r>
          <a:endParaRPr lang="en-US" dirty="0">
            <a:latin typeface="Arial Nova" panose="020B0504020202020204" pitchFamily="34" charset="0"/>
          </a:endParaRPr>
        </a:p>
      </dgm:t>
    </dgm:pt>
    <dgm:pt modelId="{665D99C1-A1E9-42E0-9CCA-BA205A0E4505}" type="parTrans" cxnId="{4D45BF93-D109-46C0-87FC-7895365D10B9}">
      <dgm:prSet/>
      <dgm:spPr/>
      <dgm:t>
        <a:bodyPr/>
        <a:lstStyle/>
        <a:p>
          <a:endParaRPr lang="en-US"/>
        </a:p>
      </dgm:t>
    </dgm:pt>
    <dgm:pt modelId="{03DAC1C8-D1AE-4A24-8D85-BA602E7524CF}" type="sibTrans" cxnId="{4D45BF93-D109-46C0-87FC-7895365D10B9}">
      <dgm:prSet/>
      <dgm:spPr/>
      <dgm:t>
        <a:bodyPr/>
        <a:lstStyle/>
        <a:p>
          <a:endParaRPr lang="en-US"/>
        </a:p>
      </dgm:t>
    </dgm:pt>
    <dgm:pt modelId="{3DA47F35-47F0-4FC3-836E-082869D0F544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Psychographic</a:t>
          </a:r>
          <a:endParaRPr lang="en-US" dirty="0">
            <a:latin typeface="Arial Nova" panose="020B0504020202020204" pitchFamily="34" charset="0"/>
          </a:endParaRPr>
        </a:p>
      </dgm:t>
    </dgm:pt>
    <dgm:pt modelId="{5075B38F-A614-4973-B786-55FCEC4F8F9D}" type="parTrans" cxnId="{D7B2A19D-EF44-4ECC-98DD-981E928E4919}">
      <dgm:prSet/>
      <dgm:spPr/>
      <dgm:t>
        <a:bodyPr/>
        <a:lstStyle/>
        <a:p>
          <a:endParaRPr lang="en-US"/>
        </a:p>
      </dgm:t>
    </dgm:pt>
    <dgm:pt modelId="{125594EB-D5BD-4336-B57E-CFE75176197D}" type="sibTrans" cxnId="{D7B2A19D-EF44-4ECC-98DD-981E928E4919}">
      <dgm:prSet/>
      <dgm:spPr/>
      <dgm:t>
        <a:bodyPr/>
        <a:lstStyle/>
        <a:p>
          <a:endParaRPr lang="en-US"/>
        </a:p>
      </dgm:t>
    </dgm:pt>
    <dgm:pt modelId="{1485D9D5-95B5-4489-8496-30A7D7CB2F0F}">
      <dgm:prSet/>
      <dgm:spPr/>
      <dgm:t>
        <a:bodyPr/>
        <a:lstStyle/>
        <a:p>
          <a:pPr>
            <a:lnSpc>
              <a:spcPct val="150000"/>
            </a:lnSpc>
          </a:pPr>
          <a:r>
            <a:rPr lang="en-GB" dirty="0">
              <a:latin typeface="Arial Nova" panose="020B0504020202020204" pitchFamily="34" charset="0"/>
            </a:rPr>
            <a:t>Behavioural</a:t>
          </a:r>
          <a:endParaRPr lang="en-US" dirty="0">
            <a:latin typeface="Arial Nova" panose="020B0504020202020204" pitchFamily="34" charset="0"/>
          </a:endParaRPr>
        </a:p>
      </dgm:t>
    </dgm:pt>
    <dgm:pt modelId="{62A88DE9-53E3-4294-9254-9C4BC8E994E0}" type="parTrans" cxnId="{6269FEAA-4676-4A87-9E21-6FF56A2C97EA}">
      <dgm:prSet/>
      <dgm:spPr/>
      <dgm:t>
        <a:bodyPr/>
        <a:lstStyle/>
        <a:p>
          <a:endParaRPr lang="en-US"/>
        </a:p>
      </dgm:t>
    </dgm:pt>
    <dgm:pt modelId="{7991A07B-0AA6-4B80-A911-C495D1DC651C}" type="sibTrans" cxnId="{6269FEAA-4676-4A87-9E21-6FF56A2C97EA}">
      <dgm:prSet/>
      <dgm:spPr/>
      <dgm:t>
        <a:bodyPr/>
        <a:lstStyle/>
        <a:p>
          <a:endParaRPr lang="en-US"/>
        </a:p>
      </dgm:t>
    </dgm:pt>
    <dgm:pt modelId="{0912C567-7EBB-468B-B8DB-1EAE20818A67}" type="pres">
      <dgm:prSet presAssocID="{EAA9538B-A0BD-4703-98A3-A364316DF749}" presName="linear" presStyleCnt="0">
        <dgm:presLayoutVars>
          <dgm:dir/>
          <dgm:animLvl val="lvl"/>
          <dgm:resizeHandles val="exact"/>
        </dgm:presLayoutVars>
      </dgm:prSet>
      <dgm:spPr/>
    </dgm:pt>
    <dgm:pt modelId="{F45BD22B-3050-4E34-8E02-7865936D9A64}" type="pres">
      <dgm:prSet presAssocID="{87153F93-51F5-4376-B72F-8A9DA2609C98}" presName="parentLin" presStyleCnt="0"/>
      <dgm:spPr/>
    </dgm:pt>
    <dgm:pt modelId="{C631F176-9424-4F36-9434-966BF9464E5D}" type="pres">
      <dgm:prSet presAssocID="{87153F93-51F5-4376-B72F-8A9DA2609C98}" presName="parentLeftMargin" presStyleLbl="node1" presStyleIdx="0" presStyleCnt="1"/>
      <dgm:spPr/>
    </dgm:pt>
    <dgm:pt modelId="{AC96DA81-427D-48F2-B833-9C5468010E7C}" type="pres">
      <dgm:prSet presAssocID="{87153F93-51F5-4376-B72F-8A9DA2609C98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90A128F4-6405-4DE9-B1E4-8FE617396CF2}" type="pres">
      <dgm:prSet presAssocID="{87153F93-51F5-4376-B72F-8A9DA2609C98}" presName="negativeSpace" presStyleCnt="0"/>
      <dgm:spPr/>
    </dgm:pt>
    <dgm:pt modelId="{026529FC-7597-4416-AA1D-D69932B85A2D}" type="pres">
      <dgm:prSet presAssocID="{87153F93-51F5-4376-B72F-8A9DA2609C98}" presName="childText" presStyleLbl="conFgAcc1" presStyleIdx="0" presStyleCnt="1" custLinFactNeighborX="0">
        <dgm:presLayoutVars>
          <dgm:bulletEnabled val="1"/>
        </dgm:presLayoutVars>
      </dgm:prSet>
      <dgm:spPr/>
    </dgm:pt>
  </dgm:ptLst>
  <dgm:cxnLst>
    <dgm:cxn modelId="{B2EECB00-99D3-4E84-931E-D0AFDD0F26C2}" type="presOf" srcId="{87153F93-51F5-4376-B72F-8A9DA2609C98}" destId="{AC96DA81-427D-48F2-B833-9C5468010E7C}" srcOrd="1" destOrd="0" presId="urn:microsoft.com/office/officeart/2005/8/layout/list1"/>
    <dgm:cxn modelId="{BEC0AC02-E952-4CF2-8F6B-29FFB5C11F99}" type="presOf" srcId="{EAA9538B-A0BD-4703-98A3-A364316DF749}" destId="{0912C567-7EBB-468B-B8DB-1EAE20818A67}" srcOrd="0" destOrd="0" presId="urn:microsoft.com/office/officeart/2005/8/layout/list1"/>
    <dgm:cxn modelId="{729BB213-68D5-40AE-8B68-C1BE0465C261}" type="presOf" srcId="{42D9E514-DE04-425E-9E37-94095EDD6B87}" destId="{026529FC-7597-4416-AA1D-D69932B85A2D}" srcOrd="0" destOrd="1" presId="urn:microsoft.com/office/officeart/2005/8/layout/list1"/>
    <dgm:cxn modelId="{1D8F6330-9842-48B1-9B1C-29079D19A40A}" type="presOf" srcId="{1485D9D5-95B5-4489-8496-30A7D7CB2F0F}" destId="{026529FC-7597-4416-AA1D-D69932B85A2D}" srcOrd="0" destOrd="3" presId="urn:microsoft.com/office/officeart/2005/8/layout/list1"/>
    <dgm:cxn modelId="{75ECB386-2245-4000-B14B-42D9CF170181}" srcId="{EAA9538B-A0BD-4703-98A3-A364316DF749}" destId="{87153F93-51F5-4376-B72F-8A9DA2609C98}" srcOrd="0" destOrd="0" parTransId="{D1FC7A1B-CC6F-4D74-8606-5A3F49DE1F68}" sibTransId="{517EAEDB-3DB6-49BD-A8CE-CFF714DD78C4}"/>
    <dgm:cxn modelId="{4D45BF93-D109-46C0-87FC-7895365D10B9}" srcId="{87153F93-51F5-4376-B72F-8A9DA2609C98}" destId="{42D9E514-DE04-425E-9E37-94095EDD6B87}" srcOrd="1" destOrd="0" parTransId="{665D99C1-A1E9-42E0-9CCA-BA205A0E4505}" sibTransId="{03DAC1C8-D1AE-4A24-8D85-BA602E7524CF}"/>
    <dgm:cxn modelId="{D7B2A19D-EF44-4ECC-98DD-981E928E4919}" srcId="{87153F93-51F5-4376-B72F-8A9DA2609C98}" destId="{3DA47F35-47F0-4FC3-836E-082869D0F544}" srcOrd="2" destOrd="0" parTransId="{5075B38F-A614-4973-B786-55FCEC4F8F9D}" sibTransId="{125594EB-D5BD-4336-B57E-CFE75176197D}"/>
    <dgm:cxn modelId="{C84BBDA3-2994-4A59-9248-524BE64E7570}" type="presOf" srcId="{87153F93-51F5-4376-B72F-8A9DA2609C98}" destId="{C631F176-9424-4F36-9434-966BF9464E5D}" srcOrd="0" destOrd="0" presId="urn:microsoft.com/office/officeart/2005/8/layout/list1"/>
    <dgm:cxn modelId="{AA16EBA3-D83E-44E7-BADA-63B2424A7F65}" type="presOf" srcId="{2DD7666B-5F5D-4B8C-872A-AF9E47320397}" destId="{026529FC-7597-4416-AA1D-D69932B85A2D}" srcOrd="0" destOrd="0" presId="urn:microsoft.com/office/officeart/2005/8/layout/list1"/>
    <dgm:cxn modelId="{6269FEAA-4676-4A87-9E21-6FF56A2C97EA}" srcId="{87153F93-51F5-4376-B72F-8A9DA2609C98}" destId="{1485D9D5-95B5-4489-8496-30A7D7CB2F0F}" srcOrd="3" destOrd="0" parTransId="{62A88DE9-53E3-4294-9254-9C4BC8E994E0}" sibTransId="{7991A07B-0AA6-4B80-A911-C495D1DC651C}"/>
    <dgm:cxn modelId="{55180FAB-F900-4AE7-A208-258562903419}" srcId="{87153F93-51F5-4376-B72F-8A9DA2609C98}" destId="{2DD7666B-5F5D-4B8C-872A-AF9E47320397}" srcOrd="0" destOrd="0" parTransId="{5835ADF5-E922-4334-89B6-FDD9603F4B80}" sibTransId="{1DEF9A16-7AD3-4B4D-9BF1-A8FEC2EF07CA}"/>
    <dgm:cxn modelId="{FA7E89B9-0D25-43E8-A90F-014032E27DD2}" type="presOf" srcId="{3DA47F35-47F0-4FC3-836E-082869D0F544}" destId="{026529FC-7597-4416-AA1D-D69932B85A2D}" srcOrd="0" destOrd="2" presId="urn:microsoft.com/office/officeart/2005/8/layout/list1"/>
    <dgm:cxn modelId="{C94A0581-4767-40DC-8DCA-3908782EE693}" type="presParOf" srcId="{0912C567-7EBB-468B-B8DB-1EAE20818A67}" destId="{F45BD22B-3050-4E34-8E02-7865936D9A64}" srcOrd="0" destOrd="0" presId="urn:microsoft.com/office/officeart/2005/8/layout/list1"/>
    <dgm:cxn modelId="{13E4F566-34DE-4641-91A2-D560EB7553DB}" type="presParOf" srcId="{F45BD22B-3050-4E34-8E02-7865936D9A64}" destId="{C631F176-9424-4F36-9434-966BF9464E5D}" srcOrd="0" destOrd="0" presId="urn:microsoft.com/office/officeart/2005/8/layout/list1"/>
    <dgm:cxn modelId="{41E4BA69-F234-4CB1-BCFC-3DA3A7E12373}" type="presParOf" srcId="{F45BD22B-3050-4E34-8E02-7865936D9A64}" destId="{AC96DA81-427D-48F2-B833-9C5468010E7C}" srcOrd="1" destOrd="0" presId="urn:microsoft.com/office/officeart/2005/8/layout/list1"/>
    <dgm:cxn modelId="{0C17D85D-6887-4B67-8CB1-CDBB8377F872}" type="presParOf" srcId="{0912C567-7EBB-468B-B8DB-1EAE20818A67}" destId="{90A128F4-6405-4DE9-B1E4-8FE617396CF2}" srcOrd="1" destOrd="0" presId="urn:microsoft.com/office/officeart/2005/8/layout/list1"/>
    <dgm:cxn modelId="{8AA49E4B-82F4-4349-A66A-A80D9B45CECA}" type="presParOf" srcId="{0912C567-7EBB-468B-B8DB-1EAE20818A67}" destId="{026529FC-7597-4416-AA1D-D69932B85A2D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17A7E8D-88BC-428F-829E-8471F18813F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7DC7514D-3587-45AE-BE33-27C4899CE1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Key Takeaways</a:t>
          </a:r>
          <a:endParaRPr lang="en-US"/>
        </a:p>
      </dgm:t>
    </dgm:pt>
    <dgm:pt modelId="{CCCB4419-D93A-4C70-A922-D33974876A2C}" type="parTrans" cxnId="{C264DDD2-72BF-483A-B62C-3A033AF56E12}">
      <dgm:prSet/>
      <dgm:spPr/>
      <dgm:t>
        <a:bodyPr/>
        <a:lstStyle/>
        <a:p>
          <a:endParaRPr lang="en-US"/>
        </a:p>
      </dgm:t>
    </dgm:pt>
    <dgm:pt modelId="{573BF5C7-4EBE-495C-AE95-FD4E9E8FA929}" type="sibTrans" cxnId="{C264DDD2-72BF-483A-B62C-3A033AF56E12}">
      <dgm:prSet/>
      <dgm:spPr/>
      <dgm:t>
        <a:bodyPr/>
        <a:lstStyle/>
        <a:p>
          <a:endParaRPr lang="en-US"/>
        </a:p>
      </dgm:t>
    </dgm:pt>
    <dgm:pt modelId="{F804D0C2-6A58-40CA-83FF-2BD479B1EA0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business idea</a:t>
          </a:r>
        </a:p>
      </dgm:t>
    </dgm:pt>
    <dgm:pt modelId="{F629D867-A20F-4567-80E4-152FA89560A5}" type="parTrans" cxnId="{F311E9BB-7862-4AA9-8A54-9A9F96467101}">
      <dgm:prSet/>
      <dgm:spPr/>
      <dgm:t>
        <a:bodyPr/>
        <a:lstStyle/>
        <a:p>
          <a:endParaRPr lang="en-US"/>
        </a:p>
      </dgm:t>
    </dgm:pt>
    <dgm:pt modelId="{72C0379A-EE63-4C53-BA27-3A0BCCA83AFB}" type="sibTrans" cxnId="{F311E9BB-7862-4AA9-8A54-9A9F96467101}">
      <dgm:prSet/>
      <dgm:spPr/>
      <dgm:t>
        <a:bodyPr/>
        <a:lstStyle/>
        <a:p>
          <a:endParaRPr lang="en-US"/>
        </a:p>
      </dgm:t>
    </dgm:pt>
    <dgm:pt modelId="{E0CCA9A4-1E7C-4BE5-997F-BF09826E753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Continuous innovation</a:t>
          </a:r>
        </a:p>
      </dgm:t>
    </dgm:pt>
    <dgm:pt modelId="{37ABA3E8-2561-4E13-BD98-AAEF525AC008}" type="parTrans" cxnId="{A15FA54A-4E61-4165-AD89-1010C6958D78}">
      <dgm:prSet/>
      <dgm:spPr/>
      <dgm:t>
        <a:bodyPr/>
        <a:lstStyle/>
        <a:p>
          <a:endParaRPr lang="en-US"/>
        </a:p>
      </dgm:t>
    </dgm:pt>
    <dgm:pt modelId="{F7337E93-AD70-41FD-A65D-C633CAB75319}" type="sibTrans" cxnId="{A15FA54A-4E61-4165-AD89-1010C6958D78}">
      <dgm:prSet/>
      <dgm:spPr/>
      <dgm:t>
        <a:bodyPr/>
        <a:lstStyle/>
        <a:p>
          <a:endParaRPr lang="en-US"/>
        </a:p>
      </dgm:t>
    </dgm:pt>
    <dgm:pt modelId="{CE7BB647-7584-4895-A297-6690A1FD24E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Global market leader</a:t>
          </a:r>
        </a:p>
      </dgm:t>
    </dgm:pt>
    <dgm:pt modelId="{D65FFA3C-6467-4441-B153-12E191D33A52}" type="parTrans" cxnId="{B7AA50CA-AF48-43FC-82EE-15D615E5E382}">
      <dgm:prSet/>
      <dgm:spPr/>
      <dgm:t>
        <a:bodyPr/>
        <a:lstStyle/>
        <a:p>
          <a:endParaRPr lang="en-US"/>
        </a:p>
      </dgm:t>
    </dgm:pt>
    <dgm:pt modelId="{77E34684-66E9-4A3F-BBEF-555EAC69534F}" type="sibTrans" cxnId="{B7AA50CA-AF48-43FC-82EE-15D615E5E382}">
      <dgm:prSet/>
      <dgm:spPr/>
      <dgm:t>
        <a:bodyPr/>
        <a:lstStyle/>
        <a:p>
          <a:endParaRPr lang="en-US"/>
        </a:p>
      </dgm:t>
    </dgm:pt>
    <dgm:pt modelId="{5CA40C9D-F675-4169-8CEF-7D8248B46E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Successful marketing strategy</a:t>
          </a:r>
        </a:p>
      </dgm:t>
    </dgm:pt>
    <dgm:pt modelId="{308A056A-D7E6-40B8-9171-09C0780B85C6}" type="parTrans" cxnId="{FEA4CA36-9F75-455E-BEBC-50FB2FEBA0A5}">
      <dgm:prSet/>
      <dgm:spPr/>
      <dgm:t>
        <a:bodyPr/>
        <a:lstStyle/>
        <a:p>
          <a:endParaRPr lang="en-US"/>
        </a:p>
      </dgm:t>
    </dgm:pt>
    <dgm:pt modelId="{DBA3B4A9-8267-470F-B3F0-3752CD173BC9}" type="sibTrans" cxnId="{FEA4CA36-9F75-455E-BEBC-50FB2FEBA0A5}">
      <dgm:prSet/>
      <dgm:spPr/>
      <dgm:t>
        <a:bodyPr/>
        <a:lstStyle/>
        <a:p>
          <a:endParaRPr lang="en-US"/>
        </a:p>
      </dgm:t>
    </dgm:pt>
    <dgm:pt modelId="{F3079455-3EA0-44DE-B715-731A14D4AE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Strong financial growth</a:t>
          </a:r>
        </a:p>
      </dgm:t>
    </dgm:pt>
    <dgm:pt modelId="{BFF989FB-9656-49AA-B161-CB7DE5F7CB16}" type="parTrans" cxnId="{516D9793-059C-4B8D-8CA0-04FE1CE257C6}">
      <dgm:prSet/>
      <dgm:spPr/>
      <dgm:t>
        <a:bodyPr/>
        <a:lstStyle/>
        <a:p>
          <a:endParaRPr lang="en-US"/>
        </a:p>
      </dgm:t>
    </dgm:pt>
    <dgm:pt modelId="{24AB49DF-AA24-4874-B230-917C1DF3908C}" type="sibTrans" cxnId="{516D9793-059C-4B8D-8CA0-04FE1CE257C6}">
      <dgm:prSet/>
      <dgm:spPr/>
      <dgm:t>
        <a:bodyPr/>
        <a:lstStyle/>
        <a:p>
          <a:endParaRPr lang="en-US"/>
        </a:p>
      </dgm:t>
    </dgm:pt>
    <dgm:pt modelId="{8EE0C572-6FF8-45E4-A0EB-6FC02AE3075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Thank You</a:t>
          </a:r>
        </a:p>
      </dgm:t>
    </dgm:pt>
    <dgm:pt modelId="{184D244A-84B3-43FD-8014-151977916118}" type="parTrans" cxnId="{1CD17BAF-2087-4823-BE1F-136AD5FBCDC2}">
      <dgm:prSet/>
      <dgm:spPr/>
      <dgm:t>
        <a:bodyPr/>
        <a:lstStyle/>
        <a:p>
          <a:endParaRPr lang="en-US"/>
        </a:p>
      </dgm:t>
    </dgm:pt>
    <dgm:pt modelId="{1813F9A4-DDF3-4757-BC7B-B0B8B22B6E49}" type="sibTrans" cxnId="{1CD17BAF-2087-4823-BE1F-136AD5FBCDC2}">
      <dgm:prSet/>
      <dgm:spPr/>
      <dgm:t>
        <a:bodyPr/>
        <a:lstStyle/>
        <a:p>
          <a:endParaRPr lang="en-US"/>
        </a:p>
      </dgm:t>
    </dgm:pt>
    <dgm:pt modelId="{7B269CC0-9059-4E92-8B73-EBACBB4D3974}" type="pres">
      <dgm:prSet presAssocID="{617A7E8D-88BC-428F-829E-8471F18813FC}" presName="root" presStyleCnt="0">
        <dgm:presLayoutVars>
          <dgm:dir/>
          <dgm:resizeHandles val="exact"/>
        </dgm:presLayoutVars>
      </dgm:prSet>
      <dgm:spPr/>
    </dgm:pt>
    <dgm:pt modelId="{F6415AB9-DBCF-4348-92B8-05CC5E49D582}" type="pres">
      <dgm:prSet presAssocID="{7DC7514D-3587-45AE-BE33-27C4899CE130}" presName="compNode" presStyleCnt="0"/>
      <dgm:spPr/>
    </dgm:pt>
    <dgm:pt modelId="{19EF01D2-BA6D-4075-8B12-60FCD511903B}" type="pres">
      <dgm:prSet presAssocID="{7DC7514D-3587-45AE-BE33-27C4899CE130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9914D54-92EE-40F0-B5BD-C31AED42ACA7}" type="pres">
      <dgm:prSet presAssocID="{7DC7514D-3587-45AE-BE33-27C4899CE130}" presName="spaceRect" presStyleCnt="0"/>
      <dgm:spPr/>
    </dgm:pt>
    <dgm:pt modelId="{CAF5249F-9488-4B5D-B647-45E7E5327566}" type="pres">
      <dgm:prSet presAssocID="{7DC7514D-3587-45AE-BE33-27C4899CE130}" presName="textRect" presStyleLbl="revTx" presStyleIdx="0" presStyleCnt="7">
        <dgm:presLayoutVars>
          <dgm:chMax val="1"/>
          <dgm:chPref val="1"/>
        </dgm:presLayoutVars>
      </dgm:prSet>
      <dgm:spPr/>
    </dgm:pt>
    <dgm:pt modelId="{7D3A8D93-B0C4-4895-A010-4EDF16F4850B}" type="pres">
      <dgm:prSet presAssocID="{573BF5C7-4EBE-495C-AE95-FD4E9E8FA929}" presName="sibTrans" presStyleCnt="0"/>
      <dgm:spPr/>
    </dgm:pt>
    <dgm:pt modelId="{71F299B6-F05C-4627-8759-4BDC50AF561C}" type="pres">
      <dgm:prSet presAssocID="{F804D0C2-6A58-40CA-83FF-2BD479B1EA04}" presName="compNode" presStyleCnt="0"/>
      <dgm:spPr/>
    </dgm:pt>
    <dgm:pt modelId="{78C7BE84-29F4-4BC7-86C6-E06950BEBA40}" type="pres">
      <dgm:prSet presAssocID="{F804D0C2-6A58-40CA-83FF-2BD479B1EA04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934815F8-FEC9-4961-A07D-4393CCC4C679}" type="pres">
      <dgm:prSet presAssocID="{F804D0C2-6A58-40CA-83FF-2BD479B1EA04}" presName="spaceRect" presStyleCnt="0"/>
      <dgm:spPr/>
    </dgm:pt>
    <dgm:pt modelId="{B4D830D7-8040-493D-B247-1971CF2C6248}" type="pres">
      <dgm:prSet presAssocID="{F804D0C2-6A58-40CA-83FF-2BD479B1EA04}" presName="textRect" presStyleLbl="revTx" presStyleIdx="1" presStyleCnt="7">
        <dgm:presLayoutVars>
          <dgm:chMax val="1"/>
          <dgm:chPref val="1"/>
        </dgm:presLayoutVars>
      </dgm:prSet>
      <dgm:spPr/>
    </dgm:pt>
    <dgm:pt modelId="{753016B6-DA52-4D5D-8EAA-2C3ED6302ADC}" type="pres">
      <dgm:prSet presAssocID="{72C0379A-EE63-4C53-BA27-3A0BCCA83AFB}" presName="sibTrans" presStyleCnt="0"/>
      <dgm:spPr/>
    </dgm:pt>
    <dgm:pt modelId="{A9F62A65-8B74-41A0-8336-97703BDFD9FB}" type="pres">
      <dgm:prSet presAssocID="{E0CCA9A4-1E7C-4BE5-997F-BF09826E7533}" presName="compNode" presStyleCnt="0"/>
      <dgm:spPr/>
    </dgm:pt>
    <dgm:pt modelId="{1A21F4A9-F3E4-4844-BC65-AB772A0C71D9}" type="pres">
      <dgm:prSet presAssocID="{E0CCA9A4-1E7C-4BE5-997F-BF09826E7533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EEA4357-2C90-497E-AE77-A040095A1810}" type="pres">
      <dgm:prSet presAssocID="{E0CCA9A4-1E7C-4BE5-997F-BF09826E7533}" presName="spaceRect" presStyleCnt="0"/>
      <dgm:spPr/>
    </dgm:pt>
    <dgm:pt modelId="{EA2F0B58-F52C-4254-9EF6-8CBEFFE0C6C1}" type="pres">
      <dgm:prSet presAssocID="{E0CCA9A4-1E7C-4BE5-997F-BF09826E7533}" presName="textRect" presStyleLbl="revTx" presStyleIdx="2" presStyleCnt="7">
        <dgm:presLayoutVars>
          <dgm:chMax val="1"/>
          <dgm:chPref val="1"/>
        </dgm:presLayoutVars>
      </dgm:prSet>
      <dgm:spPr/>
    </dgm:pt>
    <dgm:pt modelId="{A3D0AA13-D1F0-49C4-AD88-C9581530B70D}" type="pres">
      <dgm:prSet presAssocID="{F7337E93-AD70-41FD-A65D-C633CAB75319}" presName="sibTrans" presStyleCnt="0"/>
      <dgm:spPr/>
    </dgm:pt>
    <dgm:pt modelId="{10374556-E3CA-4450-BD73-EB8DC52EBEAA}" type="pres">
      <dgm:prSet presAssocID="{CE7BB647-7584-4895-A297-6690A1FD24E1}" presName="compNode" presStyleCnt="0"/>
      <dgm:spPr/>
    </dgm:pt>
    <dgm:pt modelId="{40AB3579-184B-496B-8C72-C38C6011CFF8}" type="pres">
      <dgm:prSet presAssocID="{CE7BB647-7584-4895-A297-6690A1FD24E1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7D1ECC17-DBAF-4FC3-9BAB-F69F17D799B7}" type="pres">
      <dgm:prSet presAssocID="{CE7BB647-7584-4895-A297-6690A1FD24E1}" presName="spaceRect" presStyleCnt="0"/>
      <dgm:spPr/>
    </dgm:pt>
    <dgm:pt modelId="{202F21B1-DFEB-4DE0-AE52-FA1599862412}" type="pres">
      <dgm:prSet presAssocID="{CE7BB647-7584-4895-A297-6690A1FD24E1}" presName="textRect" presStyleLbl="revTx" presStyleIdx="3" presStyleCnt="7">
        <dgm:presLayoutVars>
          <dgm:chMax val="1"/>
          <dgm:chPref val="1"/>
        </dgm:presLayoutVars>
      </dgm:prSet>
      <dgm:spPr/>
    </dgm:pt>
    <dgm:pt modelId="{4D62805F-0591-4837-AA06-AAE18E190BC9}" type="pres">
      <dgm:prSet presAssocID="{77E34684-66E9-4A3F-BBEF-555EAC69534F}" presName="sibTrans" presStyleCnt="0"/>
      <dgm:spPr/>
    </dgm:pt>
    <dgm:pt modelId="{C9288788-CE5E-40DA-AC7B-C6D7B10505AC}" type="pres">
      <dgm:prSet presAssocID="{5CA40C9D-F675-4169-8CEF-7D8248B46E69}" presName="compNode" presStyleCnt="0"/>
      <dgm:spPr/>
    </dgm:pt>
    <dgm:pt modelId="{6C2E8AF8-E39E-418E-95F7-04FC97CD843F}" type="pres">
      <dgm:prSet presAssocID="{5CA40C9D-F675-4169-8CEF-7D8248B46E69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253B652-BF74-473D-8C20-47B1896BADB2}" type="pres">
      <dgm:prSet presAssocID="{5CA40C9D-F675-4169-8CEF-7D8248B46E69}" presName="spaceRect" presStyleCnt="0"/>
      <dgm:spPr/>
    </dgm:pt>
    <dgm:pt modelId="{FB9FD8C4-F16D-4B55-9668-7934F26BDB1C}" type="pres">
      <dgm:prSet presAssocID="{5CA40C9D-F675-4169-8CEF-7D8248B46E69}" presName="textRect" presStyleLbl="revTx" presStyleIdx="4" presStyleCnt="7">
        <dgm:presLayoutVars>
          <dgm:chMax val="1"/>
          <dgm:chPref val="1"/>
        </dgm:presLayoutVars>
      </dgm:prSet>
      <dgm:spPr/>
    </dgm:pt>
    <dgm:pt modelId="{49FD3E2D-F9F3-48CE-8A8E-38CCB42A10C6}" type="pres">
      <dgm:prSet presAssocID="{DBA3B4A9-8267-470F-B3F0-3752CD173BC9}" presName="sibTrans" presStyleCnt="0"/>
      <dgm:spPr/>
    </dgm:pt>
    <dgm:pt modelId="{A9061A25-0CC2-4168-9056-8A1ACA456148}" type="pres">
      <dgm:prSet presAssocID="{F3079455-3EA0-44DE-B715-731A14D4AEB5}" presName="compNode" presStyleCnt="0"/>
      <dgm:spPr/>
    </dgm:pt>
    <dgm:pt modelId="{1F5B6291-CCE3-45C4-8A71-8FCD9572EE06}" type="pres">
      <dgm:prSet presAssocID="{F3079455-3EA0-44DE-B715-731A14D4AEB5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549CDA1-71C1-4C76-87B8-710539B6704E}" type="pres">
      <dgm:prSet presAssocID="{F3079455-3EA0-44DE-B715-731A14D4AEB5}" presName="spaceRect" presStyleCnt="0"/>
      <dgm:spPr/>
    </dgm:pt>
    <dgm:pt modelId="{413049EF-C103-4A5A-A6A4-8695F144BEF1}" type="pres">
      <dgm:prSet presAssocID="{F3079455-3EA0-44DE-B715-731A14D4AEB5}" presName="textRect" presStyleLbl="revTx" presStyleIdx="5" presStyleCnt="7">
        <dgm:presLayoutVars>
          <dgm:chMax val="1"/>
          <dgm:chPref val="1"/>
        </dgm:presLayoutVars>
      </dgm:prSet>
      <dgm:spPr/>
    </dgm:pt>
    <dgm:pt modelId="{EB6FFA00-EDB4-40C4-A899-22403F75E2F6}" type="pres">
      <dgm:prSet presAssocID="{24AB49DF-AA24-4874-B230-917C1DF3908C}" presName="sibTrans" presStyleCnt="0"/>
      <dgm:spPr/>
    </dgm:pt>
    <dgm:pt modelId="{6E71126E-CF86-4F5D-9B62-3D369BD26FDD}" type="pres">
      <dgm:prSet presAssocID="{8EE0C572-6FF8-45E4-A0EB-6FC02AE30759}" presName="compNode" presStyleCnt="0"/>
      <dgm:spPr/>
    </dgm:pt>
    <dgm:pt modelId="{8566570D-19FD-4BE2-8CD0-AE72C1B0BF1F}" type="pres">
      <dgm:prSet presAssocID="{8EE0C572-6FF8-45E4-A0EB-6FC02AE30759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6C480CBC-4961-4C87-B79B-2F54CDE3ED51}" type="pres">
      <dgm:prSet presAssocID="{8EE0C572-6FF8-45E4-A0EB-6FC02AE30759}" presName="spaceRect" presStyleCnt="0"/>
      <dgm:spPr/>
    </dgm:pt>
    <dgm:pt modelId="{7EAF86B6-CDDD-4D95-9A58-AC729533D0C0}" type="pres">
      <dgm:prSet presAssocID="{8EE0C572-6FF8-45E4-A0EB-6FC02AE30759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5BCE5B01-5BC9-419C-87B9-C4680186DB1B}" type="presOf" srcId="{F3079455-3EA0-44DE-B715-731A14D4AEB5}" destId="{413049EF-C103-4A5A-A6A4-8695F144BEF1}" srcOrd="0" destOrd="0" presId="urn:microsoft.com/office/officeart/2018/2/layout/IconLabelList"/>
    <dgm:cxn modelId="{477D8F14-32BE-4F76-ACB3-DDA8C0B79035}" type="presOf" srcId="{7DC7514D-3587-45AE-BE33-27C4899CE130}" destId="{CAF5249F-9488-4B5D-B647-45E7E5327566}" srcOrd="0" destOrd="0" presId="urn:microsoft.com/office/officeart/2018/2/layout/IconLabelList"/>
    <dgm:cxn modelId="{877ACB1D-40A9-4876-B197-3AB0688CD4B7}" type="presOf" srcId="{E0CCA9A4-1E7C-4BE5-997F-BF09826E7533}" destId="{EA2F0B58-F52C-4254-9EF6-8CBEFFE0C6C1}" srcOrd="0" destOrd="0" presId="urn:microsoft.com/office/officeart/2018/2/layout/IconLabelList"/>
    <dgm:cxn modelId="{FEA4CA36-9F75-455E-BEBC-50FB2FEBA0A5}" srcId="{617A7E8D-88BC-428F-829E-8471F18813FC}" destId="{5CA40C9D-F675-4169-8CEF-7D8248B46E69}" srcOrd="4" destOrd="0" parTransId="{308A056A-D7E6-40B8-9171-09C0780B85C6}" sibTransId="{DBA3B4A9-8267-470F-B3F0-3752CD173BC9}"/>
    <dgm:cxn modelId="{2CF0114A-7625-4840-9FC8-59C0F8A2AF4D}" type="presOf" srcId="{8EE0C572-6FF8-45E4-A0EB-6FC02AE30759}" destId="{7EAF86B6-CDDD-4D95-9A58-AC729533D0C0}" srcOrd="0" destOrd="0" presId="urn:microsoft.com/office/officeart/2018/2/layout/IconLabelList"/>
    <dgm:cxn modelId="{A15FA54A-4E61-4165-AD89-1010C6958D78}" srcId="{617A7E8D-88BC-428F-829E-8471F18813FC}" destId="{E0CCA9A4-1E7C-4BE5-997F-BF09826E7533}" srcOrd="2" destOrd="0" parTransId="{37ABA3E8-2561-4E13-BD98-AAEF525AC008}" sibTransId="{F7337E93-AD70-41FD-A65D-C633CAB75319}"/>
    <dgm:cxn modelId="{C1856D52-B08A-461B-B27C-03DB036F8DC1}" type="presOf" srcId="{CE7BB647-7584-4895-A297-6690A1FD24E1}" destId="{202F21B1-DFEB-4DE0-AE52-FA1599862412}" srcOrd="0" destOrd="0" presId="urn:microsoft.com/office/officeart/2018/2/layout/IconLabelList"/>
    <dgm:cxn modelId="{5CCD7252-EF98-4662-A73A-288A130068DB}" type="presOf" srcId="{5CA40C9D-F675-4169-8CEF-7D8248B46E69}" destId="{FB9FD8C4-F16D-4B55-9668-7934F26BDB1C}" srcOrd="0" destOrd="0" presId="urn:microsoft.com/office/officeart/2018/2/layout/IconLabelList"/>
    <dgm:cxn modelId="{516D9793-059C-4B8D-8CA0-04FE1CE257C6}" srcId="{617A7E8D-88BC-428F-829E-8471F18813FC}" destId="{F3079455-3EA0-44DE-B715-731A14D4AEB5}" srcOrd="5" destOrd="0" parTransId="{BFF989FB-9656-49AA-B161-CB7DE5F7CB16}" sibTransId="{24AB49DF-AA24-4874-B230-917C1DF3908C}"/>
    <dgm:cxn modelId="{6223409F-364D-42CA-9718-69CF8EC99A74}" type="presOf" srcId="{617A7E8D-88BC-428F-829E-8471F18813FC}" destId="{7B269CC0-9059-4E92-8B73-EBACBB4D3974}" srcOrd="0" destOrd="0" presId="urn:microsoft.com/office/officeart/2018/2/layout/IconLabelList"/>
    <dgm:cxn modelId="{1CD17BAF-2087-4823-BE1F-136AD5FBCDC2}" srcId="{617A7E8D-88BC-428F-829E-8471F18813FC}" destId="{8EE0C572-6FF8-45E4-A0EB-6FC02AE30759}" srcOrd="6" destOrd="0" parTransId="{184D244A-84B3-43FD-8014-151977916118}" sibTransId="{1813F9A4-DDF3-4757-BC7B-B0B8B22B6E49}"/>
    <dgm:cxn modelId="{F311E9BB-7862-4AA9-8A54-9A9F96467101}" srcId="{617A7E8D-88BC-428F-829E-8471F18813FC}" destId="{F804D0C2-6A58-40CA-83FF-2BD479B1EA04}" srcOrd="1" destOrd="0" parTransId="{F629D867-A20F-4567-80E4-152FA89560A5}" sibTransId="{72C0379A-EE63-4C53-BA27-3A0BCCA83AFB}"/>
    <dgm:cxn modelId="{B7AA50CA-AF48-43FC-82EE-15D615E5E382}" srcId="{617A7E8D-88BC-428F-829E-8471F18813FC}" destId="{CE7BB647-7584-4895-A297-6690A1FD24E1}" srcOrd="3" destOrd="0" parTransId="{D65FFA3C-6467-4441-B153-12E191D33A52}" sibTransId="{77E34684-66E9-4A3F-BBEF-555EAC69534F}"/>
    <dgm:cxn modelId="{C264DDD2-72BF-483A-B62C-3A033AF56E12}" srcId="{617A7E8D-88BC-428F-829E-8471F18813FC}" destId="{7DC7514D-3587-45AE-BE33-27C4899CE130}" srcOrd="0" destOrd="0" parTransId="{CCCB4419-D93A-4C70-A922-D33974876A2C}" sibTransId="{573BF5C7-4EBE-495C-AE95-FD4E9E8FA929}"/>
    <dgm:cxn modelId="{8299E8ED-21A3-4FDA-9591-3C80A5E423CF}" type="presOf" srcId="{F804D0C2-6A58-40CA-83FF-2BD479B1EA04}" destId="{B4D830D7-8040-493D-B247-1971CF2C6248}" srcOrd="0" destOrd="0" presId="urn:microsoft.com/office/officeart/2018/2/layout/IconLabelList"/>
    <dgm:cxn modelId="{FEFE258F-1769-4356-BCE3-BBCFA38EFA23}" type="presParOf" srcId="{7B269CC0-9059-4E92-8B73-EBACBB4D3974}" destId="{F6415AB9-DBCF-4348-92B8-05CC5E49D582}" srcOrd="0" destOrd="0" presId="urn:microsoft.com/office/officeart/2018/2/layout/IconLabelList"/>
    <dgm:cxn modelId="{44D9AD22-A2C1-4DE5-88F5-4A6AFD4FDA74}" type="presParOf" srcId="{F6415AB9-DBCF-4348-92B8-05CC5E49D582}" destId="{19EF01D2-BA6D-4075-8B12-60FCD511903B}" srcOrd="0" destOrd="0" presId="urn:microsoft.com/office/officeart/2018/2/layout/IconLabelList"/>
    <dgm:cxn modelId="{C3ADF51A-365B-451E-B26E-15BC46B36C25}" type="presParOf" srcId="{F6415AB9-DBCF-4348-92B8-05CC5E49D582}" destId="{19914D54-92EE-40F0-B5BD-C31AED42ACA7}" srcOrd="1" destOrd="0" presId="urn:microsoft.com/office/officeart/2018/2/layout/IconLabelList"/>
    <dgm:cxn modelId="{3A131578-467E-458D-AFBB-E048A989F8BB}" type="presParOf" srcId="{F6415AB9-DBCF-4348-92B8-05CC5E49D582}" destId="{CAF5249F-9488-4B5D-B647-45E7E5327566}" srcOrd="2" destOrd="0" presId="urn:microsoft.com/office/officeart/2018/2/layout/IconLabelList"/>
    <dgm:cxn modelId="{0217B4E1-55A2-44BA-A034-C42B7A8FF49B}" type="presParOf" srcId="{7B269CC0-9059-4E92-8B73-EBACBB4D3974}" destId="{7D3A8D93-B0C4-4895-A010-4EDF16F4850B}" srcOrd="1" destOrd="0" presId="urn:microsoft.com/office/officeart/2018/2/layout/IconLabelList"/>
    <dgm:cxn modelId="{3DA99E13-AB68-4A8B-87A1-4FB9A4515A40}" type="presParOf" srcId="{7B269CC0-9059-4E92-8B73-EBACBB4D3974}" destId="{71F299B6-F05C-4627-8759-4BDC50AF561C}" srcOrd="2" destOrd="0" presId="urn:microsoft.com/office/officeart/2018/2/layout/IconLabelList"/>
    <dgm:cxn modelId="{C1DFBAFB-6361-4C4D-8097-86C0BECCB9EF}" type="presParOf" srcId="{71F299B6-F05C-4627-8759-4BDC50AF561C}" destId="{78C7BE84-29F4-4BC7-86C6-E06950BEBA40}" srcOrd="0" destOrd="0" presId="urn:microsoft.com/office/officeart/2018/2/layout/IconLabelList"/>
    <dgm:cxn modelId="{9E518DE2-AD27-475D-AEEE-5163ECC00FD4}" type="presParOf" srcId="{71F299B6-F05C-4627-8759-4BDC50AF561C}" destId="{934815F8-FEC9-4961-A07D-4393CCC4C679}" srcOrd="1" destOrd="0" presId="urn:microsoft.com/office/officeart/2018/2/layout/IconLabelList"/>
    <dgm:cxn modelId="{4FB2291D-825F-408A-B90B-A8565FDC9C10}" type="presParOf" srcId="{71F299B6-F05C-4627-8759-4BDC50AF561C}" destId="{B4D830D7-8040-493D-B247-1971CF2C6248}" srcOrd="2" destOrd="0" presId="urn:microsoft.com/office/officeart/2018/2/layout/IconLabelList"/>
    <dgm:cxn modelId="{BD6183A7-9643-4779-BF50-842635F3638F}" type="presParOf" srcId="{7B269CC0-9059-4E92-8B73-EBACBB4D3974}" destId="{753016B6-DA52-4D5D-8EAA-2C3ED6302ADC}" srcOrd="3" destOrd="0" presId="urn:microsoft.com/office/officeart/2018/2/layout/IconLabelList"/>
    <dgm:cxn modelId="{B7A10821-B6A0-4E5E-8C9B-6594FEBF1D22}" type="presParOf" srcId="{7B269CC0-9059-4E92-8B73-EBACBB4D3974}" destId="{A9F62A65-8B74-41A0-8336-97703BDFD9FB}" srcOrd="4" destOrd="0" presId="urn:microsoft.com/office/officeart/2018/2/layout/IconLabelList"/>
    <dgm:cxn modelId="{8DF9EB67-7083-442E-9F39-0A057A9CB389}" type="presParOf" srcId="{A9F62A65-8B74-41A0-8336-97703BDFD9FB}" destId="{1A21F4A9-F3E4-4844-BC65-AB772A0C71D9}" srcOrd="0" destOrd="0" presId="urn:microsoft.com/office/officeart/2018/2/layout/IconLabelList"/>
    <dgm:cxn modelId="{30EA467E-CF96-46B8-967B-7A5E50553FCB}" type="presParOf" srcId="{A9F62A65-8B74-41A0-8336-97703BDFD9FB}" destId="{3EEA4357-2C90-497E-AE77-A040095A1810}" srcOrd="1" destOrd="0" presId="urn:microsoft.com/office/officeart/2018/2/layout/IconLabelList"/>
    <dgm:cxn modelId="{E9D77064-D384-4203-959E-FA69F0B31FAB}" type="presParOf" srcId="{A9F62A65-8B74-41A0-8336-97703BDFD9FB}" destId="{EA2F0B58-F52C-4254-9EF6-8CBEFFE0C6C1}" srcOrd="2" destOrd="0" presId="urn:microsoft.com/office/officeart/2018/2/layout/IconLabelList"/>
    <dgm:cxn modelId="{29331445-BABE-4337-B9C5-3E382189A135}" type="presParOf" srcId="{7B269CC0-9059-4E92-8B73-EBACBB4D3974}" destId="{A3D0AA13-D1F0-49C4-AD88-C9581530B70D}" srcOrd="5" destOrd="0" presId="urn:microsoft.com/office/officeart/2018/2/layout/IconLabelList"/>
    <dgm:cxn modelId="{95307E37-F0F2-4AD9-A92F-E12BE5939433}" type="presParOf" srcId="{7B269CC0-9059-4E92-8B73-EBACBB4D3974}" destId="{10374556-E3CA-4450-BD73-EB8DC52EBEAA}" srcOrd="6" destOrd="0" presId="urn:microsoft.com/office/officeart/2018/2/layout/IconLabelList"/>
    <dgm:cxn modelId="{8F42737E-3676-4A08-803C-F4B01DA84ADF}" type="presParOf" srcId="{10374556-E3CA-4450-BD73-EB8DC52EBEAA}" destId="{40AB3579-184B-496B-8C72-C38C6011CFF8}" srcOrd="0" destOrd="0" presId="urn:microsoft.com/office/officeart/2018/2/layout/IconLabelList"/>
    <dgm:cxn modelId="{EAB21432-2D0F-49A4-97BF-133C1E8BF92E}" type="presParOf" srcId="{10374556-E3CA-4450-BD73-EB8DC52EBEAA}" destId="{7D1ECC17-DBAF-4FC3-9BAB-F69F17D799B7}" srcOrd="1" destOrd="0" presId="urn:microsoft.com/office/officeart/2018/2/layout/IconLabelList"/>
    <dgm:cxn modelId="{19E8DD6D-FEF1-4785-8669-00F220F85883}" type="presParOf" srcId="{10374556-E3CA-4450-BD73-EB8DC52EBEAA}" destId="{202F21B1-DFEB-4DE0-AE52-FA1599862412}" srcOrd="2" destOrd="0" presId="urn:microsoft.com/office/officeart/2018/2/layout/IconLabelList"/>
    <dgm:cxn modelId="{A8F6D53B-18F3-4E98-AC32-CB1C27F2B657}" type="presParOf" srcId="{7B269CC0-9059-4E92-8B73-EBACBB4D3974}" destId="{4D62805F-0591-4837-AA06-AAE18E190BC9}" srcOrd="7" destOrd="0" presId="urn:microsoft.com/office/officeart/2018/2/layout/IconLabelList"/>
    <dgm:cxn modelId="{717DBC2F-0F76-45D2-8B8F-793331FA4FCC}" type="presParOf" srcId="{7B269CC0-9059-4E92-8B73-EBACBB4D3974}" destId="{C9288788-CE5E-40DA-AC7B-C6D7B10505AC}" srcOrd="8" destOrd="0" presId="urn:microsoft.com/office/officeart/2018/2/layout/IconLabelList"/>
    <dgm:cxn modelId="{EE94D250-1427-4D43-B3E8-2B9E9654FBFA}" type="presParOf" srcId="{C9288788-CE5E-40DA-AC7B-C6D7B10505AC}" destId="{6C2E8AF8-E39E-418E-95F7-04FC97CD843F}" srcOrd="0" destOrd="0" presId="urn:microsoft.com/office/officeart/2018/2/layout/IconLabelList"/>
    <dgm:cxn modelId="{B50BCE9E-2254-49BC-BB83-2DA50309F0C3}" type="presParOf" srcId="{C9288788-CE5E-40DA-AC7B-C6D7B10505AC}" destId="{4253B652-BF74-473D-8C20-47B1896BADB2}" srcOrd="1" destOrd="0" presId="urn:microsoft.com/office/officeart/2018/2/layout/IconLabelList"/>
    <dgm:cxn modelId="{3FA2152D-A787-4F88-8846-8943203B750B}" type="presParOf" srcId="{C9288788-CE5E-40DA-AC7B-C6D7B10505AC}" destId="{FB9FD8C4-F16D-4B55-9668-7934F26BDB1C}" srcOrd="2" destOrd="0" presId="urn:microsoft.com/office/officeart/2018/2/layout/IconLabelList"/>
    <dgm:cxn modelId="{D2C96487-3303-4F45-B42D-45D8D56575CD}" type="presParOf" srcId="{7B269CC0-9059-4E92-8B73-EBACBB4D3974}" destId="{49FD3E2D-F9F3-48CE-8A8E-38CCB42A10C6}" srcOrd="9" destOrd="0" presId="urn:microsoft.com/office/officeart/2018/2/layout/IconLabelList"/>
    <dgm:cxn modelId="{0269E65F-0F2A-4AAC-9CFE-04B788EC8EB0}" type="presParOf" srcId="{7B269CC0-9059-4E92-8B73-EBACBB4D3974}" destId="{A9061A25-0CC2-4168-9056-8A1ACA456148}" srcOrd="10" destOrd="0" presId="urn:microsoft.com/office/officeart/2018/2/layout/IconLabelList"/>
    <dgm:cxn modelId="{6FB9E55E-8242-4A65-943F-5E622D8EF74E}" type="presParOf" srcId="{A9061A25-0CC2-4168-9056-8A1ACA456148}" destId="{1F5B6291-CCE3-45C4-8A71-8FCD9572EE06}" srcOrd="0" destOrd="0" presId="urn:microsoft.com/office/officeart/2018/2/layout/IconLabelList"/>
    <dgm:cxn modelId="{06A23903-15BF-44CE-96B3-17D7A9CA9092}" type="presParOf" srcId="{A9061A25-0CC2-4168-9056-8A1ACA456148}" destId="{0549CDA1-71C1-4C76-87B8-710539B6704E}" srcOrd="1" destOrd="0" presId="urn:microsoft.com/office/officeart/2018/2/layout/IconLabelList"/>
    <dgm:cxn modelId="{C443B6BF-E7BA-4D52-A69C-514485E94DD7}" type="presParOf" srcId="{A9061A25-0CC2-4168-9056-8A1ACA456148}" destId="{413049EF-C103-4A5A-A6A4-8695F144BEF1}" srcOrd="2" destOrd="0" presId="urn:microsoft.com/office/officeart/2018/2/layout/IconLabelList"/>
    <dgm:cxn modelId="{21FFE4B3-D772-4D8A-B4DE-23D0679476A4}" type="presParOf" srcId="{7B269CC0-9059-4E92-8B73-EBACBB4D3974}" destId="{EB6FFA00-EDB4-40C4-A899-22403F75E2F6}" srcOrd="11" destOrd="0" presId="urn:microsoft.com/office/officeart/2018/2/layout/IconLabelList"/>
    <dgm:cxn modelId="{22424BD1-8309-41E9-A488-930B1F87F53D}" type="presParOf" srcId="{7B269CC0-9059-4E92-8B73-EBACBB4D3974}" destId="{6E71126E-CF86-4F5D-9B62-3D369BD26FDD}" srcOrd="12" destOrd="0" presId="urn:microsoft.com/office/officeart/2018/2/layout/IconLabelList"/>
    <dgm:cxn modelId="{3490190B-0A5E-4BE0-B7A2-3BC95EC7019E}" type="presParOf" srcId="{6E71126E-CF86-4F5D-9B62-3D369BD26FDD}" destId="{8566570D-19FD-4BE2-8CD0-AE72C1B0BF1F}" srcOrd="0" destOrd="0" presId="urn:microsoft.com/office/officeart/2018/2/layout/IconLabelList"/>
    <dgm:cxn modelId="{6F4EFE2A-696E-42A7-B7FC-978A925337E0}" type="presParOf" srcId="{6E71126E-CF86-4F5D-9B62-3D369BD26FDD}" destId="{6C480CBC-4961-4C87-B79B-2F54CDE3ED51}" srcOrd="1" destOrd="0" presId="urn:microsoft.com/office/officeart/2018/2/layout/IconLabelList"/>
    <dgm:cxn modelId="{9FE41A62-A22A-46AF-869B-05A228957C15}" type="presParOf" srcId="{6E71126E-CF86-4F5D-9B62-3D369BD26FDD}" destId="{7EAF86B6-CDDD-4D95-9A58-AC729533D0C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6F12AB-3BED-4179-989D-6A64CEC744E6}">
      <dsp:nvSpPr>
        <dsp:cNvPr id="0" name=""/>
        <dsp:cNvSpPr/>
      </dsp:nvSpPr>
      <dsp:spPr>
        <a:xfrm>
          <a:off x="1006584" y="142706"/>
          <a:ext cx="1068417" cy="9797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E0D425-E40D-413D-B492-4A78918C3570}">
      <dsp:nvSpPr>
        <dsp:cNvPr id="0" name=""/>
        <dsp:cNvSpPr/>
      </dsp:nvSpPr>
      <dsp:spPr>
        <a:xfrm>
          <a:off x="14481" y="1256581"/>
          <a:ext cx="3052622" cy="419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200" kern="1200">
              <a:latin typeface="Arial Nova" panose="020B0504020202020204" pitchFamily="34" charset="0"/>
            </a:rPr>
            <a:t>Business Idea</a:t>
          </a:r>
        </a:p>
      </dsp:txBody>
      <dsp:txXfrm>
        <a:off x="14481" y="1256581"/>
        <a:ext cx="3052622" cy="419908"/>
      </dsp:txXfrm>
    </dsp:sp>
    <dsp:sp modelId="{543AC2BA-0F1C-49E3-B1CE-5390FD868B9D}">
      <dsp:nvSpPr>
        <dsp:cNvPr id="0" name=""/>
        <dsp:cNvSpPr/>
      </dsp:nvSpPr>
      <dsp:spPr>
        <a:xfrm>
          <a:off x="14481" y="1738856"/>
          <a:ext cx="3052622" cy="1522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Innovative beauty products</a:t>
          </a:r>
          <a:endParaRPr lang="en-GB" sz="1700" kern="1200" dirty="0">
            <a:latin typeface="Arial Nova" panose="020B0504020202020204" pitchFamily="34" charset="0"/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 Scientific research and innovation</a:t>
          </a:r>
          <a:endParaRPr lang="en-GB" sz="1700" kern="1200" dirty="0">
            <a:latin typeface="Arial Nova" panose="020B0504020202020204" pitchFamily="34" charset="0"/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Global beauty leader</a:t>
          </a:r>
          <a:endParaRPr lang="en-GB" sz="1700" kern="1200" dirty="0">
            <a:latin typeface="Arial Nova" panose="020B0504020202020204" pitchFamily="34" charset="0"/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 Sustainable growth</a:t>
          </a:r>
          <a:endParaRPr lang="en-GB" sz="1700" kern="1200" dirty="0">
            <a:latin typeface="Arial Nova" panose="020B0504020202020204" pitchFamily="34" charset="0"/>
          </a:endParaRPr>
        </a:p>
      </dsp:txBody>
      <dsp:txXfrm>
        <a:off x="14481" y="1738856"/>
        <a:ext cx="3052622" cy="1522204"/>
      </dsp:txXfrm>
    </dsp:sp>
    <dsp:sp modelId="{982C50F6-9915-4DFD-A6DC-B3209193F01E}">
      <dsp:nvSpPr>
        <dsp:cNvPr id="0" name=""/>
        <dsp:cNvSpPr/>
      </dsp:nvSpPr>
      <dsp:spPr>
        <a:xfrm>
          <a:off x="4593416" y="142706"/>
          <a:ext cx="1068417" cy="9797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0263B4-09E9-4252-A5DB-8776ECB0ADC6}">
      <dsp:nvSpPr>
        <dsp:cNvPr id="0" name=""/>
        <dsp:cNvSpPr/>
      </dsp:nvSpPr>
      <dsp:spPr>
        <a:xfrm>
          <a:off x="3601313" y="1256581"/>
          <a:ext cx="3052622" cy="419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200" kern="1200">
              <a:latin typeface="Arial Nova" panose="020B0504020202020204" pitchFamily="34" charset="0"/>
            </a:rPr>
            <a:t>Short-Term Objectives</a:t>
          </a:r>
        </a:p>
      </dsp:txBody>
      <dsp:txXfrm>
        <a:off x="3601313" y="1256581"/>
        <a:ext cx="3052622" cy="419908"/>
      </dsp:txXfrm>
    </dsp:sp>
    <dsp:sp modelId="{4D248312-7D4F-43B6-80B6-74A2C626E311}">
      <dsp:nvSpPr>
        <dsp:cNvPr id="0" name=""/>
        <dsp:cNvSpPr/>
      </dsp:nvSpPr>
      <dsp:spPr>
        <a:xfrm>
          <a:off x="3601313" y="1738856"/>
          <a:ext cx="3052622" cy="1522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Increase online sales</a:t>
          </a:r>
          <a:endParaRPr lang="en-GB" sz="1700" kern="1200" dirty="0">
            <a:latin typeface="Arial Nova" panose="020B0504020202020204" pitchFamily="34" charset="0"/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 Expand Beauty Tech</a:t>
          </a:r>
          <a:endParaRPr lang="en-GB" sz="1700" kern="1200" dirty="0">
            <a:latin typeface="Arial Nova" panose="020B0504020202020204" pitchFamily="34" charset="0"/>
          </a:endParaRP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Arial Nova" panose="020B0504020202020204" pitchFamily="34" charset="0"/>
            </a:rPr>
            <a:t> Improve sustainability</a:t>
          </a:r>
          <a:endParaRPr lang="en-GB" sz="1700" kern="1200" dirty="0">
            <a:latin typeface="Arial Nova" panose="020B0504020202020204" pitchFamily="34" charset="0"/>
          </a:endParaRPr>
        </a:p>
      </dsp:txBody>
      <dsp:txXfrm>
        <a:off x="3601313" y="1738856"/>
        <a:ext cx="3052622" cy="1522204"/>
      </dsp:txXfrm>
    </dsp:sp>
    <dsp:sp modelId="{4E046D72-B75B-4185-9227-52F85B1AD5A8}">
      <dsp:nvSpPr>
        <dsp:cNvPr id="0" name=""/>
        <dsp:cNvSpPr/>
      </dsp:nvSpPr>
      <dsp:spPr>
        <a:xfrm>
          <a:off x="8180247" y="142706"/>
          <a:ext cx="1068417" cy="97978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12655-14E7-4F25-AA65-6AC54BE25A31}">
      <dsp:nvSpPr>
        <dsp:cNvPr id="0" name=""/>
        <dsp:cNvSpPr/>
      </dsp:nvSpPr>
      <dsp:spPr>
        <a:xfrm>
          <a:off x="7188145" y="1256581"/>
          <a:ext cx="3052622" cy="4199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200" kern="1200">
              <a:latin typeface="Arial Nova" panose="020B0504020202020204" pitchFamily="34" charset="0"/>
            </a:rPr>
            <a:t>Long-Term Objectives</a:t>
          </a:r>
        </a:p>
      </dsp:txBody>
      <dsp:txXfrm>
        <a:off x="7188145" y="1256581"/>
        <a:ext cx="3052622" cy="419908"/>
      </dsp:txXfrm>
    </dsp:sp>
    <dsp:sp modelId="{51166E68-8863-4A96-BD80-97A0CD836E78}">
      <dsp:nvSpPr>
        <dsp:cNvPr id="0" name=""/>
        <dsp:cNvSpPr/>
      </dsp:nvSpPr>
      <dsp:spPr>
        <a:xfrm>
          <a:off x="7188145" y="1738856"/>
          <a:ext cx="3052622" cy="15222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 Nova" panose="020B0504020202020204" pitchFamily="34" charset="0"/>
            </a:rPr>
            <a:t>Maintain global market leadership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 Nova" panose="020B0504020202020204" pitchFamily="34" charset="0"/>
            </a:rPr>
            <a:t>Continue innovation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 Nova" panose="020B0504020202020204" pitchFamily="34" charset="0"/>
            </a:rPr>
            <a:t>Expand internationally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>
              <a:latin typeface="Arial Nova" panose="020B0504020202020204" pitchFamily="34" charset="0"/>
            </a:rPr>
            <a:t>Increase profitability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>
            <a:latin typeface="Arial Nova" panose="020B0504020202020204" pitchFamily="34" charset="0"/>
          </a:endParaRPr>
        </a:p>
      </dsp:txBody>
      <dsp:txXfrm>
        <a:off x="7188145" y="1738856"/>
        <a:ext cx="3052622" cy="15222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6EFB7-B1F7-400B-89AB-258A786B6A15}">
      <dsp:nvSpPr>
        <dsp:cNvPr id="0" name=""/>
        <dsp:cNvSpPr/>
      </dsp:nvSpPr>
      <dsp:spPr>
        <a:xfrm>
          <a:off x="0" y="652673"/>
          <a:ext cx="4937655" cy="29625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 Nova" panose="020B0504020202020204" pitchFamily="34" charset="0"/>
            </a:rPr>
            <a:t>Main Product Categories</a:t>
          </a:r>
          <a:endParaRPr lang="en-US" sz="2400" kern="1200" dirty="0">
            <a:latin typeface="Arial Nova" panose="020B0504020202020204" pitchFamily="34" charset="0"/>
          </a:endParaRPr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 Nova" panose="020B0504020202020204" pitchFamily="34" charset="0"/>
            </a:rPr>
            <a:t>Skincare</a:t>
          </a:r>
          <a:endParaRPr lang="en-US" sz="1900" kern="1200" dirty="0">
            <a:latin typeface="Arial Nova" panose="020B0504020202020204" pitchFamily="34" charset="0"/>
          </a:endParaRPr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 Nova" panose="020B0504020202020204" pitchFamily="34" charset="0"/>
            </a:rPr>
            <a:t>Haircare</a:t>
          </a:r>
          <a:endParaRPr lang="en-US" sz="1900" kern="1200" dirty="0">
            <a:latin typeface="Arial Nova" panose="020B0504020202020204" pitchFamily="34" charset="0"/>
          </a:endParaRPr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 Nova" panose="020B0504020202020204" pitchFamily="34" charset="0"/>
            </a:rPr>
            <a:t>Cosmetics</a:t>
          </a:r>
          <a:endParaRPr lang="en-US" sz="1900" kern="1200" dirty="0">
            <a:latin typeface="Arial Nova" panose="020B0504020202020204" pitchFamily="34" charset="0"/>
          </a:endParaRPr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 Nova" panose="020B0504020202020204" pitchFamily="34" charset="0"/>
            </a:rPr>
            <a:t>Fragrances</a:t>
          </a:r>
          <a:endParaRPr lang="en-US" sz="1900" kern="1200" dirty="0">
            <a:latin typeface="Arial Nova" panose="020B0504020202020204" pitchFamily="34" charset="0"/>
          </a:endParaRPr>
        </a:p>
        <a:p>
          <a:pPr marL="171450" lvl="1" indent="-171450" algn="l" defTabSz="84455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 dirty="0">
              <a:latin typeface="Arial Nova" panose="020B0504020202020204" pitchFamily="34" charset="0"/>
            </a:rPr>
            <a:t>Dermatological Beauty</a:t>
          </a:r>
          <a:endParaRPr lang="en-US" sz="1900" kern="1200" dirty="0">
            <a:latin typeface="Arial Nova" panose="020B0504020202020204" pitchFamily="34" charset="0"/>
          </a:endParaRPr>
        </a:p>
      </dsp:txBody>
      <dsp:txXfrm>
        <a:off x="0" y="652673"/>
        <a:ext cx="4937655" cy="29625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372549-2C01-4CA4-95EE-3CD5B8808338}">
      <dsp:nvSpPr>
        <dsp:cNvPr id="0" name=""/>
        <dsp:cNvSpPr/>
      </dsp:nvSpPr>
      <dsp:spPr>
        <a:xfrm rot="5400000">
          <a:off x="2533962" y="-806125"/>
          <a:ext cx="1136507" cy="310369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 Nova" panose="020B0504020202020204" pitchFamily="34" charset="0"/>
            </a:rPr>
            <a:t>Estee Lauder</a:t>
          </a:r>
          <a:endParaRPr lang="en-GB" sz="2000" kern="1200" dirty="0">
            <a:latin typeface="Arial Nova" panose="020B05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 Nova" panose="020B0504020202020204" pitchFamily="34" charset="0"/>
            </a:rPr>
            <a:t>Unilever</a:t>
          </a:r>
          <a:endParaRPr lang="en-GB" sz="2000" kern="1200" dirty="0">
            <a:latin typeface="Arial Nova" panose="020B0504020202020204" pitchFamily="34" charset="0"/>
          </a:endParaRPr>
        </a:p>
      </dsp:txBody>
      <dsp:txXfrm rot="-5400000">
        <a:off x="1550367" y="232950"/>
        <a:ext cx="3048217" cy="1025547"/>
      </dsp:txXfrm>
    </dsp:sp>
    <dsp:sp modelId="{4C1837AC-E643-463B-BB5D-B3C481A59DC0}">
      <dsp:nvSpPr>
        <dsp:cNvPr id="0" name=""/>
        <dsp:cNvSpPr/>
      </dsp:nvSpPr>
      <dsp:spPr>
        <a:xfrm>
          <a:off x="0" y="2152"/>
          <a:ext cx="1745830" cy="1420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 Nova" panose="020B0504020202020204" pitchFamily="34" charset="0"/>
            </a:rPr>
            <a:t>Direct Competitors</a:t>
          </a:r>
          <a:endParaRPr lang="en-GB" sz="2000" kern="1200" dirty="0">
            <a:latin typeface="Arial Nova" panose="020B0504020202020204" pitchFamily="34" charset="0"/>
          </a:endParaRPr>
        </a:p>
      </dsp:txBody>
      <dsp:txXfrm>
        <a:off x="69350" y="71502"/>
        <a:ext cx="1607130" cy="1281934"/>
      </dsp:txXfrm>
    </dsp:sp>
    <dsp:sp modelId="{D6297346-36A1-4F08-99B7-9D35DC83066C}">
      <dsp:nvSpPr>
        <dsp:cNvPr id="0" name=""/>
        <dsp:cNvSpPr/>
      </dsp:nvSpPr>
      <dsp:spPr>
        <a:xfrm rot="5400000">
          <a:off x="2729425" y="652286"/>
          <a:ext cx="1136507" cy="310369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 Nova" panose="020B0504020202020204" pitchFamily="34" charset="0"/>
            </a:rPr>
            <a:t>Procter and Gamble</a:t>
          </a:r>
          <a:endParaRPr lang="en-GB" sz="2000" kern="1200" dirty="0">
            <a:latin typeface="Arial Nova" panose="020B05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>
              <a:latin typeface="Arial Nova" panose="020B0504020202020204" pitchFamily="34" charset="0"/>
            </a:rPr>
            <a:t>Coty</a:t>
          </a:r>
          <a:endParaRPr lang="en-GB" sz="2000" kern="1200" dirty="0">
            <a:latin typeface="Arial Nova" panose="020B0504020202020204" pitchFamily="34" charset="0"/>
          </a:endParaRPr>
        </a:p>
      </dsp:txBody>
      <dsp:txXfrm rot="-5400000">
        <a:off x="1745830" y="1691361"/>
        <a:ext cx="3048217" cy="1025547"/>
      </dsp:txXfrm>
    </dsp:sp>
    <dsp:sp modelId="{4E627A9A-4AE3-41F6-BE26-60F6D1616241}">
      <dsp:nvSpPr>
        <dsp:cNvPr id="0" name=""/>
        <dsp:cNvSpPr/>
      </dsp:nvSpPr>
      <dsp:spPr>
        <a:xfrm>
          <a:off x="0" y="1493818"/>
          <a:ext cx="1745830" cy="1420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 Nova" panose="020B0504020202020204" pitchFamily="34" charset="0"/>
            </a:rPr>
            <a:t>Indirect Competitors</a:t>
          </a:r>
          <a:endParaRPr lang="en-GB" sz="2000" kern="1200" dirty="0">
            <a:latin typeface="Arial Nova" panose="020B0504020202020204" pitchFamily="34" charset="0"/>
          </a:endParaRPr>
        </a:p>
      </dsp:txBody>
      <dsp:txXfrm>
        <a:off x="69350" y="1563168"/>
        <a:ext cx="1607130" cy="1281934"/>
      </dsp:txXfrm>
    </dsp:sp>
    <dsp:sp modelId="{CDDC5E54-0ADF-47C4-ACE0-FEAC992A63EB}">
      <dsp:nvSpPr>
        <dsp:cNvPr id="0" name=""/>
        <dsp:cNvSpPr/>
      </dsp:nvSpPr>
      <dsp:spPr>
        <a:xfrm rot="5400000">
          <a:off x="2729425" y="2143952"/>
          <a:ext cx="1136507" cy="3103697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Arial Nova" panose="020B0504020202020204" pitchFamily="34" charset="0"/>
            </a:rPr>
            <a:t>Scientific Innovation</a:t>
          </a:r>
          <a:endParaRPr lang="en-GB" sz="1600" kern="1200" dirty="0">
            <a:latin typeface="Arial Nova" panose="020B05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Arial Nova" panose="020B0504020202020204" pitchFamily="34" charset="0"/>
            </a:rPr>
            <a:t>Global Distribution</a:t>
          </a:r>
          <a:endParaRPr lang="en-GB" sz="1600" kern="1200" dirty="0">
            <a:latin typeface="Arial Nova" panose="020B05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Arial Nova" panose="020B0504020202020204" pitchFamily="34" charset="0"/>
            </a:rPr>
            <a:t>Strong Brand Portfolio</a:t>
          </a:r>
          <a:endParaRPr lang="en-GB" sz="1600" kern="1200" dirty="0">
            <a:latin typeface="Arial Nova" panose="020B0504020202020204" pitchFamily="34" charset="0"/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>
              <a:latin typeface="Arial Nova" panose="020B0504020202020204" pitchFamily="34" charset="0"/>
            </a:rPr>
            <a:t>Continuous Research</a:t>
          </a:r>
          <a:endParaRPr lang="en-GB" sz="1600" kern="1200" dirty="0">
            <a:latin typeface="Arial Nova" panose="020B0504020202020204" pitchFamily="34" charset="0"/>
          </a:endParaRPr>
        </a:p>
      </dsp:txBody>
      <dsp:txXfrm rot="-5400000">
        <a:off x="1745830" y="3183027"/>
        <a:ext cx="3048217" cy="1025547"/>
      </dsp:txXfrm>
    </dsp:sp>
    <dsp:sp modelId="{E024FF56-7AD6-4AC6-8FF2-EE372EEFD710}">
      <dsp:nvSpPr>
        <dsp:cNvPr id="0" name=""/>
        <dsp:cNvSpPr/>
      </dsp:nvSpPr>
      <dsp:spPr>
        <a:xfrm>
          <a:off x="0" y="2987636"/>
          <a:ext cx="1745830" cy="142063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 Nova" panose="020B0504020202020204" pitchFamily="34" charset="0"/>
            </a:rPr>
            <a:t>Competitive Advantage</a:t>
          </a:r>
          <a:endParaRPr lang="en-GB" sz="2000" kern="1200" dirty="0">
            <a:latin typeface="Arial Nova" panose="020B0504020202020204" pitchFamily="34" charset="0"/>
          </a:endParaRPr>
        </a:p>
      </dsp:txBody>
      <dsp:txXfrm>
        <a:off x="69350" y="3056986"/>
        <a:ext cx="1607130" cy="12819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6529FC-7597-4416-AA1D-D69932B85A2D}">
      <dsp:nvSpPr>
        <dsp:cNvPr id="0" name=""/>
        <dsp:cNvSpPr/>
      </dsp:nvSpPr>
      <dsp:spPr>
        <a:xfrm>
          <a:off x="0" y="472753"/>
          <a:ext cx="4937655" cy="302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3217" tIns="499872" rIns="383217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 Nova" panose="020B0504020202020204" pitchFamily="34" charset="0"/>
            </a:rPr>
            <a:t>Demographic</a:t>
          </a:r>
          <a:endParaRPr lang="en-US" sz="2400" kern="1200" dirty="0">
            <a:latin typeface="Arial Nova" panose="020B050402020202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 Nova" panose="020B0504020202020204" pitchFamily="34" charset="0"/>
            </a:rPr>
            <a:t>Geographic</a:t>
          </a:r>
          <a:endParaRPr lang="en-US" sz="2400" kern="1200" dirty="0">
            <a:latin typeface="Arial Nova" panose="020B050402020202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 Nova" panose="020B0504020202020204" pitchFamily="34" charset="0"/>
            </a:rPr>
            <a:t>Psychographic</a:t>
          </a:r>
          <a:endParaRPr lang="en-US" sz="2400" kern="1200" dirty="0">
            <a:latin typeface="Arial Nova" panose="020B0504020202020204" pitchFamily="34" charset="0"/>
          </a:endParaRPr>
        </a:p>
        <a:p>
          <a:pPr marL="228600" lvl="1" indent="-228600" algn="l" defTabSz="1066800">
            <a:lnSpc>
              <a:spcPct val="15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>
              <a:latin typeface="Arial Nova" panose="020B0504020202020204" pitchFamily="34" charset="0"/>
            </a:rPr>
            <a:t>Behavioural</a:t>
          </a:r>
          <a:endParaRPr lang="en-US" sz="2400" kern="1200" dirty="0">
            <a:latin typeface="Arial Nova" panose="020B0504020202020204" pitchFamily="34" charset="0"/>
          </a:endParaRPr>
        </a:p>
      </dsp:txBody>
      <dsp:txXfrm>
        <a:off x="0" y="472753"/>
        <a:ext cx="4937655" cy="3024000"/>
      </dsp:txXfrm>
    </dsp:sp>
    <dsp:sp modelId="{AC96DA81-427D-48F2-B833-9C5468010E7C}">
      <dsp:nvSpPr>
        <dsp:cNvPr id="0" name=""/>
        <dsp:cNvSpPr/>
      </dsp:nvSpPr>
      <dsp:spPr>
        <a:xfrm>
          <a:off x="246882" y="118513"/>
          <a:ext cx="3456358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0642" tIns="0" rIns="13064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>
              <a:latin typeface="Arial Nova" panose="020B0504020202020204" pitchFamily="34" charset="0"/>
            </a:rPr>
            <a:t>Market Segmentation</a:t>
          </a:r>
          <a:endParaRPr lang="en-US" sz="2400" kern="1200" dirty="0">
            <a:latin typeface="Arial Nova" panose="020B0504020202020204" pitchFamily="34" charset="0"/>
          </a:endParaRPr>
        </a:p>
      </dsp:txBody>
      <dsp:txXfrm>
        <a:off x="281467" y="153098"/>
        <a:ext cx="3387188" cy="639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F01D2-BA6D-4075-8B12-60FCD511903B}">
      <dsp:nvSpPr>
        <dsp:cNvPr id="0" name=""/>
        <dsp:cNvSpPr/>
      </dsp:nvSpPr>
      <dsp:spPr>
        <a:xfrm>
          <a:off x="687945" y="154489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F5249F-9488-4B5D-B647-45E7E5327566}">
      <dsp:nvSpPr>
        <dsp:cNvPr id="0" name=""/>
        <dsp:cNvSpPr/>
      </dsp:nvSpPr>
      <dsp:spPr>
        <a:xfrm>
          <a:off x="395489" y="810563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/>
            <a:t>Key Takeaways</a:t>
          </a:r>
          <a:endParaRPr lang="en-US" sz="1100" kern="1200"/>
        </a:p>
      </dsp:txBody>
      <dsp:txXfrm>
        <a:off x="395489" y="810563"/>
        <a:ext cx="1063476" cy="425390"/>
      </dsp:txXfrm>
    </dsp:sp>
    <dsp:sp modelId="{78C7BE84-29F4-4BC7-86C6-E06950BEBA40}">
      <dsp:nvSpPr>
        <dsp:cNvPr id="0" name=""/>
        <dsp:cNvSpPr/>
      </dsp:nvSpPr>
      <dsp:spPr>
        <a:xfrm>
          <a:off x="1937530" y="154489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D830D7-8040-493D-B247-1971CF2C6248}">
      <dsp:nvSpPr>
        <dsp:cNvPr id="0" name=""/>
        <dsp:cNvSpPr/>
      </dsp:nvSpPr>
      <dsp:spPr>
        <a:xfrm>
          <a:off x="1645074" y="810563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Strong business idea</a:t>
          </a:r>
        </a:p>
      </dsp:txBody>
      <dsp:txXfrm>
        <a:off x="1645074" y="810563"/>
        <a:ext cx="1063476" cy="425390"/>
      </dsp:txXfrm>
    </dsp:sp>
    <dsp:sp modelId="{1A21F4A9-F3E4-4844-BC65-AB772A0C71D9}">
      <dsp:nvSpPr>
        <dsp:cNvPr id="0" name=""/>
        <dsp:cNvSpPr/>
      </dsp:nvSpPr>
      <dsp:spPr>
        <a:xfrm>
          <a:off x="3187115" y="154489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2F0B58-F52C-4254-9EF6-8CBEFFE0C6C1}">
      <dsp:nvSpPr>
        <dsp:cNvPr id="0" name=""/>
        <dsp:cNvSpPr/>
      </dsp:nvSpPr>
      <dsp:spPr>
        <a:xfrm>
          <a:off x="2894659" y="810563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Continuous innovation</a:t>
          </a:r>
        </a:p>
      </dsp:txBody>
      <dsp:txXfrm>
        <a:off x="2894659" y="810563"/>
        <a:ext cx="1063476" cy="425390"/>
      </dsp:txXfrm>
    </dsp:sp>
    <dsp:sp modelId="{40AB3579-184B-496B-8C72-C38C6011CFF8}">
      <dsp:nvSpPr>
        <dsp:cNvPr id="0" name=""/>
        <dsp:cNvSpPr/>
      </dsp:nvSpPr>
      <dsp:spPr>
        <a:xfrm>
          <a:off x="687945" y="1501823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2F21B1-DFEB-4DE0-AE52-FA1599862412}">
      <dsp:nvSpPr>
        <dsp:cNvPr id="0" name=""/>
        <dsp:cNvSpPr/>
      </dsp:nvSpPr>
      <dsp:spPr>
        <a:xfrm>
          <a:off x="395489" y="2157897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Global market leader</a:t>
          </a:r>
        </a:p>
      </dsp:txBody>
      <dsp:txXfrm>
        <a:off x="395489" y="2157897"/>
        <a:ext cx="1063476" cy="425390"/>
      </dsp:txXfrm>
    </dsp:sp>
    <dsp:sp modelId="{6C2E8AF8-E39E-418E-95F7-04FC97CD843F}">
      <dsp:nvSpPr>
        <dsp:cNvPr id="0" name=""/>
        <dsp:cNvSpPr/>
      </dsp:nvSpPr>
      <dsp:spPr>
        <a:xfrm>
          <a:off x="1937530" y="1501823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9FD8C4-F16D-4B55-9668-7934F26BDB1C}">
      <dsp:nvSpPr>
        <dsp:cNvPr id="0" name=""/>
        <dsp:cNvSpPr/>
      </dsp:nvSpPr>
      <dsp:spPr>
        <a:xfrm>
          <a:off x="1645074" y="2157897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Successful marketing strategy</a:t>
          </a:r>
        </a:p>
      </dsp:txBody>
      <dsp:txXfrm>
        <a:off x="1645074" y="2157897"/>
        <a:ext cx="1063476" cy="425390"/>
      </dsp:txXfrm>
    </dsp:sp>
    <dsp:sp modelId="{1F5B6291-CCE3-45C4-8A71-8FCD9572EE06}">
      <dsp:nvSpPr>
        <dsp:cNvPr id="0" name=""/>
        <dsp:cNvSpPr/>
      </dsp:nvSpPr>
      <dsp:spPr>
        <a:xfrm>
          <a:off x="3187115" y="1501823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049EF-C103-4A5A-A6A4-8695F144BEF1}">
      <dsp:nvSpPr>
        <dsp:cNvPr id="0" name=""/>
        <dsp:cNvSpPr/>
      </dsp:nvSpPr>
      <dsp:spPr>
        <a:xfrm>
          <a:off x="2894659" y="2157897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Strong financial growth</a:t>
          </a:r>
        </a:p>
      </dsp:txBody>
      <dsp:txXfrm>
        <a:off x="2894659" y="2157897"/>
        <a:ext cx="1063476" cy="425390"/>
      </dsp:txXfrm>
    </dsp:sp>
    <dsp:sp modelId="{8566570D-19FD-4BE2-8CD0-AE72C1B0BF1F}">
      <dsp:nvSpPr>
        <dsp:cNvPr id="0" name=""/>
        <dsp:cNvSpPr/>
      </dsp:nvSpPr>
      <dsp:spPr>
        <a:xfrm>
          <a:off x="1937530" y="2849157"/>
          <a:ext cx="478564" cy="4785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F86B6-CDDD-4D95-9A58-AC729533D0C0}">
      <dsp:nvSpPr>
        <dsp:cNvPr id="0" name=""/>
        <dsp:cNvSpPr/>
      </dsp:nvSpPr>
      <dsp:spPr>
        <a:xfrm>
          <a:off x="1645074" y="3505232"/>
          <a:ext cx="1063476" cy="42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Thank You</a:t>
          </a:r>
        </a:p>
      </dsp:txBody>
      <dsp:txXfrm>
        <a:off x="1645074" y="3505232"/>
        <a:ext cx="1063476" cy="4253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65FD0B-D72D-42CE-8BC1-06890E3A943C}" type="datetimeFigureOut">
              <a:rPr lang="en-GB" smtClean="0"/>
              <a:t>10/07/2026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B14BE0-0004-4138-B6C7-7F504BFBF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753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B14BE0-0004-4138-B6C7-7F504BFBF6A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7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B14BE0-0004-4138-B6C7-7F504BFBF6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828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9127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176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666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285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7/10/2026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816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65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7/10/2026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25732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3093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308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817153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6260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6891775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90143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692486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13159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7835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55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9000">
              <a:srgbClr val="D8D264">
                <a:alpha val="82000"/>
                <a:lumMod val="90000"/>
                <a:lumOff val="10000"/>
              </a:srgb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67F45AC6-C491-4585-A584-9CE2AF7D5500}" type="datetime1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2330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  <p:sldLayoutId id="214748388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0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9000">
              <a:srgbClr val="D8D264">
                <a:alpha val="82000"/>
                <a:lumMod val="90000"/>
                <a:lumOff val="10000"/>
              </a:srgb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644AD68-D647-4D30-8C33-BD0DE63A6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C5E33E9-DAE6-F8C0-3F18-5FBC105F290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34" b="16041"/>
          <a:stretch>
            <a:fillRect/>
          </a:stretch>
        </p:blipFill>
        <p:spPr>
          <a:xfrm>
            <a:off x="9005" y="-92212"/>
            <a:ext cx="12191980" cy="6857990"/>
          </a:xfrm>
          <a:prstGeom prst="rect">
            <a:avLst/>
          </a:prstGeom>
          <a:effectLst>
            <a:reflection blurRad="6350" stA="50000" endA="300" endPos="55000" dir="5400000" sy="-100000" algn="bl" rotWithShape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B07E53-6D0C-220A-EC03-1D39BBB0BF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4096" y="643466"/>
            <a:ext cx="8001000" cy="2971801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400" dirty="0">
                <a:latin typeface="Arial Nova" panose="020B0504020202020204" pitchFamily="34" charset="0"/>
              </a:rPr>
              <a:t>TASK 2 – BUSINESS PLAN PRESENTATION</a:t>
            </a:r>
            <a:br>
              <a:rPr lang="en-US" sz="3400" dirty="0">
                <a:latin typeface="Arial Nova" panose="020B0504020202020204" pitchFamily="34" charset="0"/>
              </a:rPr>
            </a:br>
            <a:br>
              <a:rPr lang="en-US" sz="3400" dirty="0">
                <a:latin typeface="Arial Nova" panose="020B0504020202020204" pitchFamily="34" charset="0"/>
              </a:rPr>
            </a:br>
            <a:r>
              <a:rPr lang="en-US" sz="3400" dirty="0">
                <a:latin typeface="Arial Nova" panose="020B0504020202020204" pitchFamily="34" charset="0"/>
              </a:rPr>
              <a:t>L'Oréal – Presented from the Perspective of Founder Eugène Schueller</a:t>
            </a:r>
            <a:endParaRPr lang="en-GB" sz="3400" dirty="0">
              <a:latin typeface="Arial Nova" panose="020B05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DC7C38-8ECD-9FD7-0F78-7C3BF4E433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 Nova" panose="020B0504020202020204" pitchFamily="34" charset="0"/>
              </a:rPr>
              <a:t>By</a:t>
            </a:r>
            <a:r>
              <a:rPr lang="en-GB" dirty="0">
                <a:latin typeface="Arial Nova" panose="020B0504020202020204" pitchFamily="34" charset="0"/>
              </a:rPr>
              <a:t> Alexandra Chistol </a:t>
            </a:r>
          </a:p>
          <a:p>
            <a:pPr algn="ctr"/>
            <a:r>
              <a:rPr lang="en-GB" dirty="0">
                <a:latin typeface="Arial Nova" panose="020B0504020202020204" pitchFamily="34" charset="0"/>
              </a:rPr>
              <a:t>Student ID 2319949</a:t>
            </a:r>
          </a:p>
          <a:p>
            <a:r>
              <a:rPr lang="en-GB" b="1" dirty="0">
                <a:latin typeface="Arial Nova" panose="020B0504020202020204" pitchFamily="34" charset="0"/>
              </a:rPr>
              <a:t>Lecturer:  </a:t>
            </a:r>
            <a:r>
              <a:rPr lang="en-GB" dirty="0">
                <a:latin typeface="Arial Nova" panose="020B0504020202020204" pitchFamily="34" charset="0"/>
              </a:rPr>
              <a:t>Trinh Nguyen</a:t>
            </a:r>
          </a:p>
          <a:p>
            <a:r>
              <a:rPr lang="en-GB" b="1" dirty="0">
                <a:latin typeface="Arial Nova" panose="020B0504020202020204" pitchFamily="34" charset="0"/>
              </a:rPr>
              <a:t>Module</a:t>
            </a:r>
            <a:r>
              <a:rPr lang="en-GB" dirty="0">
                <a:latin typeface="Arial Nova" panose="020B0504020202020204" pitchFamily="34" charset="0"/>
              </a:rPr>
              <a:t>: Entrepreneurship - LCBB5013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D41C22F7-C5C9-4C6A-80C1-3DA834B6A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7A6FAE8E-5ADC-4AAE-9845-C6AE2EDFC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1BE10BC-1F01-4AF0-AC48-8F66A9890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4768037-EBED-4485-9448-4A1B4AD6D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46CB213-8740-424F-A765-1DA1F8A964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B148865-F9E5-4DD3-BBFA-68CF3149A0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25715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3A01C35-BA85-48A8-B55E-143BA21CF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41EBE-2A63-7A03-137C-8C385A06C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GB" sz="2400" dirty="0">
                <a:latin typeface="Arial Nova" panose="020B0504020202020204" pitchFamily="34" charset="0"/>
              </a:rPr>
              <a:t>Introduction </a:t>
            </a:r>
            <a:br>
              <a:rPr lang="en-GB" sz="2400" dirty="0">
                <a:latin typeface="Arial Nova" panose="020B0504020202020204" pitchFamily="34" charset="0"/>
              </a:rPr>
            </a:br>
            <a:r>
              <a:rPr lang="en-GB" sz="2400" dirty="0">
                <a:latin typeface="Arial Nova" panose="020B0504020202020204" pitchFamily="34" charset="0"/>
              </a:rPr>
              <a:t>About My Company</a:t>
            </a:r>
          </a:p>
        </p:txBody>
      </p:sp>
      <p:sp>
        <p:nvSpPr>
          <p:cNvPr id="23" name="Snip Diagonal Corner Rectangle 24">
            <a:extLst>
              <a:ext uri="{FF2B5EF4-FFF2-40B4-BE49-F238E27FC236}">
                <a16:creationId xmlns:a16="http://schemas.microsoft.com/office/drawing/2014/main" id="{BC307542-EE90-4E2E-B693-14BDBCB3A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560E828-422E-8437-6F78-9A2242280D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6" r="7966"/>
          <a:stretch/>
        </p:blipFill>
        <p:spPr>
          <a:xfrm>
            <a:off x="569640" y="655122"/>
            <a:ext cx="6618846" cy="5252437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4A3DD-566A-2BA1-75E9-00575C999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479419" cy="3070226"/>
          </a:xfrm>
        </p:spPr>
        <p:txBody>
          <a:bodyPr anchor="t"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US" sz="1600" dirty="0">
                <a:latin typeface="Arial Nova" panose="020B0504020202020204" pitchFamily="34" charset="0"/>
              </a:rPr>
              <a:t>As the founder of L'Oréal, my goal has always been to provide innovative, high-quality beauty products that boost consumers' confidence and well-being. What started as a tiny hair-coloring business in France in 1909 has grown into the world's largest beauty firm, with operations in over 150 countries.</a:t>
            </a:r>
            <a:endParaRPr lang="en-GB" sz="1600" dirty="0">
              <a:latin typeface="Arial Nova" panose="020B0504020202020204" pitchFamily="34" charset="0"/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892C16D-E4DF-40C1-B474-0B2188FCE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D099E65-7E93-45A9-94F8-AFC49A81D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5F2E5F4-AD0C-41E1-B607-24C5BA4A1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5BABEFDB-C0FD-48BE-9573-83AC691F3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7E9A77D-325A-46AD-A8BE-53CF3E648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03DEEF1-8BC0-412B-9976-97C8E5201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FFA03D7C-A58A-9699-400D-D42275484F5F}"/>
              </a:ext>
            </a:extLst>
          </p:cNvPr>
          <p:cNvSpPr txBox="1"/>
          <p:nvPr/>
        </p:nvSpPr>
        <p:spPr>
          <a:xfrm>
            <a:off x="9606116" y="5820697"/>
            <a:ext cx="2212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(L'Oréal, 2024)</a:t>
            </a:r>
          </a:p>
        </p:txBody>
      </p:sp>
    </p:spTree>
    <p:extLst>
      <p:ext uri="{BB962C8B-B14F-4D97-AF65-F5344CB8AC3E}">
        <p14:creationId xmlns:p14="http://schemas.microsoft.com/office/powerpoint/2010/main" val="32206372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D9D54A7E-FCDA-AAC9-9A99-35D7562207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4799010"/>
            <a:ext cx="9269412" cy="1155267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 Nova" panose="020B0504020202020204" pitchFamily="34" charset="0"/>
              </a:rPr>
              <a:t>Business Idea &amp; Objectives</a:t>
            </a:r>
          </a:p>
        </p:txBody>
      </p:sp>
      <p:sp>
        <p:nvSpPr>
          <p:cNvPr id="23" name="Snip Diagonal Corner Rectangle 21">
            <a:extLst>
              <a:ext uri="{FF2B5EF4-FFF2-40B4-BE49-F238E27FC236}">
                <a16:creationId xmlns:a16="http://schemas.microsoft.com/office/drawing/2014/main" id="{0C7DCED8-1C76-4B74-964D-144D4161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824" cy="4572000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tx1">
              <a:alpha val="1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17">
            <a:extLst>
              <a:ext uri="{FF2B5EF4-FFF2-40B4-BE49-F238E27FC236}">
                <a16:creationId xmlns:a16="http://schemas.microsoft.com/office/drawing/2014/main" id="{CF7DF886-236B-9DA8-20C9-4BE24F698A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5833647"/>
              </p:ext>
            </p:extLst>
          </p:nvPr>
        </p:nvGraphicFramePr>
        <p:xfrm>
          <a:off x="965200" y="642939"/>
          <a:ext cx="10255250" cy="3403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9" name="TextBox 18">
            <a:extLst>
              <a:ext uri="{FF2B5EF4-FFF2-40B4-BE49-F238E27FC236}">
                <a16:creationId xmlns:a16="http://schemas.microsoft.com/office/drawing/2014/main" id="{DB056093-4263-83AD-8196-B0FED9CA3832}"/>
              </a:ext>
            </a:extLst>
          </p:cNvPr>
          <p:cNvSpPr txBox="1"/>
          <p:nvPr/>
        </p:nvSpPr>
        <p:spPr>
          <a:xfrm>
            <a:off x="8917858" y="5742039"/>
            <a:ext cx="27923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fr-FR" dirty="0"/>
              <a:t>(Burns, 2021; L'Oréal Finance,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8069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498FD7D-18F6-823E-A5B0-84784CE8C5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03364" y="260148"/>
            <a:ext cx="4674370" cy="1028565"/>
          </a:xfrm>
        </p:spPr>
        <p:txBody>
          <a:bodyPr>
            <a:normAutofit/>
          </a:bodyPr>
          <a:lstStyle/>
          <a:p>
            <a:r>
              <a:rPr lang="en-GB" sz="3200" b="1" dirty="0">
                <a:solidFill>
                  <a:srgbClr val="CCCC00"/>
                </a:solidFill>
                <a:latin typeface="Arial Nova" panose="020B0504020202020204" pitchFamily="34" charset="0"/>
              </a:rPr>
              <a:t>Products &amp; USP</a:t>
            </a:r>
          </a:p>
        </p:txBody>
      </p:sp>
      <p:graphicFrame>
        <p:nvGraphicFramePr>
          <p:cNvPr id="11" name="Content Placeholder 4">
            <a:extLst>
              <a:ext uri="{FF2B5EF4-FFF2-40B4-BE49-F238E27FC236}">
                <a16:creationId xmlns:a16="http://schemas.microsoft.com/office/drawing/2014/main" id="{1777F5C9-5A40-0790-B71F-44835C443AC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954420492"/>
              </p:ext>
            </p:extLst>
          </p:nvPr>
        </p:nvGraphicFramePr>
        <p:xfrm>
          <a:off x="684211" y="685800"/>
          <a:ext cx="4937655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92E82E-0CAE-0154-106D-A4A506F844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3310" y="1728021"/>
            <a:ext cx="4934479" cy="36152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100" b="1" dirty="0">
                <a:solidFill>
                  <a:srgbClr val="CCCC00"/>
                </a:solidFill>
                <a:latin typeface="Arial Nova" panose="020B0504020202020204" pitchFamily="34" charset="0"/>
              </a:rPr>
              <a:t>My Unique Selling Proposition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CCCC00"/>
                </a:solidFill>
                <a:latin typeface="Arial Nova" panose="020B0504020202020204" pitchFamily="34" charset="0"/>
              </a:rPr>
              <a:t>Scientific research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CCCC00"/>
                </a:solidFill>
                <a:latin typeface="Arial Nova" panose="020B0504020202020204" pitchFamily="34" charset="0"/>
              </a:rPr>
              <a:t>Innovation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CCCC00"/>
                </a:solidFill>
                <a:latin typeface="Arial Nova" panose="020B0504020202020204" pitchFamily="34" charset="0"/>
              </a:rPr>
              <a:t>Strong global brands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CCCC00"/>
                </a:solidFill>
                <a:latin typeface="Arial Nova" panose="020B0504020202020204" pitchFamily="34" charset="0"/>
              </a:rPr>
              <a:t>Beauty Tech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100" dirty="0">
                <a:solidFill>
                  <a:srgbClr val="CCCC00"/>
                </a:solidFill>
                <a:latin typeface="Arial Nova" panose="020B0504020202020204" pitchFamily="34" charset="0"/>
              </a:rPr>
              <a:t>Sustainability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47C2C6-0DE4-2122-FCA3-5BFBB2566AE0}"/>
              </a:ext>
            </a:extLst>
          </p:cNvPr>
          <p:cNvSpPr txBox="1"/>
          <p:nvPr/>
        </p:nvSpPr>
        <p:spPr>
          <a:xfrm>
            <a:off x="7875638" y="5437238"/>
            <a:ext cx="38050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solidFill>
                  <a:srgbClr val="CCCC00"/>
                </a:solidFill>
                <a:latin typeface="Arial Nova" panose="020B0504020202020204" pitchFamily="34" charset="0"/>
              </a:rPr>
              <a:t>(Kotler, Keller and Chernev, 2022; L'Oréal Finance, 2024)</a:t>
            </a:r>
          </a:p>
        </p:txBody>
      </p:sp>
    </p:spTree>
    <p:extLst>
      <p:ext uri="{BB962C8B-B14F-4D97-AF65-F5344CB8AC3E}">
        <p14:creationId xmlns:p14="http://schemas.microsoft.com/office/powerpoint/2010/main" val="7653852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alpha val="82000"/>
                <a:lumMod val="90000"/>
                <a:lumOff val="10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0DBE8-EB1C-22A8-4177-4F9F86555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346" y="5037939"/>
            <a:ext cx="6185140" cy="1507067"/>
          </a:xfrm>
        </p:spPr>
        <p:txBody>
          <a:bodyPr>
            <a:normAutofit/>
          </a:bodyPr>
          <a:lstStyle/>
          <a:p>
            <a:r>
              <a:rPr lang="en-GB" dirty="0">
                <a:latin typeface="Arial Nova" panose="020B0504020202020204" pitchFamily="34" charset="0"/>
              </a:rPr>
              <a:t>SWOT Analysis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72746B6-CFCC-B63A-1FFB-6DC74BA16E33}"/>
              </a:ext>
            </a:extLst>
          </p:cNvPr>
          <p:cNvGrpSpPr/>
          <p:nvPr/>
        </p:nvGrpSpPr>
        <p:grpSpPr>
          <a:xfrm>
            <a:off x="609601" y="181490"/>
            <a:ext cx="10373032" cy="5186923"/>
            <a:chOff x="5865829" y="860679"/>
            <a:chExt cx="3448851" cy="3448851"/>
          </a:xfrm>
          <a:solidFill>
            <a:srgbClr val="D8D264"/>
          </a:solidFill>
        </p:grpSpPr>
        <p:sp>
          <p:nvSpPr>
            <p:cNvPr id="6" name="Diamond 5">
              <a:extLst>
                <a:ext uri="{FF2B5EF4-FFF2-40B4-BE49-F238E27FC236}">
                  <a16:creationId xmlns:a16="http://schemas.microsoft.com/office/drawing/2014/main" id="{BE1FED9E-D74F-282E-87B1-346F4C818146}"/>
                </a:ext>
              </a:extLst>
            </p:cNvPr>
            <p:cNvSpPr/>
            <p:nvPr/>
          </p:nvSpPr>
          <p:spPr>
            <a:xfrm>
              <a:off x="5865829" y="860679"/>
              <a:ext cx="3448851" cy="3448851"/>
            </a:xfrm>
            <a:prstGeom prst="diamond">
              <a:avLst/>
            </a:prstGeom>
            <a:grpFill/>
          </p:spPr>
          <p:style>
            <a:lnRef idx="0">
              <a:schemeClr val="accent5">
                <a:hueOff val="0"/>
                <a:satOff val="0"/>
                <a:lumOff val="0"/>
                <a:alphaOff val="0"/>
              </a:schemeClr>
            </a:lnRef>
            <a:fill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80BCB33C-3DDB-BE9A-64B5-411E441BD2A7}"/>
                </a:ext>
              </a:extLst>
            </p:cNvPr>
            <p:cNvSpPr/>
            <p:nvPr/>
          </p:nvSpPr>
          <p:spPr>
            <a:xfrm>
              <a:off x="6193469" y="1188319"/>
              <a:ext cx="1345051" cy="1345051"/>
            </a:xfrm>
            <a:custGeom>
              <a:avLst/>
              <a:gdLst>
                <a:gd name="csX0" fmla="*/ 0 w 1345051"/>
                <a:gd name="csY0" fmla="*/ 224180 h 1345051"/>
                <a:gd name="csX1" fmla="*/ 224180 w 1345051"/>
                <a:gd name="csY1" fmla="*/ 0 h 1345051"/>
                <a:gd name="csX2" fmla="*/ 1120871 w 1345051"/>
                <a:gd name="csY2" fmla="*/ 0 h 1345051"/>
                <a:gd name="csX3" fmla="*/ 1345051 w 1345051"/>
                <a:gd name="csY3" fmla="*/ 224180 h 1345051"/>
                <a:gd name="csX4" fmla="*/ 1345051 w 1345051"/>
                <a:gd name="csY4" fmla="*/ 1120871 h 1345051"/>
                <a:gd name="csX5" fmla="*/ 1120871 w 1345051"/>
                <a:gd name="csY5" fmla="*/ 1345051 h 1345051"/>
                <a:gd name="csX6" fmla="*/ 224180 w 1345051"/>
                <a:gd name="csY6" fmla="*/ 1345051 h 1345051"/>
                <a:gd name="csX7" fmla="*/ 0 w 1345051"/>
                <a:gd name="csY7" fmla="*/ 1120871 h 1345051"/>
                <a:gd name="csX8" fmla="*/ 0 w 1345051"/>
                <a:gd name="csY8" fmla="*/ 224180 h 134505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345051" h="1345051">
                  <a:moveTo>
                    <a:pt x="0" y="224180"/>
                  </a:moveTo>
                  <a:cubicBezTo>
                    <a:pt x="0" y="100369"/>
                    <a:pt x="100369" y="0"/>
                    <a:pt x="224180" y="0"/>
                  </a:cubicBezTo>
                  <a:lnTo>
                    <a:pt x="1120871" y="0"/>
                  </a:lnTo>
                  <a:cubicBezTo>
                    <a:pt x="1244682" y="0"/>
                    <a:pt x="1345051" y="100369"/>
                    <a:pt x="1345051" y="224180"/>
                  </a:cubicBezTo>
                  <a:lnTo>
                    <a:pt x="1345051" y="1120871"/>
                  </a:lnTo>
                  <a:cubicBezTo>
                    <a:pt x="1345051" y="1244682"/>
                    <a:pt x="1244682" y="1345051"/>
                    <a:pt x="1120871" y="1345051"/>
                  </a:cubicBezTo>
                  <a:lnTo>
                    <a:pt x="224180" y="1345051"/>
                  </a:lnTo>
                  <a:cubicBezTo>
                    <a:pt x="100369" y="1345051"/>
                    <a:pt x="0" y="1244682"/>
                    <a:pt x="0" y="1120871"/>
                  </a:cubicBezTo>
                  <a:lnTo>
                    <a:pt x="0" y="224180"/>
                  </a:lnTo>
                  <a:close/>
                </a:path>
              </a:pathLst>
            </a:custGeom>
            <a:grpFill/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150" tIns="176150" rIns="176150" bIns="17615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900" kern="1200" dirty="0"/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 Nova" panose="020B0504020202020204" pitchFamily="34" charset="0"/>
                </a:rPr>
                <a:t>Strengths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Global Leader 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 Nova" panose="020B0504020202020204" pitchFamily="34" charset="0"/>
                </a:rPr>
                <a:t>Strong </a:t>
              </a:r>
              <a:r>
                <a:rPr lang="en-GB" sz="2000" dirty="0">
                  <a:latin typeface="Arial Nova" panose="020B0504020202020204" pitchFamily="34" charset="0"/>
                </a:rPr>
                <a:t>Brand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 Nova" panose="020B0504020202020204" pitchFamily="34" charset="0"/>
                </a:rPr>
                <a:t>Heavy R&amp;D Investment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900" kern="1200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52C8DC78-2B09-1ABA-C7AA-EC2533DE6D8C}"/>
                </a:ext>
              </a:extLst>
            </p:cNvPr>
            <p:cNvSpPr/>
            <p:nvPr/>
          </p:nvSpPr>
          <p:spPr>
            <a:xfrm>
              <a:off x="7641987" y="1188319"/>
              <a:ext cx="1345051" cy="1345051"/>
            </a:xfrm>
            <a:custGeom>
              <a:avLst/>
              <a:gdLst>
                <a:gd name="csX0" fmla="*/ 0 w 1345051"/>
                <a:gd name="csY0" fmla="*/ 224180 h 1345051"/>
                <a:gd name="csX1" fmla="*/ 224180 w 1345051"/>
                <a:gd name="csY1" fmla="*/ 0 h 1345051"/>
                <a:gd name="csX2" fmla="*/ 1120871 w 1345051"/>
                <a:gd name="csY2" fmla="*/ 0 h 1345051"/>
                <a:gd name="csX3" fmla="*/ 1345051 w 1345051"/>
                <a:gd name="csY3" fmla="*/ 224180 h 1345051"/>
                <a:gd name="csX4" fmla="*/ 1345051 w 1345051"/>
                <a:gd name="csY4" fmla="*/ 1120871 h 1345051"/>
                <a:gd name="csX5" fmla="*/ 1120871 w 1345051"/>
                <a:gd name="csY5" fmla="*/ 1345051 h 1345051"/>
                <a:gd name="csX6" fmla="*/ 224180 w 1345051"/>
                <a:gd name="csY6" fmla="*/ 1345051 h 1345051"/>
                <a:gd name="csX7" fmla="*/ 0 w 1345051"/>
                <a:gd name="csY7" fmla="*/ 1120871 h 1345051"/>
                <a:gd name="csX8" fmla="*/ 0 w 1345051"/>
                <a:gd name="csY8" fmla="*/ 224180 h 134505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345051" h="1345051">
                  <a:moveTo>
                    <a:pt x="0" y="224180"/>
                  </a:moveTo>
                  <a:cubicBezTo>
                    <a:pt x="0" y="100369"/>
                    <a:pt x="100369" y="0"/>
                    <a:pt x="224180" y="0"/>
                  </a:cubicBezTo>
                  <a:lnTo>
                    <a:pt x="1120871" y="0"/>
                  </a:lnTo>
                  <a:cubicBezTo>
                    <a:pt x="1244682" y="0"/>
                    <a:pt x="1345051" y="100369"/>
                    <a:pt x="1345051" y="224180"/>
                  </a:cubicBezTo>
                  <a:lnTo>
                    <a:pt x="1345051" y="1120871"/>
                  </a:lnTo>
                  <a:cubicBezTo>
                    <a:pt x="1345051" y="1244682"/>
                    <a:pt x="1244682" y="1345051"/>
                    <a:pt x="1120871" y="1345051"/>
                  </a:cubicBezTo>
                  <a:lnTo>
                    <a:pt x="224180" y="1345051"/>
                  </a:lnTo>
                  <a:cubicBezTo>
                    <a:pt x="100369" y="1345051"/>
                    <a:pt x="0" y="1244682"/>
                    <a:pt x="0" y="1120871"/>
                  </a:cubicBezTo>
                  <a:lnTo>
                    <a:pt x="0" y="224180"/>
                  </a:lnTo>
                  <a:close/>
                </a:path>
              </a:pathLst>
            </a:custGeom>
            <a:grpFill/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150" tIns="176150" rIns="176150" bIns="17615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900" kern="1200" dirty="0">
                <a:latin typeface="Arial Nova" panose="020B0504020202020204" pitchFamily="34" charset="0"/>
              </a:endParaRP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dirty="0">
                  <a:latin typeface="Arial Nova" panose="020B0504020202020204" pitchFamily="34" charset="0"/>
                </a:rPr>
                <a:t>Weaknesses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 Nova" panose="020B0504020202020204" pitchFamily="34" charset="0"/>
                </a:rPr>
                <a:t>High Operating Cost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Complex brand management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 Nova" panose="020B0504020202020204" pitchFamily="34" charset="0"/>
                </a:rPr>
                <a:t>Currency fluctuation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kern="1200" dirty="0">
                <a:latin typeface="Arial Nova" panose="020B0504020202020204" pitchFamily="34" charset="0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FD3BA1E-13EB-354F-FC9C-F4F1A542B098}"/>
                </a:ext>
              </a:extLst>
            </p:cNvPr>
            <p:cNvSpPr/>
            <p:nvPr/>
          </p:nvSpPr>
          <p:spPr>
            <a:xfrm>
              <a:off x="6202140" y="2606694"/>
              <a:ext cx="1345051" cy="1565269"/>
            </a:xfrm>
            <a:custGeom>
              <a:avLst/>
              <a:gdLst>
                <a:gd name="csX0" fmla="*/ 0 w 1345051"/>
                <a:gd name="csY0" fmla="*/ 224180 h 1345051"/>
                <a:gd name="csX1" fmla="*/ 224180 w 1345051"/>
                <a:gd name="csY1" fmla="*/ 0 h 1345051"/>
                <a:gd name="csX2" fmla="*/ 1120871 w 1345051"/>
                <a:gd name="csY2" fmla="*/ 0 h 1345051"/>
                <a:gd name="csX3" fmla="*/ 1345051 w 1345051"/>
                <a:gd name="csY3" fmla="*/ 224180 h 1345051"/>
                <a:gd name="csX4" fmla="*/ 1345051 w 1345051"/>
                <a:gd name="csY4" fmla="*/ 1120871 h 1345051"/>
                <a:gd name="csX5" fmla="*/ 1120871 w 1345051"/>
                <a:gd name="csY5" fmla="*/ 1345051 h 1345051"/>
                <a:gd name="csX6" fmla="*/ 224180 w 1345051"/>
                <a:gd name="csY6" fmla="*/ 1345051 h 1345051"/>
                <a:gd name="csX7" fmla="*/ 0 w 1345051"/>
                <a:gd name="csY7" fmla="*/ 1120871 h 1345051"/>
                <a:gd name="csX8" fmla="*/ 0 w 1345051"/>
                <a:gd name="csY8" fmla="*/ 224180 h 134505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345051" h="1345051">
                  <a:moveTo>
                    <a:pt x="0" y="224180"/>
                  </a:moveTo>
                  <a:cubicBezTo>
                    <a:pt x="0" y="100369"/>
                    <a:pt x="100369" y="0"/>
                    <a:pt x="224180" y="0"/>
                  </a:cubicBezTo>
                  <a:lnTo>
                    <a:pt x="1120871" y="0"/>
                  </a:lnTo>
                  <a:cubicBezTo>
                    <a:pt x="1244682" y="0"/>
                    <a:pt x="1345051" y="100369"/>
                    <a:pt x="1345051" y="224180"/>
                  </a:cubicBezTo>
                  <a:lnTo>
                    <a:pt x="1345051" y="1120871"/>
                  </a:lnTo>
                  <a:cubicBezTo>
                    <a:pt x="1345051" y="1244682"/>
                    <a:pt x="1244682" y="1345051"/>
                    <a:pt x="1120871" y="1345051"/>
                  </a:cubicBezTo>
                  <a:lnTo>
                    <a:pt x="224180" y="1345051"/>
                  </a:lnTo>
                  <a:cubicBezTo>
                    <a:pt x="100369" y="1345051"/>
                    <a:pt x="0" y="1244682"/>
                    <a:pt x="0" y="1120871"/>
                  </a:cubicBezTo>
                  <a:lnTo>
                    <a:pt x="0" y="224180"/>
                  </a:lnTo>
                  <a:close/>
                </a:path>
              </a:pathLst>
            </a:custGeom>
            <a:grpFill/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150" tIns="176150" rIns="176150" bIns="17615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900" kern="1200" dirty="0">
                <a:latin typeface="Arial Nova" panose="020B0504020202020204" pitchFamily="34" charset="0"/>
              </a:endParaRP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 Nova" panose="020B0504020202020204" pitchFamily="34" charset="0"/>
                </a:rPr>
                <a:t>Opportunities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E-commerce growth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AI Beauty Tech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Emerging Markets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Sustainable beauty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dirty="0">
                <a:latin typeface="Arial Nova" panose="020B0504020202020204" pitchFamily="34" charset="0"/>
              </a:endParaRP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kern="1200" dirty="0">
                <a:latin typeface="Arial Nova" panose="020B0504020202020204" pitchFamily="34" charset="0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F825D976-C324-C480-7DAF-9126FCFAB077}"/>
                </a:ext>
              </a:extLst>
            </p:cNvPr>
            <p:cNvSpPr/>
            <p:nvPr/>
          </p:nvSpPr>
          <p:spPr>
            <a:xfrm>
              <a:off x="7619398" y="2606694"/>
              <a:ext cx="1367640" cy="1543679"/>
            </a:xfrm>
            <a:custGeom>
              <a:avLst/>
              <a:gdLst>
                <a:gd name="csX0" fmla="*/ 0 w 1345051"/>
                <a:gd name="csY0" fmla="*/ 224180 h 1345051"/>
                <a:gd name="csX1" fmla="*/ 224180 w 1345051"/>
                <a:gd name="csY1" fmla="*/ 0 h 1345051"/>
                <a:gd name="csX2" fmla="*/ 1120871 w 1345051"/>
                <a:gd name="csY2" fmla="*/ 0 h 1345051"/>
                <a:gd name="csX3" fmla="*/ 1345051 w 1345051"/>
                <a:gd name="csY3" fmla="*/ 224180 h 1345051"/>
                <a:gd name="csX4" fmla="*/ 1345051 w 1345051"/>
                <a:gd name="csY4" fmla="*/ 1120871 h 1345051"/>
                <a:gd name="csX5" fmla="*/ 1120871 w 1345051"/>
                <a:gd name="csY5" fmla="*/ 1345051 h 1345051"/>
                <a:gd name="csX6" fmla="*/ 224180 w 1345051"/>
                <a:gd name="csY6" fmla="*/ 1345051 h 1345051"/>
                <a:gd name="csX7" fmla="*/ 0 w 1345051"/>
                <a:gd name="csY7" fmla="*/ 1120871 h 1345051"/>
                <a:gd name="csX8" fmla="*/ 0 w 1345051"/>
                <a:gd name="csY8" fmla="*/ 224180 h 1345051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1345051" h="1345051">
                  <a:moveTo>
                    <a:pt x="0" y="224180"/>
                  </a:moveTo>
                  <a:cubicBezTo>
                    <a:pt x="0" y="100369"/>
                    <a:pt x="100369" y="0"/>
                    <a:pt x="224180" y="0"/>
                  </a:cubicBezTo>
                  <a:lnTo>
                    <a:pt x="1120871" y="0"/>
                  </a:lnTo>
                  <a:cubicBezTo>
                    <a:pt x="1244682" y="0"/>
                    <a:pt x="1345051" y="100369"/>
                    <a:pt x="1345051" y="224180"/>
                  </a:cubicBezTo>
                  <a:lnTo>
                    <a:pt x="1345051" y="1120871"/>
                  </a:lnTo>
                  <a:cubicBezTo>
                    <a:pt x="1345051" y="1244682"/>
                    <a:pt x="1244682" y="1345051"/>
                    <a:pt x="1120871" y="1345051"/>
                  </a:cubicBezTo>
                  <a:lnTo>
                    <a:pt x="224180" y="1345051"/>
                  </a:lnTo>
                  <a:cubicBezTo>
                    <a:pt x="100369" y="1345051"/>
                    <a:pt x="0" y="1244682"/>
                    <a:pt x="0" y="1120871"/>
                  </a:cubicBezTo>
                  <a:lnTo>
                    <a:pt x="0" y="224180"/>
                  </a:lnTo>
                  <a:close/>
                </a:path>
              </a:pathLst>
            </a:custGeom>
            <a:grpFill/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3">
              <a:schemeClr val="accent5">
                <a:hueOff val="0"/>
                <a:satOff val="0"/>
                <a:lumOff val="0"/>
                <a:alphaOff val="0"/>
              </a:schemeClr>
            </a:fillRef>
            <a:effectRef idx="3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6150" tIns="176150" rIns="176150" bIns="176150" numCol="1" spcCol="1270" anchor="ctr" anchorCtr="0">
              <a:noAutofit/>
            </a:bodyPr>
            <a:lstStyle/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900" kern="1200" dirty="0">
                  <a:latin typeface="Arial Nova" panose="020B0504020202020204" pitchFamily="34" charset="0"/>
                </a:rPr>
                <a:t>Threats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Intense competition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Counterfeit products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Economic uncertainty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dirty="0">
                  <a:latin typeface="Arial Nova" panose="020B0504020202020204" pitchFamily="34" charset="0"/>
                </a:rPr>
                <a:t>Changing regulations</a:t>
              </a:r>
            </a:p>
            <a:p>
              <a:pPr marL="0" lvl="0" indent="0" algn="ctr" defTabSz="12890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kern="1200" dirty="0">
                <a:latin typeface="Arial Nova" panose="020B0504020202020204" pitchFamily="34" charset="0"/>
              </a:endParaRPr>
            </a:p>
          </p:txBody>
        </p:sp>
      </p:grpSp>
      <p:sp>
        <p:nvSpPr>
          <p:cNvPr id="19" name="TextBox 18">
            <a:extLst>
              <a:ext uri="{FF2B5EF4-FFF2-40B4-BE49-F238E27FC236}">
                <a16:creationId xmlns:a16="http://schemas.microsoft.com/office/drawing/2014/main" id="{A900BD49-D225-33AC-6ADA-61453E7D8B94}"/>
              </a:ext>
            </a:extLst>
          </p:cNvPr>
          <p:cNvSpPr txBox="1"/>
          <p:nvPr/>
        </p:nvSpPr>
        <p:spPr>
          <a:xfrm>
            <a:off x="6768662" y="5759669"/>
            <a:ext cx="4698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Arial Nova" panose="020B0504020202020204" pitchFamily="34" charset="0"/>
              </a:rPr>
              <a:t>(Johnson, Scholes and Whittington, 2020)</a:t>
            </a:r>
            <a:endParaRPr lang="en-GB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4750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9000">
              <a:srgbClr val="D8D264">
                <a:alpha val="82000"/>
                <a:lumMod val="90000"/>
                <a:lumOff val="10000"/>
              </a:srgb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7A5E4048-8AD9-43F3-80A4-336AA3DF3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44151FD-016D-49D2-B2DA-5C5CB910FD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1D03EE-0060-4DFC-8FAD-50704819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8136328-C5EB-4E11-9DE3-A31CA17BE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834FD73-4E36-4D50-80FD-EF777E0B9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0F62F88-AC98-49AC-8273-8326C4E2E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3A01C35-BA85-48A8-B55E-143BA21CF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809F83E-CF8F-F076-D7F4-D142AF6418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>
                <a:latin typeface="Arial Nova" panose="020B0504020202020204" pitchFamily="34" charset="0"/>
              </a:rPr>
              <a:t>Competitor Analysis</a:t>
            </a:r>
            <a:endParaRPr lang="en-US" sz="2800" dirty="0">
              <a:latin typeface="Arial Nova" panose="020B0504020202020204" pitchFamily="34" charset="0"/>
            </a:endParaRPr>
          </a:p>
        </p:txBody>
      </p:sp>
      <p:sp>
        <p:nvSpPr>
          <p:cNvPr id="24" name="Snip Diagonal Corner Rectangle 24">
            <a:extLst>
              <a:ext uri="{FF2B5EF4-FFF2-40B4-BE49-F238E27FC236}">
                <a16:creationId xmlns:a16="http://schemas.microsoft.com/office/drawing/2014/main" id="{BC307542-EE90-4E2E-B693-14BDBCB3A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968D066-2442-C4DB-509E-8690D454937F}"/>
              </a:ext>
            </a:extLst>
          </p:cNvPr>
          <p:cNvPicPr>
            <a:picLocks noGrp="1" noChangeAspect="1"/>
          </p:cNvPicPr>
          <p:nvPr>
            <p:ph type="pic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57" r="10057"/>
          <a:stretch/>
        </p:blipFill>
        <p:spPr>
          <a:xfrm>
            <a:off x="598963" y="620722"/>
            <a:ext cx="6662196" cy="528683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D949E448-7C9F-1DFC-EC37-69FE5FD0C35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5315379"/>
              </p:ext>
            </p:extLst>
          </p:nvPr>
        </p:nvGraphicFramePr>
        <p:xfrm>
          <a:off x="7265479" y="1829007"/>
          <a:ext cx="4849528" cy="44082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26" name="Group 25">
            <a:extLst>
              <a:ext uri="{FF2B5EF4-FFF2-40B4-BE49-F238E27FC236}">
                <a16:creationId xmlns:a16="http://schemas.microsoft.com/office/drawing/2014/main" id="{B892C16D-E4DF-40C1-B474-0B2188FCE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D099E65-7E93-45A9-94F8-AFC49A81D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F2E5F4-AD0C-41E1-B607-24C5BA4A1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BABEFDB-C0FD-48BE-9573-83AC691F3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B7E9A77D-325A-46AD-A8BE-53CF3E648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03DEEF1-8BC0-412B-9976-97C8E5201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D0EC1515-650A-B37B-E3E3-DBA9E7DC5E1F}"/>
              </a:ext>
            </a:extLst>
          </p:cNvPr>
          <p:cNvSpPr txBox="1"/>
          <p:nvPr/>
        </p:nvSpPr>
        <p:spPr>
          <a:xfrm>
            <a:off x="3088530" y="6237278"/>
            <a:ext cx="4021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 Nova" panose="020B0504020202020204" pitchFamily="34" charset="0"/>
              </a:rPr>
              <a:t>(Hisrich, Peters and Shepherd, 2023)</a:t>
            </a:r>
            <a:endParaRPr lang="en-GB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57305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09CD1F-1216-B6F5-1968-6C16DEE22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Marketing Strategy</a:t>
            </a:r>
          </a:p>
        </p:txBody>
      </p:sp>
      <p:graphicFrame>
        <p:nvGraphicFramePr>
          <p:cNvPr id="8" name="Content Placeholder 4">
            <a:extLst>
              <a:ext uri="{FF2B5EF4-FFF2-40B4-BE49-F238E27FC236}">
                <a16:creationId xmlns:a16="http://schemas.microsoft.com/office/drawing/2014/main" id="{0C3F18BF-745D-2BCC-1B18-0F12C5A84BBF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46130507"/>
              </p:ext>
            </p:extLst>
          </p:nvPr>
        </p:nvGraphicFramePr>
        <p:xfrm>
          <a:off x="684211" y="685800"/>
          <a:ext cx="4937655" cy="36152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E5003D-9F0F-400C-D990-1EF1604F44E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sz="2800" b="1" dirty="0">
                <a:latin typeface="Arial Nova" panose="020B0504020202020204" pitchFamily="34" charset="0"/>
              </a:rPr>
              <a:t>4Ps</a:t>
            </a:r>
          </a:p>
          <a:p>
            <a:r>
              <a:rPr lang="en-US" dirty="0">
                <a:latin typeface="Arial Nova" panose="020B0504020202020204" pitchFamily="34" charset="0"/>
              </a:rPr>
              <a:t>Product: Wide product portfolio</a:t>
            </a:r>
          </a:p>
          <a:p>
            <a:r>
              <a:rPr lang="en-US" dirty="0">
                <a:latin typeface="Arial Nova" panose="020B0504020202020204" pitchFamily="34" charset="0"/>
              </a:rPr>
              <a:t>Price: Premium and affordable pricing</a:t>
            </a:r>
          </a:p>
          <a:p>
            <a:r>
              <a:rPr lang="en-US" dirty="0">
                <a:latin typeface="Arial Nova" panose="020B0504020202020204" pitchFamily="34" charset="0"/>
              </a:rPr>
              <a:t>Place: Retail stores, pharmacies, salons and online</a:t>
            </a:r>
          </a:p>
          <a:p>
            <a:r>
              <a:rPr lang="en-US" dirty="0">
                <a:latin typeface="Arial Nova" panose="020B0504020202020204" pitchFamily="34" charset="0"/>
              </a:rPr>
              <a:t>Promotion: Advertising, influencers, social media</a:t>
            </a:r>
            <a:endParaRPr lang="en-GB" dirty="0">
              <a:latin typeface="Arial Nova" panose="020B05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262A1BF-A714-C6AC-ACDE-94172AD05019}"/>
              </a:ext>
            </a:extLst>
          </p:cNvPr>
          <p:cNvSpPr txBox="1"/>
          <p:nvPr/>
        </p:nvSpPr>
        <p:spPr>
          <a:xfrm>
            <a:off x="6017343" y="6149256"/>
            <a:ext cx="6907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 Nova" panose="020B0504020202020204" pitchFamily="34" charset="0"/>
              </a:rPr>
              <a:t>(Armstrong et al., 2023; Kotler, Keller and Chernev, 2022)</a:t>
            </a:r>
          </a:p>
        </p:txBody>
      </p:sp>
    </p:spTree>
    <p:extLst>
      <p:ext uri="{BB962C8B-B14F-4D97-AF65-F5344CB8AC3E}">
        <p14:creationId xmlns:p14="http://schemas.microsoft.com/office/powerpoint/2010/main" val="39431183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>
            <a:extLst>
              <a:ext uri="{FF2B5EF4-FFF2-40B4-BE49-F238E27FC236}">
                <a16:creationId xmlns:a16="http://schemas.microsoft.com/office/drawing/2014/main" id="{D8FA36E3-3790-2901-04CC-C6A4BE6685EB}"/>
              </a:ext>
            </a:extLst>
          </p:cNvPr>
          <p:cNvSpPr/>
          <p:nvPr/>
        </p:nvSpPr>
        <p:spPr>
          <a:xfrm>
            <a:off x="4748981" y="0"/>
            <a:ext cx="2831690" cy="2644877"/>
          </a:xfrm>
          <a:prstGeom prst="ellipse">
            <a:avLst/>
          </a:prstGeom>
          <a:solidFill>
            <a:srgbClr val="D8D264">
              <a:alpha val="60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latin typeface="Arial Nova" panose="020B0504020202020204" pitchFamily="34" charset="0"/>
              </a:rPr>
              <a:t>Online Strategy</a:t>
            </a:r>
            <a:endParaRPr lang="en-GB" sz="2000" dirty="0">
              <a:latin typeface="Arial Nova" panose="020B0504020202020204" pitchFamily="34" charset="0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7F8F03A-27F5-F015-89ED-2B72F0E13A11}"/>
              </a:ext>
            </a:extLst>
          </p:cNvPr>
          <p:cNvSpPr/>
          <p:nvPr/>
        </p:nvSpPr>
        <p:spPr>
          <a:xfrm>
            <a:off x="1061884" y="874261"/>
            <a:ext cx="2281084" cy="811161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Instagram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452E4AF4-D64E-80CA-3E02-278ED069C0D8}"/>
              </a:ext>
            </a:extLst>
          </p:cNvPr>
          <p:cNvSpPr/>
          <p:nvPr/>
        </p:nvSpPr>
        <p:spPr>
          <a:xfrm>
            <a:off x="543232" y="2005781"/>
            <a:ext cx="2281084" cy="781664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YouTube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6F528FC-F61F-035A-FAEA-DD3A6B0DCEEA}"/>
              </a:ext>
            </a:extLst>
          </p:cNvPr>
          <p:cNvSpPr/>
          <p:nvPr/>
        </p:nvSpPr>
        <p:spPr>
          <a:xfrm>
            <a:off x="8957188" y="1945559"/>
            <a:ext cx="2831690" cy="816076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AI Beauty Technology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41BB3827-EB14-6DBA-DB52-193496E034E6}"/>
              </a:ext>
            </a:extLst>
          </p:cNvPr>
          <p:cNvSpPr/>
          <p:nvPr/>
        </p:nvSpPr>
        <p:spPr>
          <a:xfrm>
            <a:off x="9434051" y="695634"/>
            <a:ext cx="2618215" cy="816076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Influencer Marketing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40F17DDB-5154-5154-CAF5-7B4D7BDD540C}"/>
              </a:ext>
            </a:extLst>
          </p:cNvPr>
          <p:cNvSpPr/>
          <p:nvPr/>
        </p:nvSpPr>
        <p:spPr>
          <a:xfrm>
            <a:off x="648930" y="3637530"/>
            <a:ext cx="2281084" cy="781664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Facebook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FD7FB9FA-49D1-A87D-D0E1-7D7B0905894C}"/>
              </a:ext>
            </a:extLst>
          </p:cNvPr>
          <p:cNvSpPr/>
          <p:nvPr/>
        </p:nvSpPr>
        <p:spPr>
          <a:xfrm>
            <a:off x="2595716" y="5287295"/>
            <a:ext cx="2281084" cy="850491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TikTok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70CED90-7E73-295B-E4E7-2A214F05A0BA}"/>
              </a:ext>
            </a:extLst>
          </p:cNvPr>
          <p:cNvSpPr/>
          <p:nvPr/>
        </p:nvSpPr>
        <p:spPr>
          <a:xfrm>
            <a:off x="6518786" y="5636859"/>
            <a:ext cx="2635046" cy="850492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Virtual Try-On</a:t>
            </a:r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0D1EA5E-EB59-E720-B063-3F1A98FE207A}"/>
              </a:ext>
            </a:extLst>
          </p:cNvPr>
          <p:cNvSpPr/>
          <p:nvPr/>
        </p:nvSpPr>
        <p:spPr>
          <a:xfrm>
            <a:off x="8926676" y="3568702"/>
            <a:ext cx="2551470" cy="850492"/>
          </a:xfrm>
          <a:prstGeom prst="ellipse">
            <a:avLst/>
          </a:prstGeom>
          <a:solidFill>
            <a:srgbClr val="D8D26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E-commerce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EDD5415A-E621-59B1-5539-2783AB515CBD}"/>
              </a:ext>
            </a:extLst>
          </p:cNvPr>
          <p:cNvCxnSpPr>
            <a:endCxn id="8" idx="6"/>
          </p:cNvCxnSpPr>
          <p:nvPr/>
        </p:nvCxnSpPr>
        <p:spPr>
          <a:xfrm flipH="1">
            <a:off x="3342968" y="1279841"/>
            <a:ext cx="1406013" cy="1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EF881F9-BE62-8EA8-71F4-AB01F519A5A2}"/>
              </a:ext>
            </a:extLst>
          </p:cNvPr>
          <p:cNvCxnSpPr>
            <a:endCxn id="9" idx="6"/>
          </p:cNvCxnSpPr>
          <p:nvPr/>
        </p:nvCxnSpPr>
        <p:spPr>
          <a:xfrm flipH="1">
            <a:off x="2824316" y="1755058"/>
            <a:ext cx="1991033" cy="641555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3A47D19-28E8-C1CD-07B7-CDD119CD4B8C}"/>
              </a:ext>
            </a:extLst>
          </p:cNvPr>
          <p:cNvCxnSpPr>
            <a:stCxn id="7" idx="3"/>
          </p:cNvCxnSpPr>
          <p:nvPr/>
        </p:nvCxnSpPr>
        <p:spPr>
          <a:xfrm flipH="1">
            <a:off x="2930014" y="2257544"/>
            <a:ext cx="2233658" cy="1704856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648DC30-F0DC-D313-F452-3CFAF8E37F46}"/>
              </a:ext>
            </a:extLst>
          </p:cNvPr>
          <p:cNvCxnSpPr>
            <a:endCxn id="13" idx="7"/>
          </p:cNvCxnSpPr>
          <p:nvPr/>
        </p:nvCxnSpPr>
        <p:spPr>
          <a:xfrm flipH="1">
            <a:off x="4542743" y="2644877"/>
            <a:ext cx="1366444" cy="2766970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A972F14-E449-1CA9-47DC-DC11D6D321F2}"/>
              </a:ext>
            </a:extLst>
          </p:cNvPr>
          <p:cNvCxnSpPr/>
          <p:nvPr/>
        </p:nvCxnSpPr>
        <p:spPr>
          <a:xfrm>
            <a:off x="6606410" y="2569196"/>
            <a:ext cx="1455174" cy="3067663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C1873F20-7C84-B155-7AD4-817CD2514461}"/>
              </a:ext>
            </a:extLst>
          </p:cNvPr>
          <p:cNvCxnSpPr>
            <a:stCxn id="7" idx="5"/>
          </p:cNvCxnSpPr>
          <p:nvPr/>
        </p:nvCxnSpPr>
        <p:spPr>
          <a:xfrm>
            <a:off x="7165980" y="2257544"/>
            <a:ext cx="2164832" cy="1413576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31E561B2-821C-4D64-5AA5-DC578461500C}"/>
              </a:ext>
            </a:extLst>
          </p:cNvPr>
          <p:cNvCxnSpPr>
            <a:stCxn id="7" idx="6"/>
          </p:cNvCxnSpPr>
          <p:nvPr/>
        </p:nvCxnSpPr>
        <p:spPr>
          <a:xfrm>
            <a:off x="7580671" y="1322439"/>
            <a:ext cx="1573161" cy="791496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16CE6360-4F92-5B11-B943-395EC83A17CB}"/>
              </a:ext>
            </a:extLst>
          </p:cNvPr>
          <p:cNvCxnSpPr>
            <a:cxnSpLocks/>
            <a:endCxn id="11" idx="2"/>
          </p:cNvCxnSpPr>
          <p:nvPr/>
        </p:nvCxnSpPr>
        <p:spPr>
          <a:xfrm>
            <a:off x="7413522" y="695634"/>
            <a:ext cx="2020529" cy="408038"/>
          </a:xfrm>
          <a:prstGeom prst="straightConnector1">
            <a:avLst/>
          </a:prstGeom>
          <a:ln w="25400">
            <a:solidFill>
              <a:schemeClr val="tx1">
                <a:alpha val="6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3E5BF6A9-442A-1A47-E402-396EE3A502FB}"/>
              </a:ext>
            </a:extLst>
          </p:cNvPr>
          <p:cNvSpPr txBox="1"/>
          <p:nvPr/>
        </p:nvSpPr>
        <p:spPr>
          <a:xfrm>
            <a:off x="277385" y="119638"/>
            <a:ext cx="44715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Arial Nova" panose="020B0504020202020204" pitchFamily="34" charset="0"/>
              </a:rPr>
              <a:t>Digital Marketing</a:t>
            </a:r>
            <a:endParaRPr lang="en-GB" sz="2400" dirty="0">
              <a:latin typeface="Arial Nova" panose="020B050402020202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1F46835-8637-59A4-6C2D-3C1E670E7D41}"/>
              </a:ext>
            </a:extLst>
          </p:cNvPr>
          <p:cNvSpPr txBox="1"/>
          <p:nvPr/>
        </p:nvSpPr>
        <p:spPr>
          <a:xfrm>
            <a:off x="9434051" y="6384110"/>
            <a:ext cx="25957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 Nova" panose="020B0504020202020204" pitchFamily="34" charset="0"/>
              </a:rPr>
              <a:t>(L'Oréal Finance, 2024)</a:t>
            </a:r>
            <a:endParaRPr lang="en-GB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7952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A22FE86-F1B4-0CA6-CEC2-89F113B57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 Nova" panose="020B0504020202020204" pitchFamily="34" charset="0"/>
              </a:rPr>
              <a:t>Financial Growth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ADC7653D-95A5-2CC3-B910-771583FEC01B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4260688631"/>
              </p:ext>
            </p:extLst>
          </p:nvPr>
        </p:nvGraphicFramePr>
        <p:xfrm>
          <a:off x="684213" y="685800"/>
          <a:ext cx="4937125" cy="36147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385005-740D-4D0C-AF09-DFBA514F0E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9746" y="778669"/>
            <a:ext cx="4934479" cy="3615266"/>
          </a:xfrm>
        </p:spPr>
        <p:txBody>
          <a:bodyPr/>
          <a:lstStyle/>
          <a:p>
            <a:pPr marL="0" indent="0" algn="ctr">
              <a:buNone/>
            </a:pPr>
            <a:r>
              <a:rPr lang="en-US" b="1" dirty="0">
                <a:latin typeface="Arial Nova" panose="020B0504020202020204" pitchFamily="34" charset="0"/>
              </a:rPr>
              <a:t>Key Growth Drivers</a:t>
            </a:r>
          </a:p>
          <a:p>
            <a:r>
              <a:rPr lang="en-US" dirty="0">
                <a:latin typeface="Arial Nova" panose="020B0504020202020204" pitchFamily="34" charset="0"/>
              </a:rPr>
              <a:t>Innovation</a:t>
            </a:r>
          </a:p>
          <a:p>
            <a:r>
              <a:rPr lang="en-US" dirty="0">
                <a:latin typeface="Arial Nova" panose="020B0504020202020204" pitchFamily="34" charset="0"/>
              </a:rPr>
              <a:t>Research &amp; Development</a:t>
            </a:r>
          </a:p>
          <a:p>
            <a:r>
              <a:rPr lang="en-US" dirty="0">
                <a:latin typeface="Arial Nova" panose="020B0504020202020204" pitchFamily="34" charset="0"/>
              </a:rPr>
              <a:t>International expansion</a:t>
            </a:r>
          </a:p>
          <a:p>
            <a:r>
              <a:rPr lang="en-US" dirty="0">
                <a:latin typeface="Arial Nova" panose="020B0504020202020204" pitchFamily="34" charset="0"/>
              </a:rPr>
              <a:t>Brand acquisitions</a:t>
            </a:r>
          </a:p>
          <a:p>
            <a:r>
              <a:rPr lang="en-US" dirty="0">
                <a:latin typeface="Arial Nova" panose="020B0504020202020204" pitchFamily="34" charset="0"/>
              </a:rPr>
              <a:t>Digital transformation</a:t>
            </a:r>
            <a:endParaRPr lang="en-GB" dirty="0">
              <a:latin typeface="Arial Nova" panose="020B05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8CC86C7-B5E6-79AB-EA51-092A5A004142}"/>
              </a:ext>
            </a:extLst>
          </p:cNvPr>
          <p:cNvSpPr txBox="1"/>
          <p:nvPr/>
        </p:nvSpPr>
        <p:spPr>
          <a:xfrm>
            <a:off x="7688826" y="5476568"/>
            <a:ext cx="3549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latin typeface="Arial Nova" panose="020B0504020202020204" pitchFamily="34" charset="0"/>
              </a:rPr>
              <a:t>L'Oréal Finance (2024)</a:t>
            </a:r>
            <a:endParaRPr lang="en-GB" dirty="0">
              <a:latin typeface="Arial Nova" panose="020B05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984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59000">
              <a:srgbClr val="D8D264">
                <a:alpha val="82000"/>
                <a:lumMod val="90000"/>
                <a:lumOff val="10000"/>
              </a:srgb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7A5E4048-8AD9-43F3-80A4-336AA3DF3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344151FD-016D-49D2-B2DA-5C5CB910FD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91D03EE-0060-4DFC-8FAD-50704819E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C8136328-C5EB-4E11-9DE3-A31CA17BE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E834FD73-4E36-4D50-80FD-EF777E0B9B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80F62F88-AC98-49AC-8273-8326C4E2EC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B3A01C35-BA85-48A8-B55E-143BA21CF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118AC1B-E866-79C7-2478-2AA1346F6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50" name="Snip Diagonal Corner Rectangle 24">
            <a:extLst>
              <a:ext uri="{FF2B5EF4-FFF2-40B4-BE49-F238E27FC236}">
                <a16:creationId xmlns:a16="http://schemas.microsoft.com/office/drawing/2014/main" id="{BC307542-EE90-4E2E-B693-14BDBCB3A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9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B8E91DF6-4CAF-AF4C-36F2-E7FFE60E972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2" r="15226"/>
          <a:stretch>
            <a:fillRect/>
          </a:stretch>
        </p:blipFill>
        <p:spPr>
          <a:xfrm>
            <a:off x="77806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52" name="Group 51">
            <a:extLst>
              <a:ext uri="{FF2B5EF4-FFF2-40B4-BE49-F238E27FC236}">
                <a16:creationId xmlns:a16="http://schemas.microsoft.com/office/drawing/2014/main" id="{B892C16D-E4DF-40C1-B474-0B2188FCE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4D099E65-7E93-45A9-94F8-AFC49A81DD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5F2E5F4-AD0C-41E1-B607-24C5BA4A1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5BABEFDB-C0FD-48BE-9573-83AC691F3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B7E9A77D-325A-46AD-A8BE-53CF3E6487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503DEEF1-8BC0-412B-9976-97C8E5201C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36" name="Text Placeholder 5">
            <a:extLst>
              <a:ext uri="{FF2B5EF4-FFF2-40B4-BE49-F238E27FC236}">
                <a16:creationId xmlns:a16="http://schemas.microsoft.com/office/drawing/2014/main" id="{537E31F9-7B1C-9422-AB18-17883AEF27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6087157"/>
              </p:ext>
            </p:extLst>
          </p:nvPr>
        </p:nvGraphicFramePr>
        <p:xfrm>
          <a:off x="7493381" y="1822448"/>
          <a:ext cx="4353625" cy="40851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2825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D0B5D-C7C0-2F28-DA11-48B00B2BC0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1" y="4758813"/>
            <a:ext cx="8534400" cy="150706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latin typeface="Arial Nova" panose="020B05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F22D7-2890-C941-2A87-913B8DAC9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1" y="685800"/>
            <a:ext cx="10927685" cy="4073013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Armstrong, G., Kotler, P., Harker, M. and Brennan, R. (2023) Marketing: An Introduction. 15th </a:t>
            </a:r>
            <a:r>
              <a:rPr lang="en-GB" sz="1600" dirty="0" err="1">
                <a:latin typeface="Arial Nova" panose="020B0504020202020204" pitchFamily="34" charset="0"/>
              </a:rPr>
              <a:t>edn</a:t>
            </a:r>
            <a:r>
              <a:rPr lang="en-GB" sz="1600" dirty="0">
                <a:latin typeface="Arial Nova" panose="020B0504020202020204" pitchFamily="34" charset="0"/>
              </a:rPr>
              <a:t>. Harlow: Pearson.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Britannica (2025) L'Oréal. Available at: https://www.britannica.com/topic/LOreal (Accessed: 27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Burns, P. (2021) Entrepreneurship and Small Business. 6th </a:t>
            </a:r>
            <a:r>
              <a:rPr lang="en-GB" sz="1600" dirty="0" err="1">
                <a:latin typeface="Arial Nova" panose="020B0504020202020204" pitchFamily="34" charset="0"/>
              </a:rPr>
              <a:t>edn</a:t>
            </a:r>
            <a:r>
              <a:rPr lang="en-GB" sz="1600" dirty="0">
                <a:latin typeface="Arial Nova" panose="020B0504020202020204" pitchFamily="34" charset="0"/>
              </a:rPr>
              <a:t>. London: Red Globe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Hisrich, R.D., Peters, M.P. and Shepherd, D.A. (2023) Entrepreneurship. 12th </a:t>
            </a:r>
            <a:r>
              <a:rPr lang="en-GB" sz="1600" dirty="0" err="1">
                <a:latin typeface="Arial Nova" panose="020B0504020202020204" pitchFamily="34" charset="0"/>
              </a:rPr>
              <a:t>edn</a:t>
            </a:r>
            <a:r>
              <a:rPr lang="en-GB" sz="1600" dirty="0">
                <a:latin typeface="Arial Nova" panose="020B0504020202020204" pitchFamily="34" charset="0"/>
              </a:rPr>
              <a:t>. New York: McGraw-Hill Education.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Johnson, G., Scholes, K. and Whittington, R. (2020) Exploring Strategy. 12th </a:t>
            </a:r>
            <a:r>
              <a:rPr lang="en-GB" sz="1600" dirty="0" err="1">
                <a:latin typeface="Arial Nova" panose="020B0504020202020204" pitchFamily="34" charset="0"/>
              </a:rPr>
              <a:t>edn</a:t>
            </a:r>
            <a:r>
              <a:rPr lang="en-GB" sz="1600" dirty="0">
                <a:latin typeface="Arial Nova" panose="020B0504020202020204" pitchFamily="34" charset="0"/>
              </a:rPr>
              <a:t>. Harlow: Pearson.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Kotler, P., Keller, K.L. and Chernev, A. (2022) Marketing Management. 16th </a:t>
            </a:r>
            <a:r>
              <a:rPr lang="en-GB" sz="1600" dirty="0" err="1">
                <a:latin typeface="Arial Nova" panose="020B0504020202020204" pitchFamily="34" charset="0"/>
              </a:rPr>
              <a:t>edn</a:t>
            </a:r>
            <a:r>
              <a:rPr lang="en-GB" sz="1600" dirty="0">
                <a:latin typeface="Arial Nova" panose="020B0504020202020204" pitchFamily="34" charset="0"/>
              </a:rPr>
              <a:t>. Harlow: Pearson.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L'Oréal (2024) Universal Registration Document 2024. Available at: https://www.loreal-finance.com/en/annual-report-2024/ (Accessed: 27 June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600" dirty="0">
                <a:latin typeface="Arial Nova" panose="020B0504020202020204" pitchFamily="34" charset="0"/>
              </a:rPr>
              <a:t>L'Oréal Finance (2024) Annual Report 2024. Available at: https://www.loreal-finance.com/en/annual-report-2024/ (Accessed: 27 June 2026).</a:t>
            </a:r>
          </a:p>
        </p:txBody>
      </p:sp>
    </p:spTree>
    <p:extLst>
      <p:ext uri="{BB962C8B-B14F-4D97-AF65-F5344CB8AC3E}">
        <p14:creationId xmlns:p14="http://schemas.microsoft.com/office/powerpoint/2010/main" val="1653453901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219</TotalTime>
  <Words>623</Words>
  <Application>Microsoft Office PowerPoint</Application>
  <PresentationFormat>Widescreen</PresentationFormat>
  <Paragraphs>125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 Nova</vt:lpstr>
      <vt:lpstr>Century Gothic</vt:lpstr>
      <vt:lpstr>Wingdings</vt:lpstr>
      <vt:lpstr>Wingdings 3</vt:lpstr>
      <vt:lpstr>Slice</vt:lpstr>
      <vt:lpstr>TASK 2 – BUSINESS PLAN PRESENTATION  L'Oréal – Presented from the Perspective of Founder Eugène Schueller</vt:lpstr>
      <vt:lpstr>Introduction  About My Company</vt:lpstr>
      <vt:lpstr>Business Idea &amp; Objectives</vt:lpstr>
      <vt:lpstr>Products &amp; USP</vt:lpstr>
      <vt:lpstr>SWOT Analysis</vt:lpstr>
      <vt:lpstr>Competitor Analysis</vt:lpstr>
      <vt:lpstr>Marketing Strategy</vt:lpstr>
      <vt:lpstr>PowerPoint Presentation</vt:lpstr>
      <vt:lpstr>Financial Growth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 chistol</dc:creator>
  <cp:lastModifiedBy>alex chistol</cp:lastModifiedBy>
  <cp:revision>1</cp:revision>
  <dcterms:created xsi:type="dcterms:W3CDTF">2026-07-10T19:10:53Z</dcterms:created>
  <dcterms:modified xsi:type="dcterms:W3CDTF">2026-07-10T22:49:55Z</dcterms:modified>
</cp:coreProperties>
</file>