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679" autoAdjust="0"/>
  </p:normalViewPr>
  <p:slideViewPr>
    <p:cSldViewPr snapToGrid="0">
      <p:cViewPr>
        <p:scale>
          <a:sx n="63" d="100"/>
          <a:sy n="63" d="100"/>
        </p:scale>
        <p:origin x="796" y="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1262E1-AD78-464A-A7B5-E56DCBB870CE}" type="datetimeFigureOut">
              <a:rPr lang="en-IN" smtClean="0"/>
              <a:t>05-03-2024</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EBB7E-69FC-415C-A287-63C551AC1E74}" type="slidenum">
              <a:rPr lang="en-IN" smtClean="0"/>
              <a:t>‹#›</a:t>
            </a:fld>
            <a:endParaRPr lang="en-IN"/>
          </a:p>
        </p:txBody>
      </p:sp>
    </p:spTree>
    <p:extLst>
      <p:ext uri="{BB962C8B-B14F-4D97-AF65-F5344CB8AC3E}">
        <p14:creationId xmlns:p14="http://schemas.microsoft.com/office/powerpoint/2010/main" val="540962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This presentation is involved in exploring the potentiality of business planning. Considering an efficient leadership pattern and strong agile planning developed here for implementing a startup food outlet development planning. </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2</a:t>
            </a:fld>
            <a:endParaRPr lang="en-IN"/>
          </a:p>
        </p:txBody>
      </p:sp>
    </p:spTree>
    <p:extLst>
      <p:ext uri="{BB962C8B-B14F-4D97-AF65-F5344CB8AC3E}">
        <p14:creationId xmlns:p14="http://schemas.microsoft.com/office/powerpoint/2010/main" val="2227115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main concern of this business plan is to develop an Indian cuisine food outlet in the UK food marketplace. As per the suggested planning, organic packaging of food and distinctive traditional food items with Indian fragrances, spices and aroma will be the unique USP for this business. This in turn protects it from an extensive competitive market. </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3</a:t>
            </a:fld>
            <a:endParaRPr lang="en-IN"/>
          </a:p>
        </p:txBody>
      </p:sp>
    </p:spTree>
    <p:extLst>
      <p:ext uri="{BB962C8B-B14F-4D97-AF65-F5344CB8AC3E}">
        <p14:creationId xmlns:p14="http://schemas.microsoft.com/office/powerpoint/2010/main" val="50815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legal format of a business provides a well-defined planned structure. Diverse organisational posts and any associated legal issues will be controlled under a certain legal format. This business will follow a sole ownership legal format.</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4</a:t>
            </a:fld>
            <a:endParaRPr lang="en-IN"/>
          </a:p>
        </p:txBody>
      </p:sp>
    </p:spTree>
    <p:extLst>
      <p:ext uri="{BB962C8B-B14F-4D97-AF65-F5344CB8AC3E}">
        <p14:creationId xmlns:p14="http://schemas.microsoft.com/office/powerpoint/2010/main" val="36085009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This slide has presented the primary managerial structure of the proposed organisation, </a:t>
            </a:r>
            <a:r>
              <a:rPr lang="en-IN" sz="1800" dirty="0" err="1">
                <a:effectLst/>
                <a:latin typeface="Arial" panose="020B0604020202020204" pitchFamily="34" charset="0"/>
                <a:ea typeface="Arial" panose="020B0604020202020204" pitchFamily="34" charset="0"/>
              </a:rPr>
              <a:t>Galland</a:t>
            </a:r>
            <a:r>
              <a:rPr lang="en-IN" sz="1800" dirty="0">
                <a:effectLst/>
                <a:latin typeface="Arial" panose="020B0604020202020204" pitchFamily="34" charset="0"/>
                <a:ea typeface="Arial" panose="020B0604020202020204" pitchFamily="34" charset="0"/>
              </a:rPr>
              <a:t>. At the very beginning of this organisation, about 15 to 20 employees were included in the organisational structure. One accountant, Chef, SCM manager, and accountant will be the core of this framework.</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5</a:t>
            </a:fld>
            <a:endParaRPr lang="en-IN"/>
          </a:p>
        </p:txBody>
      </p:sp>
    </p:spTree>
    <p:extLst>
      <p:ext uri="{BB962C8B-B14F-4D97-AF65-F5344CB8AC3E}">
        <p14:creationId xmlns:p14="http://schemas.microsoft.com/office/powerpoint/2010/main" val="6573318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business concept of providing Indian food in eco-friendly packaging, is notable for its USP. The firm capitalises on the rising need for food service providers worldwide and growing enthusiasm from eco-conscious buyers, overcoming challenges including low visibility and market share. Sole proprietorship, however, may present management challenges.</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6</a:t>
            </a:fld>
            <a:endParaRPr lang="en-IN"/>
          </a:p>
        </p:txBody>
      </p:sp>
    </p:spTree>
    <p:extLst>
      <p:ext uri="{BB962C8B-B14F-4D97-AF65-F5344CB8AC3E}">
        <p14:creationId xmlns:p14="http://schemas.microsoft.com/office/powerpoint/2010/main" val="4998843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company targets the most populous regions of the UK. These regions will give a strong customer base. It will offer a variety of Indian cuisine, uses affordable prices, and has a mixed marketing plan.</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7</a:t>
            </a:fld>
            <a:endParaRPr lang="en-IN"/>
          </a:p>
        </p:txBody>
      </p:sp>
    </p:spTree>
    <p:extLst>
      <p:ext uri="{BB962C8B-B14F-4D97-AF65-F5344CB8AC3E}">
        <p14:creationId xmlns:p14="http://schemas.microsoft.com/office/powerpoint/2010/main" val="798974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company has a competent culinary staff but also faces economic issues from growing inflation rates and political upheaval caused by Brexit. Trends in society toward sustainability could be advantageous to the company.</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8</a:t>
            </a:fld>
            <a:endParaRPr lang="en-IN"/>
          </a:p>
        </p:txBody>
      </p:sp>
    </p:spTree>
    <p:extLst>
      <p:ext uri="{BB962C8B-B14F-4D97-AF65-F5344CB8AC3E}">
        <p14:creationId xmlns:p14="http://schemas.microsoft.com/office/powerpoint/2010/main" val="1714741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The UK's technologically advantageous environment contrasts with regulatory hazards and laws such as the "Organic Products Regulations 2009" promote sustainable growth.</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9</a:t>
            </a:fld>
            <a:endParaRPr lang="en-IN"/>
          </a:p>
        </p:txBody>
      </p:sp>
    </p:spTree>
    <p:extLst>
      <p:ext uri="{BB962C8B-B14F-4D97-AF65-F5344CB8AC3E}">
        <p14:creationId xmlns:p14="http://schemas.microsoft.com/office/powerpoint/2010/main" val="6796968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dirty="0">
                <a:effectLst/>
                <a:latin typeface="Arial" panose="020B0604020202020204" pitchFamily="34" charset="0"/>
                <a:ea typeface="Arial" panose="020B0604020202020204" pitchFamily="34" charset="0"/>
              </a:rPr>
              <a:t>This slide presents a forecast of cash flow for the initial 12 months. The starting £25,000 expenditure pays for necessary equipment, operations, and launching expenses. Utilities, rent, employment, coverage, advertising, and other expenses are among the fixed monthly costs, with a predicted "net cash flow" of £17,100.</a:t>
            </a:r>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10</a:t>
            </a:fld>
            <a:endParaRPr lang="en-IN"/>
          </a:p>
        </p:txBody>
      </p:sp>
    </p:spTree>
    <p:extLst>
      <p:ext uri="{BB962C8B-B14F-4D97-AF65-F5344CB8AC3E}">
        <p14:creationId xmlns:p14="http://schemas.microsoft.com/office/powerpoint/2010/main" val="330088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Arial" panose="020B0604020202020204" pitchFamily="34" charset="0"/>
                <a:ea typeface="Arial" panose="020B0604020202020204" pitchFamily="34" charset="0"/>
              </a:rPr>
              <a:t>This presentation makes a comprehensive analysis of how this business planning will be successfully implemented in the UK-targeted regions. Considering the cash flow forecasts the financial stability of this project has also illustrated. </a:t>
            </a:r>
          </a:p>
          <a:p>
            <a:endParaRPr lang="en-IN" dirty="0"/>
          </a:p>
        </p:txBody>
      </p:sp>
      <p:sp>
        <p:nvSpPr>
          <p:cNvPr id="4" name="Slide Number Placeholder 3"/>
          <p:cNvSpPr>
            <a:spLocks noGrp="1"/>
          </p:cNvSpPr>
          <p:nvPr>
            <p:ph type="sldNum" sz="quarter" idx="5"/>
          </p:nvPr>
        </p:nvSpPr>
        <p:spPr/>
        <p:txBody>
          <a:bodyPr/>
          <a:lstStyle/>
          <a:p>
            <a:fld id="{4A8EBB7E-69FC-415C-A287-63C551AC1E74}" type="slidenum">
              <a:rPr lang="en-IN" smtClean="0"/>
              <a:t>11</a:t>
            </a:fld>
            <a:endParaRPr lang="en-IN"/>
          </a:p>
        </p:txBody>
      </p:sp>
    </p:spTree>
    <p:extLst>
      <p:ext uri="{BB962C8B-B14F-4D97-AF65-F5344CB8AC3E}">
        <p14:creationId xmlns:p14="http://schemas.microsoft.com/office/powerpoint/2010/main" val="1271439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CC64E-042D-4928-38EF-C788C2DDED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B8E4879-9210-101F-BBD9-8CA929B726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CCBEEC59-A693-C0D3-959D-2B9907FB2275}"/>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7D79F3B6-0782-ED2D-28BB-7162A94777D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3ACD875-B6E4-B467-F726-5303554A73A2}"/>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959936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25793-29C1-3BF1-7992-77AAB8DDF6D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89FD443-7512-3B9F-2374-05BDD0460F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DE66837-8D2C-7946-992B-D404EA7ADD4A}"/>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6FF31FB6-1CB2-027C-3073-C5BB0C9C473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8638861-A9CE-9B6B-B0DB-D969477085AD}"/>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821533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08BC6-12B9-0809-8B6F-A75D0C7C3F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A75D4F5F-5107-8109-52DB-498EAE8A3A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088A9D-7119-B831-04F0-056F474A3AFA}"/>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B124C2E3-B318-AD0B-7208-A0438D6AB1E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C465FE3-D547-90BF-C2AE-47C8882D3E40}"/>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21173210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EEEBFF-9A43-26AA-843B-95B5FFC3F89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1EC8B5F-D3A2-BD36-3FEC-2429E0CDFD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C13B368E-9646-10A2-0009-C8D34FEE04A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9D7DA69-A0E6-CB19-2486-17D0514801D5}"/>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6" name="Footer Placeholder 5">
            <a:extLst>
              <a:ext uri="{FF2B5EF4-FFF2-40B4-BE49-F238E27FC236}">
                <a16:creationId xmlns:a16="http://schemas.microsoft.com/office/drawing/2014/main" id="{ADCCB993-3C1A-516B-11BE-7EEE88E39D5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D13DD46-1996-A950-B942-17A1693B214F}"/>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256920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67DDD-252B-ED03-B77E-FA4BF00C47C4}"/>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43D9569A-FAFC-B6AF-24EB-1FFC1E833E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FC6D7E-F05E-DD23-ED42-79B0B550669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7243F068-85FA-1CDB-16C9-C056ED09162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E0949-54E4-B0C3-8E91-6E069AB956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179CCC0A-D15B-4EF8-AF00-B242B4621990}"/>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8" name="Footer Placeholder 7">
            <a:extLst>
              <a:ext uri="{FF2B5EF4-FFF2-40B4-BE49-F238E27FC236}">
                <a16:creationId xmlns:a16="http://schemas.microsoft.com/office/drawing/2014/main" id="{68A383A5-ACCC-5E39-9A16-1730D0D213D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9A952931-C276-E664-DB9C-97DDA2C2580B}"/>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13204571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7DB15-EBBC-AE8B-3914-24634AB66E97}"/>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791FDD18-0FBC-7749-1423-A6F75B942F6D}"/>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4" name="Footer Placeholder 3">
            <a:extLst>
              <a:ext uri="{FF2B5EF4-FFF2-40B4-BE49-F238E27FC236}">
                <a16:creationId xmlns:a16="http://schemas.microsoft.com/office/drawing/2014/main" id="{C03B3A2D-6AB4-1EAB-CD47-2E072DABACD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C3B4B635-BBD9-6119-2A77-CEEEC2FC971E}"/>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1195452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CBBF28-8CB6-C132-4168-20283A9031C1}"/>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3" name="Footer Placeholder 2">
            <a:extLst>
              <a:ext uri="{FF2B5EF4-FFF2-40B4-BE49-F238E27FC236}">
                <a16:creationId xmlns:a16="http://schemas.microsoft.com/office/drawing/2014/main" id="{4349EA8B-B24E-82F8-97D9-3226588589F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5A1F33F4-9971-4BC2-CDB9-117A520E0A35}"/>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2574214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D83DF-CF32-CAD3-3543-650B5BF3B9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4805B103-B8EB-695E-8BCF-EF9007D1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386E9444-4FDD-9FFC-346D-3432EBD99C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FD0492F-99FF-C411-CFA1-FDCDBA4CFD54}"/>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6" name="Footer Placeholder 5">
            <a:extLst>
              <a:ext uri="{FF2B5EF4-FFF2-40B4-BE49-F238E27FC236}">
                <a16:creationId xmlns:a16="http://schemas.microsoft.com/office/drawing/2014/main" id="{458205E1-5F88-4320-5082-68BB5478B8B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4AECF8F-A51A-A004-6E52-8BD0D55BA188}"/>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745816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7DAF55-3B8C-1FD3-084E-D91BDAF7E9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6FD1B06F-649E-2804-CD24-F712CAF163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C1C887D7-6EED-658B-A75D-FDE2F3BDCC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96333E-60B4-8D0E-CAF2-F4F0C4457A23}"/>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6" name="Footer Placeholder 5">
            <a:extLst>
              <a:ext uri="{FF2B5EF4-FFF2-40B4-BE49-F238E27FC236}">
                <a16:creationId xmlns:a16="http://schemas.microsoft.com/office/drawing/2014/main" id="{6759083B-E283-FB3A-5553-49CFC47DE16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ECD6A37-65CC-0122-97B0-0A7ED3B19712}"/>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288844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E062A-813A-6253-3AF4-0BECE32DE3D5}"/>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6CEB89FB-CA88-C744-4CBC-8E900B0591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DE57290-BCFF-0A81-8A5D-D79D0F7A10FE}"/>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2DDDC930-57CA-A0FE-894F-8D908AD6826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CE5792B-69C9-9628-7AA5-7BE4C55E8696}"/>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485683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3C72C4-031B-DEBC-12B5-C50D9AFEBEB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09DB8119-E645-EA1C-B65D-FC332F2665B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5A7D79E-9D4F-ADFE-2387-B3DE8FA000A9}"/>
              </a:ext>
            </a:extLst>
          </p:cNvPr>
          <p:cNvSpPr>
            <a:spLocks noGrp="1"/>
          </p:cNvSpPr>
          <p:nvPr>
            <p:ph type="dt" sz="half" idx="10"/>
          </p:nvPr>
        </p:nvSpPr>
        <p:spPr/>
        <p:txBody>
          <a:body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41E6E2A0-84D6-1A1B-94E8-C7D58EB3312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FE86754-3341-92F9-4A66-1EC283663232}"/>
              </a:ext>
            </a:extLst>
          </p:cNvPr>
          <p:cNvSpPr>
            <a:spLocks noGrp="1"/>
          </p:cNvSpPr>
          <p:nvPr>
            <p:ph type="sldNum" sz="quarter" idx="12"/>
          </p:nvPr>
        </p:nvSpPr>
        <p:spPr/>
        <p:txBody>
          <a:bodyPr/>
          <a:lstStyle/>
          <a:p>
            <a:fld id="{FD50146C-2290-4021-9FCA-5528C64EB01D}" type="slidenum">
              <a:rPr lang="en-IN" smtClean="0"/>
              <a:t>‹#›</a:t>
            </a:fld>
            <a:endParaRPr lang="en-IN"/>
          </a:p>
        </p:txBody>
      </p:sp>
    </p:spTree>
    <p:extLst>
      <p:ext uri="{BB962C8B-B14F-4D97-AF65-F5344CB8AC3E}">
        <p14:creationId xmlns:p14="http://schemas.microsoft.com/office/powerpoint/2010/main" val="7486850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8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A65B92-28F1-75B8-D2E7-9DC6CDB4E8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39766AD-1C62-DE3F-B9DA-7D598557F3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F086C6F-87BE-800F-5604-20C7EDA8E3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2F4387-E56C-40A8-9B1C-33D7947B1520}" type="datetimeFigureOut">
              <a:rPr lang="en-IN" smtClean="0"/>
              <a:t>05-03-2024</a:t>
            </a:fld>
            <a:endParaRPr lang="en-IN"/>
          </a:p>
        </p:txBody>
      </p:sp>
      <p:sp>
        <p:nvSpPr>
          <p:cNvPr id="5" name="Footer Placeholder 4">
            <a:extLst>
              <a:ext uri="{FF2B5EF4-FFF2-40B4-BE49-F238E27FC236}">
                <a16:creationId xmlns:a16="http://schemas.microsoft.com/office/drawing/2014/main" id="{A5AC7315-6044-DCB7-4A6F-69FAC8BC3D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84AAE80-A9C0-271E-A995-0FC74B3F6E2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50146C-2290-4021-9FCA-5528C64EB01D}" type="slidenum">
              <a:rPr lang="en-IN" smtClean="0"/>
              <a:t>‹#›</a:t>
            </a:fld>
            <a:endParaRPr lang="en-IN"/>
          </a:p>
        </p:txBody>
      </p:sp>
    </p:spTree>
    <p:extLst>
      <p:ext uri="{BB962C8B-B14F-4D97-AF65-F5344CB8AC3E}">
        <p14:creationId xmlns:p14="http://schemas.microsoft.com/office/powerpoint/2010/main" val="6791568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statista.com/statistics/1400522/uk-consumer-attitudes-towards-sustainable-nutrition/" TargetMode="External"/><Relationship Id="rId2" Type="http://schemas.openxmlformats.org/officeDocument/2006/relationships/image" Target="../media/image15.jpg"/><Relationship Id="rId1" Type="http://schemas.openxmlformats.org/officeDocument/2006/relationships/slideLayout" Target="../slideLayouts/slideLayout4.xml"/><Relationship Id="rId4" Type="http://schemas.openxmlformats.org/officeDocument/2006/relationships/hyperlink" Target="https://www.statista.com/statistics/306648/inflation-rate-consumer-price-index-cpi-united-kingdom-uk/#:~:text=Inflation%20rate%20in%20the%20UK%201989%2D2024&amp;text=The%20UK%20inflation%20rate%20was,11.1%20percent%20in%20October%202022"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g"/><Relationship Id="rId1" Type="http://schemas.openxmlformats.org/officeDocument/2006/relationships/slideLayout" Target="../slideLayouts/slideLayout4.xml"/><Relationship Id="rId4"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054D91-3113-66BD-A215-B9928B14D56E}"/>
              </a:ext>
            </a:extLst>
          </p:cNvPr>
          <p:cNvSpPr>
            <a:spLocks noGrp="1"/>
          </p:cNvSpPr>
          <p:nvPr>
            <p:ph type="ctrTitle"/>
          </p:nvPr>
        </p:nvSpPr>
        <p:spPr>
          <a:xfrm>
            <a:off x="167530" y="1565078"/>
            <a:ext cx="8100170" cy="2106956"/>
          </a:xfrm>
        </p:spPr>
        <p:txBody>
          <a:bodyPr>
            <a:noAutofit/>
          </a:bodyPr>
          <a:lstStyle/>
          <a:p>
            <a:r>
              <a:rPr lang="en-IN" sz="4400" b="1" dirty="0">
                <a:effectLst/>
                <a:latin typeface="Arial" panose="020B0604020202020204" pitchFamily="34" charset="0"/>
                <a:ea typeface="Arial" panose="020B0604020202020204" pitchFamily="34" charset="0"/>
              </a:rPr>
              <a:t>START-UP BUSINESS PLAN DEVELOPMENT:</a:t>
            </a:r>
            <a:br>
              <a:rPr lang="en-IN" sz="4400" b="1" dirty="0">
                <a:effectLst/>
                <a:latin typeface="Arial" panose="020B0604020202020204" pitchFamily="34" charset="0"/>
                <a:ea typeface="Arial" panose="020B0604020202020204" pitchFamily="34" charset="0"/>
              </a:rPr>
            </a:br>
            <a:r>
              <a:rPr lang="en-IN" sz="4400" b="1" dirty="0">
                <a:effectLst/>
                <a:latin typeface="Arial" panose="020B0604020202020204" pitchFamily="34" charset="0"/>
                <a:ea typeface="Arial" panose="020B0604020202020204" pitchFamily="34" charset="0"/>
              </a:rPr>
              <a:t> ESTABLISH A FOOD OUTLET</a:t>
            </a:r>
            <a:endParaRPr lang="en-IN" sz="4800" dirty="0"/>
          </a:p>
        </p:txBody>
      </p:sp>
      <p:pic>
        <p:nvPicPr>
          <p:cNvPr id="4" name="Picture 3" descr="A picture containing knife  Description automatically generated">
            <a:extLst>
              <a:ext uri="{FF2B5EF4-FFF2-40B4-BE49-F238E27FC236}">
                <a16:creationId xmlns:a16="http://schemas.microsoft.com/office/drawing/2014/main" id="{4107591D-5C97-4685-5E16-435E01F17374}"/>
              </a:ext>
            </a:extLst>
          </p:cNvPr>
          <p:cNvPicPr>
            <a:picLocks noChangeAspect="1"/>
          </p:cNvPicPr>
          <p:nvPr/>
        </p:nvPicPr>
        <p:blipFill>
          <a:blip r:embed="rId3" cstate="print"/>
          <a:stretch>
            <a:fillRect/>
          </a:stretch>
        </p:blipFill>
        <p:spPr>
          <a:xfrm>
            <a:off x="0" y="0"/>
            <a:ext cx="2479459" cy="922932"/>
          </a:xfrm>
          <a:prstGeom prst="rect">
            <a:avLst/>
          </a:prstGeom>
        </p:spPr>
      </p:pic>
      <p:sp>
        <p:nvSpPr>
          <p:cNvPr id="6" name="TextBox 5">
            <a:extLst>
              <a:ext uri="{FF2B5EF4-FFF2-40B4-BE49-F238E27FC236}">
                <a16:creationId xmlns:a16="http://schemas.microsoft.com/office/drawing/2014/main" id="{9CCDC36E-5CC5-5C96-A9EB-95944E0653A6}"/>
              </a:ext>
            </a:extLst>
          </p:cNvPr>
          <p:cNvSpPr txBox="1"/>
          <p:nvPr/>
        </p:nvSpPr>
        <p:spPr>
          <a:xfrm>
            <a:off x="6424332" y="4537702"/>
            <a:ext cx="3810886" cy="1160511"/>
          </a:xfrm>
          <a:prstGeom prst="rect">
            <a:avLst/>
          </a:prstGeom>
          <a:noFill/>
        </p:spPr>
        <p:txBody>
          <a:bodyPr wrap="square">
            <a:spAutoFit/>
          </a:bodyPr>
          <a:lstStyle/>
          <a:p>
            <a:pPr algn="just">
              <a:lnSpc>
                <a:spcPct val="150000"/>
              </a:lnSpc>
            </a:pPr>
            <a:r>
              <a:rPr lang="en-US" sz="1600" b="1" i="1" dirty="0">
                <a:effectLst/>
                <a:latin typeface="Arial" panose="020B0604020202020204" pitchFamily="34" charset="0"/>
                <a:ea typeface="Arial" panose="020B0604020202020204" pitchFamily="34" charset="0"/>
              </a:rPr>
              <a:t>Student</a:t>
            </a:r>
            <a:r>
              <a:rPr lang="en-US" sz="1600" b="1" i="1" dirty="0">
                <a:latin typeface="Arial" panose="020B0604020202020204" pitchFamily="34" charset="0"/>
                <a:ea typeface="Arial" panose="020B0604020202020204" pitchFamily="34" charset="0"/>
              </a:rPr>
              <a:t> </a:t>
            </a:r>
            <a:r>
              <a:rPr lang="en-US" sz="1600" b="1" i="1" dirty="0">
                <a:effectLst/>
                <a:latin typeface="Arial" panose="020B0604020202020204" pitchFamily="34" charset="0"/>
                <a:ea typeface="Arial" panose="020B0604020202020204" pitchFamily="34" charset="0"/>
              </a:rPr>
              <a:t>name: </a:t>
            </a:r>
            <a:r>
              <a:rPr lang="en-US" sz="1600" b="1" i="1" dirty="0" err="1">
                <a:effectLst/>
                <a:latin typeface="Arial" panose="020B0604020202020204" pitchFamily="34" charset="0"/>
                <a:ea typeface="Arial" panose="020B0604020202020204" pitchFamily="34" charset="0"/>
              </a:rPr>
              <a:t>Gindila</a:t>
            </a:r>
            <a:r>
              <a:rPr lang="en-US" sz="1600" b="1" i="1" dirty="0">
                <a:effectLst/>
                <a:latin typeface="Arial" panose="020B0604020202020204" pitchFamily="34" charset="0"/>
                <a:ea typeface="Arial" panose="020B0604020202020204" pitchFamily="34" charset="0"/>
              </a:rPr>
              <a:t> Smaranda</a:t>
            </a:r>
          </a:p>
          <a:p>
            <a:pPr algn="just">
              <a:lnSpc>
                <a:spcPct val="150000"/>
              </a:lnSpc>
            </a:pPr>
            <a:r>
              <a:rPr lang="en-US" sz="1600" b="1" i="1" dirty="0">
                <a:effectLst/>
                <a:latin typeface="Arial" panose="020B0604020202020204" pitchFamily="34" charset="0"/>
                <a:ea typeface="Arial" panose="020B0604020202020204" pitchFamily="34" charset="0"/>
              </a:rPr>
              <a:t>Student ID number: 2216541</a:t>
            </a:r>
            <a:endParaRPr lang="en-US" sz="1600" b="1" i="1" dirty="0">
              <a:latin typeface="Arial" panose="020B0604020202020204" pitchFamily="34" charset="0"/>
              <a:ea typeface="Arial" panose="020B0604020202020204" pitchFamily="34" charset="0"/>
            </a:endParaRPr>
          </a:p>
          <a:p>
            <a:pPr algn="just">
              <a:lnSpc>
                <a:spcPct val="150000"/>
              </a:lnSpc>
            </a:pPr>
            <a:r>
              <a:rPr lang="en-US" sz="1600" b="1" i="1" dirty="0">
                <a:effectLst/>
                <a:latin typeface="Arial" panose="020B0604020202020204" pitchFamily="34" charset="0"/>
                <a:ea typeface="Arial" panose="020B0604020202020204" pitchFamily="34" charset="0"/>
              </a:rPr>
              <a:t>Module code: LCBB5001</a:t>
            </a:r>
            <a:endParaRPr lang="en-IN" sz="1600" i="1" dirty="0"/>
          </a:p>
        </p:txBody>
      </p:sp>
      <p:pic>
        <p:nvPicPr>
          <p:cNvPr id="1026" name="Picture 2" descr="A Comprehensive Guide to Indian Cuisine: List of Popular Indian Dishes ...">
            <a:extLst>
              <a:ext uri="{FF2B5EF4-FFF2-40B4-BE49-F238E27FC236}">
                <a16:creationId xmlns:a16="http://schemas.microsoft.com/office/drawing/2014/main" id="{79DC7EBE-9DD3-2C70-D0CE-BCF65832AF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0150" y="3869089"/>
            <a:ext cx="3905249" cy="2776517"/>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9631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853DE-7042-53DC-16BB-833989F36815}"/>
              </a:ext>
            </a:extLst>
          </p:cNvPr>
          <p:cNvSpPr>
            <a:spLocks noGrp="1"/>
          </p:cNvSpPr>
          <p:nvPr>
            <p:ph type="title"/>
          </p:nvPr>
        </p:nvSpPr>
        <p:spPr/>
        <p:txBody>
          <a:bodyPr>
            <a:normAutofit/>
          </a:bodyPr>
          <a:lstStyle/>
          <a:p>
            <a:pPr algn="ctr"/>
            <a:r>
              <a:rPr lang="en-IN" sz="3600" b="1" dirty="0">
                <a:effectLst/>
                <a:latin typeface="Arial" panose="020B0604020202020204" pitchFamily="34" charset="0"/>
                <a:ea typeface="Arial" panose="020B0604020202020204" pitchFamily="34" charset="0"/>
              </a:rPr>
              <a:t>Introduction</a:t>
            </a:r>
            <a:endParaRPr lang="en-IN" sz="7200" b="1" dirty="0"/>
          </a:p>
        </p:txBody>
      </p:sp>
      <p:sp>
        <p:nvSpPr>
          <p:cNvPr id="3" name="Content Placeholder 2">
            <a:extLst>
              <a:ext uri="{FF2B5EF4-FFF2-40B4-BE49-F238E27FC236}">
                <a16:creationId xmlns:a16="http://schemas.microsoft.com/office/drawing/2014/main" id="{C8388E28-5F69-536E-E989-1C1D5DB34BFD}"/>
              </a:ext>
            </a:extLst>
          </p:cNvPr>
          <p:cNvSpPr>
            <a:spLocks noGrp="1"/>
          </p:cNvSpPr>
          <p:nvPr>
            <p:ph sz="half" idx="1"/>
          </p:nvPr>
        </p:nvSpPr>
        <p:spPr>
          <a:xfrm>
            <a:off x="2520398" y="1773583"/>
            <a:ext cx="5181600" cy="4351338"/>
          </a:xfrm>
        </p:spPr>
        <p:txBody>
          <a:bodyPr>
            <a:normAutofit lnSpcReduction="10000"/>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A start-up business implementation needs to draw attention to agile and adaptable planning.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Here suggested business idea for developing an Indian Cuisine food outlet in the UK, namely </a:t>
            </a:r>
            <a:r>
              <a:rPr lang="en-IN" sz="1800" u="none" strike="noStrike" dirty="0" err="1">
                <a:effectLst/>
                <a:latin typeface="Arial" panose="020B0604020202020204" pitchFamily="34" charset="0"/>
                <a:ea typeface="Arial" panose="020B0604020202020204" pitchFamily="34" charset="0"/>
              </a:rPr>
              <a:t>Galland</a:t>
            </a:r>
            <a:r>
              <a:rPr lang="en-IN" sz="1800" u="none" strike="noStrike" dirty="0">
                <a:effectLst/>
                <a:latin typeface="Arial" panose="020B0604020202020204" pitchFamily="34" charset="0"/>
                <a:ea typeface="Arial" panose="020B0604020202020204" pitchFamily="34" charset="0"/>
              </a:rPr>
              <a:t>.</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A strong leadership pattern, efficient communication platform, and transparent understanding of business goals are the main pillars of successful business planning.</a:t>
            </a:r>
          </a:p>
          <a:p>
            <a:endParaRPr lang="en-IN" dirty="0"/>
          </a:p>
        </p:txBody>
      </p:sp>
      <p:pic>
        <p:nvPicPr>
          <p:cNvPr id="5" name="image7.png">
            <a:extLst>
              <a:ext uri="{FF2B5EF4-FFF2-40B4-BE49-F238E27FC236}">
                <a16:creationId xmlns:a16="http://schemas.microsoft.com/office/drawing/2014/main" id="{534A040B-A809-3484-5733-76BBE31CD009}"/>
              </a:ext>
            </a:extLst>
          </p:cNvPr>
          <p:cNvPicPr>
            <a:picLocks noGrp="1"/>
          </p:cNvPicPr>
          <p:nvPr>
            <p:ph sz="half" idx="2"/>
          </p:nvPr>
        </p:nvPicPr>
        <p:blipFill>
          <a:blip r:embed="rId3"/>
          <a:srcRect/>
          <a:stretch>
            <a:fillRect/>
          </a:stretch>
        </p:blipFill>
        <p:spPr>
          <a:xfrm>
            <a:off x="7851913" y="2365513"/>
            <a:ext cx="3859282" cy="2286496"/>
          </a:xfrm>
          <a:prstGeom prst="rect">
            <a:avLst/>
          </a:prstGeom>
          <a:ln w="25400">
            <a:solidFill>
              <a:srgbClr val="000000"/>
            </a:solidFill>
            <a:prstDash val="solid"/>
          </a:ln>
        </p:spPr>
      </p:pic>
    </p:spTree>
    <p:extLst>
      <p:ext uri="{BB962C8B-B14F-4D97-AF65-F5344CB8AC3E}">
        <p14:creationId xmlns:p14="http://schemas.microsoft.com/office/powerpoint/2010/main" val="1862972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4F990-3F85-9850-6834-E5027835348A}"/>
              </a:ext>
            </a:extLst>
          </p:cNvPr>
          <p:cNvSpPr>
            <a:spLocks noGrp="1"/>
          </p:cNvSpPr>
          <p:nvPr>
            <p:ph type="title"/>
          </p:nvPr>
        </p:nvSpPr>
        <p:spPr/>
        <p:txBody>
          <a:bodyPr>
            <a:normAutofit/>
          </a:bodyPr>
          <a:lstStyle/>
          <a:p>
            <a:pPr algn="ctr"/>
            <a:r>
              <a:rPr lang="en-IN" sz="3600" b="1" dirty="0">
                <a:effectLst/>
                <a:latin typeface="Arial" panose="020B0604020202020204" pitchFamily="34" charset="0"/>
                <a:ea typeface="Arial" panose="020B0604020202020204" pitchFamily="34" charset="0"/>
              </a:rPr>
              <a:t>Overview of the business idea</a:t>
            </a:r>
            <a:endParaRPr lang="en-IN" sz="3600" b="1" dirty="0"/>
          </a:p>
        </p:txBody>
      </p:sp>
      <p:sp>
        <p:nvSpPr>
          <p:cNvPr id="3" name="Content Placeholder 2">
            <a:extLst>
              <a:ext uri="{FF2B5EF4-FFF2-40B4-BE49-F238E27FC236}">
                <a16:creationId xmlns:a16="http://schemas.microsoft.com/office/drawing/2014/main" id="{DB3BC4A7-F79C-5F91-56B1-A68F71917354}"/>
              </a:ext>
            </a:extLst>
          </p:cNvPr>
          <p:cNvSpPr>
            <a:spLocks noGrp="1"/>
          </p:cNvSpPr>
          <p:nvPr>
            <p:ph sz="half" idx="1"/>
          </p:nvPr>
        </p:nvSpPr>
        <p:spPr>
          <a:xfrm>
            <a:off x="6493566" y="1867383"/>
            <a:ext cx="5181600" cy="4351338"/>
          </a:xfrm>
        </p:spPr>
        <p:txBody>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Here the suggested business idea is to develop a food outlet in the UK.</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Selling Indian traditional cuisine and a sustainable packaging strategy will be its USP to strengthen its competitive edge.</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It has adopted a “customer-centric approach”.</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The market size of Indian food in the UK has increased by 54% which signifies its potential to grow (Naylor </a:t>
            </a:r>
            <a:r>
              <a:rPr lang="en-IN" sz="1800" i="1" u="none" strike="noStrike" dirty="0">
                <a:effectLst/>
                <a:latin typeface="Arial" panose="020B0604020202020204" pitchFamily="34" charset="0"/>
                <a:ea typeface="Arial" panose="020B0604020202020204" pitchFamily="34" charset="0"/>
              </a:rPr>
              <a:t>et al., </a:t>
            </a:r>
            <a:r>
              <a:rPr lang="en-IN" sz="1800" u="none" strike="noStrike" dirty="0">
                <a:effectLst/>
                <a:latin typeface="Arial" panose="020B0604020202020204" pitchFamily="34" charset="0"/>
                <a:ea typeface="Arial" panose="020B0604020202020204" pitchFamily="34" charset="0"/>
              </a:rPr>
              <a:t>2021).  </a:t>
            </a:r>
          </a:p>
          <a:p>
            <a:endParaRPr lang="en-IN" dirty="0"/>
          </a:p>
        </p:txBody>
      </p:sp>
      <p:pic>
        <p:nvPicPr>
          <p:cNvPr id="5" name="image10.png">
            <a:extLst>
              <a:ext uri="{FF2B5EF4-FFF2-40B4-BE49-F238E27FC236}">
                <a16:creationId xmlns:a16="http://schemas.microsoft.com/office/drawing/2014/main" id="{34D48BD0-5A4D-76CC-C0FA-BE45D336E1C3}"/>
              </a:ext>
            </a:extLst>
          </p:cNvPr>
          <p:cNvPicPr>
            <a:picLocks noGrp="1"/>
          </p:cNvPicPr>
          <p:nvPr>
            <p:ph sz="half" idx="2"/>
          </p:nvPr>
        </p:nvPicPr>
        <p:blipFill>
          <a:blip r:embed="rId3"/>
          <a:srcRect/>
          <a:stretch>
            <a:fillRect/>
          </a:stretch>
        </p:blipFill>
        <p:spPr>
          <a:xfrm>
            <a:off x="838200" y="2229880"/>
            <a:ext cx="5181600" cy="2398240"/>
          </a:xfrm>
          <a:prstGeom prst="rect">
            <a:avLst/>
          </a:prstGeom>
          <a:ln w="25400">
            <a:solidFill>
              <a:srgbClr val="000000"/>
            </a:solidFill>
            <a:prstDash val="solid"/>
          </a:ln>
        </p:spPr>
      </p:pic>
    </p:spTree>
    <p:extLst>
      <p:ext uri="{BB962C8B-B14F-4D97-AF65-F5344CB8AC3E}">
        <p14:creationId xmlns:p14="http://schemas.microsoft.com/office/powerpoint/2010/main" val="1347418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A4075-3DCE-1AED-2267-DFB4E26801B1}"/>
              </a:ext>
            </a:extLst>
          </p:cNvPr>
          <p:cNvSpPr>
            <a:spLocks noGrp="1"/>
          </p:cNvSpPr>
          <p:nvPr>
            <p:ph type="title"/>
          </p:nvPr>
        </p:nvSpPr>
        <p:spPr/>
        <p:txBody>
          <a:bodyPr>
            <a:normAutofit/>
          </a:bodyPr>
          <a:lstStyle/>
          <a:p>
            <a:pPr algn="ctr"/>
            <a:r>
              <a:rPr lang="en-IN" sz="3600" b="1" dirty="0">
                <a:effectLst/>
                <a:latin typeface="Arial" panose="020B0604020202020204" pitchFamily="34" charset="0"/>
                <a:ea typeface="Arial" panose="020B0604020202020204" pitchFamily="34" charset="0"/>
              </a:rPr>
              <a:t>Legal Format of the Company and Ownership</a:t>
            </a:r>
            <a:endParaRPr lang="en-IN" sz="3600" b="1" dirty="0"/>
          </a:p>
        </p:txBody>
      </p:sp>
      <p:sp>
        <p:nvSpPr>
          <p:cNvPr id="3" name="Content Placeholder 2">
            <a:extLst>
              <a:ext uri="{FF2B5EF4-FFF2-40B4-BE49-F238E27FC236}">
                <a16:creationId xmlns:a16="http://schemas.microsoft.com/office/drawing/2014/main" id="{6291F617-AA7E-555B-EB0A-37AFD38D7477}"/>
              </a:ext>
            </a:extLst>
          </p:cNvPr>
          <p:cNvSpPr>
            <a:spLocks noGrp="1"/>
          </p:cNvSpPr>
          <p:nvPr>
            <p:ph sz="half" idx="1"/>
          </p:nvPr>
        </p:nvSpPr>
        <p:spPr>
          <a:xfrm>
            <a:off x="2676939" y="1960562"/>
            <a:ext cx="5181600" cy="4351338"/>
          </a:xfrm>
        </p:spPr>
        <p:txBody>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Legal format development in a start-up business ensures an efficient risk management framework to cope with legal informalities-related issues (Carroll, 2021).</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In this business case, the company will follow a “sole proprietorship”.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It signifies entire management system will be controlled by a single owner (</a:t>
            </a:r>
            <a:r>
              <a:rPr lang="en-IN" sz="1800" u="none" strike="noStrike" dirty="0" err="1">
                <a:effectLst/>
                <a:latin typeface="Arial" panose="020B0604020202020204" pitchFamily="34" charset="0"/>
                <a:ea typeface="Arial" panose="020B0604020202020204" pitchFamily="34" charset="0"/>
              </a:rPr>
              <a:t>Januarita</a:t>
            </a:r>
            <a:r>
              <a:rPr lang="en-IN" sz="1800" u="none" strike="noStrike" dirty="0">
                <a:effectLst/>
                <a:latin typeface="Arial" panose="020B0604020202020204" pitchFamily="34" charset="0"/>
                <a:ea typeface="Arial" panose="020B0604020202020204" pitchFamily="34" charset="0"/>
              </a:rPr>
              <a:t>, 2021). </a:t>
            </a:r>
          </a:p>
        </p:txBody>
      </p:sp>
      <p:pic>
        <p:nvPicPr>
          <p:cNvPr id="5" name="image2.png">
            <a:extLst>
              <a:ext uri="{FF2B5EF4-FFF2-40B4-BE49-F238E27FC236}">
                <a16:creationId xmlns:a16="http://schemas.microsoft.com/office/drawing/2014/main" id="{B603282D-E692-3731-2B58-E52593969CF6}"/>
              </a:ext>
            </a:extLst>
          </p:cNvPr>
          <p:cNvPicPr>
            <a:picLocks noGrp="1"/>
          </p:cNvPicPr>
          <p:nvPr>
            <p:ph sz="half" idx="2"/>
          </p:nvPr>
        </p:nvPicPr>
        <p:blipFill>
          <a:blip r:embed="rId3"/>
          <a:srcRect/>
          <a:stretch>
            <a:fillRect/>
          </a:stretch>
        </p:blipFill>
        <p:spPr>
          <a:xfrm>
            <a:off x="8040755" y="2435086"/>
            <a:ext cx="3849757" cy="2751653"/>
          </a:xfrm>
          <a:prstGeom prst="rect">
            <a:avLst/>
          </a:prstGeom>
          <a:ln w="25400">
            <a:solidFill>
              <a:srgbClr val="000000"/>
            </a:solidFill>
            <a:prstDash val="solid"/>
          </a:ln>
        </p:spPr>
      </p:pic>
    </p:spTree>
    <p:extLst>
      <p:ext uri="{BB962C8B-B14F-4D97-AF65-F5344CB8AC3E}">
        <p14:creationId xmlns:p14="http://schemas.microsoft.com/office/powerpoint/2010/main" val="12044202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25AC2-8091-9E9C-150F-F201939C259E}"/>
              </a:ext>
            </a:extLst>
          </p:cNvPr>
          <p:cNvSpPr>
            <a:spLocks noGrp="1"/>
          </p:cNvSpPr>
          <p:nvPr>
            <p:ph type="title"/>
          </p:nvPr>
        </p:nvSpPr>
        <p:spPr/>
        <p:txBody>
          <a:bodyPr>
            <a:normAutofit/>
          </a:bodyPr>
          <a:lstStyle/>
          <a:p>
            <a:pPr algn="ctr"/>
            <a:r>
              <a:rPr lang="en-IN" sz="3600" b="1" kern="0" dirty="0">
                <a:effectLst/>
                <a:latin typeface="Arial" panose="020B0604020202020204" pitchFamily="34" charset="0"/>
              </a:rPr>
              <a:t>Management of the company</a:t>
            </a:r>
            <a:endParaRPr lang="en-IN" sz="3600" dirty="0"/>
          </a:p>
        </p:txBody>
      </p:sp>
      <p:sp>
        <p:nvSpPr>
          <p:cNvPr id="3" name="Content Placeholder 2">
            <a:extLst>
              <a:ext uri="{FF2B5EF4-FFF2-40B4-BE49-F238E27FC236}">
                <a16:creationId xmlns:a16="http://schemas.microsoft.com/office/drawing/2014/main" id="{2DA36E61-66FF-713E-392D-8E66F82B7072}"/>
              </a:ext>
            </a:extLst>
          </p:cNvPr>
          <p:cNvSpPr>
            <a:spLocks noGrp="1"/>
          </p:cNvSpPr>
          <p:nvPr>
            <p:ph sz="half" idx="1"/>
          </p:nvPr>
        </p:nvSpPr>
        <p:spPr>
          <a:xfrm>
            <a:off x="5648738" y="1690688"/>
            <a:ext cx="6288157" cy="4351338"/>
          </a:xfrm>
        </p:spPr>
        <p:txBody>
          <a:bodyPr>
            <a:noAutofit/>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The management infrastructure of a company is developed based on the employee base (Andreas, 2022).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Beginning of this solely developed business idea has planned to implement with approx. 15 to 20 employees.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One head chef will be responsible for addressing the authenticity of the food items, while the maintenance crew will search for potential market opportunities to foster business innovation.</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CEO, HR, SCM Officer, marketing managers and other staff will be the core of developing this business.</a:t>
            </a:r>
          </a:p>
        </p:txBody>
      </p:sp>
      <p:pic>
        <p:nvPicPr>
          <p:cNvPr id="5" name="image5.png">
            <a:extLst>
              <a:ext uri="{FF2B5EF4-FFF2-40B4-BE49-F238E27FC236}">
                <a16:creationId xmlns:a16="http://schemas.microsoft.com/office/drawing/2014/main" id="{A1B88950-9E9E-CE15-457A-F01317F71B3E}"/>
              </a:ext>
            </a:extLst>
          </p:cNvPr>
          <p:cNvPicPr>
            <a:picLocks noGrp="1"/>
          </p:cNvPicPr>
          <p:nvPr>
            <p:ph sz="half" idx="2"/>
          </p:nvPr>
        </p:nvPicPr>
        <p:blipFill>
          <a:blip r:embed="rId3"/>
          <a:srcRect/>
          <a:stretch>
            <a:fillRect/>
          </a:stretch>
        </p:blipFill>
        <p:spPr>
          <a:xfrm>
            <a:off x="1083364" y="2126231"/>
            <a:ext cx="4114801" cy="2972544"/>
          </a:xfrm>
          <a:prstGeom prst="rect">
            <a:avLst/>
          </a:prstGeom>
          <a:ln w="25400">
            <a:solidFill>
              <a:srgbClr val="000000"/>
            </a:solidFill>
            <a:prstDash val="solid"/>
          </a:ln>
        </p:spPr>
      </p:pic>
    </p:spTree>
    <p:extLst>
      <p:ext uri="{BB962C8B-B14F-4D97-AF65-F5344CB8AC3E}">
        <p14:creationId xmlns:p14="http://schemas.microsoft.com/office/powerpoint/2010/main" val="26029482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0011AE-90C5-FA23-3279-17B231C674CD}"/>
              </a:ext>
            </a:extLst>
          </p:cNvPr>
          <p:cNvSpPr>
            <a:spLocks noGrp="1"/>
          </p:cNvSpPr>
          <p:nvPr>
            <p:ph type="title"/>
          </p:nvPr>
        </p:nvSpPr>
        <p:spPr/>
        <p:txBody>
          <a:bodyPr>
            <a:normAutofit/>
          </a:bodyPr>
          <a:lstStyle/>
          <a:p>
            <a:pPr algn="ctr"/>
            <a:r>
              <a:rPr lang="en-IN" sz="3600" b="1" kern="0" dirty="0">
                <a:effectLst/>
                <a:latin typeface="Arial" panose="020B0604020202020204" pitchFamily="34" charset="0"/>
              </a:rPr>
              <a:t>Evaluation of the Business Idea: SWOT</a:t>
            </a:r>
            <a:endParaRPr lang="en-IN" sz="3600" dirty="0"/>
          </a:p>
        </p:txBody>
      </p:sp>
      <p:sp>
        <p:nvSpPr>
          <p:cNvPr id="3" name="Content Placeholder 2">
            <a:extLst>
              <a:ext uri="{FF2B5EF4-FFF2-40B4-BE49-F238E27FC236}">
                <a16:creationId xmlns:a16="http://schemas.microsoft.com/office/drawing/2014/main" id="{0AFC2C14-B0B9-7A67-8BEB-A77EB6CB8D86}"/>
              </a:ext>
            </a:extLst>
          </p:cNvPr>
          <p:cNvSpPr>
            <a:spLocks noGrp="1"/>
          </p:cNvSpPr>
          <p:nvPr>
            <p:ph sz="half" idx="1"/>
          </p:nvPr>
        </p:nvSpPr>
        <p:spPr>
          <a:xfrm>
            <a:off x="1441173" y="1690688"/>
            <a:ext cx="6609521" cy="4626459"/>
          </a:xfrm>
        </p:spPr>
        <p:txBody>
          <a:bodyPr>
            <a:noAutofit/>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Distinct the business idea with innovative USP of selling Indian cuisine and using sustainable packaging.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Reduced brand recognition and market penetration are the common barriers to such startup planning.</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Increased rate of events and catering globally is another market strength for this start-up idea.</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Enhanced demand from an eco-conscious consumer base is another strength of this business idea (Statista.com, 2024).</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Sole dependence on a single ownership indicates some threats to managing issues. </a:t>
            </a:r>
          </a:p>
        </p:txBody>
      </p:sp>
      <p:pic>
        <p:nvPicPr>
          <p:cNvPr id="5" name="image4.png">
            <a:extLst>
              <a:ext uri="{FF2B5EF4-FFF2-40B4-BE49-F238E27FC236}">
                <a16:creationId xmlns:a16="http://schemas.microsoft.com/office/drawing/2014/main" id="{399D8137-F1C4-7CB6-BCBA-B59B6E1A3D1B}"/>
              </a:ext>
            </a:extLst>
          </p:cNvPr>
          <p:cNvPicPr>
            <a:picLocks noGrp="1"/>
          </p:cNvPicPr>
          <p:nvPr>
            <p:ph sz="half" idx="2"/>
          </p:nvPr>
        </p:nvPicPr>
        <p:blipFill>
          <a:blip r:embed="rId3"/>
          <a:srcRect/>
          <a:stretch>
            <a:fillRect/>
          </a:stretch>
        </p:blipFill>
        <p:spPr>
          <a:xfrm>
            <a:off x="8050694" y="2900645"/>
            <a:ext cx="4028661" cy="2694043"/>
          </a:xfrm>
          <a:prstGeom prst="rect">
            <a:avLst/>
          </a:prstGeom>
          <a:ln w="25400">
            <a:solidFill>
              <a:srgbClr val="000000"/>
            </a:solidFill>
            <a:prstDash val="solid"/>
          </a:ln>
        </p:spPr>
      </p:pic>
    </p:spTree>
    <p:extLst>
      <p:ext uri="{BB962C8B-B14F-4D97-AF65-F5344CB8AC3E}">
        <p14:creationId xmlns:p14="http://schemas.microsoft.com/office/powerpoint/2010/main" val="2000128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1254A-3EB1-BFB9-2037-93F9FC18822D}"/>
              </a:ext>
            </a:extLst>
          </p:cNvPr>
          <p:cNvSpPr>
            <a:spLocks noGrp="1"/>
          </p:cNvSpPr>
          <p:nvPr>
            <p:ph type="title"/>
          </p:nvPr>
        </p:nvSpPr>
        <p:spPr/>
        <p:txBody>
          <a:bodyPr>
            <a:normAutofit/>
          </a:bodyPr>
          <a:lstStyle/>
          <a:p>
            <a:pPr algn="ctr"/>
            <a:r>
              <a:rPr lang="en-IN" sz="3600" b="1" kern="0" dirty="0">
                <a:effectLst/>
                <a:latin typeface="Arial" panose="020B0604020202020204" pitchFamily="34" charset="0"/>
              </a:rPr>
              <a:t>Evaluation of the Business Idea: 4P marketing mix</a:t>
            </a:r>
            <a:endParaRPr lang="en-IN" sz="3600" dirty="0"/>
          </a:p>
        </p:txBody>
      </p:sp>
      <p:sp>
        <p:nvSpPr>
          <p:cNvPr id="3" name="Content Placeholder 2">
            <a:extLst>
              <a:ext uri="{FF2B5EF4-FFF2-40B4-BE49-F238E27FC236}">
                <a16:creationId xmlns:a16="http://schemas.microsoft.com/office/drawing/2014/main" id="{9235127A-0FF6-F81B-9C89-1BE364D68072}"/>
              </a:ext>
            </a:extLst>
          </p:cNvPr>
          <p:cNvSpPr>
            <a:spLocks noGrp="1"/>
          </p:cNvSpPr>
          <p:nvPr>
            <p:ph sz="half" idx="1"/>
          </p:nvPr>
        </p:nvSpPr>
        <p:spPr>
          <a:xfrm>
            <a:off x="6172200" y="1954834"/>
            <a:ext cx="5181600" cy="4351338"/>
          </a:xfrm>
        </p:spPr>
        <p:txBody>
          <a:bodyPr>
            <a:normAutofit lnSpcReduction="10000"/>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Product- A diverse product portfolio addressing traditional Indian cuisine will be offered delicately.</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Pricing- In terms of coping with a highly competitive marketplace, it needs to adopt a competitive, value-based pricing strategy.</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Place- business will be targeted in an area of the UK with highly dense or populated areas.</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Promotion- It will adopt a mixed promotional strategy, conventional and digital media. </a:t>
            </a:r>
          </a:p>
          <a:p>
            <a:endParaRPr lang="en-IN" dirty="0"/>
          </a:p>
        </p:txBody>
      </p:sp>
      <p:pic>
        <p:nvPicPr>
          <p:cNvPr id="5" name="image1.png">
            <a:extLst>
              <a:ext uri="{FF2B5EF4-FFF2-40B4-BE49-F238E27FC236}">
                <a16:creationId xmlns:a16="http://schemas.microsoft.com/office/drawing/2014/main" id="{5CD76CCC-2AE1-6F95-77AA-F5AC62A0E36C}"/>
              </a:ext>
            </a:extLst>
          </p:cNvPr>
          <p:cNvPicPr>
            <a:picLocks noGrp="1"/>
          </p:cNvPicPr>
          <p:nvPr>
            <p:ph sz="half" idx="2"/>
          </p:nvPr>
        </p:nvPicPr>
        <p:blipFill>
          <a:blip r:embed="rId3"/>
          <a:srcRect/>
          <a:stretch>
            <a:fillRect/>
          </a:stretch>
        </p:blipFill>
        <p:spPr>
          <a:xfrm>
            <a:off x="1000885" y="2171252"/>
            <a:ext cx="4610100" cy="3600450"/>
          </a:xfrm>
          <a:prstGeom prst="rect">
            <a:avLst/>
          </a:prstGeom>
          <a:ln w="25400">
            <a:solidFill>
              <a:srgbClr val="000000"/>
            </a:solidFill>
            <a:prstDash val="solid"/>
          </a:ln>
        </p:spPr>
      </p:pic>
    </p:spTree>
    <p:extLst>
      <p:ext uri="{BB962C8B-B14F-4D97-AF65-F5344CB8AC3E}">
        <p14:creationId xmlns:p14="http://schemas.microsoft.com/office/powerpoint/2010/main" val="1087653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9516B2-907C-A80F-5960-B5C6C5E52270}"/>
              </a:ext>
            </a:extLst>
          </p:cNvPr>
          <p:cNvSpPr>
            <a:spLocks noGrp="1"/>
          </p:cNvSpPr>
          <p:nvPr>
            <p:ph type="title"/>
          </p:nvPr>
        </p:nvSpPr>
        <p:spPr/>
        <p:txBody>
          <a:bodyPr>
            <a:normAutofit/>
          </a:bodyPr>
          <a:lstStyle/>
          <a:p>
            <a:pPr algn="ctr"/>
            <a:r>
              <a:rPr lang="en-IN" sz="3600" b="1" kern="0" dirty="0">
                <a:effectLst/>
                <a:latin typeface="Arial" panose="020B0604020202020204" pitchFamily="34" charset="0"/>
              </a:rPr>
              <a:t>Evaluation of the Business Idea: PESTLE</a:t>
            </a:r>
            <a:endParaRPr lang="en-IN" sz="3600" dirty="0"/>
          </a:p>
        </p:txBody>
      </p:sp>
      <p:sp>
        <p:nvSpPr>
          <p:cNvPr id="3" name="Content Placeholder 2">
            <a:extLst>
              <a:ext uri="{FF2B5EF4-FFF2-40B4-BE49-F238E27FC236}">
                <a16:creationId xmlns:a16="http://schemas.microsoft.com/office/drawing/2014/main" id="{6EB8822A-1DE3-F286-145D-24C5E4B03072}"/>
              </a:ext>
            </a:extLst>
          </p:cNvPr>
          <p:cNvSpPr>
            <a:spLocks noGrp="1"/>
          </p:cNvSpPr>
          <p:nvPr>
            <p:ph sz="half" idx="1"/>
          </p:nvPr>
        </p:nvSpPr>
        <p:spPr>
          <a:xfrm>
            <a:off x="2238375" y="1882775"/>
            <a:ext cx="5181600" cy="4351338"/>
          </a:xfrm>
        </p:spPr>
        <p:txBody>
          <a:bodyPr>
            <a:normAutofit fontScale="92500" lnSpcReduction="20000"/>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Politically unstable conditions like Brexit cause significant economic constraints.</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The increased inflation rate, in 2022, peaked at about rising 11.1%, becoming a contemporary business issue in the UK marketplace (Statista.com, 2024).</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Its highly experienced and trained culinary team will strengthen its market structure.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Sociocultural trends towards the sustainable and standard-quality of food are a potential benefit for this business. </a:t>
            </a:r>
          </a:p>
          <a:p>
            <a:endParaRPr lang="en-IN" dirty="0"/>
          </a:p>
        </p:txBody>
      </p:sp>
      <p:pic>
        <p:nvPicPr>
          <p:cNvPr id="5" name="image6.png">
            <a:extLst>
              <a:ext uri="{FF2B5EF4-FFF2-40B4-BE49-F238E27FC236}">
                <a16:creationId xmlns:a16="http://schemas.microsoft.com/office/drawing/2014/main" id="{9E10D8A2-8FCF-94FF-F276-6F132A3D4309}"/>
              </a:ext>
            </a:extLst>
          </p:cNvPr>
          <p:cNvPicPr>
            <a:picLocks noGrp="1"/>
          </p:cNvPicPr>
          <p:nvPr>
            <p:ph sz="half" idx="2"/>
          </p:nvPr>
        </p:nvPicPr>
        <p:blipFill>
          <a:blip r:embed="rId3"/>
          <a:srcRect/>
          <a:stretch>
            <a:fillRect/>
          </a:stretch>
        </p:blipFill>
        <p:spPr>
          <a:xfrm>
            <a:off x="7639049" y="2362200"/>
            <a:ext cx="3800475" cy="2580978"/>
          </a:xfrm>
          <a:prstGeom prst="rect">
            <a:avLst/>
          </a:prstGeom>
          <a:ln w="25400">
            <a:solidFill>
              <a:srgbClr val="000000"/>
            </a:solidFill>
            <a:prstDash val="solid"/>
          </a:ln>
        </p:spPr>
      </p:pic>
    </p:spTree>
    <p:extLst>
      <p:ext uri="{BB962C8B-B14F-4D97-AF65-F5344CB8AC3E}">
        <p14:creationId xmlns:p14="http://schemas.microsoft.com/office/powerpoint/2010/main" val="156716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72638-65BA-8C06-0C08-8411F6D34012}"/>
              </a:ext>
            </a:extLst>
          </p:cNvPr>
          <p:cNvSpPr>
            <a:spLocks noGrp="1"/>
          </p:cNvSpPr>
          <p:nvPr>
            <p:ph type="title"/>
          </p:nvPr>
        </p:nvSpPr>
        <p:spPr/>
        <p:txBody>
          <a:bodyPr>
            <a:normAutofit/>
          </a:bodyPr>
          <a:lstStyle/>
          <a:p>
            <a:pPr algn="ctr"/>
            <a:r>
              <a:rPr lang="en-IN" sz="3600" b="1" kern="0" dirty="0">
                <a:effectLst/>
                <a:latin typeface="Arial" panose="020B0604020202020204" pitchFamily="34" charset="0"/>
              </a:rPr>
              <a:t>Evaluation of the Business Idea: PESTLE</a:t>
            </a:r>
            <a:endParaRPr lang="en-IN" sz="3600" dirty="0"/>
          </a:p>
        </p:txBody>
      </p:sp>
      <p:sp>
        <p:nvSpPr>
          <p:cNvPr id="4" name="Content Placeholder 3">
            <a:extLst>
              <a:ext uri="{FF2B5EF4-FFF2-40B4-BE49-F238E27FC236}">
                <a16:creationId xmlns:a16="http://schemas.microsoft.com/office/drawing/2014/main" id="{13D5D632-B7CC-BB94-C049-44EAC5FDAC05}"/>
              </a:ext>
            </a:extLst>
          </p:cNvPr>
          <p:cNvSpPr>
            <a:spLocks noGrp="1"/>
          </p:cNvSpPr>
          <p:nvPr>
            <p:ph sz="half" idx="2"/>
          </p:nvPr>
        </p:nvSpPr>
        <p:spPr/>
        <p:txBody>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The UK is providing a highly potent technological business landscape.</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Regulatory and legal changes in the UK government body may hamper the management infrastructure of food sectors. </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The “Organic Products Regulations 2009” protects the UK’s commitment towards satiable development. </a:t>
            </a:r>
          </a:p>
        </p:txBody>
      </p:sp>
      <p:pic>
        <p:nvPicPr>
          <p:cNvPr id="5" name="image9.png">
            <a:extLst>
              <a:ext uri="{FF2B5EF4-FFF2-40B4-BE49-F238E27FC236}">
                <a16:creationId xmlns:a16="http://schemas.microsoft.com/office/drawing/2014/main" id="{982A4D48-A785-EEB3-5ECF-229229E97AAA}"/>
              </a:ext>
            </a:extLst>
          </p:cNvPr>
          <p:cNvPicPr>
            <a:picLocks noGrp="1"/>
          </p:cNvPicPr>
          <p:nvPr>
            <p:ph sz="half" idx="1"/>
          </p:nvPr>
        </p:nvPicPr>
        <p:blipFill>
          <a:blip r:embed="rId3"/>
          <a:srcRect/>
          <a:stretch>
            <a:fillRect/>
          </a:stretch>
        </p:blipFill>
        <p:spPr>
          <a:xfrm>
            <a:off x="1266825" y="2184956"/>
            <a:ext cx="4276725" cy="2786221"/>
          </a:xfrm>
          <a:prstGeom prst="rect">
            <a:avLst/>
          </a:prstGeom>
          <a:ln w="25400">
            <a:solidFill>
              <a:srgbClr val="000000"/>
            </a:solidFill>
            <a:prstDash val="solid"/>
          </a:ln>
        </p:spPr>
      </p:pic>
    </p:spTree>
    <p:extLst>
      <p:ext uri="{BB962C8B-B14F-4D97-AF65-F5344CB8AC3E}">
        <p14:creationId xmlns:p14="http://schemas.microsoft.com/office/powerpoint/2010/main" val="2712758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ECB2857-5D5E-0B44-8430-8244417E1670}"/>
              </a:ext>
            </a:extLst>
          </p:cNvPr>
          <p:cNvSpPr>
            <a:spLocks noGrp="1"/>
          </p:cNvSpPr>
          <p:nvPr>
            <p:ph sz="half" idx="1"/>
          </p:nvPr>
        </p:nvSpPr>
        <p:spPr>
          <a:xfrm>
            <a:off x="1704975" y="1939925"/>
            <a:ext cx="5181600" cy="4351338"/>
          </a:xfrm>
        </p:spPr>
        <p:txBody>
          <a:bodyPr>
            <a:normAutofit lnSpcReduction="10000"/>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A £25,000 initial expenditure has been set aside for operating capital, culinary equipment, and launching expenses.</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Rent, electricity bills, payroll, insurance coverage, marketing, and other incidentals are instances of monthly fixed expenditures.</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Considering materials and package variable expenses per meal taken into account, a predicted "net cash flow" of about £17,100 over 12 months has been forecasted.</a:t>
            </a:r>
          </a:p>
          <a:p>
            <a:endParaRPr lang="en-IN" dirty="0"/>
          </a:p>
        </p:txBody>
      </p:sp>
      <p:sp>
        <p:nvSpPr>
          <p:cNvPr id="5" name="Title 1">
            <a:extLst>
              <a:ext uri="{FF2B5EF4-FFF2-40B4-BE49-F238E27FC236}">
                <a16:creationId xmlns:a16="http://schemas.microsoft.com/office/drawing/2014/main" id="{0A4E4586-A872-1F9D-1901-F9B066D86B21}"/>
              </a:ext>
            </a:extLst>
          </p:cNvPr>
          <p:cNvSpPr>
            <a:spLocks noGrp="1"/>
          </p:cNvSpPr>
          <p:nvPr>
            <p:ph type="title"/>
          </p:nvPr>
        </p:nvSpPr>
        <p:spPr>
          <a:xfrm>
            <a:off x="838200" y="365125"/>
            <a:ext cx="10515600" cy="1325563"/>
          </a:xfrm>
        </p:spPr>
        <p:txBody>
          <a:bodyPr>
            <a:normAutofit/>
          </a:bodyPr>
          <a:lstStyle/>
          <a:p>
            <a:pPr algn="ctr"/>
            <a:r>
              <a:rPr lang="en-IN" sz="3600" b="1" dirty="0">
                <a:effectLst/>
                <a:latin typeface="Arial" panose="020B0604020202020204" pitchFamily="34" charset="0"/>
                <a:ea typeface="Arial" panose="020B0604020202020204" pitchFamily="34" charset="0"/>
              </a:rPr>
              <a:t>Cash flow forecast for the first 12 months</a:t>
            </a:r>
            <a:endParaRPr lang="en-IN" sz="3600" b="1" dirty="0"/>
          </a:p>
        </p:txBody>
      </p:sp>
      <p:pic>
        <p:nvPicPr>
          <p:cNvPr id="6" name="image3.png">
            <a:extLst>
              <a:ext uri="{FF2B5EF4-FFF2-40B4-BE49-F238E27FC236}">
                <a16:creationId xmlns:a16="http://schemas.microsoft.com/office/drawing/2014/main" id="{F15B1E1F-E59D-C03A-FD42-BCEB8715642A}"/>
              </a:ext>
            </a:extLst>
          </p:cNvPr>
          <p:cNvPicPr>
            <a:picLocks noGrp="1"/>
          </p:cNvPicPr>
          <p:nvPr>
            <p:ph sz="half" idx="2"/>
          </p:nvPr>
        </p:nvPicPr>
        <p:blipFill>
          <a:blip r:embed="rId3"/>
          <a:srcRect/>
          <a:stretch>
            <a:fillRect/>
          </a:stretch>
        </p:blipFill>
        <p:spPr>
          <a:xfrm>
            <a:off x="6886575" y="2718043"/>
            <a:ext cx="5181600" cy="2356951"/>
          </a:xfrm>
          <a:prstGeom prst="rect">
            <a:avLst/>
          </a:prstGeom>
          <a:ln w="25400">
            <a:solidFill>
              <a:srgbClr val="000000"/>
            </a:solidFill>
            <a:prstDash val="solid"/>
          </a:ln>
        </p:spPr>
      </p:pic>
    </p:spTree>
    <p:extLst>
      <p:ext uri="{BB962C8B-B14F-4D97-AF65-F5344CB8AC3E}">
        <p14:creationId xmlns:p14="http://schemas.microsoft.com/office/powerpoint/2010/main" val="31899623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FA5EC-5CF6-38CB-0166-6DCEAF88B8CF}"/>
              </a:ext>
            </a:extLst>
          </p:cNvPr>
          <p:cNvSpPr>
            <a:spLocks noGrp="1"/>
          </p:cNvSpPr>
          <p:nvPr>
            <p:ph type="title"/>
          </p:nvPr>
        </p:nvSpPr>
        <p:spPr/>
        <p:txBody>
          <a:bodyPr>
            <a:normAutofit/>
          </a:bodyPr>
          <a:lstStyle/>
          <a:p>
            <a:pPr algn="ctr"/>
            <a:r>
              <a:rPr lang="en-IN" sz="3600" b="1" dirty="0">
                <a:effectLst/>
                <a:latin typeface="Arial" panose="020B0604020202020204" pitchFamily="34" charset="0"/>
                <a:ea typeface="Arial" panose="020B0604020202020204" pitchFamily="34" charset="0"/>
              </a:rPr>
              <a:t>Conclusion</a:t>
            </a:r>
            <a:endParaRPr lang="en-IN" sz="3600" b="1" dirty="0"/>
          </a:p>
        </p:txBody>
      </p:sp>
      <p:sp>
        <p:nvSpPr>
          <p:cNvPr id="3" name="Content Placeholder 2">
            <a:extLst>
              <a:ext uri="{FF2B5EF4-FFF2-40B4-BE49-F238E27FC236}">
                <a16:creationId xmlns:a16="http://schemas.microsoft.com/office/drawing/2014/main" id="{2F30C98D-E26D-EAA0-B8D2-CA0817D6D165}"/>
              </a:ext>
            </a:extLst>
          </p:cNvPr>
          <p:cNvSpPr>
            <a:spLocks noGrp="1"/>
          </p:cNvSpPr>
          <p:nvPr>
            <p:ph sz="half" idx="1"/>
          </p:nvPr>
        </p:nvSpPr>
        <p:spPr>
          <a:xfrm>
            <a:off x="5934075" y="1901825"/>
            <a:ext cx="5181600" cy="4351338"/>
          </a:xfrm>
        </p:spPr>
        <p:txBody>
          <a:bodyPr/>
          <a:lstStyle/>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This study has critically defined how potent this business planning is in the UK business context.</a:t>
            </a:r>
          </a:p>
          <a:p>
            <a:pPr marL="342900" lvl="0" indent="-342900" algn="just">
              <a:lnSpc>
                <a:spcPct val="150000"/>
              </a:lnSpc>
              <a:buFont typeface="Arial" panose="020B0604020202020204" pitchFamily="34" charset="0"/>
              <a:buChar char="●"/>
            </a:pPr>
            <a:r>
              <a:rPr lang="en-IN" sz="1800" u="none" strike="noStrike" dirty="0">
                <a:effectLst/>
                <a:latin typeface="Arial" panose="020B0604020202020204" pitchFamily="34" charset="0"/>
                <a:ea typeface="Arial" panose="020B0604020202020204" pitchFamily="34" charset="0"/>
              </a:rPr>
              <a:t>Industrial analysis and cash flow management forecast help to protect the viability of this project. </a:t>
            </a:r>
          </a:p>
        </p:txBody>
      </p:sp>
      <p:pic>
        <p:nvPicPr>
          <p:cNvPr id="5" name="image8.png">
            <a:extLst>
              <a:ext uri="{FF2B5EF4-FFF2-40B4-BE49-F238E27FC236}">
                <a16:creationId xmlns:a16="http://schemas.microsoft.com/office/drawing/2014/main" id="{A5B09304-75B8-C8DB-3E5C-450FD7E3B63D}"/>
              </a:ext>
            </a:extLst>
          </p:cNvPr>
          <p:cNvPicPr>
            <a:picLocks noGrp="1"/>
          </p:cNvPicPr>
          <p:nvPr>
            <p:ph sz="half" idx="2"/>
          </p:nvPr>
        </p:nvPicPr>
        <p:blipFill>
          <a:blip r:embed="rId3"/>
          <a:srcRect/>
          <a:stretch>
            <a:fillRect/>
          </a:stretch>
        </p:blipFill>
        <p:spPr>
          <a:xfrm>
            <a:off x="352425" y="1845255"/>
            <a:ext cx="5181600" cy="3167489"/>
          </a:xfrm>
          <a:prstGeom prst="rect">
            <a:avLst/>
          </a:prstGeom>
          <a:ln w="25400">
            <a:solidFill>
              <a:srgbClr val="000000"/>
            </a:solidFill>
            <a:prstDash val="solid"/>
          </a:ln>
        </p:spPr>
      </p:pic>
    </p:spTree>
    <p:extLst>
      <p:ext uri="{BB962C8B-B14F-4D97-AF65-F5344CB8AC3E}">
        <p14:creationId xmlns:p14="http://schemas.microsoft.com/office/powerpoint/2010/main" val="3138329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5C853-1CC0-4BA0-9BF1-234DBEDC46A2}"/>
              </a:ext>
            </a:extLst>
          </p:cNvPr>
          <p:cNvSpPr>
            <a:spLocks noGrp="1"/>
          </p:cNvSpPr>
          <p:nvPr>
            <p:ph type="title"/>
          </p:nvPr>
        </p:nvSpPr>
        <p:spPr/>
        <p:txBody>
          <a:bodyPr>
            <a:normAutofit/>
          </a:bodyPr>
          <a:lstStyle/>
          <a:p>
            <a:pPr algn="ctr"/>
            <a:r>
              <a:rPr lang="en-IN" sz="3600" b="1" dirty="0">
                <a:latin typeface="Arial" panose="020B0604020202020204" pitchFamily="34" charset="0"/>
                <a:cs typeface="Arial" panose="020B0604020202020204" pitchFamily="34" charset="0"/>
              </a:rPr>
              <a:t>Reference List</a:t>
            </a:r>
          </a:p>
        </p:txBody>
      </p:sp>
      <p:sp>
        <p:nvSpPr>
          <p:cNvPr id="3" name="Content Placeholder 2">
            <a:extLst>
              <a:ext uri="{FF2B5EF4-FFF2-40B4-BE49-F238E27FC236}">
                <a16:creationId xmlns:a16="http://schemas.microsoft.com/office/drawing/2014/main" id="{BBB0B528-B058-71A6-3C7E-2AF7AD2511DD}"/>
              </a:ext>
            </a:extLst>
          </p:cNvPr>
          <p:cNvSpPr>
            <a:spLocks noGrp="1"/>
          </p:cNvSpPr>
          <p:nvPr>
            <p:ph sz="half" idx="1"/>
          </p:nvPr>
        </p:nvSpPr>
        <p:spPr>
          <a:xfrm>
            <a:off x="838199" y="1825625"/>
            <a:ext cx="10515599" cy="4351338"/>
          </a:xfrm>
        </p:spPr>
        <p:txBody>
          <a:bodyPr>
            <a:normAutofit fontScale="70000" lnSpcReduction="20000"/>
          </a:bodyPr>
          <a:lstStyle/>
          <a:p>
            <a:pPr algn="just">
              <a:lnSpc>
                <a:spcPct val="150000"/>
              </a:lnSpc>
            </a:pPr>
            <a:r>
              <a:rPr lang="en-IN" sz="1800" dirty="0">
                <a:effectLst/>
                <a:latin typeface="Arial" panose="020B0604020202020204" pitchFamily="34" charset="0"/>
                <a:ea typeface="Times New Roman" panose="02020603050405020304" pitchFamily="18" charset="0"/>
              </a:rPr>
              <a:t>Andreas, D., 2022. EMPLOYEE PERFORMANCE: The Effect Of Motivation And Job Satisfaction. </a:t>
            </a:r>
            <a:r>
              <a:rPr lang="en-IN" sz="1800" i="1" dirty="0">
                <a:effectLst/>
                <a:latin typeface="Times New Roman" panose="02020603050405020304" pitchFamily="18" charset="0"/>
                <a:ea typeface="Times New Roman" panose="02020603050405020304" pitchFamily="18" charset="0"/>
              </a:rPr>
              <a:t>PRODUKTIF: </a:t>
            </a:r>
            <a:r>
              <a:rPr lang="en-IN" sz="1800" i="1" dirty="0" err="1">
                <a:effectLst/>
                <a:latin typeface="Times New Roman" panose="02020603050405020304" pitchFamily="18" charset="0"/>
                <a:ea typeface="Times New Roman" panose="02020603050405020304" pitchFamily="18" charset="0"/>
              </a:rPr>
              <a:t>Jurnal</a:t>
            </a:r>
            <a:r>
              <a:rPr lang="en-IN" sz="1800" i="1" dirty="0">
                <a:effectLst/>
                <a:latin typeface="Times New Roman" panose="02020603050405020304" pitchFamily="18" charset="0"/>
                <a:ea typeface="Times New Roman" panose="02020603050405020304" pitchFamily="18" charset="0"/>
              </a:rPr>
              <a:t> </a:t>
            </a:r>
            <a:r>
              <a:rPr lang="en-IN" sz="1800" i="1" dirty="0" err="1">
                <a:effectLst/>
                <a:latin typeface="Times New Roman" panose="02020603050405020304" pitchFamily="18" charset="0"/>
                <a:ea typeface="Times New Roman" panose="02020603050405020304" pitchFamily="18" charset="0"/>
              </a:rPr>
              <a:t>Kepegawaian</a:t>
            </a:r>
            <a:r>
              <a:rPr lang="en-IN" sz="1800" i="1" dirty="0">
                <a:effectLst/>
                <a:latin typeface="Times New Roman" panose="02020603050405020304" pitchFamily="18" charset="0"/>
                <a:ea typeface="Times New Roman" panose="02020603050405020304" pitchFamily="18" charset="0"/>
              </a:rPr>
              <a:t> dan </a:t>
            </a:r>
            <a:r>
              <a:rPr lang="en-IN" sz="1800" i="1" dirty="0" err="1">
                <a:effectLst/>
                <a:latin typeface="Times New Roman" panose="02020603050405020304" pitchFamily="18" charset="0"/>
                <a:ea typeface="Times New Roman" panose="02020603050405020304" pitchFamily="18" charset="0"/>
              </a:rPr>
              <a:t>Organisasi</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1</a:t>
            </a:r>
            <a:r>
              <a:rPr lang="en-IN" sz="1800" dirty="0">
                <a:effectLst/>
                <a:latin typeface="Times New Roman" panose="02020603050405020304" pitchFamily="18" charset="0"/>
                <a:ea typeface="Times New Roman" panose="02020603050405020304" pitchFamily="18" charset="0"/>
              </a:rPr>
              <a:t>(1), pp.28-35.</a:t>
            </a:r>
          </a:p>
          <a:p>
            <a:pPr algn="just">
              <a:lnSpc>
                <a:spcPct val="150000"/>
              </a:lnSpc>
            </a:pPr>
            <a:r>
              <a:rPr lang="en-IN" sz="1800" dirty="0">
                <a:effectLst/>
                <a:latin typeface="Arial" panose="020B0604020202020204" pitchFamily="34" charset="0"/>
                <a:ea typeface="Times New Roman" panose="02020603050405020304" pitchFamily="18" charset="0"/>
              </a:rPr>
              <a:t>Carroll, A.B., 2021. Corporate social responsibility: Perspectives on the CSR construct’s development and future. </a:t>
            </a:r>
            <a:r>
              <a:rPr lang="en-IN" sz="1800" i="1" dirty="0">
                <a:effectLst/>
                <a:latin typeface="Times New Roman" panose="02020603050405020304" pitchFamily="18" charset="0"/>
                <a:ea typeface="Times New Roman" panose="02020603050405020304" pitchFamily="18" charset="0"/>
              </a:rPr>
              <a:t>Business &amp; Society</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60</a:t>
            </a:r>
            <a:r>
              <a:rPr lang="en-IN" sz="1800" dirty="0">
                <a:effectLst/>
                <a:latin typeface="Times New Roman" panose="02020603050405020304" pitchFamily="18" charset="0"/>
                <a:ea typeface="Times New Roman" panose="02020603050405020304" pitchFamily="18" charset="0"/>
              </a:rPr>
              <a:t>(6), pp.1258-1278.</a:t>
            </a:r>
          </a:p>
          <a:p>
            <a:pPr algn="just">
              <a:lnSpc>
                <a:spcPct val="150000"/>
              </a:lnSpc>
            </a:pPr>
            <a:r>
              <a:rPr lang="en-IN" sz="1800" dirty="0" err="1">
                <a:effectLst/>
                <a:latin typeface="Arial" panose="020B0604020202020204" pitchFamily="34" charset="0"/>
                <a:ea typeface="Arial" panose="020B0604020202020204" pitchFamily="34" charset="0"/>
              </a:rPr>
              <a:t>Januarita</a:t>
            </a:r>
            <a:r>
              <a:rPr lang="en-IN" sz="1800" dirty="0">
                <a:effectLst/>
                <a:latin typeface="Arial" panose="020B0604020202020204" pitchFamily="34" charset="0"/>
                <a:ea typeface="Arial" panose="020B0604020202020204" pitchFamily="34" charset="0"/>
              </a:rPr>
              <a:t>, R., 2021. The Newly Sole Proprietorship as Limited Liability Company in Recent Indonesian Company Law. </a:t>
            </a:r>
            <a:r>
              <a:rPr lang="en-IN" sz="1800" i="1" dirty="0" err="1">
                <a:effectLst/>
                <a:latin typeface="Arial" panose="020B0604020202020204" pitchFamily="34" charset="0"/>
                <a:ea typeface="Arial" panose="020B0604020202020204" pitchFamily="34" charset="0"/>
              </a:rPr>
              <a:t>Jurnal</a:t>
            </a:r>
            <a:r>
              <a:rPr lang="en-IN" sz="1800" i="1" dirty="0">
                <a:effectLst/>
                <a:latin typeface="Arial" panose="020B0604020202020204" pitchFamily="34" charset="0"/>
                <a:ea typeface="Arial" panose="020B0604020202020204" pitchFamily="34" charset="0"/>
              </a:rPr>
              <a:t> Sosial dan Pembangunan</a:t>
            </a:r>
            <a:r>
              <a:rPr lang="en-IN" sz="1800" dirty="0">
                <a:effectLst/>
                <a:latin typeface="Arial" panose="020B0604020202020204" pitchFamily="34" charset="0"/>
                <a:ea typeface="Arial" panose="020B0604020202020204" pitchFamily="34" charset="0"/>
              </a:rPr>
              <a:t>, </a:t>
            </a:r>
            <a:r>
              <a:rPr lang="en-IN" sz="1800" i="1" dirty="0">
                <a:effectLst/>
                <a:latin typeface="Arial" panose="020B0604020202020204" pitchFamily="34" charset="0"/>
                <a:ea typeface="Arial" panose="020B0604020202020204" pitchFamily="34" charset="0"/>
              </a:rPr>
              <a:t>37</a:t>
            </a:r>
            <a:r>
              <a:rPr lang="en-IN" sz="1800" dirty="0">
                <a:effectLst/>
                <a:latin typeface="Arial" panose="020B0604020202020204" pitchFamily="34" charset="0"/>
                <a:ea typeface="Arial" panose="020B0604020202020204" pitchFamily="34" charset="0"/>
              </a:rPr>
              <a:t>(1).</a:t>
            </a:r>
          </a:p>
          <a:p>
            <a:pPr algn="just">
              <a:lnSpc>
                <a:spcPct val="150000"/>
              </a:lnSpc>
            </a:pPr>
            <a:r>
              <a:rPr lang="en-IN" sz="1800" dirty="0">
                <a:effectLst/>
                <a:latin typeface="Arial" panose="020B0604020202020204" pitchFamily="34" charset="0"/>
                <a:ea typeface="Times New Roman" panose="02020603050405020304" pitchFamily="18" charset="0"/>
              </a:rPr>
              <a:t>Naylor, R.L., Kishore, A., Sumaila, U.R., </a:t>
            </a:r>
            <a:r>
              <a:rPr lang="en-IN" sz="1800" dirty="0" err="1">
                <a:effectLst/>
                <a:latin typeface="Arial" panose="020B0604020202020204" pitchFamily="34" charset="0"/>
                <a:ea typeface="Times New Roman" panose="02020603050405020304" pitchFamily="18" charset="0"/>
              </a:rPr>
              <a:t>Issifu</a:t>
            </a:r>
            <a:r>
              <a:rPr lang="en-IN" sz="1800" dirty="0">
                <a:effectLst/>
                <a:latin typeface="Arial" panose="020B0604020202020204" pitchFamily="34" charset="0"/>
                <a:ea typeface="Times New Roman" panose="02020603050405020304" pitchFamily="18" charset="0"/>
              </a:rPr>
              <a:t>, I., Hunter, B.P., Belton, B., Bush, S.R., Cao, L., </a:t>
            </a:r>
            <a:r>
              <a:rPr lang="en-IN" sz="1800" dirty="0" err="1">
                <a:effectLst/>
                <a:latin typeface="Arial" panose="020B0604020202020204" pitchFamily="34" charset="0"/>
                <a:ea typeface="Times New Roman" panose="02020603050405020304" pitchFamily="18" charset="0"/>
              </a:rPr>
              <a:t>Gelcich</a:t>
            </a:r>
            <a:r>
              <a:rPr lang="en-IN" sz="1800" dirty="0">
                <a:effectLst/>
                <a:latin typeface="Arial" panose="020B0604020202020204" pitchFamily="34" charset="0"/>
                <a:ea typeface="Times New Roman" panose="02020603050405020304" pitchFamily="18" charset="0"/>
              </a:rPr>
              <a:t>, S., </a:t>
            </a:r>
            <a:r>
              <a:rPr lang="en-IN" sz="1800" dirty="0" err="1">
                <a:effectLst/>
                <a:latin typeface="Arial" panose="020B0604020202020204" pitchFamily="34" charset="0"/>
                <a:ea typeface="Times New Roman" panose="02020603050405020304" pitchFamily="18" charset="0"/>
              </a:rPr>
              <a:t>Gephart</a:t>
            </a:r>
            <a:r>
              <a:rPr lang="en-IN" sz="1800" dirty="0">
                <a:effectLst/>
                <a:latin typeface="Arial" panose="020B0604020202020204" pitchFamily="34" charset="0"/>
                <a:ea typeface="Times New Roman" panose="02020603050405020304" pitchFamily="18" charset="0"/>
              </a:rPr>
              <a:t>, J.A. and Golden, C.D., 2021. Blue food demand across geographic and temporal scales. </a:t>
            </a:r>
            <a:r>
              <a:rPr lang="en-IN" sz="1800" i="1" dirty="0">
                <a:effectLst/>
                <a:latin typeface="Times New Roman" panose="02020603050405020304" pitchFamily="18" charset="0"/>
                <a:ea typeface="Times New Roman" panose="02020603050405020304" pitchFamily="18" charset="0"/>
              </a:rPr>
              <a:t>Nature communications</a:t>
            </a:r>
            <a:r>
              <a:rPr lang="en-IN" sz="1800" dirty="0">
                <a:effectLst/>
                <a:latin typeface="Times New Roman" panose="02020603050405020304" pitchFamily="18" charset="0"/>
                <a:ea typeface="Times New Roman" panose="02020603050405020304" pitchFamily="18" charset="0"/>
              </a:rPr>
              <a:t>, </a:t>
            </a:r>
            <a:r>
              <a:rPr lang="en-IN" sz="1800" i="1" dirty="0">
                <a:effectLst/>
                <a:latin typeface="Times New Roman" panose="02020603050405020304" pitchFamily="18" charset="0"/>
                <a:ea typeface="Times New Roman" panose="02020603050405020304" pitchFamily="18" charset="0"/>
              </a:rPr>
              <a:t>12</a:t>
            </a:r>
            <a:r>
              <a:rPr lang="en-IN" sz="1800" dirty="0">
                <a:effectLst/>
                <a:latin typeface="Times New Roman" panose="02020603050405020304" pitchFamily="18" charset="0"/>
                <a:ea typeface="Times New Roman" panose="02020603050405020304" pitchFamily="18" charset="0"/>
              </a:rPr>
              <a:t>(1), p.5413.</a:t>
            </a:r>
          </a:p>
          <a:p>
            <a:pPr algn="just">
              <a:lnSpc>
                <a:spcPct val="150000"/>
              </a:lnSpc>
            </a:pPr>
            <a:r>
              <a:rPr lang="en-IN" sz="1800" dirty="0">
                <a:effectLst/>
                <a:latin typeface="Arial" panose="020B0604020202020204" pitchFamily="34" charset="0"/>
                <a:ea typeface="Times New Roman" panose="02020603050405020304" pitchFamily="18" charset="0"/>
              </a:rPr>
              <a:t>Statista.com, 2024, </a:t>
            </a:r>
            <a:r>
              <a:rPr lang="en-IN" sz="1800" i="1" dirty="0">
                <a:effectLst/>
                <a:latin typeface="Times New Roman" panose="02020603050405020304" pitchFamily="18" charset="0"/>
                <a:ea typeface="Times New Roman" panose="02020603050405020304" pitchFamily="18" charset="0"/>
              </a:rPr>
              <a:t>Attitudes towards sustainable nutrition in the United Kingdom as of June 2023, </a:t>
            </a:r>
            <a:r>
              <a:rPr lang="en-IN" sz="1800" dirty="0">
                <a:effectLst/>
                <a:latin typeface="Times New Roman" panose="02020603050405020304" pitchFamily="18" charset="0"/>
                <a:ea typeface="Times New Roman" panose="02020603050405020304" pitchFamily="18" charset="0"/>
              </a:rPr>
              <a:t>Available at: </a:t>
            </a:r>
            <a:r>
              <a:rPr lang="en-IN" sz="1800" u="sng" dirty="0">
                <a:effectLst/>
                <a:latin typeface="Arial" panose="020B060402020202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rPr>
              <a:t>https://www.statista.com/statistics/1400522/uk-consumer-attitudes-towards-sustainable-nutrition/</a:t>
            </a:r>
            <a:r>
              <a:rPr lang="en-IN" sz="1800" dirty="0">
                <a:effectLst/>
                <a:latin typeface="Arial" panose="020B0604020202020204" pitchFamily="34" charset="0"/>
                <a:ea typeface="Times New Roman" panose="02020603050405020304" pitchFamily="18" charset="0"/>
              </a:rPr>
              <a:t>, [</a:t>
            </a:r>
            <a:r>
              <a:rPr lang="en-IN" sz="1800" dirty="0" err="1">
                <a:effectLst/>
                <a:latin typeface="Arial" panose="020B0604020202020204" pitchFamily="34" charset="0"/>
                <a:ea typeface="Times New Roman" panose="02020603050405020304" pitchFamily="18" charset="0"/>
              </a:rPr>
              <a:t>Accsessed</a:t>
            </a:r>
            <a:r>
              <a:rPr lang="en-IN" sz="1800" dirty="0">
                <a:effectLst/>
                <a:latin typeface="Arial" panose="020B0604020202020204" pitchFamily="34" charset="0"/>
                <a:ea typeface="Times New Roman" panose="02020603050405020304" pitchFamily="18" charset="0"/>
              </a:rPr>
              <a:t> On 4th March 2024]</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IN" sz="1800" dirty="0">
                <a:effectLst/>
                <a:latin typeface="Arial" panose="020B0604020202020204" pitchFamily="34" charset="0"/>
                <a:ea typeface="Times New Roman" panose="02020603050405020304" pitchFamily="18" charset="0"/>
              </a:rPr>
              <a:t>Statista.com, 2024, </a:t>
            </a:r>
            <a:r>
              <a:rPr lang="en-IN" sz="1800" i="1" dirty="0">
                <a:effectLst/>
                <a:latin typeface="Times New Roman" panose="02020603050405020304" pitchFamily="18" charset="0"/>
                <a:ea typeface="Times New Roman" panose="02020603050405020304" pitchFamily="18" charset="0"/>
              </a:rPr>
              <a:t>Inflation rate for the Consumer Price Index (CPI) in the United Kingdom from January 1989 to January 2024, </a:t>
            </a:r>
            <a:r>
              <a:rPr lang="en-IN" sz="1800" dirty="0">
                <a:effectLst/>
                <a:latin typeface="Times New Roman" panose="02020603050405020304" pitchFamily="18" charset="0"/>
                <a:ea typeface="Times New Roman" panose="02020603050405020304" pitchFamily="18" charset="0"/>
              </a:rPr>
              <a:t>Available at: </a:t>
            </a:r>
            <a:r>
              <a:rPr lang="en-IN" sz="1800" u="sng" dirty="0">
                <a:effectLst/>
                <a:latin typeface="Arial" panose="020B0604020202020204" pitchFamily="34" charset="0"/>
                <a:ea typeface="Times New Roman" panose="02020603050405020304" pitchFamily="18" charset="0"/>
                <a:hlinkClick r:id="rId4">
                  <a:extLst>
                    <a:ext uri="{A12FA001-AC4F-418D-AE19-62706E023703}">
                      <ahyp:hlinkClr xmlns:ahyp="http://schemas.microsoft.com/office/drawing/2018/hyperlinkcolor" val="tx"/>
                    </a:ext>
                  </a:extLst>
                </a:hlinkClick>
              </a:rPr>
              <a:t>https://www.statista.com/statistics/306648/inflation-rate-consumer-price-index-cpi-united-kingdom-uk/#:~:text=Inflation%20rate%20in%20the%20UK%201989%2D2024&amp;text=The%20UK%20inflation%20rate%20was,11.1%20percent%20in%20October%202022</a:t>
            </a:r>
            <a:r>
              <a:rPr lang="en-IN" sz="1800" dirty="0">
                <a:effectLst/>
                <a:latin typeface="Arial" panose="020B0604020202020204" pitchFamily="34" charset="0"/>
                <a:ea typeface="Times New Roman" panose="02020603050405020304" pitchFamily="18" charset="0"/>
              </a:rPr>
              <a:t>, [</a:t>
            </a:r>
            <a:r>
              <a:rPr lang="en-IN" sz="1800" dirty="0" err="1">
                <a:effectLst/>
                <a:latin typeface="Arial" panose="020B0604020202020204" pitchFamily="34" charset="0"/>
                <a:ea typeface="Times New Roman" panose="02020603050405020304" pitchFamily="18" charset="0"/>
              </a:rPr>
              <a:t>Accsessed</a:t>
            </a:r>
            <a:r>
              <a:rPr lang="en-IN" sz="1800" dirty="0">
                <a:effectLst/>
                <a:latin typeface="Arial" panose="020B0604020202020204" pitchFamily="34" charset="0"/>
                <a:ea typeface="Times New Roman" panose="02020603050405020304" pitchFamily="18" charset="0"/>
              </a:rPr>
              <a:t> On 4th March 2024]</a:t>
            </a:r>
            <a:endParaRPr lang="en-IN"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8592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blip>
          <a:srcRect/>
          <a:stretch>
            <a:fillRect t="-9000" b="-9000"/>
          </a:stretch>
        </a:blipFill>
        <a:effectLst/>
      </p:bgPr>
    </p:bg>
    <p:spTree>
      <p:nvGrpSpPr>
        <p:cNvPr id="1" name=""/>
        <p:cNvGrpSpPr/>
        <p:nvPr/>
      </p:nvGrpSpPr>
      <p:grpSpPr>
        <a:xfrm>
          <a:off x="0" y="0"/>
          <a:ext cx="0" cy="0"/>
          <a:chOff x="0" y="0"/>
          <a:chExt cx="0" cy="0"/>
        </a:xfrm>
      </p:grpSpPr>
      <p:pic>
        <p:nvPicPr>
          <p:cNvPr id="2050" name="Picture 2" descr="25 Beautiful Food Photography examples for your inspiration">
            <a:extLst>
              <a:ext uri="{FF2B5EF4-FFF2-40B4-BE49-F238E27FC236}">
                <a16:creationId xmlns:a16="http://schemas.microsoft.com/office/drawing/2014/main" id="{F81FC6CA-287E-9BA7-3930-514C8BEC96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53" y="0"/>
            <a:ext cx="552284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ổng hợp 999 Powerpoint background vegetables đẹp và nổi bật">
            <a:extLst>
              <a:ext uri="{FF2B5EF4-FFF2-40B4-BE49-F238E27FC236}">
                <a16:creationId xmlns:a16="http://schemas.microsoft.com/office/drawing/2014/main" id="{60EB2577-E1A7-C964-7510-FCF0B94CB1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6097" y="0"/>
            <a:ext cx="665590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3433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1460</Words>
  <Application>Microsoft Office PowerPoint</Application>
  <PresentationFormat>Widescreen</PresentationFormat>
  <Paragraphs>76</Paragraphs>
  <Slides>13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START-UP BUSINESS PLAN DEVELOPMENT:  ESTABLISH A FOOD OUTLET</vt:lpstr>
      <vt:lpstr>Introduction</vt:lpstr>
      <vt:lpstr>Overview of the business idea</vt:lpstr>
      <vt:lpstr>Legal Format of the Company and Ownership</vt:lpstr>
      <vt:lpstr>Management of the company</vt:lpstr>
      <vt:lpstr>Evaluation of the Business Idea: SWOT</vt:lpstr>
      <vt:lpstr>Evaluation of the Business Idea: 4P marketing mix</vt:lpstr>
      <vt:lpstr>Evaluation of the Business Idea: PESTLE</vt:lpstr>
      <vt:lpstr>Evaluation of the Business Idea: PESTLE</vt:lpstr>
      <vt:lpstr>Cash flow forecast for the first 12 months</vt:lpstr>
      <vt:lpstr>Conclusion</vt:lpstr>
      <vt:lpstr>Reference List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Galland Presentation</dc:title>
  <dc:creator>Gindila Smaranda</dc:creator>
  <cp:lastModifiedBy>Smaranda Gindila</cp:lastModifiedBy>
  <cp:revision>28</cp:revision>
  <dcterms:created xsi:type="dcterms:W3CDTF">2024-03-04T12:32:19Z</dcterms:created>
  <dcterms:modified xsi:type="dcterms:W3CDTF">2024-03-05T22:47:13Z</dcterms:modified>
  <cp:category>LCBB5001</cp:category>
</cp:coreProperties>
</file>