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8" r:id="rId3"/>
    <p:sldId id="259" r:id="rId4"/>
    <p:sldId id="262" r:id="rId5"/>
    <p:sldId id="263" r:id="rId6"/>
    <p:sldId id="276" r:id="rId7"/>
    <p:sldId id="277" r:id="rId8"/>
    <p:sldId id="264" r:id="rId9"/>
    <p:sldId id="278" r:id="rId10"/>
    <p:sldId id="260" r:id="rId11"/>
    <p:sldId id="279" r:id="rId12"/>
    <p:sldId id="280" r:id="rId13"/>
    <p:sldId id="281" r:id="rId14"/>
    <p:sldId id="28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3F2F22-820F-4AD3-AE8A-FA900896E600}" v="1" dt="2022-11-10T11:37:10.5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343F2F22-820F-4AD3-AE8A-FA900896E600}"/>
    <pc:docChg chg="custSel modSld">
      <pc:chgData name="Rhodri Thomas" userId="97013524-85ec-4bc1-99cf-ee75f81eb8cc" providerId="ADAL" clId="{343F2F22-820F-4AD3-AE8A-FA900896E600}" dt="2022-11-10T11:42:04.507" v="85" actId="20577"/>
      <pc:docMkLst>
        <pc:docMk/>
      </pc:docMkLst>
      <pc:sldChg chg="addSp modSp mod">
        <pc:chgData name="Rhodri Thomas" userId="97013524-85ec-4bc1-99cf-ee75f81eb8cc" providerId="ADAL" clId="{343F2F22-820F-4AD3-AE8A-FA900896E600}" dt="2022-11-10T11:42:04.507" v="85" actId="20577"/>
        <pc:sldMkLst>
          <pc:docMk/>
          <pc:sldMk cId="252959462" sldId="279"/>
        </pc:sldMkLst>
        <pc:spChg chg="add mod">
          <ac:chgData name="Rhodri Thomas" userId="97013524-85ec-4bc1-99cf-ee75f81eb8cc" providerId="ADAL" clId="{343F2F22-820F-4AD3-AE8A-FA900896E600}" dt="2022-11-10T11:42:04.507" v="85" actId="20577"/>
          <ac:spMkLst>
            <pc:docMk/>
            <pc:sldMk cId="252959462" sldId="279"/>
            <ac:spMk id="2" creationId="{94BD33F1-5DB9-F095-A369-17F5AA79ED2A}"/>
          </ac:spMkLst>
        </pc:spChg>
        <pc:picChg chg="mod">
          <ac:chgData name="Rhodri Thomas" userId="97013524-85ec-4bc1-99cf-ee75f81eb8cc" providerId="ADAL" clId="{343F2F22-820F-4AD3-AE8A-FA900896E600}" dt="2022-11-10T11:37:02.281" v="0" actId="1076"/>
          <ac:picMkLst>
            <pc:docMk/>
            <pc:sldMk cId="252959462" sldId="279"/>
            <ac:picMk id="45" creationId="{6472845C-2C61-D582-B684-2C32B64B0A8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73D55F9-11A3-4523-8F38-6BA37933791A}" type="datetime1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263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596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724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23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134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11/10/2022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675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11/10/2022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037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197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B97FD56A-AAB8-4544-A495-D0645413C9E3}" type="datetime1">
              <a:rPr lang="en-US" smtClean="0"/>
              <a:t>11/10/2022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35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681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096C-64ED-4153-A483-5C02E44AD5C3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931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662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-10766347" y="-789030"/>
            <a:ext cx="28647431" cy="161141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58F5B1-D2FA-D090-5DC0-7E297F5E4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1277" y="229879"/>
            <a:ext cx="10782300" cy="2547827"/>
          </a:xfrm>
        </p:spPr>
        <p:txBody>
          <a:bodyPr>
            <a:normAutofit/>
          </a:bodyPr>
          <a:lstStyle/>
          <a:p>
            <a:pPr marL="0" rtl="0" eaLnBrk="1" fontAlgn="b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s-ES" sz="4000" b="1" i="0" u="none" strike="noStrike" kern="1200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Building</a:t>
            </a:r>
            <a:r>
              <a:rPr lang="es-ES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s-ES" sz="4000" b="1" dirty="0" err="1">
                <a:latin typeface="Calibri" panose="020F0502020204030204" pitchFamily="34" charset="0"/>
              </a:rPr>
              <a:t>E</a:t>
            </a:r>
            <a:r>
              <a:rPr lang="es-ES" sz="4000" b="1" i="0" u="none" strike="noStrike" kern="1200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nvelope</a:t>
            </a:r>
            <a:r>
              <a:rPr lang="es-ES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4000" kern="1200" dirty="0">
                <a:solidFill>
                  <a:srgbClr val="FFFFFF"/>
                </a:solidFill>
                <a:latin typeface="Arial" panose="020B0604020202020204" pitchFamily="34" charset="0"/>
              </a:rPr>
              <a:t>&amp; </a:t>
            </a:r>
            <a:r>
              <a:rPr lang="es-ES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Exterior </a:t>
            </a:r>
            <a:r>
              <a:rPr lang="es-ES" sz="4000" b="1" dirty="0" err="1">
                <a:latin typeface="Calibri" panose="020F0502020204030204" pitchFamily="34" charset="0"/>
              </a:rPr>
              <a:t>F</a:t>
            </a:r>
            <a:r>
              <a:rPr lang="es-ES" sz="4000" b="1" i="0" u="none" strike="noStrike" kern="1200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inishes</a:t>
            </a:r>
            <a:br>
              <a:rPr lang="en-GB" sz="1800" b="0" i="0" u="none" strike="noStrike" dirty="0">
                <a:effectLst/>
                <a:latin typeface="Arial" panose="020B0604020202020204" pitchFamily="34" charset="0"/>
              </a:rPr>
            </a:br>
            <a:br>
              <a:rPr lang="en-GB" sz="1800" b="0" i="0" u="none" strike="noStrike" dirty="0"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1026" name="Picture 2" descr="Everything You Need to Know about Exterior House Painting">
            <a:extLst>
              <a:ext uri="{FF2B5EF4-FFF2-40B4-BE49-F238E27FC236}">
                <a16:creationId xmlns:a16="http://schemas.microsoft.com/office/drawing/2014/main" id="{EF684939-C9E4-5366-EAFB-E1324881A9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065" y="1758899"/>
            <a:ext cx="6087589" cy="414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588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58F5B1-D2FA-D090-5DC0-7E297F5E4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831" y="770467"/>
            <a:ext cx="5842958" cy="1961231"/>
          </a:xfrm>
        </p:spPr>
        <p:txBody>
          <a:bodyPr>
            <a:normAutofit/>
          </a:bodyPr>
          <a:lstStyle/>
          <a:p>
            <a:r>
              <a:rPr lang="es-ES_tradnl" sz="4000" b="1" dirty="0"/>
              <a:t>Elimination </a:t>
            </a:r>
            <a:r>
              <a:rPr lang="es-ES_tradnl" sz="4000" b="1" dirty="0" err="1"/>
              <a:t>of</a:t>
            </a:r>
            <a:r>
              <a:rPr lang="es-ES_tradnl" sz="4000" b="1" dirty="0"/>
              <a:t> </a:t>
            </a:r>
            <a:r>
              <a:rPr lang="es-ES_tradnl" sz="4000" b="1" dirty="0" err="1"/>
              <a:t>water</a:t>
            </a:r>
            <a:r>
              <a:rPr lang="es-ES_tradnl" sz="4000" b="1" dirty="0"/>
              <a:t> </a:t>
            </a:r>
            <a:r>
              <a:rPr lang="es-ES_tradnl" sz="4000" b="1" dirty="0" err="1"/>
              <a:t>ingress</a:t>
            </a:r>
            <a:br>
              <a:rPr lang="es-ES" sz="8800" b="1" dirty="0"/>
            </a:br>
            <a:endParaRPr lang="en-GB" dirty="0"/>
          </a:p>
        </p:txBody>
      </p:sp>
      <p:pic>
        <p:nvPicPr>
          <p:cNvPr id="4" name="Picture 2" descr="Imagen relacionada">
            <a:extLst>
              <a:ext uri="{FF2B5EF4-FFF2-40B4-BE49-F238E27FC236}">
                <a16:creationId xmlns:a16="http://schemas.microsoft.com/office/drawing/2014/main" id="{C449B3F7-4DEB-0A53-D9EA-8D1BFE40B0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899" y="3041066"/>
            <a:ext cx="6280699" cy="373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BA719C-1B1F-2620-F89C-7816D4A5654F}"/>
              </a:ext>
            </a:extLst>
          </p:cNvPr>
          <p:cNvSpPr txBox="1"/>
          <p:nvPr/>
        </p:nvSpPr>
        <p:spPr>
          <a:xfrm>
            <a:off x="388304" y="1986226"/>
            <a:ext cx="4666775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_tradnl" sz="2800" dirty="0"/>
              <a:t>Creation </a:t>
            </a:r>
            <a:r>
              <a:rPr lang="es-ES_tradnl" sz="2800" dirty="0" err="1"/>
              <a:t>of</a:t>
            </a:r>
            <a:r>
              <a:rPr lang="es-ES_tradnl" sz="2800" dirty="0"/>
              <a:t> </a:t>
            </a:r>
            <a:r>
              <a:rPr lang="es-ES_tradnl" sz="2800" dirty="0" err="1"/>
              <a:t>face-sealed</a:t>
            </a:r>
            <a:r>
              <a:rPr lang="es-ES_tradnl" sz="2800" dirty="0"/>
              <a:t> </a:t>
            </a:r>
            <a:r>
              <a:rPr lang="es-ES_tradnl" sz="2800" dirty="0" err="1"/>
              <a:t>system</a:t>
            </a:r>
            <a:r>
              <a:rPr lang="es-ES_tradnl" sz="2800" dirty="0"/>
              <a:t> over </a:t>
            </a:r>
            <a:r>
              <a:rPr lang="es-ES_tradnl" sz="2800" dirty="0" err="1"/>
              <a:t>the</a:t>
            </a:r>
            <a:r>
              <a:rPr lang="es-ES_tradnl" sz="2800" dirty="0"/>
              <a:t> </a:t>
            </a:r>
            <a:r>
              <a:rPr lang="es-ES_tradnl" sz="2800" dirty="0" err="1"/>
              <a:t>whole</a:t>
            </a:r>
            <a:r>
              <a:rPr lang="es-ES_tradnl" sz="2800" dirty="0"/>
              <a:t> </a:t>
            </a:r>
            <a:r>
              <a:rPr lang="es-ES_tradnl" sz="2800" dirty="0" err="1"/>
              <a:t>building</a:t>
            </a:r>
            <a:endParaRPr lang="es-ES_tradnl" sz="2800" dirty="0"/>
          </a:p>
          <a:p>
            <a:endParaRPr lang="es-ES" sz="2800" dirty="0"/>
          </a:p>
          <a:p>
            <a:r>
              <a:rPr lang="es-ES" sz="2800" dirty="0" err="1"/>
              <a:t>Difficult</a:t>
            </a:r>
            <a:r>
              <a:rPr lang="es-ES" sz="2800" dirty="0"/>
              <a:t> </a:t>
            </a:r>
            <a:r>
              <a:rPr lang="es-ES" sz="2800" dirty="0" err="1"/>
              <a:t>to</a:t>
            </a:r>
            <a:r>
              <a:rPr lang="es-ES" sz="2800" dirty="0"/>
              <a:t> </a:t>
            </a:r>
            <a:r>
              <a:rPr lang="es-ES" sz="2800" dirty="0" err="1"/>
              <a:t>create</a:t>
            </a:r>
            <a:r>
              <a:rPr lang="es-ES" sz="2800" dirty="0"/>
              <a:t> </a:t>
            </a:r>
            <a:r>
              <a:rPr lang="es-ES" sz="2800" dirty="0" err="1"/>
              <a:t>because</a:t>
            </a:r>
            <a:r>
              <a:rPr lang="es-ES" sz="2800" dirty="0"/>
              <a:t> </a:t>
            </a:r>
            <a:r>
              <a:rPr lang="es-ES" sz="2800" dirty="0" err="1"/>
              <a:t>of</a:t>
            </a:r>
            <a:r>
              <a:rPr lang="es-ES" sz="2800" dirty="0"/>
              <a:t> </a:t>
            </a:r>
            <a:r>
              <a:rPr lang="es-ES" sz="2800" dirty="0" err="1"/>
              <a:t>the</a:t>
            </a:r>
            <a:r>
              <a:rPr lang="es-ES" sz="2800" dirty="0"/>
              <a:t> </a:t>
            </a:r>
            <a:r>
              <a:rPr lang="es-ES" sz="2800" dirty="0" err="1"/>
              <a:t>complexity</a:t>
            </a:r>
            <a:r>
              <a:rPr lang="es-ES" sz="2800" dirty="0"/>
              <a:t> </a:t>
            </a:r>
            <a:r>
              <a:rPr lang="es-ES" sz="2800" dirty="0" err="1"/>
              <a:t>of</a:t>
            </a:r>
            <a:r>
              <a:rPr lang="es-ES" sz="2800" dirty="0"/>
              <a:t> </a:t>
            </a:r>
            <a:r>
              <a:rPr lang="es-ES" sz="2800" dirty="0" err="1"/>
              <a:t>the</a:t>
            </a:r>
            <a:r>
              <a:rPr lang="es-ES" sz="2800" dirty="0"/>
              <a:t> interfaces </a:t>
            </a:r>
            <a:r>
              <a:rPr lang="es-ES" sz="2800" dirty="0" err="1"/>
              <a:t>between</a:t>
            </a:r>
            <a:r>
              <a:rPr lang="es-ES" sz="2800" dirty="0"/>
              <a:t> </a:t>
            </a:r>
            <a:r>
              <a:rPr lang="es-ES" sz="2800" dirty="0" err="1"/>
              <a:t>the</a:t>
            </a:r>
            <a:r>
              <a:rPr lang="es-ES" sz="2800" dirty="0"/>
              <a:t> </a:t>
            </a:r>
            <a:r>
              <a:rPr lang="es-ES" sz="2800" dirty="0" err="1"/>
              <a:t>various</a:t>
            </a:r>
            <a:r>
              <a:rPr lang="es-ES" sz="2800" dirty="0"/>
              <a:t> </a:t>
            </a:r>
            <a:r>
              <a:rPr lang="es-ES" sz="2800" dirty="0" err="1"/>
              <a:t>materials</a:t>
            </a:r>
            <a:r>
              <a:rPr lang="es-ES" sz="2800" dirty="0"/>
              <a:t> and </a:t>
            </a:r>
            <a:r>
              <a:rPr lang="es-ES" sz="2800" dirty="0" err="1"/>
              <a:t>components</a:t>
            </a:r>
            <a:r>
              <a:rPr lang="es-ES" sz="2800" dirty="0"/>
              <a:t> in a </a:t>
            </a:r>
            <a:r>
              <a:rPr lang="es-ES" sz="2800" dirty="0" err="1"/>
              <a:t>building</a:t>
            </a:r>
            <a:r>
              <a:rPr lang="es-ES" sz="2800" dirty="0"/>
              <a:t> </a:t>
            </a:r>
            <a:r>
              <a:rPr lang="es-ES" sz="2800" dirty="0" err="1"/>
              <a:t>envelope</a:t>
            </a:r>
            <a:r>
              <a:rPr lang="es-ES" sz="2800" dirty="0"/>
              <a:t> and </a:t>
            </a:r>
            <a:r>
              <a:rPr lang="es-ES" sz="2800" dirty="0" err="1"/>
              <a:t>exposure</a:t>
            </a:r>
            <a:r>
              <a:rPr lang="es-ES" sz="2800" dirty="0"/>
              <a:t> </a:t>
            </a:r>
            <a:r>
              <a:rPr lang="es-ES" sz="2800" dirty="0" err="1"/>
              <a:t>to</a:t>
            </a:r>
            <a:r>
              <a:rPr lang="es-ES" sz="2800" dirty="0"/>
              <a:t> </a:t>
            </a:r>
            <a:r>
              <a:rPr lang="es-ES" sz="2800" dirty="0" err="1"/>
              <a:t>weather</a:t>
            </a:r>
            <a:r>
              <a:rPr lang="es-ES" sz="2800" dirty="0"/>
              <a:t> </a:t>
            </a:r>
            <a:r>
              <a:rPr lang="es-ES" sz="2800" dirty="0" err="1"/>
              <a:t>conditions</a:t>
            </a:r>
            <a:endParaRPr lang="es-ES" sz="2800" dirty="0"/>
          </a:p>
        </p:txBody>
      </p:sp>
    </p:spTree>
    <p:extLst>
      <p:ext uri="{BB962C8B-B14F-4D97-AF65-F5344CB8AC3E}">
        <p14:creationId xmlns:p14="http://schemas.microsoft.com/office/powerpoint/2010/main" val="2060022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103259" y="10"/>
            <a:ext cx="12191980" cy="6857990"/>
          </a:xfrm>
          <a:prstGeom prst="rect">
            <a:avLst/>
          </a:prstGeom>
        </p:spPr>
      </p:pic>
      <p:pic>
        <p:nvPicPr>
          <p:cNvPr id="4" name="Picture 2" descr="Resultado de imagen de window frames cross section">
            <a:extLst>
              <a:ext uri="{FF2B5EF4-FFF2-40B4-BE49-F238E27FC236}">
                <a16:creationId xmlns:a16="http://schemas.microsoft.com/office/drawing/2014/main" id="{3E2B52E2-7CEA-D143-221C-EAA428BD6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151" y="782884"/>
            <a:ext cx="3977244" cy="530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5A0F2B-C218-A3DF-78C4-0C30204D8C15}"/>
              </a:ext>
            </a:extLst>
          </p:cNvPr>
          <p:cNvSpPr txBox="1"/>
          <p:nvPr/>
        </p:nvSpPr>
        <p:spPr>
          <a:xfrm>
            <a:off x="407972" y="1075751"/>
            <a:ext cx="619432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Many times we create systems with primary and secondary defences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The level of exposure is linked to wind pressure</a:t>
            </a:r>
          </a:p>
          <a:p>
            <a:endParaRPr lang="es-ES" sz="2800" dirty="0"/>
          </a:p>
        </p:txBody>
      </p:sp>
    </p:spTree>
    <p:extLst>
      <p:ext uri="{BB962C8B-B14F-4D97-AF65-F5344CB8AC3E}">
        <p14:creationId xmlns:p14="http://schemas.microsoft.com/office/powerpoint/2010/main" val="36816722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103259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5A0F2B-C218-A3DF-78C4-0C30204D8C15}"/>
              </a:ext>
            </a:extLst>
          </p:cNvPr>
          <p:cNvSpPr txBox="1"/>
          <p:nvPr/>
        </p:nvSpPr>
        <p:spPr>
          <a:xfrm>
            <a:off x="407972" y="1075751"/>
            <a:ext cx="619432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Render can be used as a rain resistant barrier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s-ES" sz="2800" dirty="0"/>
          </a:p>
        </p:txBody>
      </p:sp>
      <p:pic>
        <p:nvPicPr>
          <p:cNvPr id="2" name="Picture 4" descr="House Rendering: How it's Done, Plus Inspiring Real Projects | Homebuilding">
            <a:extLst>
              <a:ext uri="{FF2B5EF4-FFF2-40B4-BE49-F238E27FC236}">
                <a16:creationId xmlns:a16="http://schemas.microsoft.com/office/drawing/2014/main" id="{2018F39E-AB7E-30A5-C3F7-8206D0BAC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500" y="2503098"/>
            <a:ext cx="5338455" cy="3552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390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103259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5A0F2B-C218-A3DF-78C4-0C30204D8C15}"/>
              </a:ext>
            </a:extLst>
          </p:cNvPr>
          <p:cNvSpPr txBox="1"/>
          <p:nvPr/>
        </p:nvSpPr>
        <p:spPr>
          <a:xfrm>
            <a:off x="407972" y="1075751"/>
            <a:ext cx="619432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Stone wall outer skin with cavity and insulation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s-ES" sz="2800" dirty="0"/>
          </a:p>
        </p:txBody>
      </p:sp>
      <p:pic>
        <p:nvPicPr>
          <p:cNvPr id="3074" name="Picture 2" descr="Things to Know Before Getting Cavity Wall InsulationHome Energy Saving &amp;  Renewable Energy Blog, News &amp; Reviews - Housing Energy Advisor – renewables  including solar panels, wind turbines, green gadgets &amp; products">
            <a:extLst>
              <a:ext uri="{FF2B5EF4-FFF2-40B4-BE49-F238E27FC236}">
                <a16:creationId xmlns:a16="http://schemas.microsoft.com/office/drawing/2014/main" id="{98548608-EA54-3E26-CEED-FAB89A35CD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829" y="1691856"/>
            <a:ext cx="357187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2212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roofs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847528" y="4509120"/>
            <a:ext cx="2652936" cy="432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Pitched Roof</a:t>
            </a:r>
          </a:p>
        </p:txBody>
      </p:sp>
      <p:pic>
        <p:nvPicPr>
          <p:cNvPr id="1026" name="Picture 2" descr="University of Wales Trinity Saint David on Twitter: &quot;At our new #SA1  Swansea Waterfront Development, @Circleit are building the IT  infrastructure that all IT Services will use to improve the overall use">
            <a:extLst>
              <a:ext uri="{FF2B5EF4-FFF2-40B4-BE49-F238E27FC236}">
                <a16:creationId xmlns:a16="http://schemas.microsoft.com/office/drawing/2014/main" id="{627D3CB6-04F4-1BD1-ADF8-F8DAC34D3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448" y="1988840"/>
            <a:ext cx="3526582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765129-2FD0-A302-5497-EE567B9A170A}"/>
              </a:ext>
            </a:extLst>
          </p:cNvPr>
          <p:cNvSpPr txBox="1"/>
          <p:nvPr/>
        </p:nvSpPr>
        <p:spPr>
          <a:xfrm>
            <a:off x="7320136" y="4509120"/>
            <a:ext cx="12961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000" dirty="0"/>
              <a:t>Flat Roof</a:t>
            </a:r>
          </a:p>
        </p:txBody>
      </p:sp>
      <p:pic>
        <p:nvPicPr>
          <p:cNvPr id="4098" name="Picture 2" descr="How to Design a Flat Roof for Your Home - Build It">
            <a:extLst>
              <a:ext uri="{FF2B5EF4-FFF2-40B4-BE49-F238E27FC236}">
                <a16:creationId xmlns:a16="http://schemas.microsoft.com/office/drawing/2014/main" id="{9A989620-31D3-A696-9554-634249661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988840"/>
            <a:ext cx="3526582" cy="235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38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roofs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6930679" y="4388666"/>
            <a:ext cx="2652936" cy="432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Mono Pitch Roof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765129-2FD0-A302-5497-EE567B9A170A}"/>
              </a:ext>
            </a:extLst>
          </p:cNvPr>
          <p:cNvSpPr txBox="1"/>
          <p:nvPr/>
        </p:nvSpPr>
        <p:spPr>
          <a:xfrm>
            <a:off x="1846623" y="4450105"/>
            <a:ext cx="208823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000" dirty="0"/>
              <a:t>Dual Pitch Roof</a:t>
            </a:r>
          </a:p>
        </p:txBody>
      </p:sp>
      <p:pic>
        <p:nvPicPr>
          <p:cNvPr id="2" name="Picture 2" descr="University of Wales Trinity Saint David on Twitter: &quot;At our new #SA1  Swansea Waterfront Development, @Circleit are building the IT  infrastructure that all IT Services will use to improve the overall use">
            <a:extLst>
              <a:ext uri="{FF2B5EF4-FFF2-40B4-BE49-F238E27FC236}">
                <a16:creationId xmlns:a16="http://schemas.microsoft.com/office/drawing/2014/main" id="{E739B0EE-D620-698F-49E0-EA7CFAA426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448" y="1988840"/>
            <a:ext cx="3526582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Prefab house - MONOPITCH ROOF - Riko Hiše - energy-efficient /  energy-saving / contemporary">
            <a:extLst>
              <a:ext uri="{FF2B5EF4-FFF2-40B4-BE49-F238E27FC236}">
                <a16:creationId xmlns:a16="http://schemas.microsoft.com/office/drawing/2014/main" id="{C1F12398-8308-35B6-EA67-79656609A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79" y="1677391"/>
            <a:ext cx="2711275" cy="271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14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103259" y="10"/>
            <a:ext cx="12191980" cy="68579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7A347E-A7BA-FA0C-445E-B64A18DF13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43" t="25183" r="51920" b="22209"/>
          <a:stretch/>
        </p:blipFill>
        <p:spPr>
          <a:xfrm>
            <a:off x="1241124" y="924464"/>
            <a:ext cx="9627164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715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E08940-1164-7D78-C5A5-E2F7C6DA0D99}"/>
              </a:ext>
            </a:extLst>
          </p:cNvPr>
          <p:cNvSpPr txBox="1"/>
          <p:nvPr/>
        </p:nvSpPr>
        <p:spPr>
          <a:xfrm>
            <a:off x="910086" y="669348"/>
            <a:ext cx="61908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Cladding</a:t>
            </a:r>
          </a:p>
        </p:txBody>
      </p:sp>
      <p:pic>
        <p:nvPicPr>
          <p:cNvPr id="5122" name="Picture 2" descr="External wall cladding projects gallery &amp; design ideas">
            <a:extLst>
              <a:ext uri="{FF2B5EF4-FFF2-40B4-BE49-F238E27FC236}">
                <a16:creationId xmlns:a16="http://schemas.microsoft.com/office/drawing/2014/main" id="{F46EFF8B-7092-FEED-4A44-DFB5E83732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31" y="2932981"/>
            <a:ext cx="4940865" cy="333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imber cladding: which wood is best? | My Home Extension">
            <a:extLst>
              <a:ext uri="{FF2B5EF4-FFF2-40B4-BE49-F238E27FC236}">
                <a16:creationId xmlns:a16="http://schemas.microsoft.com/office/drawing/2014/main" id="{97129DBD-E209-3E47-5186-342C1E915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606" y="523567"/>
            <a:ext cx="4965291" cy="372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147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470946-669A-8B1B-73BA-04D4478C71D8}"/>
              </a:ext>
            </a:extLst>
          </p:cNvPr>
          <p:cNvSpPr txBox="1"/>
          <p:nvPr/>
        </p:nvSpPr>
        <p:spPr>
          <a:xfrm>
            <a:off x="1139940" y="472862"/>
            <a:ext cx="90174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4000" b="1" dirty="0" err="1">
                <a:solidFill>
                  <a:srgbClr val="FFFFFF"/>
                </a:solidFill>
                <a:latin typeface="Calibri" panose="020F0502020204030204" pitchFamily="34" charset="0"/>
              </a:rPr>
              <a:t>Building</a:t>
            </a:r>
            <a:r>
              <a:rPr lang="es-ES" sz="4000" b="1" dirty="0">
                <a:solidFill>
                  <a:srgbClr val="FFFFFF"/>
                </a:solidFill>
                <a:latin typeface="Calibri" panose="020F0502020204030204" pitchFamily="34" charset="0"/>
              </a:rPr>
              <a:t> Services</a:t>
            </a:r>
            <a:endParaRPr lang="en-GB" sz="4000" dirty="0"/>
          </a:p>
        </p:txBody>
      </p:sp>
      <p:pic>
        <p:nvPicPr>
          <p:cNvPr id="6148" name="Picture 4" descr="Summary of practical measures for building services operation - SDS  Engineering ConsultantsSDS Engineering Consultants">
            <a:extLst>
              <a:ext uri="{FF2B5EF4-FFF2-40B4-BE49-F238E27FC236}">
                <a16:creationId xmlns:a16="http://schemas.microsoft.com/office/drawing/2014/main" id="{8E8B507D-358C-DAD0-8B2A-266BD980D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940" y="1866386"/>
            <a:ext cx="9144000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562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0" y="-98844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470946-669A-8B1B-73BA-04D4478C71D8}"/>
              </a:ext>
            </a:extLst>
          </p:cNvPr>
          <p:cNvSpPr txBox="1"/>
          <p:nvPr/>
        </p:nvSpPr>
        <p:spPr>
          <a:xfrm>
            <a:off x="1454990" y="553376"/>
            <a:ext cx="966158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How Many Building Services Can </a:t>
            </a:r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</a:rPr>
              <a:t>Y</a:t>
            </a:r>
            <a:r>
              <a:rPr lang="en-GB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ou </a:t>
            </a:r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</a:rPr>
              <a:t>N</a:t>
            </a:r>
            <a:r>
              <a:rPr lang="en-GB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ame?</a:t>
            </a:r>
            <a:endParaRPr lang="en-GB" sz="4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BD33F1-5DB9-F095-A369-17F5AA79ED2A}"/>
              </a:ext>
            </a:extLst>
          </p:cNvPr>
          <p:cNvSpPr txBox="1"/>
          <p:nvPr/>
        </p:nvSpPr>
        <p:spPr>
          <a:xfrm>
            <a:off x="1581665" y="2372497"/>
            <a:ext cx="556877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Gas</a:t>
            </a:r>
          </a:p>
          <a:p>
            <a:endParaRPr lang="en-GB" dirty="0"/>
          </a:p>
          <a:p>
            <a:r>
              <a:rPr lang="en-GB" dirty="0"/>
              <a:t>Electric – Lights</a:t>
            </a:r>
          </a:p>
          <a:p>
            <a:endParaRPr lang="en-GB" dirty="0"/>
          </a:p>
          <a:p>
            <a:r>
              <a:rPr lang="en-GB" dirty="0"/>
              <a:t>Heating</a:t>
            </a:r>
          </a:p>
          <a:p>
            <a:endParaRPr lang="en-GB" dirty="0"/>
          </a:p>
          <a:p>
            <a:r>
              <a:rPr lang="en-GB" dirty="0"/>
              <a:t>Air Con</a:t>
            </a:r>
          </a:p>
          <a:p>
            <a:endParaRPr lang="en-GB" dirty="0"/>
          </a:p>
          <a:p>
            <a:r>
              <a:rPr lang="en-GB" dirty="0"/>
              <a:t>Water</a:t>
            </a:r>
          </a:p>
          <a:p>
            <a:endParaRPr lang="en-GB" dirty="0"/>
          </a:p>
          <a:p>
            <a:r>
              <a:rPr lang="en-GB" dirty="0"/>
              <a:t>Solar Panels</a:t>
            </a:r>
          </a:p>
          <a:p>
            <a:endParaRPr lang="en-GB" dirty="0"/>
          </a:p>
          <a:p>
            <a:r>
              <a:rPr lang="en-GB" dirty="0"/>
              <a:t>Oil				</a:t>
            </a:r>
            <a:r>
              <a:rPr lang="en-GB"/>
              <a:t>	Lifts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594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470946-669A-8B1B-73BA-04D4478C71D8}"/>
              </a:ext>
            </a:extLst>
          </p:cNvPr>
          <p:cNvSpPr txBox="1"/>
          <p:nvPr/>
        </p:nvSpPr>
        <p:spPr>
          <a:xfrm>
            <a:off x="1454990" y="553376"/>
            <a:ext cx="90174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Interior </a:t>
            </a:r>
            <a:r>
              <a:rPr lang="es-ES" sz="4000" b="1" dirty="0" err="1">
                <a:solidFill>
                  <a:srgbClr val="FFFFFF"/>
                </a:solidFill>
                <a:latin typeface="Calibri" panose="020F0502020204030204" pitchFamily="34" charset="0"/>
              </a:rPr>
              <a:t>Fi</a:t>
            </a:r>
            <a:r>
              <a:rPr lang="es-ES" sz="4000" b="1" i="0" u="none" strike="noStrike" kern="1200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nishes</a:t>
            </a:r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0F5758-13C0-2F6A-5A41-B6C4CEE7B337}"/>
              </a:ext>
            </a:extLst>
          </p:cNvPr>
          <p:cNvSpPr txBox="1"/>
          <p:nvPr/>
        </p:nvSpPr>
        <p:spPr>
          <a:xfrm>
            <a:off x="138024" y="1586340"/>
            <a:ext cx="616501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The finishing work usually carried out by trades such as Plasterer or Tilers Painters &amp; Decorators, Carpenters, some Electrical, Carpet / Floor Layers</a:t>
            </a:r>
            <a:endParaRPr lang="es-E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BF40C1-92F2-0BC8-D9F2-505C20C1A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7126" y="3546537"/>
            <a:ext cx="8269586" cy="318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5821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470946-669A-8B1B-73BA-04D4478C71D8}"/>
              </a:ext>
            </a:extLst>
          </p:cNvPr>
          <p:cNvSpPr txBox="1"/>
          <p:nvPr/>
        </p:nvSpPr>
        <p:spPr>
          <a:xfrm>
            <a:off x="1454990" y="553376"/>
            <a:ext cx="90174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4000" b="1" i="0" u="none" strike="noStrike" kern="1200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Landscaping</a:t>
            </a:r>
            <a:endParaRPr lang="en-GB" sz="4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670CD76-9E1B-DC65-1550-ECBDC76E7C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17290"/>
            <a:ext cx="5374967" cy="302341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2FD38B-F30B-4CFA-DB2F-07E5E9B4B5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4507" y="3886200"/>
            <a:ext cx="3967493" cy="2971790"/>
          </a:xfrm>
          <a:prstGeom prst="rect">
            <a:avLst/>
          </a:prstGeom>
        </p:spPr>
      </p:pic>
      <p:pic>
        <p:nvPicPr>
          <p:cNvPr id="7170" name="Picture 2" descr="Chiltern Landscapes – Turning your landscaping ideas into reality">
            <a:extLst>
              <a:ext uri="{FF2B5EF4-FFF2-40B4-BE49-F238E27FC236}">
                <a16:creationId xmlns:a16="http://schemas.microsoft.com/office/drawing/2014/main" id="{00EA27BE-1005-C3E4-F9E4-6654036BB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3488" y="-1"/>
            <a:ext cx="3788492" cy="254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7480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 descr="Wavy 3D art">
            <a:extLst>
              <a:ext uri="{FF2B5EF4-FFF2-40B4-BE49-F238E27FC236}">
                <a16:creationId xmlns:a16="http://schemas.microsoft.com/office/drawing/2014/main" id="{6472845C-2C61-D582-B684-2C32B64B0A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t="12643" b="14777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470946-669A-8B1B-73BA-04D4478C71D8}"/>
              </a:ext>
            </a:extLst>
          </p:cNvPr>
          <p:cNvSpPr txBox="1"/>
          <p:nvPr/>
        </p:nvSpPr>
        <p:spPr>
          <a:xfrm>
            <a:off x="1454990" y="553376"/>
            <a:ext cx="90174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4000" b="1" i="0" u="none" strike="noStrike" kern="1200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Any</a:t>
            </a:r>
            <a:r>
              <a:rPr lang="es-ES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s-ES" sz="4000" b="1" i="0" u="none" strike="noStrike" kern="1200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questions</a:t>
            </a:r>
            <a:r>
              <a:rPr lang="es-ES" sz="40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2270649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0</TotalTime>
  <Words>157</Words>
  <Application>Microsoft Office PowerPoint</Application>
  <PresentationFormat>Widescreen</PresentationFormat>
  <Paragraphs>48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Metropolitan</vt:lpstr>
      <vt:lpstr>Building Envelope &amp; Exterior Finishes  </vt:lpstr>
      <vt:lpstr>Elimination of water ingress </vt:lpstr>
      <vt:lpstr>PowerPoint Presentation</vt:lpstr>
      <vt:lpstr>PowerPoint Presentation</vt:lpstr>
      <vt:lpstr>PowerPoint Presentation</vt:lpstr>
      <vt:lpstr>Types of roofs</vt:lpstr>
      <vt:lpstr>Types of roofs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Envelope &amp; Exterior Finishes  </dc:title>
  <dc:creator>Rhodri Thomas</dc:creator>
  <cp:lastModifiedBy>Rhodri Thomas</cp:lastModifiedBy>
  <cp:revision>1</cp:revision>
  <dcterms:created xsi:type="dcterms:W3CDTF">2022-11-10T09:35:47Z</dcterms:created>
  <dcterms:modified xsi:type="dcterms:W3CDTF">2022-11-10T11:42:12Z</dcterms:modified>
</cp:coreProperties>
</file>