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9"/>
  </p:notesMasterIdLst>
  <p:sldIdLst>
    <p:sldId id="256" r:id="rId2"/>
    <p:sldId id="262" r:id="rId3"/>
    <p:sldId id="257" r:id="rId4"/>
    <p:sldId id="263" r:id="rId5"/>
    <p:sldId id="264" r:id="rId6"/>
    <p:sldId id="265" r:id="rId7"/>
    <p:sldId id="266" r:id="rId8"/>
    <p:sldId id="267" r:id="rId9"/>
    <p:sldId id="269" r:id="rId10"/>
    <p:sldId id="286" r:id="rId11"/>
    <p:sldId id="268" r:id="rId12"/>
    <p:sldId id="272" r:id="rId13"/>
    <p:sldId id="273" r:id="rId14"/>
    <p:sldId id="274" r:id="rId15"/>
    <p:sldId id="275" r:id="rId16"/>
    <p:sldId id="276" r:id="rId17"/>
    <p:sldId id="277" r:id="rId18"/>
    <p:sldId id="278" r:id="rId19"/>
    <p:sldId id="285" r:id="rId20"/>
    <p:sldId id="279" r:id="rId21"/>
    <p:sldId id="280" r:id="rId22"/>
    <p:sldId id="281" r:id="rId23"/>
    <p:sldId id="260" r:id="rId24"/>
    <p:sldId id="283" r:id="rId25"/>
    <p:sldId id="261" r:id="rId26"/>
    <p:sldId id="284" r:id="rId27"/>
    <p:sldId id="282"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236" autoAdjust="0"/>
  </p:normalViewPr>
  <p:slideViewPr>
    <p:cSldViewPr snapToGrid="0">
      <p:cViewPr varScale="1">
        <p:scale>
          <a:sx n="81" d="100"/>
          <a:sy n="81" d="100"/>
        </p:scale>
        <p:origin x="96"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3767D2-BC2F-45C2-AA3B-CBC6B75C758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3E50803-95B5-42D8-BBA9-7C6E87157E67}">
      <dgm:prSet/>
      <dgm:spPr/>
      <dgm:t>
        <a:bodyPr/>
        <a:lstStyle/>
        <a:p>
          <a:r>
            <a:rPr lang="en-GB" dirty="0"/>
            <a:t>Traditional method covers Income vs expenses</a:t>
          </a:r>
          <a:endParaRPr lang="en-US" dirty="0"/>
        </a:p>
      </dgm:t>
    </dgm:pt>
    <dgm:pt modelId="{9DF89804-DA55-4A91-BB3F-EA6E1A178C36}" type="parTrans" cxnId="{D2295873-C360-4BDB-ACD7-06BB5A43DD2A}">
      <dgm:prSet/>
      <dgm:spPr/>
      <dgm:t>
        <a:bodyPr/>
        <a:lstStyle/>
        <a:p>
          <a:endParaRPr lang="en-US"/>
        </a:p>
      </dgm:t>
    </dgm:pt>
    <dgm:pt modelId="{83CD8071-14A4-4497-8595-FBCE9560676D}" type="sibTrans" cxnId="{D2295873-C360-4BDB-ACD7-06BB5A43DD2A}">
      <dgm:prSet/>
      <dgm:spPr/>
      <dgm:t>
        <a:bodyPr/>
        <a:lstStyle/>
        <a:p>
          <a:endParaRPr lang="en-US"/>
        </a:p>
      </dgm:t>
    </dgm:pt>
    <dgm:pt modelId="{FFB3F07A-65FC-44EA-859D-094909BCE136}">
      <dgm:prSet/>
      <dgm:spPr/>
      <dgm:t>
        <a:bodyPr/>
        <a:lstStyle/>
        <a:p>
          <a:r>
            <a:rPr lang="en-GB" dirty="0"/>
            <a:t>80/20 Budget: 80% expenses, 20% savings</a:t>
          </a:r>
          <a:endParaRPr lang="en-US" dirty="0"/>
        </a:p>
      </dgm:t>
    </dgm:pt>
    <dgm:pt modelId="{074E7742-6338-452E-B050-3E5C73C0BC21}" type="parTrans" cxnId="{33199C24-969D-47F0-A71E-BCFB5C79691F}">
      <dgm:prSet/>
      <dgm:spPr/>
      <dgm:t>
        <a:bodyPr/>
        <a:lstStyle/>
        <a:p>
          <a:endParaRPr lang="en-US"/>
        </a:p>
      </dgm:t>
    </dgm:pt>
    <dgm:pt modelId="{FA713970-4293-44CC-8ABF-EFDC4BB945CF}" type="sibTrans" cxnId="{33199C24-969D-47F0-A71E-BCFB5C79691F}">
      <dgm:prSet/>
      <dgm:spPr/>
      <dgm:t>
        <a:bodyPr/>
        <a:lstStyle/>
        <a:p>
          <a:endParaRPr lang="en-US"/>
        </a:p>
      </dgm:t>
    </dgm:pt>
    <dgm:pt modelId="{341AEAF5-467A-4753-966F-84AB2C358264}">
      <dgm:prSet/>
      <dgm:spPr/>
      <dgm:t>
        <a:bodyPr/>
        <a:lstStyle/>
        <a:p>
          <a:r>
            <a:rPr lang="en-GB"/>
            <a:t>60/40 Rule: 60% expenses, 40% savings</a:t>
          </a:r>
          <a:endParaRPr lang="en-US"/>
        </a:p>
      </dgm:t>
    </dgm:pt>
    <dgm:pt modelId="{A38792B4-8F70-4AC9-9C48-C5B275332BD8}" type="parTrans" cxnId="{A0E2884D-8FD4-4F2A-AAC9-84ACB3F9DBF7}">
      <dgm:prSet/>
      <dgm:spPr/>
      <dgm:t>
        <a:bodyPr/>
        <a:lstStyle/>
        <a:p>
          <a:endParaRPr lang="en-US"/>
        </a:p>
      </dgm:t>
    </dgm:pt>
    <dgm:pt modelId="{B4EFB8E0-E4D8-4374-A7D7-E5BB3668DD9A}" type="sibTrans" cxnId="{A0E2884D-8FD4-4F2A-AAC9-84ACB3F9DBF7}">
      <dgm:prSet/>
      <dgm:spPr/>
      <dgm:t>
        <a:bodyPr/>
        <a:lstStyle/>
        <a:p>
          <a:endParaRPr lang="en-US"/>
        </a:p>
      </dgm:t>
    </dgm:pt>
    <dgm:pt modelId="{D6CC8465-8B5C-4F4D-8921-FEB13D98BBD0}">
      <dgm:prSet/>
      <dgm:spPr/>
      <dgm:t>
        <a:bodyPr/>
        <a:lstStyle/>
        <a:p>
          <a:r>
            <a:rPr lang="en-GB"/>
            <a:t>The Pay Yourself First System</a:t>
          </a:r>
          <a:endParaRPr lang="en-US"/>
        </a:p>
      </dgm:t>
    </dgm:pt>
    <dgm:pt modelId="{322F66A0-BD69-47B8-8085-AA3E489C46C0}" type="parTrans" cxnId="{AC577A93-7B5C-430F-9CF4-E694561325BB}">
      <dgm:prSet/>
      <dgm:spPr/>
      <dgm:t>
        <a:bodyPr/>
        <a:lstStyle/>
        <a:p>
          <a:endParaRPr lang="en-US"/>
        </a:p>
      </dgm:t>
    </dgm:pt>
    <dgm:pt modelId="{05C5BD98-BFCE-413F-8F9A-36845DA87D3A}" type="sibTrans" cxnId="{AC577A93-7B5C-430F-9CF4-E694561325BB}">
      <dgm:prSet/>
      <dgm:spPr/>
      <dgm:t>
        <a:bodyPr/>
        <a:lstStyle/>
        <a:p>
          <a:endParaRPr lang="en-US"/>
        </a:p>
      </dgm:t>
    </dgm:pt>
    <dgm:pt modelId="{30205FB1-E84E-4381-B714-931F6AA00B49}" type="pres">
      <dgm:prSet presAssocID="{A33767D2-BC2F-45C2-AA3B-CBC6B75C758C}" presName="root" presStyleCnt="0">
        <dgm:presLayoutVars>
          <dgm:dir/>
          <dgm:resizeHandles val="exact"/>
        </dgm:presLayoutVars>
      </dgm:prSet>
      <dgm:spPr/>
    </dgm:pt>
    <dgm:pt modelId="{6665A1B9-7884-4287-A53C-010E9212145D}" type="pres">
      <dgm:prSet presAssocID="{B3E50803-95B5-42D8-BBA9-7C6E87157E67}" presName="compNode" presStyleCnt="0"/>
      <dgm:spPr/>
    </dgm:pt>
    <dgm:pt modelId="{3FDE13CA-41B6-4CFA-9972-9E84E0549570}" type="pres">
      <dgm:prSet presAssocID="{B3E50803-95B5-42D8-BBA9-7C6E87157E67}" presName="bgRect" presStyleLbl="bgShp" presStyleIdx="0" presStyleCnt="4"/>
      <dgm:spPr/>
    </dgm:pt>
    <dgm:pt modelId="{0C6113F3-B390-4A09-AAD5-386AFDD0D8D6}" type="pres">
      <dgm:prSet presAssocID="{B3E50803-95B5-42D8-BBA9-7C6E87157E6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0A9BBAE9-955E-499A-B8B8-AD6EB98241C6}" type="pres">
      <dgm:prSet presAssocID="{B3E50803-95B5-42D8-BBA9-7C6E87157E67}" presName="spaceRect" presStyleCnt="0"/>
      <dgm:spPr/>
    </dgm:pt>
    <dgm:pt modelId="{7382C87F-DFC0-41A8-AC83-A46884EF8645}" type="pres">
      <dgm:prSet presAssocID="{B3E50803-95B5-42D8-BBA9-7C6E87157E67}" presName="parTx" presStyleLbl="revTx" presStyleIdx="0" presStyleCnt="4">
        <dgm:presLayoutVars>
          <dgm:chMax val="0"/>
          <dgm:chPref val="0"/>
        </dgm:presLayoutVars>
      </dgm:prSet>
      <dgm:spPr/>
    </dgm:pt>
    <dgm:pt modelId="{55FA6C27-7C33-44A9-8349-2A0D99A0EDA1}" type="pres">
      <dgm:prSet presAssocID="{83CD8071-14A4-4497-8595-FBCE9560676D}" presName="sibTrans" presStyleCnt="0"/>
      <dgm:spPr/>
    </dgm:pt>
    <dgm:pt modelId="{71556651-B058-4353-BCA2-828ED3EC46DD}" type="pres">
      <dgm:prSet presAssocID="{FFB3F07A-65FC-44EA-859D-094909BCE136}" presName="compNode" presStyleCnt="0"/>
      <dgm:spPr/>
    </dgm:pt>
    <dgm:pt modelId="{3C8136F8-E3EB-436A-88F8-9E704B4DD154}" type="pres">
      <dgm:prSet presAssocID="{FFB3F07A-65FC-44EA-859D-094909BCE136}" presName="bgRect" presStyleLbl="bgShp" presStyleIdx="1" presStyleCnt="4"/>
      <dgm:spPr/>
    </dgm:pt>
    <dgm:pt modelId="{BFCE8DE0-C1EF-4875-A05A-E646A8E90D5D}" type="pres">
      <dgm:prSet presAssocID="{FFB3F07A-65FC-44EA-859D-094909BCE13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iggy Bank"/>
        </a:ext>
      </dgm:extLst>
    </dgm:pt>
    <dgm:pt modelId="{D260B225-79A2-4D9A-8F94-3E345DD932D5}" type="pres">
      <dgm:prSet presAssocID="{FFB3F07A-65FC-44EA-859D-094909BCE136}" presName="spaceRect" presStyleCnt="0"/>
      <dgm:spPr/>
    </dgm:pt>
    <dgm:pt modelId="{C458C67D-8C6D-4637-8B91-90E94858D253}" type="pres">
      <dgm:prSet presAssocID="{FFB3F07A-65FC-44EA-859D-094909BCE136}" presName="parTx" presStyleLbl="revTx" presStyleIdx="1" presStyleCnt="4">
        <dgm:presLayoutVars>
          <dgm:chMax val="0"/>
          <dgm:chPref val="0"/>
        </dgm:presLayoutVars>
      </dgm:prSet>
      <dgm:spPr/>
    </dgm:pt>
    <dgm:pt modelId="{691FD623-1424-4FCF-8713-FCF54F060C24}" type="pres">
      <dgm:prSet presAssocID="{FA713970-4293-44CC-8ABF-EFDC4BB945CF}" presName="sibTrans" presStyleCnt="0"/>
      <dgm:spPr/>
    </dgm:pt>
    <dgm:pt modelId="{C0B5927E-B75F-4E95-994D-6FEFE6BBC14E}" type="pres">
      <dgm:prSet presAssocID="{341AEAF5-467A-4753-966F-84AB2C358264}" presName="compNode" presStyleCnt="0"/>
      <dgm:spPr/>
    </dgm:pt>
    <dgm:pt modelId="{FBC4E1C6-E1EC-4DF9-B7C7-0186BF10B903}" type="pres">
      <dgm:prSet presAssocID="{341AEAF5-467A-4753-966F-84AB2C358264}" presName="bgRect" presStyleLbl="bgShp" presStyleIdx="2" presStyleCnt="4"/>
      <dgm:spPr/>
    </dgm:pt>
    <dgm:pt modelId="{453CE42A-1814-47C3-A0DF-89D18E1AE7FC}" type="pres">
      <dgm:prSet presAssocID="{341AEAF5-467A-4753-966F-84AB2C35826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uro"/>
        </a:ext>
      </dgm:extLst>
    </dgm:pt>
    <dgm:pt modelId="{DB13C561-01DE-4799-97A1-7BFA600BEDD1}" type="pres">
      <dgm:prSet presAssocID="{341AEAF5-467A-4753-966F-84AB2C358264}" presName="spaceRect" presStyleCnt="0"/>
      <dgm:spPr/>
    </dgm:pt>
    <dgm:pt modelId="{0C427A55-F3B7-4B48-A2FE-99AF9CDA8240}" type="pres">
      <dgm:prSet presAssocID="{341AEAF5-467A-4753-966F-84AB2C358264}" presName="parTx" presStyleLbl="revTx" presStyleIdx="2" presStyleCnt="4">
        <dgm:presLayoutVars>
          <dgm:chMax val="0"/>
          <dgm:chPref val="0"/>
        </dgm:presLayoutVars>
      </dgm:prSet>
      <dgm:spPr/>
    </dgm:pt>
    <dgm:pt modelId="{10843CBC-ABF4-473B-B327-9C995797F88D}" type="pres">
      <dgm:prSet presAssocID="{B4EFB8E0-E4D8-4374-A7D7-E5BB3668DD9A}" presName="sibTrans" presStyleCnt="0"/>
      <dgm:spPr/>
    </dgm:pt>
    <dgm:pt modelId="{ABB9B885-8865-49B8-8353-9A5CC86DA838}" type="pres">
      <dgm:prSet presAssocID="{D6CC8465-8B5C-4F4D-8921-FEB13D98BBD0}" presName="compNode" presStyleCnt="0"/>
      <dgm:spPr/>
    </dgm:pt>
    <dgm:pt modelId="{95452E2F-BB31-455B-AA4C-D6EAF47ECDDD}" type="pres">
      <dgm:prSet presAssocID="{D6CC8465-8B5C-4F4D-8921-FEB13D98BBD0}" presName="bgRect" presStyleLbl="bgShp" presStyleIdx="3" presStyleCnt="4"/>
      <dgm:spPr/>
    </dgm:pt>
    <dgm:pt modelId="{CA75BA77-06A6-4578-9809-F0575F9E9E6B}" type="pres">
      <dgm:prSet presAssocID="{D6CC8465-8B5C-4F4D-8921-FEB13D98BBD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ins"/>
        </a:ext>
      </dgm:extLst>
    </dgm:pt>
    <dgm:pt modelId="{FC6ADE6F-93EA-4CDA-A3A2-379C5AB15BFB}" type="pres">
      <dgm:prSet presAssocID="{D6CC8465-8B5C-4F4D-8921-FEB13D98BBD0}" presName="spaceRect" presStyleCnt="0"/>
      <dgm:spPr/>
    </dgm:pt>
    <dgm:pt modelId="{A1FA57EF-9411-4439-A667-C18AA17BD8C1}" type="pres">
      <dgm:prSet presAssocID="{D6CC8465-8B5C-4F4D-8921-FEB13D98BBD0}" presName="parTx" presStyleLbl="revTx" presStyleIdx="3" presStyleCnt="4">
        <dgm:presLayoutVars>
          <dgm:chMax val="0"/>
          <dgm:chPref val="0"/>
        </dgm:presLayoutVars>
      </dgm:prSet>
      <dgm:spPr/>
    </dgm:pt>
  </dgm:ptLst>
  <dgm:cxnLst>
    <dgm:cxn modelId="{5F5C1B04-2C9E-4763-AE72-DBD82EB5EE6F}" type="presOf" srcId="{D6CC8465-8B5C-4F4D-8921-FEB13D98BBD0}" destId="{A1FA57EF-9411-4439-A667-C18AA17BD8C1}" srcOrd="0" destOrd="0" presId="urn:microsoft.com/office/officeart/2018/2/layout/IconVerticalSolidList"/>
    <dgm:cxn modelId="{33199C24-969D-47F0-A71E-BCFB5C79691F}" srcId="{A33767D2-BC2F-45C2-AA3B-CBC6B75C758C}" destId="{FFB3F07A-65FC-44EA-859D-094909BCE136}" srcOrd="1" destOrd="0" parTransId="{074E7742-6338-452E-B050-3E5C73C0BC21}" sibTransId="{FA713970-4293-44CC-8ABF-EFDC4BB945CF}"/>
    <dgm:cxn modelId="{060DBB2D-E1AC-45DE-BD9C-5C64A274F2D9}" type="presOf" srcId="{341AEAF5-467A-4753-966F-84AB2C358264}" destId="{0C427A55-F3B7-4B48-A2FE-99AF9CDA8240}" srcOrd="0" destOrd="0" presId="urn:microsoft.com/office/officeart/2018/2/layout/IconVerticalSolidList"/>
    <dgm:cxn modelId="{B7E0AE3E-8AE5-4A6D-B80F-71351BBDA484}" type="presOf" srcId="{FFB3F07A-65FC-44EA-859D-094909BCE136}" destId="{C458C67D-8C6D-4637-8B91-90E94858D253}" srcOrd="0" destOrd="0" presId="urn:microsoft.com/office/officeart/2018/2/layout/IconVerticalSolidList"/>
    <dgm:cxn modelId="{F76F0D6A-3B56-401A-BC71-BEC0E4D10096}" type="presOf" srcId="{B3E50803-95B5-42D8-BBA9-7C6E87157E67}" destId="{7382C87F-DFC0-41A8-AC83-A46884EF8645}" srcOrd="0" destOrd="0" presId="urn:microsoft.com/office/officeart/2018/2/layout/IconVerticalSolidList"/>
    <dgm:cxn modelId="{A0E2884D-8FD4-4F2A-AAC9-84ACB3F9DBF7}" srcId="{A33767D2-BC2F-45C2-AA3B-CBC6B75C758C}" destId="{341AEAF5-467A-4753-966F-84AB2C358264}" srcOrd="2" destOrd="0" parTransId="{A38792B4-8F70-4AC9-9C48-C5B275332BD8}" sibTransId="{B4EFB8E0-E4D8-4374-A7D7-E5BB3668DD9A}"/>
    <dgm:cxn modelId="{D2295873-C360-4BDB-ACD7-06BB5A43DD2A}" srcId="{A33767D2-BC2F-45C2-AA3B-CBC6B75C758C}" destId="{B3E50803-95B5-42D8-BBA9-7C6E87157E67}" srcOrd="0" destOrd="0" parTransId="{9DF89804-DA55-4A91-BB3F-EA6E1A178C36}" sibTransId="{83CD8071-14A4-4497-8595-FBCE9560676D}"/>
    <dgm:cxn modelId="{B7AB8C58-293F-43F7-BE80-C58D76874F2D}" type="presOf" srcId="{A33767D2-BC2F-45C2-AA3B-CBC6B75C758C}" destId="{30205FB1-E84E-4381-B714-931F6AA00B49}" srcOrd="0" destOrd="0" presId="urn:microsoft.com/office/officeart/2018/2/layout/IconVerticalSolidList"/>
    <dgm:cxn modelId="{AC577A93-7B5C-430F-9CF4-E694561325BB}" srcId="{A33767D2-BC2F-45C2-AA3B-CBC6B75C758C}" destId="{D6CC8465-8B5C-4F4D-8921-FEB13D98BBD0}" srcOrd="3" destOrd="0" parTransId="{322F66A0-BD69-47B8-8085-AA3E489C46C0}" sibTransId="{05C5BD98-BFCE-413F-8F9A-36845DA87D3A}"/>
    <dgm:cxn modelId="{74A366B2-F600-49D1-A382-D1FF815B205E}" type="presParOf" srcId="{30205FB1-E84E-4381-B714-931F6AA00B49}" destId="{6665A1B9-7884-4287-A53C-010E9212145D}" srcOrd="0" destOrd="0" presId="urn:microsoft.com/office/officeart/2018/2/layout/IconVerticalSolidList"/>
    <dgm:cxn modelId="{7F8F422F-26D5-4175-AB1B-B477984286CE}" type="presParOf" srcId="{6665A1B9-7884-4287-A53C-010E9212145D}" destId="{3FDE13CA-41B6-4CFA-9972-9E84E0549570}" srcOrd="0" destOrd="0" presId="urn:microsoft.com/office/officeart/2018/2/layout/IconVerticalSolidList"/>
    <dgm:cxn modelId="{BEA45690-9CC0-4836-97A1-A8091D0612EA}" type="presParOf" srcId="{6665A1B9-7884-4287-A53C-010E9212145D}" destId="{0C6113F3-B390-4A09-AAD5-386AFDD0D8D6}" srcOrd="1" destOrd="0" presId="urn:microsoft.com/office/officeart/2018/2/layout/IconVerticalSolidList"/>
    <dgm:cxn modelId="{33C919A4-7ABA-4BFE-B350-BAFBA6A65022}" type="presParOf" srcId="{6665A1B9-7884-4287-A53C-010E9212145D}" destId="{0A9BBAE9-955E-499A-B8B8-AD6EB98241C6}" srcOrd="2" destOrd="0" presId="urn:microsoft.com/office/officeart/2018/2/layout/IconVerticalSolidList"/>
    <dgm:cxn modelId="{E4CADB03-AB03-4502-952D-562800598965}" type="presParOf" srcId="{6665A1B9-7884-4287-A53C-010E9212145D}" destId="{7382C87F-DFC0-41A8-AC83-A46884EF8645}" srcOrd="3" destOrd="0" presId="urn:microsoft.com/office/officeart/2018/2/layout/IconVerticalSolidList"/>
    <dgm:cxn modelId="{C5BCABB6-7978-4027-9735-2BD279DF260A}" type="presParOf" srcId="{30205FB1-E84E-4381-B714-931F6AA00B49}" destId="{55FA6C27-7C33-44A9-8349-2A0D99A0EDA1}" srcOrd="1" destOrd="0" presId="urn:microsoft.com/office/officeart/2018/2/layout/IconVerticalSolidList"/>
    <dgm:cxn modelId="{7FD9AC97-597E-40F0-8FAE-1136C4098DE8}" type="presParOf" srcId="{30205FB1-E84E-4381-B714-931F6AA00B49}" destId="{71556651-B058-4353-BCA2-828ED3EC46DD}" srcOrd="2" destOrd="0" presId="urn:microsoft.com/office/officeart/2018/2/layout/IconVerticalSolidList"/>
    <dgm:cxn modelId="{BFB1C791-03F8-4C10-BCE3-57B15B1EDBF7}" type="presParOf" srcId="{71556651-B058-4353-BCA2-828ED3EC46DD}" destId="{3C8136F8-E3EB-436A-88F8-9E704B4DD154}" srcOrd="0" destOrd="0" presId="urn:microsoft.com/office/officeart/2018/2/layout/IconVerticalSolidList"/>
    <dgm:cxn modelId="{DBAF1F51-36FA-4307-A618-E8C500529512}" type="presParOf" srcId="{71556651-B058-4353-BCA2-828ED3EC46DD}" destId="{BFCE8DE0-C1EF-4875-A05A-E646A8E90D5D}" srcOrd="1" destOrd="0" presId="urn:microsoft.com/office/officeart/2018/2/layout/IconVerticalSolidList"/>
    <dgm:cxn modelId="{16F1DED1-66BB-4993-9574-18126DFBC612}" type="presParOf" srcId="{71556651-B058-4353-BCA2-828ED3EC46DD}" destId="{D260B225-79A2-4D9A-8F94-3E345DD932D5}" srcOrd="2" destOrd="0" presId="urn:microsoft.com/office/officeart/2018/2/layout/IconVerticalSolidList"/>
    <dgm:cxn modelId="{890D0272-46D6-44B7-8656-E5A8498789DC}" type="presParOf" srcId="{71556651-B058-4353-BCA2-828ED3EC46DD}" destId="{C458C67D-8C6D-4637-8B91-90E94858D253}" srcOrd="3" destOrd="0" presId="urn:microsoft.com/office/officeart/2018/2/layout/IconVerticalSolidList"/>
    <dgm:cxn modelId="{3C35E27C-C225-4526-9EE9-5FD98703CB4B}" type="presParOf" srcId="{30205FB1-E84E-4381-B714-931F6AA00B49}" destId="{691FD623-1424-4FCF-8713-FCF54F060C24}" srcOrd="3" destOrd="0" presId="urn:microsoft.com/office/officeart/2018/2/layout/IconVerticalSolidList"/>
    <dgm:cxn modelId="{536DA0C5-6485-4810-BE17-B61B7EE22203}" type="presParOf" srcId="{30205FB1-E84E-4381-B714-931F6AA00B49}" destId="{C0B5927E-B75F-4E95-994D-6FEFE6BBC14E}" srcOrd="4" destOrd="0" presId="urn:microsoft.com/office/officeart/2018/2/layout/IconVerticalSolidList"/>
    <dgm:cxn modelId="{4CBA1C70-6555-42F7-A1B5-8AABE2B2EF01}" type="presParOf" srcId="{C0B5927E-B75F-4E95-994D-6FEFE6BBC14E}" destId="{FBC4E1C6-E1EC-4DF9-B7C7-0186BF10B903}" srcOrd="0" destOrd="0" presId="urn:microsoft.com/office/officeart/2018/2/layout/IconVerticalSolidList"/>
    <dgm:cxn modelId="{003A15B9-8152-4608-9585-4C17B9A4D0DC}" type="presParOf" srcId="{C0B5927E-B75F-4E95-994D-6FEFE6BBC14E}" destId="{453CE42A-1814-47C3-A0DF-89D18E1AE7FC}" srcOrd="1" destOrd="0" presId="urn:microsoft.com/office/officeart/2018/2/layout/IconVerticalSolidList"/>
    <dgm:cxn modelId="{5B2ADD4A-EEC6-4AC8-B1B9-EBDCD27C758B}" type="presParOf" srcId="{C0B5927E-B75F-4E95-994D-6FEFE6BBC14E}" destId="{DB13C561-01DE-4799-97A1-7BFA600BEDD1}" srcOrd="2" destOrd="0" presId="urn:microsoft.com/office/officeart/2018/2/layout/IconVerticalSolidList"/>
    <dgm:cxn modelId="{EEA20BFC-04A9-42AF-A7DD-F8E36CAE984F}" type="presParOf" srcId="{C0B5927E-B75F-4E95-994D-6FEFE6BBC14E}" destId="{0C427A55-F3B7-4B48-A2FE-99AF9CDA8240}" srcOrd="3" destOrd="0" presId="urn:microsoft.com/office/officeart/2018/2/layout/IconVerticalSolidList"/>
    <dgm:cxn modelId="{2BD2D881-78C5-42CE-AF71-45AC4E8B68AE}" type="presParOf" srcId="{30205FB1-E84E-4381-B714-931F6AA00B49}" destId="{10843CBC-ABF4-473B-B327-9C995797F88D}" srcOrd="5" destOrd="0" presId="urn:microsoft.com/office/officeart/2018/2/layout/IconVerticalSolidList"/>
    <dgm:cxn modelId="{5C39CD0D-94B9-4615-BC4E-D53CAD029270}" type="presParOf" srcId="{30205FB1-E84E-4381-B714-931F6AA00B49}" destId="{ABB9B885-8865-49B8-8353-9A5CC86DA838}" srcOrd="6" destOrd="0" presId="urn:microsoft.com/office/officeart/2018/2/layout/IconVerticalSolidList"/>
    <dgm:cxn modelId="{6A50BD19-2E3A-4E74-84E5-03B660C125D6}" type="presParOf" srcId="{ABB9B885-8865-49B8-8353-9A5CC86DA838}" destId="{95452E2F-BB31-455B-AA4C-D6EAF47ECDDD}" srcOrd="0" destOrd="0" presId="urn:microsoft.com/office/officeart/2018/2/layout/IconVerticalSolidList"/>
    <dgm:cxn modelId="{679652C1-0907-4620-81DF-0C0864F67CBF}" type="presParOf" srcId="{ABB9B885-8865-49B8-8353-9A5CC86DA838}" destId="{CA75BA77-06A6-4578-9809-F0575F9E9E6B}" srcOrd="1" destOrd="0" presId="urn:microsoft.com/office/officeart/2018/2/layout/IconVerticalSolidList"/>
    <dgm:cxn modelId="{CE1A8220-1BE4-45A5-BE43-24EA8ACAAE9A}" type="presParOf" srcId="{ABB9B885-8865-49B8-8353-9A5CC86DA838}" destId="{FC6ADE6F-93EA-4CDA-A3A2-379C5AB15BFB}" srcOrd="2" destOrd="0" presId="urn:microsoft.com/office/officeart/2018/2/layout/IconVerticalSolidList"/>
    <dgm:cxn modelId="{91238DB7-0D7F-42F5-9E1D-D76CE1A77332}" type="presParOf" srcId="{ABB9B885-8865-49B8-8353-9A5CC86DA838}" destId="{A1FA57EF-9411-4439-A667-C18AA17BD8C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DE13CA-41B6-4CFA-9972-9E84E0549570}">
      <dsp:nvSpPr>
        <dsp:cNvPr id="0" name=""/>
        <dsp:cNvSpPr/>
      </dsp:nvSpPr>
      <dsp:spPr>
        <a:xfrm>
          <a:off x="0" y="1669"/>
          <a:ext cx="10058399" cy="8461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6113F3-B390-4A09-AAD5-386AFDD0D8D6}">
      <dsp:nvSpPr>
        <dsp:cNvPr id="0" name=""/>
        <dsp:cNvSpPr/>
      </dsp:nvSpPr>
      <dsp:spPr>
        <a:xfrm>
          <a:off x="255971" y="192061"/>
          <a:ext cx="465402" cy="465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82C87F-DFC0-41A8-AC83-A46884EF8645}">
      <dsp:nvSpPr>
        <dsp:cNvPr id="0" name=""/>
        <dsp:cNvSpPr/>
      </dsp:nvSpPr>
      <dsp:spPr>
        <a:xfrm>
          <a:off x="977345" y="1669"/>
          <a:ext cx="9081054" cy="846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55" tIns="89555" rIns="89555" bIns="89555" numCol="1" spcCol="1270" anchor="ctr" anchorCtr="0">
          <a:noAutofit/>
        </a:bodyPr>
        <a:lstStyle/>
        <a:p>
          <a:pPr marL="0" lvl="0" indent="0" algn="l" defTabSz="977900">
            <a:lnSpc>
              <a:spcPct val="90000"/>
            </a:lnSpc>
            <a:spcBef>
              <a:spcPct val="0"/>
            </a:spcBef>
            <a:spcAft>
              <a:spcPct val="35000"/>
            </a:spcAft>
            <a:buNone/>
          </a:pPr>
          <a:r>
            <a:rPr lang="en-GB" sz="2200" kern="1200" dirty="0"/>
            <a:t>Traditional method covers Income vs expenses</a:t>
          </a:r>
          <a:endParaRPr lang="en-US" sz="2200" kern="1200" dirty="0"/>
        </a:p>
      </dsp:txBody>
      <dsp:txXfrm>
        <a:off x="977345" y="1669"/>
        <a:ext cx="9081054" cy="846186"/>
      </dsp:txXfrm>
    </dsp:sp>
    <dsp:sp modelId="{3C8136F8-E3EB-436A-88F8-9E704B4DD154}">
      <dsp:nvSpPr>
        <dsp:cNvPr id="0" name=""/>
        <dsp:cNvSpPr/>
      </dsp:nvSpPr>
      <dsp:spPr>
        <a:xfrm>
          <a:off x="0" y="1059402"/>
          <a:ext cx="10058399" cy="8461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CE8DE0-C1EF-4875-A05A-E646A8E90D5D}">
      <dsp:nvSpPr>
        <dsp:cNvPr id="0" name=""/>
        <dsp:cNvSpPr/>
      </dsp:nvSpPr>
      <dsp:spPr>
        <a:xfrm>
          <a:off x="255971" y="1249794"/>
          <a:ext cx="465402" cy="465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458C67D-8C6D-4637-8B91-90E94858D253}">
      <dsp:nvSpPr>
        <dsp:cNvPr id="0" name=""/>
        <dsp:cNvSpPr/>
      </dsp:nvSpPr>
      <dsp:spPr>
        <a:xfrm>
          <a:off x="977345" y="1059402"/>
          <a:ext cx="9081054" cy="846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55" tIns="89555" rIns="89555" bIns="89555" numCol="1" spcCol="1270" anchor="ctr" anchorCtr="0">
          <a:noAutofit/>
        </a:bodyPr>
        <a:lstStyle/>
        <a:p>
          <a:pPr marL="0" lvl="0" indent="0" algn="l" defTabSz="977900">
            <a:lnSpc>
              <a:spcPct val="90000"/>
            </a:lnSpc>
            <a:spcBef>
              <a:spcPct val="0"/>
            </a:spcBef>
            <a:spcAft>
              <a:spcPct val="35000"/>
            </a:spcAft>
            <a:buNone/>
          </a:pPr>
          <a:r>
            <a:rPr lang="en-GB" sz="2200" kern="1200" dirty="0"/>
            <a:t>80/20 Budget: 80% expenses, 20% savings</a:t>
          </a:r>
          <a:endParaRPr lang="en-US" sz="2200" kern="1200" dirty="0"/>
        </a:p>
      </dsp:txBody>
      <dsp:txXfrm>
        <a:off x="977345" y="1059402"/>
        <a:ext cx="9081054" cy="846186"/>
      </dsp:txXfrm>
    </dsp:sp>
    <dsp:sp modelId="{FBC4E1C6-E1EC-4DF9-B7C7-0186BF10B903}">
      <dsp:nvSpPr>
        <dsp:cNvPr id="0" name=""/>
        <dsp:cNvSpPr/>
      </dsp:nvSpPr>
      <dsp:spPr>
        <a:xfrm>
          <a:off x="0" y="2117135"/>
          <a:ext cx="10058399" cy="8461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3CE42A-1814-47C3-A0DF-89D18E1AE7FC}">
      <dsp:nvSpPr>
        <dsp:cNvPr id="0" name=""/>
        <dsp:cNvSpPr/>
      </dsp:nvSpPr>
      <dsp:spPr>
        <a:xfrm>
          <a:off x="255971" y="2307527"/>
          <a:ext cx="465402" cy="465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C427A55-F3B7-4B48-A2FE-99AF9CDA8240}">
      <dsp:nvSpPr>
        <dsp:cNvPr id="0" name=""/>
        <dsp:cNvSpPr/>
      </dsp:nvSpPr>
      <dsp:spPr>
        <a:xfrm>
          <a:off x="977345" y="2117135"/>
          <a:ext cx="9081054" cy="846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55" tIns="89555" rIns="89555" bIns="89555" numCol="1" spcCol="1270" anchor="ctr" anchorCtr="0">
          <a:noAutofit/>
        </a:bodyPr>
        <a:lstStyle/>
        <a:p>
          <a:pPr marL="0" lvl="0" indent="0" algn="l" defTabSz="977900">
            <a:lnSpc>
              <a:spcPct val="90000"/>
            </a:lnSpc>
            <a:spcBef>
              <a:spcPct val="0"/>
            </a:spcBef>
            <a:spcAft>
              <a:spcPct val="35000"/>
            </a:spcAft>
            <a:buNone/>
          </a:pPr>
          <a:r>
            <a:rPr lang="en-GB" sz="2200" kern="1200"/>
            <a:t>60/40 Rule: 60% expenses, 40% savings</a:t>
          </a:r>
          <a:endParaRPr lang="en-US" sz="2200" kern="1200"/>
        </a:p>
      </dsp:txBody>
      <dsp:txXfrm>
        <a:off x="977345" y="2117135"/>
        <a:ext cx="9081054" cy="846186"/>
      </dsp:txXfrm>
    </dsp:sp>
    <dsp:sp modelId="{95452E2F-BB31-455B-AA4C-D6EAF47ECDDD}">
      <dsp:nvSpPr>
        <dsp:cNvPr id="0" name=""/>
        <dsp:cNvSpPr/>
      </dsp:nvSpPr>
      <dsp:spPr>
        <a:xfrm>
          <a:off x="0" y="3174868"/>
          <a:ext cx="10058399" cy="8461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5BA77-06A6-4578-9809-F0575F9E9E6B}">
      <dsp:nvSpPr>
        <dsp:cNvPr id="0" name=""/>
        <dsp:cNvSpPr/>
      </dsp:nvSpPr>
      <dsp:spPr>
        <a:xfrm>
          <a:off x="255971" y="3365260"/>
          <a:ext cx="465402" cy="465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FA57EF-9411-4439-A667-C18AA17BD8C1}">
      <dsp:nvSpPr>
        <dsp:cNvPr id="0" name=""/>
        <dsp:cNvSpPr/>
      </dsp:nvSpPr>
      <dsp:spPr>
        <a:xfrm>
          <a:off x="977345" y="3174868"/>
          <a:ext cx="9081054" cy="846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55" tIns="89555" rIns="89555" bIns="89555" numCol="1" spcCol="1270" anchor="ctr" anchorCtr="0">
          <a:noAutofit/>
        </a:bodyPr>
        <a:lstStyle/>
        <a:p>
          <a:pPr marL="0" lvl="0" indent="0" algn="l" defTabSz="977900">
            <a:lnSpc>
              <a:spcPct val="90000"/>
            </a:lnSpc>
            <a:spcBef>
              <a:spcPct val="0"/>
            </a:spcBef>
            <a:spcAft>
              <a:spcPct val="35000"/>
            </a:spcAft>
            <a:buNone/>
          </a:pPr>
          <a:r>
            <a:rPr lang="en-GB" sz="2200" kern="1200"/>
            <a:t>The Pay Yourself First System</a:t>
          </a:r>
          <a:endParaRPr lang="en-US" sz="2200" kern="1200"/>
        </a:p>
      </dsp:txBody>
      <dsp:txXfrm>
        <a:off x="977345" y="3174868"/>
        <a:ext cx="9081054" cy="84618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3A8CEF-EC79-4B10-8E02-063662733EA4}" type="datetimeFigureOut">
              <a:rPr lang="en-GB" smtClean="0"/>
              <a:t>26/04/2021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CB6EFB-EEA3-4C19-9298-CFB859AE31E3}" type="slidenum">
              <a:rPr lang="en-GB" smtClean="0"/>
              <a:t>‹#›</a:t>
            </a:fld>
            <a:endParaRPr lang="en-GB"/>
          </a:p>
        </p:txBody>
      </p:sp>
    </p:spTree>
    <p:extLst>
      <p:ext uri="{BB962C8B-B14F-4D97-AF65-F5344CB8AC3E}">
        <p14:creationId xmlns:p14="http://schemas.microsoft.com/office/powerpoint/2010/main" val="36814556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actualbudget.com/"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Due to recent COVID-19 events and lockdown measures, financial stress has become increasingly common within the UK. Many studies have linked financial stress to mental health issues and childhood obesity. One of the ways to better manage and reduce financial stress is through budgeting, Creates financial structure and reduces impulse purchases. For many this is however difficult  as current solutions are difficult to use and often confusing. This discourages many new users</a:t>
            </a:r>
          </a:p>
          <a:p>
            <a:endParaRPr lang="en-GB" dirty="0"/>
          </a:p>
        </p:txBody>
      </p:sp>
      <p:sp>
        <p:nvSpPr>
          <p:cNvPr id="4" name="Slide Number Placeholder 3"/>
          <p:cNvSpPr>
            <a:spLocks noGrp="1"/>
          </p:cNvSpPr>
          <p:nvPr>
            <p:ph type="sldNum" sz="quarter" idx="5"/>
          </p:nvPr>
        </p:nvSpPr>
        <p:spPr/>
        <p:txBody>
          <a:bodyPr/>
          <a:lstStyle/>
          <a:p>
            <a:fld id="{C0CB6EFB-EEA3-4C19-9298-CFB859AE31E3}" type="slidenum">
              <a:rPr lang="en-GB" smtClean="0"/>
              <a:t>2</a:t>
            </a:fld>
            <a:endParaRPr lang="en-GB" dirty="0"/>
          </a:p>
        </p:txBody>
      </p:sp>
    </p:spTree>
    <p:extLst>
      <p:ext uri="{BB962C8B-B14F-4D97-AF65-F5344CB8AC3E}">
        <p14:creationId xmlns:p14="http://schemas.microsoft.com/office/powerpoint/2010/main" val="37304599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I started this project, I aimed to better to understand financial stress and how it affects citizens in the UK today. I then aimed to develop a new piece of software that could address the issue of financial stress better than current tools, making improvements and real impact.</a:t>
            </a:r>
          </a:p>
        </p:txBody>
      </p:sp>
      <p:sp>
        <p:nvSpPr>
          <p:cNvPr id="4" name="Slide Number Placeholder 3"/>
          <p:cNvSpPr>
            <a:spLocks noGrp="1"/>
          </p:cNvSpPr>
          <p:nvPr>
            <p:ph type="sldNum" sz="quarter" idx="5"/>
          </p:nvPr>
        </p:nvSpPr>
        <p:spPr/>
        <p:txBody>
          <a:bodyPr/>
          <a:lstStyle/>
          <a:p>
            <a:fld id="{C0CB6EFB-EEA3-4C19-9298-CFB859AE31E3}" type="slidenum">
              <a:rPr lang="en-GB" smtClean="0"/>
              <a:t>3</a:t>
            </a:fld>
            <a:endParaRPr lang="en-GB" dirty="0"/>
          </a:p>
        </p:txBody>
      </p:sp>
    </p:spTree>
    <p:extLst>
      <p:ext uri="{BB962C8B-B14F-4D97-AF65-F5344CB8AC3E}">
        <p14:creationId xmlns:p14="http://schemas.microsoft.com/office/powerpoint/2010/main" val="23319341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meet the first aim, my first objective was to complete a literary review on financial stress, budgeting methods and modern-day finances. I extended this to include spending habits to gain insight into how the application may help to prevent impulsive or unforeseen purchases. </a:t>
            </a:r>
          </a:p>
        </p:txBody>
      </p:sp>
      <p:sp>
        <p:nvSpPr>
          <p:cNvPr id="4" name="Slide Number Placeholder 3"/>
          <p:cNvSpPr>
            <a:spLocks noGrp="1"/>
          </p:cNvSpPr>
          <p:nvPr>
            <p:ph type="sldNum" sz="quarter" idx="5"/>
          </p:nvPr>
        </p:nvSpPr>
        <p:spPr/>
        <p:txBody>
          <a:bodyPr/>
          <a:lstStyle/>
          <a:p>
            <a:fld id="{C0CB6EFB-EEA3-4C19-9298-CFB859AE31E3}" type="slidenum">
              <a:rPr lang="en-GB" smtClean="0"/>
              <a:t>4</a:t>
            </a:fld>
            <a:endParaRPr lang="en-GB" dirty="0"/>
          </a:p>
        </p:txBody>
      </p:sp>
    </p:spTree>
    <p:extLst>
      <p:ext uri="{BB962C8B-B14F-4D97-AF65-F5344CB8AC3E}">
        <p14:creationId xmlns:p14="http://schemas.microsoft.com/office/powerpoint/2010/main" val="39085640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their book, “the spirit level” Researchers Wilkinson &amp; Pickett document over thirty 30 years of studies on the effects of inequality within society and found there to be strong correlations between income inequality and mental illness. [1] This is supported in studies by Heflin and Iceland which found depression to be more prevalent amongst those who struggle to pay monthly bills. [2] Research into the effects of unemployment by Prattala. Et al. have also found links to depression, both in lower socio-economic classes and within retirees. [3] Suggesting that a lack of meaningful work can have negative effects regardless financial stress, although a lack of employment will lead to increased financial stress for many due to a loss of income.  [4]</a:t>
            </a:r>
          </a:p>
          <a:p>
            <a:endParaRPr lang="en-GB" dirty="0"/>
          </a:p>
          <a:p>
            <a:endParaRPr lang="en-GB" dirty="0"/>
          </a:p>
        </p:txBody>
      </p:sp>
      <p:sp>
        <p:nvSpPr>
          <p:cNvPr id="4" name="Slide Number Placeholder 3"/>
          <p:cNvSpPr>
            <a:spLocks noGrp="1"/>
          </p:cNvSpPr>
          <p:nvPr>
            <p:ph type="sldNum" sz="quarter" idx="5"/>
          </p:nvPr>
        </p:nvSpPr>
        <p:spPr/>
        <p:txBody>
          <a:bodyPr/>
          <a:lstStyle/>
          <a:p>
            <a:fld id="{C0CB6EFB-EEA3-4C19-9298-CFB859AE31E3}" type="slidenum">
              <a:rPr lang="en-GB" smtClean="0"/>
              <a:t>5</a:t>
            </a:fld>
            <a:endParaRPr lang="en-GB"/>
          </a:p>
        </p:txBody>
      </p:sp>
    </p:spTree>
    <p:extLst>
      <p:ext uri="{BB962C8B-B14F-4D97-AF65-F5344CB8AC3E}">
        <p14:creationId xmlns:p14="http://schemas.microsoft.com/office/powerpoint/2010/main" val="3082864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Researchers J. Z. Daniel Et Al reviewed eleven different longitudinal studies which all followed individuals from childhood to adulthood, [5] the earliest study beginning in 1966 and lasting 39 years. Results from studies analysed and consistent links between lower socioeconomic status in childhood and later drug use. Cannabis use was most common; although it’s important to note that studies looking specifically at harder drugs gave contradictory results. Studies by Wilkinson &amp; Pickett also found inequality to negatively correlate with childhood wellbeing,[1] suggesting financial stress can impact the whole family. This is reinforced by G. Evans and P. Kim which found chronic stress increased with every year spent in poverty.[6] H. Lee has also found that those exposed to poverty before the age of 2 are more likely to be at risk of obesity by age 15 [7]</a:t>
            </a:r>
          </a:p>
          <a:p>
            <a:endParaRPr lang="en-GB" dirty="0"/>
          </a:p>
        </p:txBody>
      </p:sp>
      <p:sp>
        <p:nvSpPr>
          <p:cNvPr id="4" name="Slide Number Placeholder 3"/>
          <p:cNvSpPr>
            <a:spLocks noGrp="1"/>
          </p:cNvSpPr>
          <p:nvPr>
            <p:ph type="sldNum" sz="quarter" idx="5"/>
          </p:nvPr>
        </p:nvSpPr>
        <p:spPr/>
        <p:txBody>
          <a:bodyPr/>
          <a:lstStyle/>
          <a:p>
            <a:fld id="{C0CB6EFB-EEA3-4C19-9298-CFB859AE31E3}" type="slidenum">
              <a:rPr lang="en-GB" smtClean="0"/>
              <a:t>6</a:t>
            </a:fld>
            <a:endParaRPr lang="en-GB"/>
          </a:p>
        </p:txBody>
      </p:sp>
    </p:spTree>
    <p:extLst>
      <p:ext uri="{BB962C8B-B14F-4D97-AF65-F5344CB8AC3E}">
        <p14:creationId xmlns:p14="http://schemas.microsoft.com/office/powerpoint/2010/main" val="2289392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GDP fell 20.4% April to June, many businesses faced closure due to lockdowns and many lost their jobs. ONS States that by September 2020[8] 782,000 fewer people were in payrolled employment than in march. [9] Showing an increase of financial stress for many. However GDP did then rise 15.5% from July to September with the ease of lockdown measures with some returning to work, [10] so for many financial stress was temporarily eased. Despite the furlough scheme covering many workers wages, [11]14% less households cleared their mortgage payments throughout May.[12] A study by S. Wand conducted in June of 2020 found that those leaving work, even has part of the furlough scheme, reported worse mental health than those remaining in work.[13]</a:t>
            </a:r>
          </a:p>
          <a:p>
            <a:endParaRPr lang="en-GB" dirty="0"/>
          </a:p>
        </p:txBody>
      </p:sp>
      <p:sp>
        <p:nvSpPr>
          <p:cNvPr id="4" name="Slide Number Placeholder 3"/>
          <p:cNvSpPr>
            <a:spLocks noGrp="1"/>
          </p:cNvSpPr>
          <p:nvPr>
            <p:ph type="sldNum" sz="quarter" idx="5"/>
          </p:nvPr>
        </p:nvSpPr>
        <p:spPr/>
        <p:txBody>
          <a:bodyPr/>
          <a:lstStyle/>
          <a:p>
            <a:fld id="{C0CB6EFB-EEA3-4C19-9298-CFB859AE31E3}" type="slidenum">
              <a:rPr lang="en-GB" smtClean="0"/>
              <a:t>7</a:t>
            </a:fld>
            <a:endParaRPr lang="en-GB"/>
          </a:p>
        </p:txBody>
      </p:sp>
    </p:spTree>
    <p:extLst>
      <p:ext uri="{BB962C8B-B14F-4D97-AF65-F5344CB8AC3E}">
        <p14:creationId xmlns:p14="http://schemas.microsoft.com/office/powerpoint/2010/main" val="29058850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Study by the </a:t>
            </a:r>
            <a:r>
              <a:rPr lang="en-GB" sz="1200" dirty="0">
                <a:effectLst/>
                <a:latin typeface="Corbel" panose="020B0503020204020204" pitchFamily="34" charset="0"/>
                <a:ea typeface="Corbel" panose="020B0503020204020204" pitchFamily="34" charset="0"/>
                <a:cs typeface="Times New Roman" panose="02020603050405020304" pitchFamily="18" charset="0"/>
              </a:rPr>
              <a:t>Economic and Social Research Council and Health Foundation, mental health issues were found to have risen by 8.1% [14]</a:t>
            </a:r>
          </a:p>
          <a:p>
            <a:r>
              <a:rPr lang="en-GB" sz="1200" dirty="0">
                <a:effectLst/>
                <a:latin typeface="Corbel" panose="020B0503020204020204" pitchFamily="34" charset="0"/>
                <a:cs typeface="Times New Roman" panose="02020603050405020304" pitchFamily="18" charset="0"/>
              </a:rPr>
              <a:t>ONS reports that in March 49% of people in Great Britain claimed to have high anxiety[16]</a:t>
            </a:r>
          </a:p>
          <a:p>
            <a:r>
              <a:rPr lang="en-GB" sz="1200" dirty="0">
                <a:effectLst/>
                <a:latin typeface="Corbel" panose="020B0503020204020204" pitchFamily="34" charset="0"/>
                <a:cs typeface="Times New Roman" panose="02020603050405020304" pitchFamily="18" charset="0"/>
              </a:rPr>
              <a:t>The most commonly reported concern was work and finances[16]</a:t>
            </a:r>
          </a:p>
          <a:p>
            <a:r>
              <a:rPr lang="en-GB" sz="1200" dirty="0">
                <a:effectLst/>
                <a:latin typeface="Corbel" panose="020B0503020204020204" pitchFamily="34" charset="0"/>
                <a:cs typeface="Times New Roman" panose="02020603050405020304" pitchFamily="18" charset="0"/>
              </a:rPr>
              <a:t>Clear that financial stress is becoming an increasingly common issue, many of the individuals reporting that they were negatively impacted by COVID-19 measures have also reported lower well-being[16]</a:t>
            </a:r>
            <a:endParaRPr lang="en-GB" dirty="0"/>
          </a:p>
          <a:p>
            <a:endParaRPr lang="en-GB" dirty="0"/>
          </a:p>
        </p:txBody>
      </p:sp>
      <p:sp>
        <p:nvSpPr>
          <p:cNvPr id="4" name="Slide Number Placeholder 3"/>
          <p:cNvSpPr>
            <a:spLocks noGrp="1"/>
          </p:cNvSpPr>
          <p:nvPr>
            <p:ph type="sldNum" sz="quarter" idx="5"/>
          </p:nvPr>
        </p:nvSpPr>
        <p:spPr/>
        <p:txBody>
          <a:bodyPr/>
          <a:lstStyle/>
          <a:p>
            <a:fld id="{C0CB6EFB-EEA3-4C19-9298-CFB859AE31E3}" type="slidenum">
              <a:rPr lang="en-GB" smtClean="0"/>
              <a:t>8</a:t>
            </a:fld>
            <a:endParaRPr lang="en-GB"/>
          </a:p>
        </p:txBody>
      </p:sp>
    </p:spTree>
    <p:extLst>
      <p:ext uri="{BB962C8B-B14F-4D97-AF65-F5344CB8AC3E}">
        <p14:creationId xmlns:p14="http://schemas.microsoft.com/office/powerpoint/2010/main" val="39794667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modern budgeting tools have added more complexity to budgeting through new features like notification, spending tracking and dynamic graphs. However, Traditional budgeting is still just your monthly income with expenses listed. This remains the most common form of budgeting and continues to be very effective for most individuals. </a:t>
            </a:r>
          </a:p>
          <a:p>
            <a:r>
              <a:rPr lang="en-GB" dirty="0"/>
              <a:t>-80/20 popularised by  businessman Richard Koch but applied to success, with 80% of success coming from just 20% of effort [18]. Applied to budgeting ,under the guise of spending 80% of your income and saving 20%</a:t>
            </a:r>
          </a:p>
          <a:p>
            <a:r>
              <a:rPr lang="en-GB" dirty="0"/>
              <a:t>-John Bogle took this a step first with the 60/40 rule [20]</a:t>
            </a:r>
          </a:p>
          <a:p>
            <a:r>
              <a:rPr lang="en-GB" dirty="0"/>
              <a:t>-Pay yourself first, T.R. Thomas, maximise the amount of money you save by paying the minimum amount on bills and debts. [21]</a:t>
            </a:r>
          </a:p>
          <a:p>
            <a:endParaRPr lang="en-GB" dirty="0"/>
          </a:p>
        </p:txBody>
      </p:sp>
      <p:sp>
        <p:nvSpPr>
          <p:cNvPr id="4" name="Slide Number Placeholder 3"/>
          <p:cNvSpPr>
            <a:spLocks noGrp="1"/>
          </p:cNvSpPr>
          <p:nvPr>
            <p:ph type="sldNum" sz="quarter" idx="5"/>
          </p:nvPr>
        </p:nvSpPr>
        <p:spPr/>
        <p:txBody>
          <a:bodyPr/>
          <a:lstStyle/>
          <a:p>
            <a:fld id="{C0CB6EFB-EEA3-4C19-9298-CFB859AE31E3}" type="slidenum">
              <a:rPr lang="en-GB" smtClean="0"/>
              <a:t>9</a:t>
            </a:fld>
            <a:endParaRPr lang="en-GB"/>
          </a:p>
        </p:txBody>
      </p:sp>
    </p:spTree>
    <p:extLst>
      <p:ext uri="{BB962C8B-B14F-4D97-AF65-F5344CB8AC3E}">
        <p14:creationId xmlns:p14="http://schemas.microsoft.com/office/powerpoint/2010/main" val="17746300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people choose to spend on their current worries and stress instead of planning their expenses. A minority of people have reported being excessively frugal out of that may one day run out of money. Reducing their spending to the point that their overall satisfaction is negatively impacted. In a study by J. Kaye Et Al. [26] It was found that many individuals didn’t use any budgeting tools and simply checked their bank account balance regularly.  This contrast the findings of J Vines et Al [27] who focused specifically on adults aged over 80, where it was found that each participant carefully tracked their spending.  The difference in these studies suggests that financial planning differs by age group, with younger people being less likely to budget.  </a:t>
            </a:r>
          </a:p>
          <a:p>
            <a:endParaRPr lang="en-GB" dirty="0"/>
          </a:p>
          <a:p>
            <a:r>
              <a:rPr lang="en-GB" dirty="0"/>
              <a:t>In the Study by J. Kaye Et [28] al it was found that the few participants who did budget often did so through spreadsheet applications, but these found to be inaccurate and often incomplete.  Studies by Heath &amp; Soll have found that individuals are more likely to save money after assigning specific amounts to an expense but will not reallocate the extra money. Ultimately this shows that individuals are less likely to overspend when a specific amount has been defined and supports the use of rigid budgets to avoid overspending.</a:t>
            </a:r>
          </a:p>
        </p:txBody>
      </p:sp>
      <p:sp>
        <p:nvSpPr>
          <p:cNvPr id="4" name="Slide Number Placeholder 3"/>
          <p:cNvSpPr>
            <a:spLocks noGrp="1"/>
          </p:cNvSpPr>
          <p:nvPr>
            <p:ph type="sldNum" sz="quarter" idx="5"/>
          </p:nvPr>
        </p:nvSpPr>
        <p:spPr/>
        <p:txBody>
          <a:bodyPr/>
          <a:lstStyle/>
          <a:p>
            <a:fld id="{C0CB6EFB-EEA3-4C19-9298-CFB859AE31E3}" type="slidenum">
              <a:rPr lang="en-GB" smtClean="0"/>
              <a:t>10</a:t>
            </a:fld>
            <a:endParaRPr lang="en-GB"/>
          </a:p>
        </p:txBody>
      </p:sp>
    </p:spTree>
    <p:extLst>
      <p:ext uri="{BB962C8B-B14F-4D97-AF65-F5344CB8AC3E}">
        <p14:creationId xmlns:p14="http://schemas.microsoft.com/office/powerpoint/2010/main" val="40013081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Need A Budget – First software I looked at, comes with a £9 per month fee. To set up a budget you select expenses from a pre-defined list. It’s easy to use and does allow the user to set savings goals. You also have the option to receive notifications before a scheduled payment is due. Interfaces are clean and user friendly. [22]</a:t>
            </a:r>
          </a:p>
          <a:p>
            <a:endParaRPr lang="en-GB" dirty="0"/>
          </a:p>
          <a:p>
            <a:endParaRPr lang="en-GB" dirty="0"/>
          </a:p>
        </p:txBody>
      </p:sp>
      <p:sp>
        <p:nvSpPr>
          <p:cNvPr id="4" name="Slide Number Placeholder 3"/>
          <p:cNvSpPr>
            <a:spLocks noGrp="1"/>
          </p:cNvSpPr>
          <p:nvPr>
            <p:ph type="sldNum" sz="quarter" idx="5"/>
          </p:nvPr>
        </p:nvSpPr>
        <p:spPr/>
        <p:txBody>
          <a:bodyPr/>
          <a:lstStyle/>
          <a:p>
            <a:fld id="{C0CB6EFB-EEA3-4C19-9298-CFB859AE31E3}" type="slidenum">
              <a:rPr lang="en-GB" smtClean="0"/>
              <a:t>12</a:t>
            </a:fld>
            <a:endParaRPr lang="en-GB"/>
          </a:p>
        </p:txBody>
      </p:sp>
    </p:spTree>
    <p:extLst>
      <p:ext uri="{BB962C8B-B14F-4D97-AF65-F5344CB8AC3E}">
        <p14:creationId xmlns:p14="http://schemas.microsoft.com/office/powerpoint/2010/main" val="12342530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can’t mark money as spent unless you’ve connected a current account. Means spending graphs are not generated without this. Will load all expenses from current account, including one off purchases, not always desirable. Using it for more than a basic expense vs income budget is difficult, using the more advanced features becomes complex very quickly.</a:t>
            </a:r>
          </a:p>
          <a:p>
            <a:endParaRPr lang="en-GB" dirty="0"/>
          </a:p>
        </p:txBody>
      </p:sp>
      <p:sp>
        <p:nvSpPr>
          <p:cNvPr id="4" name="Slide Number Placeholder 3"/>
          <p:cNvSpPr>
            <a:spLocks noGrp="1"/>
          </p:cNvSpPr>
          <p:nvPr>
            <p:ph type="sldNum" sz="quarter" idx="5"/>
          </p:nvPr>
        </p:nvSpPr>
        <p:spPr/>
        <p:txBody>
          <a:bodyPr/>
          <a:lstStyle/>
          <a:p>
            <a:fld id="{C0CB6EFB-EEA3-4C19-9298-CFB859AE31E3}" type="slidenum">
              <a:rPr lang="en-GB" smtClean="0"/>
              <a:t>13</a:t>
            </a:fld>
            <a:endParaRPr lang="en-GB"/>
          </a:p>
        </p:txBody>
      </p:sp>
    </p:spTree>
    <p:extLst>
      <p:ext uri="{BB962C8B-B14F-4D97-AF65-F5344CB8AC3E}">
        <p14:creationId xmlns:p14="http://schemas.microsoft.com/office/powerpoint/2010/main" val="13077481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Free to use and maintained by the money and pensions service, which is sponsored by the department for Work and Pensions.</a:t>
            </a:r>
          </a:p>
          <a:p>
            <a:r>
              <a:rPr lang="en-GB" dirty="0"/>
              <a:t>Very easy to use with bright colours making it appealing, user experience overall is fantastic. You can use it without signing in but can’t save the budget.</a:t>
            </a:r>
          </a:p>
          <a:p>
            <a:r>
              <a:rPr lang="en-GB" dirty="0"/>
              <a:t>Ability to download, email and print is good. Option to break it down into monthly, weekly or yearly. [23]</a:t>
            </a:r>
          </a:p>
          <a:p>
            <a:endParaRPr lang="en-GB" dirty="0"/>
          </a:p>
          <a:p>
            <a:endParaRPr lang="en-GB" dirty="0"/>
          </a:p>
        </p:txBody>
      </p:sp>
      <p:sp>
        <p:nvSpPr>
          <p:cNvPr id="4" name="Slide Number Placeholder 3"/>
          <p:cNvSpPr>
            <a:spLocks noGrp="1"/>
          </p:cNvSpPr>
          <p:nvPr>
            <p:ph type="sldNum" sz="quarter" idx="5"/>
          </p:nvPr>
        </p:nvSpPr>
        <p:spPr/>
        <p:txBody>
          <a:bodyPr/>
          <a:lstStyle/>
          <a:p>
            <a:fld id="{C0CB6EFB-EEA3-4C19-9298-CFB859AE31E3}" type="slidenum">
              <a:rPr lang="en-GB" smtClean="0"/>
              <a:t>14</a:t>
            </a:fld>
            <a:endParaRPr lang="en-GB"/>
          </a:p>
        </p:txBody>
      </p:sp>
    </p:spTree>
    <p:extLst>
      <p:ext uri="{BB962C8B-B14F-4D97-AF65-F5344CB8AC3E}">
        <p14:creationId xmlns:p14="http://schemas.microsoft.com/office/powerpoint/2010/main" val="29142916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Must select expenses from pre-defined lists, can’t add your own custom expenses. Can take a while to do as each category is a different webpage.</a:t>
            </a:r>
          </a:p>
          <a:p>
            <a:r>
              <a:rPr lang="en-GB" dirty="0"/>
              <a:t>No option to dedicate income to savings</a:t>
            </a:r>
          </a:p>
          <a:p>
            <a:endParaRPr lang="en-GB" dirty="0"/>
          </a:p>
        </p:txBody>
      </p:sp>
      <p:sp>
        <p:nvSpPr>
          <p:cNvPr id="4" name="Slide Number Placeholder 3"/>
          <p:cNvSpPr>
            <a:spLocks noGrp="1"/>
          </p:cNvSpPr>
          <p:nvPr>
            <p:ph type="sldNum" sz="quarter" idx="5"/>
          </p:nvPr>
        </p:nvSpPr>
        <p:spPr/>
        <p:txBody>
          <a:bodyPr/>
          <a:lstStyle/>
          <a:p>
            <a:fld id="{C0CB6EFB-EEA3-4C19-9298-CFB859AE31E3}" type="slidenum">
              <a:rPr lang="en-GB" smtClean="0"/>
              <a:t>15</a:t>
            </a:fld>
            <a:endParaRPr lang="en-GB"/>
          </a:p>
        </p:txBody>
      </p:sp>
    </p:spTree>
    <p:extLst>
      <p:ext uri="{BB962C8B-B14F-4D97-AF65-F5344CB8AC3E}">
        <p14:creationId xmlns:p14="http://schemas.microsoft.com/office/powerpoint/2010/main" val="42260698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Money Dashboard is a different free to use solution, they have both a web app and mobile app. The theme is high contrast and overall very accessible. Connecting a current also allows for both income and outgoings to be tracked. The finished budget breakdown is also very clear. Unlike the previous solutions, it does allow you to enter your own customised expenses.</a:t>
            </a:r>
          </a:p>
          <a:p>
            <a:endParaRPr lang="en-GB" dirty="0"/>
          </a:p>
          <a:p>
            <a:r>
              <a:rPr lang="en-GB" dirty="0"/>
              <a:t>They do have support for many but not all banks. Without connecting a bank account, many features don’t work, such as keeping track of spending. [24]</a:t>
            </a:r>
          </a:p>
          <a:p>
            <a:endParaRPr lang="en-GB" dirty="0"/>
          </a:p>
        </p:txBody>
      </p:sp>
      <p:sp>
        <p:nvSpPr>
          <p:cNvPr id="4" name="Slide Number Placeholder 3"/>
          <p:cNvSpPr>
            <a:spLocks noGrp="1"/>
          </p:cNvSpPr>
          <p:nvPr>
            <p:ph type="sldNum" sz="quarter" idx="5"/>
          </p:nvPr>
        </p:nvSpPr>
        <p:spPr/>
        <p:txBody>
          <a:bodyPr/>
          <a:lstStyle/>
          <a:p>
            <a:fld id="{C0CB6EFB-EEA3-4C19-9298-CFB859AE31E3}" type="slidenum">
              <a:rPr lang="en-GB" smtClean="0"/>
              <a:t>16</a:t>
            </a:fld>
            <a:endParaRPr lang="en-GB"/>
          </a:p>
        </p:txBody>
      </p:sp>
    </p:spTree>
    <p:extLst>
      <p:ext uri="{BB962C8B-B14F-4D97-AF65-F5344CB8AC3E}">
        <p14:creationId xmlns:p14="http://schemas.microsoft.com/office/powerpoint/2010/main" val="39727265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Since spending can’t be updated without connecting a bank account, the breakdown page will never update. Under the budgeting page you also cannot enter specific dates for expenses, making it difficult to track spending per week and throughout the month. </a:t>
            </a:r>
          </a:p>
          <a:p>
            <a:endParaRPr lang="en-GB" dirty="0"/>
          </a:p>
        </p:txBody>
      </p:sp>
      <p:sp>
        <p:nvSpPr>
          <p:cNvPr id="4" name="Slide Number Placeholder 3"/>
          <p:cNvSpPr>
            <a:spLocks noGrp="1"/>
          </p:cNvSpPr>
          <p:nvPr>
            <p:ph type="sldNum" sz="quarter" idx="5"/>
          </p:nvPr>
        </p:nvSpPr>
        <p:spPr/>
        <p:txBody>
          <a:bodyPr/>
          <a:lstStyle/>
          <a:p>
            <a:fld id="{C0CB6EFB-EEA3-4C19-9298-CFB859AE31E3}" type="slidenum">
              <a:rPr lang="en-GB" smtClean="0"/>
              <a:t>17</a:t>
            </a:fld>
            <a:endParaRPr lang="en-GB"/>
          </a:p>
        </p:txBody>
      </p:sp>
    </p:spTree>
    <p:extLst>
      <p:ext uri="{BB962C8B-B14F-4D97-AF65-F5344CB8AC3E}">
        <p14:creationId xmlns:p14="http://schemas.microsoft.com/office/powerpoint/2010/main" val="31916133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£2.85 per month subscription fee, very user friendly and high in visual appeal. It didn’t require the connection of any bank accounts an internet connection isn’t necessary. [25]</a:t>
            </a:r>
          </a:p>
        </p:txBody>
      </p:sp>
      <p:sp>
        <p:nvSpPr>
          <p:cNvPr id="4" name="Slide Number Placeholder 3"/>
          <p:cNvSpPr>
            <a:spLocks noGrp="1"/>
          </p:cNvSpPr>
          <p:nvPr>
            <p:ph type="sldNum" sz="quarter" idx="5"/>
          </p:nvPr>
        </p:nvSpPr>
        <p:spPr/>
        <p:txBody>
          <a:bodyPr/>
          <a:lstStyle/>
          <a:p>
            <a:fld id="{C0CB6EFB-EEA3-4C19-9298-CFB859AE31E3}" type="slidenum">
              <a:rPr lang="en-GB" smtClean="0"/>
              <a:t>18</a:t>
            </a:fld>
            <a:endParaRPr lang="en-GB"/>
          </a:p>
        </p:txBody>
      </p:sp>
    </p:spTree>
    <p:extLst>
      <p:ext uri="{BB962C8B-B14F-4D97-AF65-F5344CB8AC3E}">
        <p14:creationId xmlns:p14="http://schemas.microsoft.com/office/powerpoint/2010/main" val="2348446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much of the interface doesn’t resize correctly, leaving a lot of empty space when in full screen mode. Customer service is also limited to social media, with their accounts being inactive for multiple months. It’s also still in developed, as shown by the “more reports coming soon!” section</a:t>
            </a:r>
          </a:p>
        </p:txBody>
      </p:sp>
      <p:sp>
        <p:nvSpPr>
          <p:cNvPr id="4" name="Slide Number Placeholder 3"/>
          <p:cNvSpPr>
            <a:spLocks noGrp="1"/>
          </p:cNvSpPr>
          <p:nvPr>
            <p:ph type="sldNum" sz="quarter" idx="5"/>
          </p:nvPr>
        </p:nvSpPr>
        <p:spPr/>
        <p:txBody>
          <a:bodyPr/>
          <a:lstStyle/>
          <a:p>
            <a:fld id="{C0CB6EFB-EEA3-4C19-9298-CFB859AE31E3}" type="slidenum">
              <a:rPr lang="en-GB" smtClean="0"/>
              <a:t>19</a:t>
            </a:fld>
            <a:endParaRPr lang="en-GB"/>
          </a:p>
        </p:txBody>
      </p:sp>
    </p:spTree>
    <p:extLst>
      <p:ext uri="{BB962C8B-B14F-4D97-AF65-F5344CB8AC3E}">
        <p14:creationId xmlns:p14="http://schemas.microsoft.com/office/powerpoint/2010/main" val="28593951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Existing research indicates that a variety of mental health issues are linked to financial stress, these aren’t limited to the individual experiencing the stress and can impact the whole family. Due to the recent pandemic financial stress has increased and the effects already documented. Various budgeting methods exist however existing solutions cater to the traditional income vs expense model. </a:t>
            </a:r>
          </a:p>
          <a:p>
            <a:endParaRPr lang="en-GB" dirty="0"/>
          </a:p>
        </p:txBody>
      </p:sp>
      <p:sp>
        <p:nvSpPr>
          <p:cNvPr id="4" name="Slide Number Placeholder 3"/>
          <p:cNvSpPr>
            <a:spLocks noGrp="1"/>
          </p:cNvSpPr>
          <p:nvPr>
            <p:ph type="sldNum" sz="quarter" idx="5"/>
          </p:nvPr>
        </p:nvSpPr>
        <p:spPr/>
        <p:txBody>
          <a:bodyPr/>
          <a:lstStyle/>
          <a:p>
            <a:fld id="{C0CB6EFB-EEA3-4C19-9298-CFB859AE31E3}" type="slidenum">
              <a:rPr lang="en-GB" smtClean="0"/>
              <a:t>20</a:t>
            </a:fld>
            <a:endParaRPr lang="en-GB"/>
          </a:p>
        </p:txBody>
      </p:sp>
    </p:spTree>
    <p:extLst>
      <p:ext uri="{BB962C8B-B14F-4D97-AF65-F5344CB8AC3E}">
        <p14:creationId xmlns:p14="http://schemas.microsoft.com/office/powerpoint/2010/main" val="22352050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Moving forward, a new system will be built around a simple, intuitive user experience that removes all barriers to entry. It will not require bank accounts to be linked and will instead allow the user to enter their own expenses. Some useful features will be retained from existing solutions like email notifications and a dynamic graph showing budget spending. Colour schemes will remain appealing but high contrast to account for the visually impaired. An option to save or print your budget will also be included, allowing changes to the budget to be made and for offline accessibility. </a:t>
            </a:r>
          </a:p>
          <a:p>
            <a:endParaRPr lang="en-GB" dirty="0"/>
          </a:p>
          <a:p>
            <a:endParaRPr lang="en-GB" dirty="0"/>
          </a:p>
        </p:txBody>
      </p:sp>
      <p:sp>
        <p:nvSpPr>
          <p:cNvPr id="4" name="Slide Number Placeholder 3"/>
          <p:cNvSpPr>
            <a:spLocks noGrp="1"/>
          </p:cNvSpPr>
          <p:nvPr>
            <p:ph type="sldNum" sz="quarter" idx="5"/>
          </p:nvPr>
        </p:nvSpPr>
        <p:spPr/>
        <p:txBody>
          <a:bodyPr/>
          <a:lstStyle/>
          <a:p>
            <a:fld id="{C0CB6EFB-EEA3-4C19-9298-CFB859AE31E3}" type="slidenum">
              <a:rPr lang="en-GB" smtClean="0"/>
              <a:t>21</a:t>
            </a:fld>
            <a:endParaRPr lang="en-GB"/>
          </a:p>
        </p:txBody>
      </p:sp>
    </p:spTree>
    <p:extLst>
      <p:ext uri="{BB962C8B-B14F-4D97-AF65-F5344CB8AC3E}">
        <p14:creationId xmlns:p14="http://schemas.microsoft.com/office/powerpoint/2010/main" val="8898181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CB6EFB-EEA3-4C19-9298-CFB859AE31E3}" type="slidenum">
              <a:rPr lang="en-GB" smtClean="0"/>
              <a:t>23</a:t>
            </a:fld>
            <a:endParaRPr lang="en-GB"/>
          </a:p>
        </p:txBody>
      </p:sp>
    </p:spTree>
    <p:extLst>
      <p:ext uri="{BB962C8B-B14F-4D97-AF65-F5344CB8AC3E}">
        <p14:creationId xmlns:p14="http://schemas.microsoft.com/office/powerpoint/2010/main" val="30143882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most successful aspect of the project is its usability, with new users being guided through the budget creation process step by step. The user does not require any prior knowledge and no need financial accounts need to be linked; making budgeting quick and easy. The lack of complexity increases usability and improves upon the problems encountered within existing solutions whilst contributing toward the second project objective. The literary review was also successful in meeting the first objective and gaining a comprehensive understanding of financial stress within the UK. It was however difficult to find recent research as many longitudinal studies on the impacts of financial stress had occurred within the 20</a:t>
            </a:r>
            <a:r>
              <a:rPr lang="en-GB" baseline="30000" dirty="0"/>
              <a:t>th</a:t>
            </a:r>
            <a:r>
              <a:rPr lang="en-GB" dirty="0"/>
              <a:t> century, without access to modern budgeting applications.</a:t>
            </a:r>
          </a:p>
          <a:p>
            <a:endParaRPr lang="en-GB" dirty="0"/>
          </a:p>
          <a:p>
            <a:r>
              <a:rPr lang="en-GB" dirty="0"/>
              <a:t>The largest issue with the project came within the development stage, with issues arising when presence checking data from the DataGrid. Solutions seemed to work well at first, but more issues would arise each time the application was tested. This led to issues in timing and a lack of sufficient time to fully build the email functionality. Resulting in it being changed from the original design and instead sending the user a copy of their budget.</a:t>
            </a:r>
          </a:p>
        </p:txBody>
      </p:sp>
      <p:sp>
        <p:nvSpPr>
          <p:cNvPr id="4" name="Slide Number Placeholder 3"/>
          <p:cNvSpPr>
            <a:spLocks noGrp="1"/>
          </p:cNvSpPr>
          <p:nvPr>
            <p:ph type="sldNum" sz="quarter" idx="5"/>
          </p:nvPr>
        </p:nvSpPr>
        <p:spPr/>
        <p:txBody>
          <a:bodyPr/>
          <a:lstStyle/>
          <a:p>
            <a:fld id="{C0CB6EFB-EEA3-4C19-9298-CFB859AE31E3}" type="slidenum">
              <a:rPr lang="en-GB" smtClean="0"/>
              <a:t>24</a:t>
            </a:fld>
            <a:endParaRPr lang="en-GB"/>
          </a:p>
        </p:txBody>
      </p:sp>
    </p:spTree>
    <p:extLst>
      <p:ext uri="{BB962C8B-B14F-4D97-AF65-F5344CB8AC3E}">
        <p14:creationId xmlns:p14="http://schemas.microsoft.com/office/powerpoint/2010/main" val="13137213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fully assess whether the application removes financial stress, a new longitudinal study should be completed; this would assess individuals from in various financial situations and monitor how their level of financial stress changes after using the application. Similar studies could also be conducted with other budgeting applications to determine how much of an impact ridged budgeting has on individual financial stress.</a:t>
            </a:r>
          </a:p>
          <a:p>
            <a:endParaRPr lang="en-GB" dirty="0"/>
          </a:p>
          <a:p>
            <a:r>
              <a:rPr lang="en-GB" dirty="0"/>
              <a:t>Earlier studies could also be repeated but with modern tooling, particularly those which follow individuals from childhood through adulthood. This would consider new developments in financial technology as well as new social policies that aim to reduce financial burdens, such as universal credit, housing schemes and financial planning charities. </a:t>
            </a:r>
          </a:p>
        </p:txBody>
      </p:sp>
      <p:sp>
        <p:nvSpPr>
          <p:cNvPr id="4" name="Slide Number Placeholder 3"/>
          <p:cNvSpPr>
            <a:spLocks noGrp="1"/>
          </p:cNvSpPr>
          <p:nvPr>
            <p:ph type="sldNum" sz="quarter" idx="5"/>
          </p:nvPr>
        </p:nvSpPr>
        <p:spPr/>
        <p:txBody>
          <a:bodyPr/>
          <a:lstStyle/>
          <a:p>
            <a:fld id="{C0CB6EFB-EEA3-4C19-9298-CFB859AE31E3}" type="slidenum">
              <a:rPr lang="en-GB" smtClean="0"/>
              <a:t>25</a:t>
            </a:fld>
            <a:endParaRPr lang="en-GB" dirty="0"/>
          </a:p>
        </p:txBody>
      </p:sp>
    </p:spTree>
    <p:extLst>
      <p:ext uri="{BB962C8B-B14F-4D97-AF65-F5344CB8AC3E}">
        <p14:creationId xmlns:p14="http://schemas.microsoft.com/office/powerpoint/2010/main" val="41875835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orbel" panose="020B0503020204020204" pitchFamily="34" charset="0"/>
                <a:ea typeface="Corbel" panose="020B0503020204020204" pitchFamily="34" charset="0"/>
                <a:cs typeface="Times New Roman" panose="02020603050405020304" pitchFamily="18" charset="0"/>
              </a:rPr>
              <a:t>[1] K. Pickett &amp; R. G. Wilkinson. </a:t>
            </a:r>
            <a:r>
              <a:rPr lang="en-GB" sz="1200" i="1" dirty="0">
                <a:effectLst/>
                <a:latin typeface="Corbel" panose="020B0503020204020204" pitchFamily="34" charset="0"/>
                <a:ea typeface="Corbel" panose="020B0503020204020204" pitchFamily="34" charset="0"/>
                <a:cs typeface="Times New Roman" panose="02020603050405020304" pitchFamily="18" charset="0"/>
              </a:rPr>
              <a:t>The Spirit Level: Why Equality is Better for Everyone</a:t>
            </a:r>
            <a:r>
              <a:rPr lang="en-GB" sz="1200" dirty="0">
                <a:effectLst/>
                <a:latin typeface="Corbel" panose="020B0503020204020204" pitchFamily="34" charset="0"/>
                <a:ea typeface="Corbel" panose="020B0503020204020204" pitchFamily="34" charset="0"/>
                <a:cs typeface="Times New Roman" panose="02020603050405020304" pitchFamily="18" charset="0"/>
              </a:rPr>
              <a:t>.  Allen Lane, 2009</a:t>
            </a:r>
          </a:p>
          <a:p>
            <a:pPr>
              <a:lnSpc>
                <a:spcPct val="107000"/>
              </a:lnSpc>
              <a:spcAft>
                <a:spcPts val="800"/>
              </a:spcAft>
            </a:pPr>
            <a:r>
              <a:rPr lang="en-GB" sz="1200" dirty="0">
                <a:effectLst/>
                <a:latin typeface="Corbel" panose="020B0503020204020204" pitchFamily="34" charset="0"/>
                <a:ea typeface="Corbel" panose="020B0503020204020204" pitchFamily="34" charset="0"/>
                <a:cs typeface="Times New Roman" panose="02020603050405020304" pitchFamily="18" charset="0"/>
              </a:rPr>
              <a:t>[2] C. M. Heflin &amp; J. Iceland, </a:t>
            </a:r>
            <a:r>
              <a:rPr lang="en-GB" sz="1200" i="1" dirty="0">
                <a:effectLst/>
                <a:latin typeface="Corbel" panose="020B0503020204020204" pitchFamily="34" charset="0"/>
                <a:ea typeface="Corbel" panose="020B0503020204020204" pitchFamily="34" charset="0"/>
                <a:cs typeface="Times New Roman" panose="02020603050405020304" pitchFamily="18" charset="0"/>
              </a:rPr>
              <a:t>Poverty, Material Hardship and Depression</a:t>
            </a:r>
            <a:r>
              <a:rPr lang="en-GB" sz="1200" dirty="0">
                <a:effectLst/>
                <a:latin typeface="Corbel" panose="020B0503020204020204" pitchFamily="34" charset="0"/>
                <a:ea typeface="Corbel" panose="020B0503020204020204" pitchFamily="34" charset="0"/>
                <a:cs typeface="Times New Roman" panose="02020603050405020304" pitchFamily="18" charset="0"/>
              </a:rPr>
              <a:t>, Wiley Online Library, 2009</a:t>
            </a:r>
          </a:p>
          <a:p>
            <a:pPr>
              <a:lnSpc>
                <a:spcPct val="107000"/>
              </a:lnSpc>
              <a:spcAft>
                <a:spcPts val="800"/>
              </a:spcAft>
            </a:pPr>
            <a:r>
              <a:rPr lang="en-GB" sz="1200" dirty="0">
                <a:effectLst/>
                <a:latin typeface="Corbel" panose="020B0503020204020204" pitchFamily="34" charset="0"/>
                <a:ea typeface="Corbel" panose="020B0503020204020204" pitchFamily="34" charset="0"/>
                <a:cs typeface="Times New Roman" panose="02020603050405020304" pitchFamily="18" charset="0"/>
              </a:rPr>
              <a:t>[3] K. Talala, T. Huure, H. Aro, T. Martelin, R. Prattala, </a:t>
            </a:r>
            <a:r>
              <a:rPr lang="en-GB" sz="1200" i="1" dirty="0">
                <a:effectLst/>
                <a:latin typeface="Corbel" panose="020B0503020204020204" pitchFamily="34" charset="0"/>
                <a:ea typeface="Corbel" panose="020B0503020204020204" pitchFamily="34" charset="0"/>
                <a:cs typeface="Times New Roman" panose="02020603050405020304" pitchFamily="18" charset="0"/>
              </a:rPr>
              <a:t>Trends in socio-economic differences in self-reported depression during the years 1979-2002 in Finland</a:t>
            </a:r>
            <a:r>
              <a:rPr lang="en-GB" sz="1200" dirty="0">
                <a:effectLst/>
                <a:latin typeface="Corbel" panose="020B0503020204020204" pitchFamily="34" charset="0"/>
                <a:ea typeface="Corbel" panose="020B0503020204020204" pitchFamily="34" charset="0"/>
                <a:cs typeface="Times New Roman" panose="02020603050405020304" pitchFamily="18" charset="0"/>
              </a:rPr>
              <a:t>. Soc Psychiatry, 2009</a:t>
            </a:r>
          </a:p>
          <a:p>
            <a:pPr>
              <a:lnSpc>
                <a:spcPct val="107000"/>
              </a:lnSpc>
              <a:spcAft>
                <a:spcPts val="800"/>
              </a:spcAft>
            </a:pPr>
            <a:r>
              <a:rPr lang="en-GB" sz="1200" dirty="0">
                <a:effectLst/>
                <a:latin typeface="Corbel" panose="020B0503020204020204" pitchFamily="34" charset="0"/>
                <a:ea typeface="Corbel" panose="020B0503020204020204" pitchFamily="34" charset="0"/>
                <a:cs typeface="Times New Roman" panose="02020603050405020304" pitchFamily="18" charset="0"/>
              </a:rPr>
              <a:t>[4] K. M. Talala, T. P. Martelin, A. H. Haukkala, T. T. </a:t>
            </a:r>
            <a:r>
              <a:rPr lang="en-GB" sz="1200" dirty="0" err="1">
                <a:effectLst/>
                <a:latin typeface="Corbel" panose="020B0503020204020204" pitchFamily="34" charset="0"/>
                <a:ea typeface="Corbel" panose="020B0503020204020204" pitchFamily="34" charset="0"/>
                <a:cs typeface="Times New Roman" panose="02020603050405020304" pitchFamily="18" charset="0"/>
              </a:rPr>
              <a:t>Harkanen</a:t>
            </a:r>
            <a:r>
              <a:rPr lang="en-GB" sz="1200" dirty="0">
                <a:effectLst/>
                <a:latin typeface="Corbel" panose="020B0503020204020204" pitchFamily="34" charset="0"/>
                <a:ea typeface="Corbel" panose="020B0503020204020204" pitchFamily="34" charset="0"/>
                <a:cs typeface="Times New Roman" panose="02020603050405020304" pitchFamily="18" charset="0"/>
              </a:rPr>
              <a:t>, R. S. Prattala, </a:t>
            </a:r>
            <a:r>
              <a:rPr lang="en-GB" sz="1200" i="1" dirty="0">
                <a:effectLst/>
                <a:latin typeface="Corbel" panose="020B0503020204020204" pitchFamily="34" charset="0"/>
                <a:ea typeface="Corbel" panose="020B0503020204020204" pitchFamily="34" charset="0"/>
                <a:cs typeface="Times New Roman" panose="02020603050405020304" pitchFamily="18" charset="0"/>
              </a:rPr>
              <a:t>Socio-economic differences in self-reported insomnia and stress in Finland from 1979 to 2002: a population-based repeated cross-sectional survey</a:t>
            </a:r>
            <a:r>
              <a:rPr lang="en-GB" sz="1200" dirty="0">
                <a:effectLst/>
                <a:latin typeface="Corbel" panose="020B0503020204020204" pitchFamily="34" charset="0"/>
                <a:ea typeface="Corbel" panose="020B0503020204020204" pitchFamily="34" charset="0"/>
                <a:cs typeface="Times New Roman" panose="02020603050405020304" pitchFamily="18" charset="0"/>
              </a:rPr>
              <a:t>, BMC Public Health, 2012</a:t>
            </a:r>
          </a:p>
          <a:p>
            <a:pPr>
              <a:lnSpc>
                <a:spcPct val="107000"/>
              </a:lnSpc>
              <a:spcAft>
                <a:spcPts val="800"/>
              </a:spcAft>
            </a:pPr>
            <a:r>
              <a:rPr lang="en-GB" sz="1200" dirty="0">
                <a:effectLst/>
                <a:latin typeface="Corbel" panose="020B0503020204020204" pitchFamily="34" charset="0"/>
                <a:ea typeface="Corbel" panose="020B0503020204020204" pitchFamily="34" charset="0"/>
                <a:cs typeface="Times New Roman" panose="02020603050405020304" pitchFamily="18" charset="0"/>
              </a:rPr>
              <a:t>[5] J. Z. Daniel, M. Hickman, J. Macleod, N. Wiles, A. Lingford-Hughes, M. Farrel, R. Araya, P. Skapinakis, J. Haynes, G. Lewis. </a:t>
            </a:r>
            <a:r>
              <a:rPr lang="en-GB" sz="1200" i="1" dirty="0">
                <a:effectLst/>
                <a:latin typeface="Corbel" panose="020B0503020204020204" pitchFamily="34" charset="0"/>
                <a:ea typeface="Corbel" panose="020B0503020204020204" pitchFamily="34" charset="0"/>
                <a:cs typeface="Times New Roman" panose="02020603050405020304" pitchFamily="18" charset="0"/>
              </a:rPr>
              <a:t>Is Socioeconomic status in early life associated with drug use?  A Systematic review of the evidence</a:t>
            </a:r>
            <a:r>
              <a:rPr lang="en-GB" sz="1200" dirty="0">
                <a:effectLst/>
                <a:latin typeface="Corbel" panose="020B0503020204020204" pitchFamily="34" charset="0"/>
                <a:ea typeface="Corbel" panose="020B0503020204020204" pitchFamily="34" charset="0"/>
                <a:cs typeface="Times New Roman" panose="02020603050405020304" pitchFamily="18" charset="0"/>
              </a:rPr>
              <a:t>, Wiley, 2009</a:t>
            </a:r>
          </a:p>
          <a:p>
            <a:pPr>
              <a:lnSpc>
                <a:spcPct val="107000"/>
              </a:lnSpc>
              <a:spcAft>
                <a:spcPts val="800"/>
              </a:spcAft>
            </a:pPr>
            <a:r>
              <a:rPr lang="en-GB" sz="1200" dirty="0">
                <a:effectLst/>
                <a:latin typeface="Corbel" panose="020B0503020204020204" pitchFamily="34" charset="0"/>
                <a:ea typeface="Corbel" panose="020B0503020204020204" pitchFamily="34" charset="0"/>
                <a:cs typeface="Times New Roman" panose="02020603050405020304" pitchFamily="18" charset="0"/>
              </a:rPr>
              <a:t>[6] G. W. Evans, P. Kim, </a:t>
            </a:r>
            <a:r>
              <a:rPr lang="en-GB" sz="1200" i="1" dirty="0">
                <a:effectLst/>
                <a:latin typeface="Corbel" panose="020B0503020204020204" pitchFamily="34" charset="0"/>
                <a:ea typeface="Corbel" panose="020B0503020204020204" pitchFamily="34" charset="0"/>
                <a:cs typeface="Times New Roman" panose="02020603050405020304" pitchFamily="18" charset="0"/>
              </a:rPr>
              <a:t>Childhood Poverty and Health: Cumulative Risk Exposure and Stress Dysregulation</a:t>
            </a:r>
            <a:r>
              <a:rPr lang="en-GB" sz="1200" dirty="0">
                <a:effectLst/>
                <a:latin typeface="Corbel" panose="020B0503020204020204" pitchFamily="34" charset="0"/>
                <a:ea typeface="Corbel" panose="020B0503020204020204" pitchFamily="34" charset="0"/>
                <a:cs typeface="Times New Roman" panose="02020603050405020304" pitchFamily="18" charset="0"/>
              </a:rPr>
              <a:t>, Sage Journals, 2007 </a:t>
            </a:r>
          </a:p>
          <a:p>
            <a:pPr>
              <a:lnSpc>
                <a:spcPct val="107000"/>
              </a:lnSpc>
              <a:spcAft>
                <a:spcPts val="800"/>
              </a:spcAft>
            </a:pPr>
            <a:r>
              <a:rPr lang="en-GB" sz="1200" dirty="0">
                <a:effectLst/>
                <a:latin typeface="Corbel" panose="020B0503020204020204" pitchFamily="34" charset="0"/>
                <a:ea typeface="Corbel" panose="020B0503020204020204" pitchFamily="34" charset="0"/>
                <a:cs typeface="Times New Roman" panose="02020603050405020304" pitchFamily="18" charset="0"/>
              </a:rPr>
              <a:t>[7] H. Lee, M. Andrew, A. Gebremariam, J. C. Lumeng, J. M. Lee, </a:t>
            </a:r>
            <a:r>
              <a:rPr lang="en-GB" sz="1200" i="1" dirty="0">
                <a:effectLst/>
                <a:latin typeface="Corbel" panose="020B0503020204020204" pitchFamily="34" charset="0"/>
                <a:ea typeface="Corbel" panose="020B0503020204020204" pitchFamily="34" charset="0"/>
                <a:cs typeface="Times New Roman" panose="02020603050405020304" pitchFamily="18" charset="0"/>
              </a:rPr>
              <a:t>Longitudinal Associations Between Poverty and Obesity from Birth Through Adolescence</a:t>
            </a:r>
            <a:r>
              <a:rPr lang="en-GB" sz="1200" dirty="0">
                <a:effectLst/>
                <a:latin typeface="Corbel" panose="020B0503020204020204" pitchFamily="34" charset="0"/>
                <a:ea typeface="Corbel" panose="020B0503020204020204" pitchFamily="34" charset="0"/>
                <a:cs typeface="Times New Roman" panose="02020603050405020304" pitchFamily="18" charset="0"/>
              </a:rPr>
              <a:t>, American Public Health Association, 2014</a:t>
            </a:r>
          </a:p>
          <a:p>
            <a:pPr>
              <a:lnSpc>
                <a:spcPct val="107000"/>
              </a:lnSpc>
              <a:spcAft>
                <a:spcPts val="800"/>
              </a:spcAft>
            </a:pPr>
            <a:r>
              <a:rPr lang="en-GB" sz="1200" dirty="0">
                <a:effectLst/>
                <a:latin typeface="Corbel" panose="020B0503020204020204" pitchFamily="34" charset="0"/>
                <a:ea typeface="Corbel" panose="020B0503020204020204" pitchFamily="34" charset="0"/>
                <a:cs typeface="Times New Roman" panose="02020603050405020304" pitchFamily="18" charset="0"/>
              </a:rPr>
              <a:t>[8] </a:t>
            </a:r>
            <a:r>
              <a:rPr lang="en-GB" sz="1200" i="1" dirty="0">
                <a:effectLst/>
                <a:latin typeface="Corbel" panose="020B0503020204020204" pitchFamily="34" charset="0"/>
                <a:ea typeface="Corbel" panose="020B0503020204020204" pitchFamily="34" charset="0"/>
                <a:cs typeface="Times New Roman" panose="02020603050405020304" pitchFamily="18" charset="0"/>
              </a:rPr>
              <a:t>Coronavirus and the impact on output in the UK economy: June 2020</a:t>
            </a:r>
            <a:r>
              <a:rPr lang="en-GB" sz="1200" dirty="0">
                <a:effectLst/>
                <a:latin typeface="Corbel" panose="020B0503020204020204" pitchFamily="34" charset="0"/>
                <a:ea typeface="Corbel" panose="020B0503020204020204" pitchFamily="34" charset="0"/>
                <a:cs typeface="Times New Roman" panose="02020603050405020304" pitchFamily="18" charset="0"/>
              </a:rPr>
              <a:t>, Office for National Statistics, 2020 </a:t>
            </a:r>
          </a:p>
          <a:p>
            <a:pPr>
              <a:lnSpc>
                <a:spcPct val="107000"/>
              </a:lnSpc>
              <a:spcAft>
                <a:spcPts val="800"/>
              </a:spcAft>
            </a:pPr>
            <a:r>
              <a:rPr lang="en-GB" sz="1200" dirty="0">
                <a:effectLst/>
                <a:latin typeface="Corbel" panose="020B0503020204020204" pitchFamily="34" charset="0"/>
                <a:ea typeface="Corbel" panose="020B0503020204020204" pitchFamily="34" charset="0"/>
                <a:cs typeface="Times New Roman" panose="02020603050405020304" pitchFamily="18" charset="0"/>
              </a:rPr>
              <a:t>[9] </a:t>
            </a:r>
            <a:r>
              <a:rPr lang="en-GB" sz="1200" i="1" dirty="0">
                <a:effectLst/>
                <a:latin typeface="Corbel" panose="020B0503020204020204" pitchFamily="34" charset="0"/>
                <a:ea typeface="Corbel" panose="020B0503020204020204" pitchFamily="34" charset="0"/>
                <a:cs typeface="Times New Roman" panose="02020603050405020304" pitchFamily="18" charset="0"/>
              </a:rPr>
              <a:t>Labour market overview, UK: November 2020</a:t>
            </a:r>
            <a:r>
              <a:rPr lang="en-GB" sz="1200" dirty="0">
                <a:effectLst/>
                <a:latin typeface="Corbel" panose="020B0503020204020204" pitchFamily="34" charset="0"/>
                <a:ea typeface="Corbel" panose="020B0503020204020204" pitchFamily="34" charset="0"/>
                <a:cs typeface="Times New Roman" panose="02020603050405020304" pitchFamily="18" charset="0"/>
              </a:rPr>
              <a:t>, Office for National Statistics, 2020</a:t>
            </a:r>
          </a:p>
          <a:p>
            <a:pPr>
              <a:lnSpc>
                <a:spcPct val="107000"/>
              </a:lnSpc>
              <a:spcAft>
                <a:spcPts val="800"/>
              </a:spcAft>
            </a:pPr>
            <a:r>
              <a:rPr lang="en-GB" sz="1200" dirty="0">
                <a:effectLst/>
                <a:latin typeface="Corbel" panose="020B0503020204020204" pitchFamily="34" charset="0"/>
                <a:ea typeface="Corbel" panose="020B0503020204020204" pitchFamily="34" charset="0"/>
                <a:cs typeface="Times New Roman" panose="02020603050405020304" pitchFamily="18" charset="0"/>
              </a:rPr>
              <a:t>[10]</a:t>
            </a:r>
            <a:r>
              <a:rPr lang="en-GB" sz="1200" i="1" dirty="0">
                <a:effectLst/>
                <a:latin typeface="Corbel" panose="020B0503020204020204" pitchFamily="34" charset="0"/>
                <a:ea typeface="Corbel" panose="020B0503020204020204" pitchFamily="34" charset="0"/>
                <a:cs typeface="Times New Roman" panose="02020603050405020304" pitchFamily="18" charset="0"/>
              </a:rPr>
              <a:t> Coronavirus and the impact on output in the UK economy: September 2020</a:t>
            </a:r>
            <a:r>
              <a:rPr lang="en-GB" sz="1200" dirty="0">
                <a:effectLst/>
                <a:latin typeface="Corbel" panose="020B0503020204020204" pitchFamily="34" charset="0"/>
                <a:ea typeface="Corbel" panose="020B0503020204020204" pitchFamily="34" charset="0"/>
                <a:cs typeface="Times New Roman" panose="02020603050405020304" pitchFamily="18" charset="0"/>
              </a:rPr>
              <a:t>, Office for National Statistics, 2020 </a:t>
            </a:r>
          </a:p>
          <a:p>
            <a:pPr>
              <a:lnSpc>
                <a:spcPct val="107000"/>
              </a:lnSpc>
              <a:spcAft>
                <a:spcPts val="800"/>
              </a:spcAft>
            </a:pPr>
            <a:r>
              <a:rPr lang="en-GB" sz="1200" dirty="0">
                <a:effectLst/>
                <a:latin typeface="Corbel" panose="020B0503020204020204" pitchFamily="34" charset="0"/>
                <a:ea typeface="Corbel" panose="020B0503020204020204" pitchFamily="34" charset="0"/>
                <a:cs typeface="Times New Roman" panose="02020603050405020304" pitchFamily="18" charset="0"/>
              </a:rPr>
              <a:t>[11] UK Government, Work and Financial Support during Coronavirus</a:t>
            </a:r>
            <a:r>
              <a:rPr lang="en-GB" sz="1200" i="1" dirty="0">
                <a:effectLst/>
                <a:latin typeface="Corbel" panose="020B0503020204020204" pitchFamily="34" charset="0"/>
                <a:ea typeface="Corbel" panose="020B0503020204020204" pitchFamily="34" charset="0"/>
                <a:cs typeface="Times New Roman" panose="02020603050405020304" pitchFamily="18" charset="0"/>
              </a:rPr>
              <a:t>, Check if your employer can use the Coronavirus Job Retention Scheme</a:t>
            </a:r>
            <a:r>
              <a:rPr lang="en-GB" sz="1200" dirty="0">
                <a:effectLst/>
                <a:latin typeface="Corbel" panose="020B0503020204020204" pitchFamily="34" charset="0"/>
                <a:ea typeface="Corbel" panose="020B0503020204020204" pitchFamily="34" charset="0"/>
                <a:cs typeface="Times New Roman" panose="02020603050405020304" pitchFamily="18" charset="0"/>
              </a:rPr>
              <a:t>, 2020</a:t>
            </a:r>
          </a:p>
          <a:p>
            <a:pPr>
              <a:lnSpc>
                <a:spcPct val="107000"/>
              </a:lnSpc>
              <a:spcAft>
                <a:spcPts val="800"/>
              </a:spcAft>
            </a:pPr>
            <a:r>
              <a:rPr lang="en-GB" sz="1200" dirty="0">
                <a:effectLst/>
                <a:latin typeface="Corbel" panose="020B0503020204020204" pitchFamily="34" charset="0"/>
                <a:ea typeface="Corbel" panose="020B0503020204020204" pitchFamily="34" charset="0"/>
                <a:cs typeface="Times New Roman" panose="02020603050405020304" pitchFamily="18" charset="0"/>
              </a:rPr>
              <a:t>[12] P. Bourquin, I. Delestre, R. Joyce, I. Rasul, T. Waters, </a:t>
            </a:r>
            <a:r>
              <a:rPr lang="en-GB" sz="1200" i="1" dirty="0">
                <a:effectLst/>
                <a:latin typeface="Corbel" panose="020B0503020204020204" pitchFamily="34" charset="0"/>
                <a:ea typeface="Corbel" panose="020B0503020204020204" pitchFamily="34" charset="0"/>
                <a:cs typeface="Times New Roman" panose="02020603050405020304" pitchFamily="18" charset="0"/>
              </a:rPr>
              <a:t>The effects of coronavirus on household finances and financial distress, </a:t>
            </a:r>
            <a:r>
              <a:rPr lang="en-GB" sz="1200" dirty="0">
                <a:effectLst/>
                <a:latin typeface="Corbel" panose="020B0503020204020204" pitchFamily="34" charset="0"/>
                <a:ea typeface="Corbel" panose="020B0503020204020204" pitchFamily="34" charset="0"/>
                <a:cs typeface="Times New Roman" panose="02020603050405020304" pitchFamily="18" charset="0"/>
              </a:rPr>
              <a:t>Institute for Fiscal Studies, 2020</a:t>
            </a:r>
          </a:p>
          <a:p>
            <a:pPr>
              <a:lnSpc>
                <a:spcPct val="107000"/>
              </a:lnSpc>
              <a:spcAft>
                <a:spcPts val="800"/>
              </a:spcAft>
            </a:pPr>
            <a:r>
              <a:rPr lang="en-GB" sz="1200" dirty="0">
                <a:effectLst/>
                <a:latin typeface="Corbel" panose="020B0503020204020204" pitchFamily="34" charset="0"/>
                <a:ea typeface="Corbel" panose="020B0503020204020204" pitchFamily="34" charset="0"/>
                <a:cs typeface="Times New Roman" panose="02020603050405020304" pitchFamily="18" charset="0"/>
              </a:rPr>
              <a:t>[13] B. Burchell, S. Wang, D. Kamerade, I. Bessa, J. Rubery, </a:t>
            </a:r>
            <a:r>
              <a:rPr lang="en-GB" sz="1200" i="1" dirty="0">
                <a:effectLst/>
                <a:latin typeface="Corbel" panose="020B0503020204020204" pitchFamily="34" charset="0"/>
                <a:ea typeface="Corbel" panose="020B0503020204020204" pitchFamily="34" charset="0"/>
                <a:cs typeface="Times New Roman" panose="02020603050405020304" pitchFamily="18" charset="0"/>
              </a:rPr>
              <a:t>Cut hours, not people: no work, furlough, short hours and mental health during COVID-19 pandemic in the UK, </a:t>
            </a:r>
            <a:r>
              <a:rPr lang="en-GB" sz="1200" dirty="0">
                <a:effectLst/>
                <a:latin typeface="Corbel" panose="020B0503020204020204" pitchFamily="34" charset="0"/>
                <a:ea typeface="Corbel" panose="020B0503020204020204" pitchFamily="34" charset="0"/>
                <a:cs typeface="Times New Roman" panose="02020603050405020304" pitchFamily="18" charset="0"/>
              </a:rPr>
              <a:t>USIR (University of Salford), 2020</a:t>
            </a:r>
          </a:p>
          <a:p>
            <a:pPr>
              <a:lnSpc>
                <a:spcPct val="107000"/>
              </a:lnSpc>
              <a:spcAft>
                <a:spcPts val="800"/>
              </a:spcAft>
            </a:pPr>
            <a:r>
              <a:rPr lang="en-GB" sz="1200" dirty="0">
                <a:effectLst/>
                <a:latin typeface="Corbel" panose="020B0503020204020204" pitchFamily="34" charset="0"/>
                <a:ea typeface="Corbel" panose="020B0503020204020204" pitchFamily="34" charset="0"/>
                <a:cs typeface="Times New Roman" panose="02020603050405020304" pitchFamily="18" charset="0"/>
              </a:rPr>
              <a:t>[14] J. Banks, X. Xu, </a:t>
            </a:r>
            <a:r>
              <a:rPr lang="en-GB" sz="1200" i="1" dirty="0">
                <a:effectLst/>
                <a:latin typeface="Corbel" panose="020B0503020204020204" pitchFamily="34" charset="0"/>
                <a:ea typeface="Corbel" panose="020B0503020204020204" pitchFamily="34" charset="0"/>
                <a:cs typeface="Times New Roman" panose="02020603050405020304" pitchFamily="18" charset="0"/>
              </a:rPr>
              <a:t>The mental health effects of the first two months of  lockdown and social distancing during the Covid-19 pandemic in the UK,</a:t>
            </a:r>
            <a:r>
              <a:rPr lang="en-GB" sz="1200" dirty="0">
                <a:effectLst/>
                <a:latin typeface="Corbel" panose="020B0503020204020204" pitchFamily="34" charset="0"/>
                <a:ea typeface="Corbel" panose="020B0503020204020204" pitchFamily="34" charset="0"/>
                <a:cs typeface="Times New Roman" panose="02020603050405020304" pitchFamily="18" charset="0"/>
              </a:rPr>
              <a:t> IFS Working Papers, Institute for Fiscal Studies (IFS) 2020</a:t>
            </a:r>
          </a:p>
          <a:p>
            <a:pPr>
              <a:lnSpc>
                <a:spcPct val="107000"/>
              </a:lnSpc>
              <a:spcAft>
                <a:spcPts val="800"/>
              </a:spcAft>
            </a:pPr>
            <a:r>
              <a:rPr lang="en-GB" sz="1200" dirty="0">
                <a:effectLst/>
                <a:latin typeface="Corbel" panose="020B0503020204020204" pitchFamily="34" charset="0"/>
                <a:ea typeface="Corbel" panose="020B0503020204020204" pitchFamily="34" charset="0"/>
                <a:cs typeface="Times New Roman" panose="02020603050405020304" pitchFamily="18" charset="0"/>
              </a:rPr>
              <a:t>[15] </a:t>
            </a:r>
            <a:r>
              <a:rPr lang="en-GB" sz="1200" i="1" dirty="0">
                <a:effectLst/>
                <a:latin typeface="Corbel" panose="020B0503020204020204" pitchFamily="34" charset="0"/>
                <a:ea typeface="Corbel" panose="020B0503020204020204" pitchFamily="34" charset="0"/>
                <a:cs typeface="Times New Roman" panose="02020603050405020304" pitchFamily="18" charset="0"/>
              </a:rPr>
              <a:t>Personal and economic well-being in Great Britain: May 2020,</a:t>
            </a:r>
            <a:r>
              <a:rPr lang="en-GB" sz="1200" dirty="0">
                <a:effectLst/>
                <a:latin typeface="Corbel" panose="020B0503020204020204" pitchFamily="34" charset="0"/>
                <a:ea typeface="Corbel" panose="020B0503020204020204" pitchFamily="34" charset="0"/>
                <a:cs typeface="Times New Roman" panose="02020603050405020304" pitchFamily="18" charset="0"/>
              </a:rPr>
              <a:t> Office for National Statistics, 2020  </a:t>
            </a:r>
          </a:p>
          <a:p>
            <a:pPr>
              <a:lnSpc>
                <a:spcPct val="107000"/>
              </a:lnSpc>
              <a:spcAft>
                <a:spcPts val="800"/>
              </a:spcAft>
            </a:pPr>
            <a:r>
              <a:rPr lang="en-GB" sz="1200" dirty="0">
                <a:effectLst/>
                <a:latin typeface="Corbel" panose="020B0503020204020204" pitchFamily="34" charset="0"/>
                <a:ea typeface="Corbel" panose="020B0503020204020204" pitchFamily="34" charset="0"/>
                <a:cs typeface="Times New Roman" panose="02020603050405020304" pitchFamily="18" charset="0"/>
              </a:rPr>
              <a:t>[16] </a:t>
            </a:r>
            <a:r>
              <a:rPr lang="en-GB" sz="1200" i="1" dirty="0">
                <a:effectLst/>
                <a:latin typeface="Corbel" panose="020B0503020204020204" pitchFamily="34" charset="0"/>
                <a:ea typeface="Corbel" panose="020B0503020204020204" pitchFamily="34" charset="0"/>
                <a:cs typeface="Times New Roman" panose="02020603050405020304" pitchFamily="18" charset="0"/>
              </a:rPr>
              <a:t>Personal and economic well-being in Great Britain: May 2020,</a:t>
            </a:r>
            <a:r>
              <a:rPr lang="en-GB" sz="1200" dirty="0">
                <a:effectLst/>
                <a:latin typeface="Corbel" panose="020B0503020204020204" pitchFamily="34" charset="0"/>
                <a:ea typeface="Corbel" panose="020B0503020204020204" pitchFamily="34" charset="0"/>
                <a:cs typeface="Times New Roman" panose="02020603050405020304" pitchFamily="18" charset="0"/>
              </a:rPr>
              <a:t> Office for National Statistics, 2020  </a:t>
            </a:r>
          </a:p>
          <a:p>
            <a:pPr>
              <a:lnSpc>
                <a:spcPct val="107000"/>
              </a:lnSpc>
              <a:spcAft>
                <a:spcPts val="800"/>
              </a:spcAft>
            </a:pPr>
            <a:r>
              <a:rPr lang="en-GB" sz="1200" dirty="0">
                <a:effectLst/>
                <a:latin typeface="Corbel" panose="020B0503020204020204" pitchFamily="34" charset="0"/>
                <a:ea typeface="Corbel" panose="020B0503020204020204" pitchFamily="34" charset="0"/>
                <a:cs typeface="Times New Roman" panose="02020603050405020304" pitchFamily="18" charset="0"/>
              </a:rPr>
              <a:t>[17] R. Koch, </a:t>
            </a:r>
            <a:r>
              <a:rPr lang="en-GB" sz="1200" i="1" dirty="0">
                <a:effectLst/>
                <a:latin typeface="Corbel" panose="020B0503020204020204" pitchFamily="34" charset="0"/>
                <a:ea typeface="Corbel" panose="020B0503020204020204" pitchFamily="34" charset="0"/>
                <a:cs typeface="Times New Roman" panose="02020603050405020304" pitchFamily="18" charset="0"/>
              </a:rPr>
              <a:t>The 80/20 Principle, </a:t>
            </a:r>
            <a:r>
              <a:rPr lang="en-GB" sz="1200" dirty="0">
                <a:effectLst/>
                <a:latin typeface="Corbel" panose="020B0503020204020204" pitchFamily="34" charset="0"/>
                <a:ea typeface="Corbel" panose="020B0503020204020204" pitchFamily="34" charset="0"/>
                <a:cs typeface="Times New Roman" panose="02020603050405020304" pitchFamily="18" charset="0"/>
              </a:rPr>
              <a:t>Nicholas Brealey, 1997</a:t>
            </a:r>
          </a:p>
          <a:p>
            <a:pPr>
              <a:lnSpc>
                <a:spcPct val="107000"/>
              </a:lnSpc>
              <a:spcAft>
                <a:spcPts val="800"/>
              </a:spcAft>
            </a:pPr>
            <a:r>
              <a:rPr lang="en-GB" sz="1200" dirty="0">
                <a:effectLst/>
                <a:latin typeface="Corbel" panose="020B0503020204020204" pitchFamily="34" charset="0"/>
                <a:ea typeface="Corbel" panose="020B0503020204020204" pitchFamily="34" charset="0"/>
                <a:cs typeface="Times New Roman" panose="02020603050405020304" pitchFamily="18" charset="0"/>
              </a:rPr>
              <a:t>[18] P. J. Vaccaro</a:t>
            </a:r>
            <a:r>
              <a:rPr lang="en-GB" sz="1200" i="1" dirty="0">
                <a:effectLst/>
                <a:latin typeface="Corbel" panose="020B0503020204020204" pitchFamily="34" charset="0"/>
                <a:ea typeface="Corbel" panose="020B0503020204020204" pitchFamily="34" charset="0"/>
                <a:cs typeface="Times New Roman" panose="02020603050405020304" pitchFamily="18" charset="0"/>
              </a:rPr>
              <a:t>, The 80/20 Rule of Time Management</a:t>
            </a:r>
            <a:r>
              <a:rPr lang="en-GB" sz="1200" dirty="0">
                <a:effectLst/>
                <a:latin typeface="Corbel" panose="020B0503020204020204" pitchFamily="34" charset="0"/>
                <a:ea typeface="Corbel" panose="020B0503020204020204" pitchFamily="34" charset="0"/>
                <a:cs typeface="Times New Roman" panose="02020603050405020304" pitchFamily="18" charset="0"/>
              </a:rPr>
              <a:t>, FPM, 2000</a:t>
            </a:r>
          </a:p>
          <a:p>
            <a:pPr>
              <a:lnSpc>
                <a:spcPct val="107000"/>
              </a:lnSpc>
              <a:spcAft>
                <a:spcPts val="800"/>
              </a:spcAft>
            </a:pPr>
            <a:r>
              <a:rPr lang="en-GB" sz="1200" dirty="0">
                <a:effectLst/>
                <a:latin typeface="Corbel" panose="020B0503020204020204" pitchFamily="34" charset="0"/>
                <a:ea typeface="Corbel" panose="020B0503020204020204" pitchFamily="34" charset="0"/>
                <a:cs typeface="Times New Roman" panose="02020603050405020304" pitchFamily="18" charset="0"/>
              </a:rPr>
              <a:t>[19] R. Koch, </a:t>
            </a:r>
            <a:r>
              <a:rPr lang="en-GB" sz="1200" i="1" dirty="0">
                <a:effectLst/>
                <a:latin typeface="Corbel" panose="020B0503020204020204" pitchFamily="34" charset="0"/>
                <a:ea typeface="Corbel" panose="020B0503020204020204" pitchFamily="34" charset="0"/>
                <a:cs typeface="Times New Roman" panose="02020603050405020304" pitchFamily="18" charset="0"/>
              </a:rPr>
              <a:t>The 80/20 Principle, </a:t>
            </a:r>
            <a:r>
              <a:rPr lang="en-GB" sz="1200" dirty="0">
                <a:effectLst/>
                <a:latin typeface="Corbel" panose="020B0503020204020204" pitchFamily="34" charset="0"/>
                <a:ea typeface="Corbel" panose="020B0503020204020204" pitchFamily="34" charset="0"/>
                <a:cs typeface="Times New Roman" panose="02020603050405020304" pitchFamily="18" charset="0"/>
              </a:rPr>
              <a:t>chapter 15, pg. 238, Nicholas Brealey, 1997 </a:t>
            </a:r>
          </a:p>
          <a:p>
            <a:pPr>
              <a:lnSpc>
                <a:spcPct val="107000"/>
              </a:lnSpc>
              <a:spcAft>
                <a:spcPts val="800"/>
              </a:spcAft>
            </a:pPr>
            <a:r>
              <a:rPr lang="en-GB" sz="1200" dirty="0">
                <a:effectLst/>
                <a:latin typeface="Corbel" panose="020B0503020204020204" pitchFamily="34" charset="0"/>
                <a:ea typeface="Corbel" panose="020B0503020204020204" pitchFamily="34" charset="0"/>
                <a:cs typeface="Times New Roman" panose="02020603050405020304" pitchFamily="18" charset="0"/>
              </a:rPr>
              <a:t>[20] W. T. Ziemba, </a:t>
            </a:r>
            <a:r>
              <a:rPr lang="en-GB" sz="1200" i="1" dirty="0">
                <a:effectLst/>
                <a:latin typeface="Corbel" panose="020B0503020204020204" pitchFamily="34" charset="0"/>
                <a:ea typeface="Corbel" panose="020B0503020204020204" pitchFamily="34" charset="0"/>
                <a:cs typeface="Times New Roman" panose="02020603050405020304" pitchFamily="18" charset="0"/>
              </a:rPr>
              <a:t>Is the 60-40 Stock-Bond Pension Fund Rule Wise?, </a:t>
            </a:r>
            <a:r>
              <a:rPr lang="en-GB" sz="1200" dirty="0">
                <a:effectLst/>
                <a:latin typeface="Corbel" panose="020B0503020204020204" pitchFamily="34" charset="0"/>
                <a:ea typeface="Corbel" panose="020B0503020204020204" pitchFamily="34" charset="0"/>
                <a:cs typeface="Times New Roman" panose="02020603050405020304" pitchFamily="18" charset="0"/>
              </a:rPr>
              <a:t>The Journal of Portfolio Management, 2013</a:t>
            </a:r>
          </a:p>
          <a:p>
            <a:pPr>
              <a:lnSpc>
                <a:spcPct val="107000"/>
              </a:lnSpc>
              <a:spcAft>
                <a:spcPts val="800"/>
              </a:spcAft>
            </a:pPr>
            <a:r>
              <a:rPr lang="en-GB" sz="1200" dirty="0">
                <a:effectLst/>
                <a:latin typeface="Corbel" panose="020B0503020204020204" pitchFamily="34" charset="0"/>
                <a:ea typeface="Corbel" panose="020B0503020204020204" pitchFamily="34" charset="0"/>
                <a:cs typeface="Times New Roman" panose="02020603050405020304" pitchFamily="18" charset="0"/>
              </a:rPr>
              <a:t>[21] T. R. Thomas, Pay yourself first system, Liberty Peak Ventures LLC, 2010</a:t>
            </a:r>
          </a:p>
          <a:p>
            <a:pPr>
              <a:lnSpc>
                <a:spcPct val="107000"/>
              </a:lnSpc>
              <a:spcAft>
                <a:spcPts val="800"/>
              </a:spcAft>
            </a:pPr>
            <a:r>
              <a:rPr lang="en-GB" sz="1200" dirty="0">
                <a:effectLst/>
                <a:latin typeface="Corbel" panose="020B0503020204020204" pitchFamily="34" charset="0"/>
                <a:ea typeface="Corbel" panose="020B0503020204020204" pitchFamily="34" charset="0"/>
                <a:cs typeface="Times New Roman" panose="02020603050405020304" pitchFamily="18" charset="0"/>
              </a:rPr>
              <a:t>[22] YNAB, You need a budget, Homepage, Copyright 2020</a:t>
            </a:r>
          </a:p>
          <a:p>
            <a:pPr>
              <a:lnSpc>
                <a:spcPct val="107000"/>
              </a:lnSpc>
              <a:spcAft>
                <a:spcPts val="800"/>
              </a:spcAft>
            </a:pPr>
            <a:r>
              <a:rPr lang="en-GB" sz="1200" dirty="0">
                <a:effectLst/>
                <a:latin typeface="Corbel" panose="020B0503020204020204" pitchFamily="34" charset="0"/>
                <a:ea typeface="Corbel" panose="020B0503020204020204" pitchFamily="34" charset="0"/>
                <a:cs typeface="Times New Roman" panose="02020603050405020304" pitchFamily="18" charset="0"/>
              </a:rPr>
              <a:t>[23] The Money Advice Service, Budget Planner, Copyright 2020 The Money Advice Service</a:t>
            </a:r>
          </a:p>
          <a:p>
            <a:pPr>
              <a:lnSpc>
                <a:spcPct val="107000"/>
              </a:lnSpc>
              <a:spcAft>
                <a:spcPts val="800"/>
              </a:spcAft>
            </a:pPr>
            <a:r>
              <a:rPr lang="en-GB" sz="1200" dirty="0">
                <a:effectLst/>
                <a:latin typeface="Corbel" panose="020B0503020204020204" pitchFamily="34" charset="0"/>
                <a:ea typeface="Corbel" panose="020B0503020204020204" pitchFamily="34" charset="0"/>
                <a:cs typeface="Times New Roman" panose="02020603050405020304" pitchFamily="18" charset="0"/>
              </a:rPr>
              <a:t>[24] Money Dashboard LTD, The Money Dashboard, Copyright 2020</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[25] Actual Budgeting. Homepage. [Cited: 2021 January 25] Available from: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https://actualbudget.com/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[26] Kaye J,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McCuistion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M,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Gulotta</a:t>
            </a:r>
            <a:r>
              <a:rPr lang="en-GB" sz="1800" dirty="0">
                <a:effectLst/>
                <a:latin typeface="Calibri" panose="020F0502020204030204" pitchFamily="34" charset="0"/>
                <a:ea typeface="Calibri" panose="020F0502020204030204" pitchFamily="34" charset="0"/>
                <a:cs typeface="Times New Roman" panose="02020603050405020304" pitchFamily="18" charset="0"/>
              </a:rPr>
              <a:t> 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Shamma</a:t>
            </a:r>
            <a:r>
              <a:rPr lang="en-GB" sz="1800" dirty="0">
                <a:effectLst/>
                <a:latin typeface="Calibri" panose="020F0502020204030204" pitchFamily="34" charset="0"/>
                <a:ea typeface="Calibri" panose="020F0502020204030204" pitchFamily="34" charset="0"/>
                <a:cs typeface="Times New Roman" panose="02020603050405020304" pitchFamily="18" charset="0"/>
              </a:rPr>
              <a:t> DA. Money Talks: Tracking Personal Finances. ACM Press; 2016</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[27] Vines J, Blythe M, Dunphy P, Monk A. Eighty something: banking for the older old. British Computer Society; 2011</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[28] Heath C, Soll JB. The Journal of Consumer Research, volume 23, Pg. 41-43. The University of Chicago Press; 1996</a:t>
            </a:r>
          </a:p>
          <a:p>
            <a:endParaRPr lang="en-GB" dirty="0"/>
          </a:p>
        </p:txBody>
      </p:sp>
      <p:sp>
        <p:nvSpPr>
          <p:cNvPr id="4" name="Slide Number Placeholder 3"/>
          <p:cNvSpPr>
            <a:spLocks noGrp="1"/>
          </p:cNvSpPr>
          <p:nvPr>
            <p:ph type="sldNum" sz="quarter" idx="5"/>
          </p:nvPr>
        </p:nvSpPr>
        <p:spPr/>
        <p:txBody>
          <a:bodyPr/>
          <a:lstStyle/>
          <a:p>
            <a:fld id="{C0CB6EFB-EEA3-4C19-9298-CFB859AE31E3}" type="slidenum">
              <a:rPr lang="en-GB" smtClean="0"/>
              <a:t>27</a:t>
            </a:fld>
            <a:endParaRPr lang="en-GB"/>
          </a:p>
        </p:txBody>
      </p:sp>
    </p:spTree>
    <p:extLst>
      <p:ext uri="{BB962C8B-B14F-4D97-AF65-F5344CB8AC3E}">
        <p14:creationId xmlns:p14="http://schemas.microsoft.com/office/powerpoint/2010/main" val="29725061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28EC06-6B96-4DB0-B637-D33BB206CE36}" type="datetimeFigureOut">
              <a:rPr lang="en-GB" smtClean="0"/>
              <a:t>26/04/2021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F7E056-9701-4D82-8F34-FB8E08AEFB2D}"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71661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28EC06-6B96-4DB0-B637-D33BB206CE36}" type="datetimeFigureOut">
              <a:rPr lang="en-GB" smtClean="0"/>
              <a:t>26/04/2021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F7E056-9701-4D82-8F34-FB8E08AEFB2D}" type="slidenum">
              <a:rPr lang="en-GB" smtClean="0"/>
              <a:t>‹#›</a:t>
            </a:fld>
            <a:endParaRPr lang="en-GB"/>
          </a:p>
        </p:txBody>
      </p:sp>
    </p:spTree>
    <p:extLst>
      <p:ext uri="{BB962C8B-B14F-4D97-AF65-F5344CB8AC3E}">
        <p14:creationId xmlns:p14="http://schemas.microsoft.com/office/powerpoint/2010/main" val="3930117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28EC06-6B96-4DB0-B637-D33BB206CE36}" type="datetimeFigureOut">
              <a:rPr lang="en-GB" smtClean="0"/>
              <a:t>26/04/2021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F7E056-9701-4D82-8F34-FB8E08AEFB2D}"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638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28EC06-6B96-4DB0-B637-D33BB206CE36}" type="datetimeFigureOut">
              <a:rPr lang="en-GB" smtClean="0"/>
              <a:t>26/04/2021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F7E056-9701-4D82-8F34-FB8E08AEFB2D}" type="slidenum">
              <a:rPr lang="en-GB" smtClean="0"/>
              <a:t>‹#›</a:t>
            </a:fld>
            <a:endParaRPr lang="en-GB"/>
          </a:p>
        </p:txBody>
      </p:sp>
    </p:spTree>
    <p:extLst>
      <p:ext uri="{BB962C8B-B14F-4D97-AF65-F5344CB8AC3E}">
        <p14:creationId xmlns:p14="http://schemas.microsoft.com/office/powerpoint/2010/main" val="18238395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28EC06-6B96-4DB0-B637-D33BB206CE36}" type="datetimeFigureOut">
              <a:rPr lang="en-GB" smtClean="0"/>
              <a:t>26/04/2021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9F7E056-9701-4D82-8F34-FB8E08AEFB2D}" type="slidenum">
              <a:rPr lang="en-GB" smtClean="0"/>
              <a:t>‹#›</a:t>
            </a:fld>
            <a:endParaRPr lang="en-GB"/>
          </a:p>
        </p:txBody>
      </p:sp>
    </p:spTree>
    <p:extLst>
      <p:ext uri="{BB962C8B-B14F-4D97-AF65-F5344CB8AC3E}">
        <p14:creationId xmlns:p14="http://schemas.microsoft.com/office/powerpoint/2010/main" val="37980842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28EC06-6B96-4DB0-B637-D33BB206CE36}" type="datetimeFigureOut">
              <a:rPr lang="en-GB" smtClean="0"/>
              <a:t>26/04/2021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9F7E056-9701-4D82-8F34-FB8E08AEFB2D}" type="slidenum">
              <a:rPr lang="en-GB" smtClean="0"/>
              <a:t>‹#›</a:t>
            </a:fld>
            <a:endParaRPr lang="en-GB"/>
          </a:p>
        </p:txBody>
      </p:sp>
    </p:spTree>
    <p:extLst>
      <p:ext uri="{BB962C8B-B14F-4D97-AF65-F5344CB8AC3E}">
        <p14:creationId xmlns:p14="http://schemas.microsoft.com/office/powerpoint/2010/main" val="2720506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C28EC06-6B96-4DB0-B637-D33BB206CE36}" type="datetimeFigureOut">
              <a:rPr lang="en-GB" smtClean="0"/>
              <a:t>26/04/2021</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E9F7E056-9701-4D82-8F34-FB8E08AEFB2D}" type="slidenum">
              <a:rPr lang="en-GB" smtClean="0"/>
              <a:t>‹#›</a:t>
            </a:fld>
            <a:endParaRPr lang="en-GB"/>
          </a:p>
        </p:txBody>
      </p:sp>
    </p:spTree>
    <p:extLst>
      <p:ext uri="{BB962C8B-B14F-4D97-AF65-F5344CB8AC3E}">
        <p14:creationId xmlns:p14="http://schemas.microsoft.com/office/powerpoint/2010/main" val="3772763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9C28EC06-6B96-4DB0-B637-D33BB206CE36}" type="datetimeFigureOut">
              <a:rPr lang="en-GB" smtClean="0"/>
              <a:t>26/04/2021</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E9F7E056-9701-4D82-8F34-FB8E08AEFB2D}" type="slidenum">
              <a:rPr lang="en-GB" smtClean="0"/>
              <a:t>‹#›</a:t>
            </a:fld>
            <a:endParaRPr lang="en-GB"/>
          </a:p>
        </p:txBody>
      </p:sp>
    </p:spTree>
    <p:extLst>
      <p:ext uri="{BB962C8B-B14F-4D97-AF65-F5344CB8AC3E}">
        <p14:creationId xmlns:p14="http://schemas.microsoft.com/office/powerpoint/2010/main" val="7999797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28EC06-6B96-4DB0-B637-D33BB206CE36}" type="datetimeFigureOut">
              <a:rPr lang="en-GB" smtClean="0"/>
              <a:t>26/04/2021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F7E056-9701-4D82-8F34-FB8E08AEFB2D}" type="slidenum">
              <a:rPr lang="en-GB" smtClean="0"/>
              <a:t>‹#›</a:t>
            </a:fld>
            <a:endParaRPr lang="en-GB"/>
          </a:p>
        </p:txBody>
      </p:sp>
    </p:spTree>
    <p:extLst>
      <p:ext uri="{BB962C8B-B14F-4D97-AF65-F5344CB8AC3E}">
        <p14:creationId xmlns:p14="http://schemas.microsoft.com/office/powerpoint/2010/main" val="18441808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28EC06-6B96-4DB0-B637-D33BB206CE36}" type="datetimeFigureOut">
              <a:rPr lang="en-GB" smtClean="0"/>
              <a:t>26/04/2021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F7E056-9701-4D82-8F34-FB8E08AEFB2D}" type="slidenum">
              <a:rPr lang="en-GB" smtClean="0"/>
              <a:t>‹#›</a:t>
            </a:fld>
            <a:endParaRPr lang="en-GB"/>
          </a:p>
        </p:txBody>
      </p:sp>
    </p:spTree>
    <p:extLst>
      <p:ext uri="{BB962C8B-B14F-4D97-AF65-F5344CB8AC3E}">
        <p14:creationId xmlns:p14="http://schemas.microsoft.com/office/powerpoint/2010/main" val="37685287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28EC06-6B96-4DB0-B637-D33BB206CE36}" type="datetimeFigureOut">
              <a:rPr lang="en-GB" smtClean="0"/>
              <a:t>26/04/2021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F7E056-9701-4D82-8F34-FB8E08AEFB2D}" type="slidenum">
              <a:rPr lang="en-GB" smtClean="0"/>
              <a:t>‹#›</a:t>
            </a:fld>
            <a:endParaRPr lang="en-GB"/>
          </a:p>
        </p:txBody>
      </p:sp>
    </p:spTree>
    <p:extLst>
      <p:ext uri="{BB962C8B-B14F-4D97-AF65-F5344CB8AC3E}">
        <p14:creationId xmlns:p14="http://schemas.microsoft.com/office/powerpoint/2010/main" val="38618053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C28EC06-6B96-4DB0-B637-D33BB206CE36}" type="datetimeFigureOut">
              <a:rPr lang="en-GB" smtClean="0"/>
              <a:t>26/04/2021</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E9F7E056-9701-4D82-8F34-FB8E08AEFB2D}"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74884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F9CDF-CC23-4EC2-B6AE-CF7D3F15F27E}"/>
              </a:ext>
            </a:extLst>
          </p:cNvPr>
          <p:cNvSpPr>
            <a:spLocks noGrp="1"/>
          </p:cNvSpPr>
          <p:nvPr>
            <p:ph type="ctrTitle"/>
          </p:nvPr>
        </p:nvSpPr>
        <p:spPr/>
        <p:txBody>
          <a:bodyPr>
            <a:normAutofit/>
          </a:bodyPr>
          <a:lstStyle/>
          <a:p>
            <a:r>
              <a:rPr lang="en-GB" sz="5400" dirty="0"/>
              <a:t>How software can help with </a:t>
            </a:r>
            <a:r>
              <a:rPr lang="en-GB" sz="4800" dirty="0"/>
              <a:t>personal</a:t>
            </a:r>
            <a:r>
              <a:rPr lang="en-GB" sz="5400" dirty="0"/>
              <a:t> budgeting and financial stress</a:t>
            </a:r>
          </a:p>
        </p:txBody>
      </p:sp>
      <p:sp>
        <p:nvSpPr>
          <p:cNvPr id="3" name="Subtitle 2">
            <a:extLst>
              <a:ext uri="{FF2B5EF4-FFF2-40B4-BE49-F238E27FC236}">
                <a16:creationId xmlns:a16="http://schemas.microsoft.com/office/drawing/2014/main" id="{5DC8CB9F-095D-4646-851D-ACF105DB8AE9}"/>
              </a:ext>
            </a:extLst>
          </p:cNvPr>
          <p:cNvSpPr>
            <a:spLocks noGrp="1"/>
          </p:cNvSpPr>
          <p:nvPr>
            <p:ph type="subTitle" idx="1"/>
          </p:nvPr>
        </p:nvSpPr>
        <p:spPr/>
        <p:txBody>
          <a:bodyPr/>
          <a:lstStyle/>
          <a:p>
            <a:r>
              <a:rPr lang="en-GB" dirty="0"/>
              <a:t>Ben Lawrence</a:t>
            </a:r>
          </a:p>
        </p:txBody>
      </p:sp>
    </p:spTree>
    <p:extLst>
      <p:ext uri="{BB962C8B-B14F-4D97-AF65-F5344CB8AC3E}">
        <p14:creationId xmlns:p14="http://schemas.microsoft.com/office/powerpoint/2010/main" val="9526294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99F2A9B-EEF7-42EF-9142-5A98D8832575}"/>
              </a:ext>
            </a:extLst>
          </p:cNvPr>
          <p:cNvSpPr>
            <a:spLocks noGrp="1"/>
          </p:cNvSpPr>
          <p:nvPr>
            <p:ph type="title"/>
          </p:nvPr>
        </p:nvSpPr>
        <p:spPr>
          <a:xfrm>
            <a:off x="492370" y="605896"/>
            <a:ext cx="3084844" cy="5646208"/>
          </a:xfrm>
        </p:spPr>
        <p:txBody>
          <a:bodyPr anchor="ctr">
            <a:normAutofit/>
          </a:bodyPr>
          <a:lstStyle/>
          <a:p>
            <a:r>
              <a:rPr lang="en-GB" sz="3600">
                <a:solidFill>
                  <a:srgbClr val="FFFFFF"/>
                </a:solidFill>
              </a:rPr>
              <a:t>Statement of Problem</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BD5275C2-AF40-43B1-998C-8F215F2224D8}"/>
              </a:ext>
            </a:extLst>
          </p:cNvPr>
          <p:cNvSpPr>
            <a:spLocks noGrp="1"/>
          </p:cNvSpPr>
          <p:nvPr>
            <p:ph idx="1"/>
          </p:nvPr>
        </p:nvSpPr>
        <p:spPr>
          <a:xfrm>
            <a:off x="4742016" y="605896"/>
            <a:ext cx="6413663" cy="5646208"/>
          </a:xfrm>
        </p:spPr>
        <p:txBody>
          <a:bodyPr anchor="ctr">
            <a:normAutofit/>
          </a:bodyPr>
          <a:lstStyle/>
          <a:p>
            <a:pPr>
              <a:buFont typeface="Courier New" panose="02070309020205020404" pitchFamily="49" charset="0"/>
              <a:buChar char="o"/>
            </a:pPr>
            <a:r>
              <a:rPr lang="en-GB" dirty="0"/>
              <a:t>Financial stress is increasingly prevalent within the UK</a:t>
            </a:r>
          </a:p>
          <a:p>
            <a:pPr>
              <a:buFont typeface="Courier New" panose="02070309020205020404" pitchFamily="49" charset="0"/>
              <a:buChar char="o"/>
            </a:pPr>
            <a:endParaRPr lang="en-GB" dirty="0"/>
          </a:p>
          <a:p>
            <a:pPr>
              <a:buFont typeface="Courier New" panose="02070309020205020404" pitchFamily="49" charset="0"/>
              <a:buChar char="o"/>
            </a:pPr>
            <a:r>
              <a:rPr lang="en-GB" dirty="0"/>
              <a:t>Linked to multiple mental health issues</a:t>
            </a:r>
          </a:p>
          <a:p>
            <a:pPr>
              <a:buFont typeface="Courier New" panose="02070309020205020404" pitchFamily="49" charset="0"/>
              <a:buChar char="o"/>
            </a:pPr>
            <a:endParaRPr lang="en-GB" dirty="0"/>
          </a:p>
          <a:p>
            <a:pPr>
              <a:buFont typeface="Courier New" panose="02070309020205020404" pitchFamily="49" charset="0"/>
              <a:buChar char="o"/>
            </a:pPr>
            <a:r>
              <a:rPr lang="en-GB" dirty="0"/>
              <a:t>Budgeting can reduce this stress and create a financial structure</a:t>
            </a:r>
          </a:p>
          <a:p>
            <a:pPr>
              <a:buFont typeface="Courier New" panose="02070309020205020404" pitchFamily="49" charset="0"/>
              <a:buChar char="o"/>
            </a:pPr>
            <a:endParaRPr lang="en-GB" dirty="0"/>
          </a:p>
          <a:p>
            <a:pPr>
              <a:buFont typeface="Courier New" panose="02070309020205020404" pitchFamily="49" charset="0"/>
              <a:buChar char="o"/>
            </a:pPr>
            <a:r>
              <a:rPr lang="en-GB" dirty="0"/>
              <a:t>Current solutions are overly complex, discourage new users</a:t>
            </a:r>
          </a:p>
          <a:p>
            <a:pPr>
              <a:buFont typeface="Courier New" panose="02070309020205020404" pitchFamily="49" charset="0"/>
              <a:buChar char="o"/>
            </a:pPr>
            <a:endParaRPr lang="en-GB" dirty="0"/>
          </a:p>
        </p:txBody>
      </p:sp>
    </p:spTree>
    <p:extLst>
      <p:ext uri="{BB962C8B-B14F-4D97-AF65-F5344CB8AC3E}">
        <p14:creationId xmlns:p14="http://schemas.microsoft.com/office/powerpoint/2010/main" val="4417858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C6C31DB-15EA-4557-93DA-6C20F539C7BB}"/>
              </a:ext>
            </a:extLst>
          </p:cNvPr>
          <p:cNvSpPr>
            <a:spLocks noGrp="1"/>
          </p:cNvSpPr>
          <p:nvPr>
            <p:ph type="title"/>
          </p:nvPr>
        </p:nvSpPr>
        <p:spPr>
          <a:xfrm>
            <a:off x="492370" y="605896"/>
            <a:ext cx="3084844" cy="5646208"/>
          </a:xfrm>
        </p:spPr>
        <p:txBody>
          <a:bodyPr anchor="ctr">
            <a:normAutofit/>
          </a:bodyPr>
          <a:lstStyle/>
          <a:p>
            <a:r>
              <a:rPr lang="en-GB" sz="3600">
                <a:solidFill>
                  <a:srgbClr val="FFFFFF"/>
                </a:solidFill>
              </a:rPr>
              <a:t>Aims</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24778400-4E0A-4167-A05D-D700B5FB542F}"/>
              </a:ext>
            </a:extLst>
          </p:cNvPr>
          <p:cNvSpPr>
            <a:spLocks noGrp="1"/>
          </p:cNvSpPr>
          <p:nvPr>
            <p:ph idx="1"/>
          </p:nvPr>
        </p:nvSpPr>
        <p:spPr>
          <a:xfrm>
            <a:off x="4742016" y="605896"/>
            <a:ext cx="6413663" cy="5646208"/>
          </a:xfrm>
        </p:spPr>
        <p:txBody>
          <a:bodyPr anchor="ctr">
            <a:normAutofit/>
          </a:bodyPr>
          <a:lstStyle/>
          <a:p>
            <a:pPr lvl="1">
              <a:buFont typeface="Courier New" panose="02070309020205020404" pitchFamily="49" charset="0"/>
              <a:buChar char="o"/>
            </a:pPr>
            <a:r>
              <a:rPr lang="en-GB" dirty="0"/>
              <a:t>To gain a better understanding of financial stress within the UK</a:t>
            </a:r>
          </a:p>
          <a:p>
            <a:pPr lvl="1">
              <a:buFont typeface="Courier New" panose="02070309020205020404" pitchFamily="49" charset="0"/>
              <a:buChar char="o"/>
            </a:pPr>
            <a:endParaRPr lang="en-GB" dirty="0"/>
          </a:p>
          <a:p>
            <a:pPr lvl="1">
              <a:buFont typeface="Courier New" panose="02070309020205020404" pitchFamily="49" charset="0"/>
              <a:buChar char="o"/>
            </a:pPr>
            <a:r>
              <a:rPr lang="en-GB" dirty="0"/>
              <a:t>To develop a new piece of budgeting software to reduce financial stress</a:t>
            </a:r>
          </a:p>
        </p:txBody>
      </p:sp>
    </p:spTree>
    <p:extLst>
      <p:ext uri="{BB962C8B-B14F-4D97-AF65-F5344CB8AC3E}">
        <p14:creationId xmlns:p14="http://schemas.microsoft.com/office/powerpoint/2010/main" val="918129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CB289EF-5101-435B-BBF8-52B81571BCCA}"/>
              </a:ext>
            </a:extLst>
          </p:cNvPr>
          <p:cNvSpPr>
            <a:spLocks noGrp="1"/>
          </p:cNvSpPr>
          <p:nvPr>
            <p:ph type="title"/>
          </p:nvPr>
        </p:nvSpPr>
        <p:spPr>
          <a:xfrm>
            <a:off x="492370" y="605896"/>
            <a:ext cx="3084844" cy="5646208"/>
          </a:xfrm>
        </p:spPr>
        <p:txBody>
          <a:bodyPr anchor="ctr">
            <a:normAutofit/>
          </a:bodyPr>
          <a:lstStyle/>
          <a:p>
            <a:r>
              <a:rPr lang="en-GB" sz="3600">
                <a:solidFill>
                  <a:srgbClr val="FFFFFF"/>
                </a:solidFill>
              </a:rPr>
              <a:t>Objectives</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A559C7A2-6C94-4258-9A02-99EF6F8FB961}"/>
              </a:ext>
            </a:extLst>
          </p:cNvPr>
          <p:cNvSpPr>
            <a:spLocks noGrp="1"/>
          </p:cNvSpPr>
          <p:nvPr>
            <p:ph idx="1"/>
          </p:nvPr>
        </p:nvSpPr>
        <p:spPr>
          <a:xfrm>
            <a:off x="4742016" y="605896"/>
            <a:ext cx="6413663" cy="5646208"/>
          </a:xfrm>
        </p:spPr>
        <p:txBody>
          <a:bodyPr anchor="ctr">
            <a:normAutofit/>
          </a:bodyPr>
          <a:lstStyle/>
          <a:p>
            <a:pPr lvl="1">
              <a:buFont typeface="Courier New" panose="02070309020205020404" pitchFamily="49" charset="0"/>
              <a:buChar char="o"/>
            </a:pPr>
            <a:r>
              <a:rPr lang="en-GB" dirty="0"/>
              <a:t>To complete a literary review on Financial stress</a:t>
            </a:r>
          </a:p>
          <a:p>
            <a:pPr lvl="1">
              <a:buFont typeface="Courier New" panose="02070309020205020404" pitchFamily="49" charset="0"/>
              <a:buChar char="o"/>
            </a:pPr>
            <a:endParaRPr lang="en-GB" dirty="0"/>
          </a:p>
          <a:p>
            <a:pPr lvl="1">
              <a:buFont typeface="Courier New" panose="02070309020205020404" pitchFamily="49" charset="0"/>
              <a:buChar char="o"/>
            </a:pPr>
            <a:r>
              <a:rPr lang="en-GB" dirty="0"/>
              <a:t>To design and develop a budgeting application focusing on usability</a:t>
            </a:r>
          </a:p>
          <a:p>
            <a:pPr lvl="1">
              <a:buFont typeface="Courier New" panose="02070309020205020404" pitchFamily="49" charset="0"/>
              <a:buChar char="o"/>
            </a:pPr>
            <a:endParaRPr lang="en-GB" dirty="0"/>
          </a:p>
          <a:p>
            <a:pPr lvl="1">
              <a:buFont typeface="Courier New" panose="02070309020205020404" pitchFamily="49" charset="0"/>
              <a:buChar char="o"/>
            </a:pPr>
            <a:r>
              <a:rPr lang="en-GB" dirty="0"/>
              <a:t>To evaluate the success of the application</a:t>
            </a:r>
          </a:p>
          <a:p>
            <a:pPr lvl="1">
              <a:buFont typeface="Courier New" panose="02070309020205020404" pitchFamily="49" charset="0"/>
              <a:buChar char="o"/>
            </a:pPr>
            <a:endParaRPr lang="en-GB" dirty="0"/>
          </a:p>
          <a:p>
            <a:pPr lvl="1">
              <a:buFont typeface="Courier New" panose="02070309020205020404" pitchFamily="49" charset="0"/>
              <a:buChar char="o"/>
            </a:pPr>
            <a:r>
              <a:rPr lang="en-GB" dirty="0"/>
              <a:t>To seek areas of future development and research</a:t>
            </a:r>
          </a:p>
        </p:txBody>
      </p:sp>
    </p:spTree>
    <p:extLst>
      <p:ext uri="{BB962C8B-B14F-4D97-AF65-F5344CB8AC3E}">
        <p14:creationId xmlns:p14="http://schemas.microsoft.com/office/powerpoint/2010/main" val="3802173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D720D-C67A-4A01-9A90-C7C4051AFC38}"/>
              </a:ext>
            </a:extLst>
          </p:cNvPr>
          <p:cNvSpPr>
            <a:spLocks noGrp="1"/>
          </p:cNvSpPr>
          <p:nvPr>
            <p:ph type="title"/>
          </p:nvPr>
        </p:nvSpPr>
        <p:spPr/>
        <p:txBody>
          <a:bodyPr/>
          <a:lstStyle/>
          <a:p>
            <a:r>
              <a:rPr lang="en-GB" sz="4800">
                <a:solidFill>
                  <a:schemeClr val="tx1"/>
                </a:solidFill>
              </a:rPr>
              <a:t>Impacts of Financial </a:t>
            </a:r>
            <a:r>
              <a:rPr lang="en-GB">
                <a:solidFill>
                  <a:schemeClr val="tx1"/>
                </a:solidFill>
              </a:rPr>
              <a:t>Stress</a:t>
            </a:r>
            <a:endParaRPr lang="en-GB" dirty="0"/>
          </a:p>
        </p:txBody>
      </p:sp>
      <p:sp>
        <p:nvSpPr>
          <p:cNvPr id="3" name="Content Placeholder 2">
            <a:extLst>
              <a:ext uri="{FF2B5EF4-FFF2-40B4-BE49-F238E27FC236}">
                <a16:creationId xmlns:a16="http://schemas.microsoft.com/office/drawing/2014/main" id="{7C953DF0-3F21-4914-ABC8-CC45538513D5}"/>
              </a:ext>
            </a:extLst>
          </p:cNvPr>
          <p:cNvSpPr>
            <a:spLocks noGrp="1"/>
          </p:cNvSpPr>
          <p:nvPr>
            <p:ph idx="1"/>
          </p:nvPr>
        </p:nvSpPr>
        <p:spPr/>
        <p:txBody>
          <a:bodyPr/>
          <a:lstStyle/>
          <a:p>
            <a:pPr>
              <a:buFont typeface="Courier New" panose="02070309020205020404" pitchFamily="49" charset="0"/>
              <a:buChar char="o"/>
            </a:pPr>
            <a:r>
              <a:rPr lang="en-GB" dirty="0"/>
              <a:t>Income inequality correlated with mental and physical health issues</a:t>
            </a:r>
          </a:p>
          <a:p>
            <a:pPr>
              <a:buFont typeface="Courier New" panose="02070309020205020404" pitchFamily="49" charset="0"/>
              <a:buChar char="o"/>
            </a:pPr>
            <a:endParaRPr lang="en-GB" dirty="0"/>
          </a:p>
          <a:p>
            <a:pPr>
              <a:buFont typeface="Courier New" panose="02070309020205020404" pitchFamily="49" charset="0"/>
              <a:buChar char="o"/>
            </a:pPr>
            <a:r>
              <a:rPr lang="en-GB" dirty="0"/>
              <a:t>Strong connection between financial hardship and depression</a:t>
            </a:r>
          </a:p>
          <a:p>
            <a:pPr>
              <a:buFont typeface="Courier New" panose="02070309020205020404" pitchFamily="49" charset="0"/>
              <a:buChar char="o"/>
            </a:pPr>
            <a:endParaRPr lang="en-GB" dirty="0"/>
          </a:p>
          <a:p>
            <a:pPr>
              <a:buFont typeface="Courier New" panose="02070309020205020404" pitchFamily="49" charset="0"/>
              <a:buChar char="o"/>
            </a:pPr>
            <a:r>
              <a:rPr lang="en-GB" dirty="0"/>
              <a:t>Links to insomnia also found</a:t>
            </a:r>
          </a:p>
          <a:p>
            <a:pPr>
              <a:buFont typeface="Courier New" panose="02070309020205020404" pitchFamily="49" charset="0"/>
              <a:buChar char="o"/>
            </a:pPr>
            <a:endParaRPr lang="en-GB" dirty="0"/>
          </a:p>
          <a:p>
            <a:pPr>
              <a:buFont typeface="Courier New" panose="02070309020205020404" pitchFamily="49" charset="0"/>
              <a:buChar char="o"/>
            </a:pPr>
            <a:r>
              <a:rPr lang="en-GB" dirty="0"/>
              <a:t>Lowest income levels more likely to suffer from stress and insomnia</a:t>
            </a:r>
          </a:p>
          <a:p>
            <a:pPr>
              <a:buFont typeface="Courier New" panose="02070309020205020404" pitchFamily="49" charset="0"/>
              <a:buChar char="o"/>
            </a:pPr>
            <a:endParaRPr lang="en-GB" dirty="0"/>
          </a:p>
        </p:txBody>
      </p:sp>
    </p:spTree>
    <p:extLst>
      <p:ext uri="{BB962C8B-B14F-4D97-AF65-F5344CB8AC3E}">
        <p14:creationId xmlns:p14="http://schemas.microsoft.com/office/powerpoint/2010/main" val="1529378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61F3D-0582-4267-A35F-E8C5F8C60B25}"/>
              </a:ext>
            </a:extLst>
          </p:cNvPr>
          <p:cNvSpPr>
            <a:spLocks noGrp="1"/>
          </p:cNvSpPr>
          <p:nvPr>
            <p:ph type="title"/>
          </p:nvPr>
        </p:nvSpPr>
        <p:spPr/>
        <p:txBody>
          <a:bodyPr/>
          <a:lstStyle/>
          <a:p>
            <a:r>
              <a:rPr lang="en-GB" sz="4800">
                <a:solidFill>
                  <a:schemeClr val="tx1"/>
                </a:solidFill>
              </a:rPr>
              <a:t>Impacts of Financial Stress</a:t>
            </a:r>
            <a:endParaRPr lang="en-GB" dirty="0">
              <a:solidFill>
                <a:schemeClr val="tx1"/>
              </a:solidFill>
            </a:endParaRPr>
          </a:p>
        </p:txBody>
      </p:sp>
      <p:sp>
        <p:nvSpPr>
          <p:cNvPr id="3" name="Content Placeholder 2">
            <a:extLst>
              <a:ext uri="{FF2B5EF4-FFF2-40B4-BE49-F238E27FC236}">
                <a16:creationId xmlns:a16="http://schemas.microsoft.com/office/drawing/2014/main" id="{7000C517-76E8-44D1-ADEB-98E430AE4931}"/>
              </a:ext>
            </a:extLst>
          </p:cNvPr>
          <p:cNvSpPr>
            <a:spLocks noGrp="1"/>
          </p:cNvSpPr>
          <p:nvPr>
            <p:ph idx="1"/>
          </p:nvPr>
        </p:nvSpPr>
        <p:spPr/>
        <p:txBody>
          <a:bodyPr/>
          <a:lstStyle/>
          <a:p>
            <a:pPr>
              <a:buFont typeface="Courier New" panose="02070309020205020404" pitchFamily="49" charset="0"/>
              <a:buChar char="o"/>
            </a:pPr>
            <a:r>
              <a:rPr lang="en-GB" dirty="0"/>
              <a:t>Links between childhood poverty and drug use in adulthood</a:t>
            </a:r>
          </a:p>
          <a:p>
            <a:pPr>
              <a:buFont typeface="Courier New" panose="02070309020205020404" pitchFamily="49" charset="0"/>
              <a:buChar char="o"/>
            </a:pPr>
            <a:endParaRPr lang="en-GB" dirty="0"/>
          </a:p>
          <a:p>
            <a:pPr>
              <a:buFont typeface="Courier New" panose="02070309020205020404" pitchFamily="49" charset="0"/>
              <a:buChar char="o"/>
            </a:pPr>
            <a:r>
              <a:rPr lang="en-GB" dirty="0"/>
              <a:t>Income inequality negatively correlates with child wellbeing</a:t>
            </a:r>
          </a:p>
          <a:p>
            <a:pPr>
              <a:buFont typeface="Courier New" panose="02070309020205020404" pitchFamily="49" charset="0"/>
              <a:buChar char="o"/>
            </a:pPr>
            <a:endParaRPr lang="en-GB" dirty="0"/>
          </a:p>
          <a:p>
            <a:pPr>
              <a:buFont typeface="Courier New" panose="02070309020205020404" pitchFamily="49" charset="0"/>
              <a:buChar char="o"/>
            </a:pPr>
            <a:r>
              <a:rPr lang="en-GB" dirty="0"/>
              <a:t>Chronic stress increased within adolescent with the time spent in poverty</a:t>
            </a:r>
          </a:p>
          <a:p>
            <a:pPr>
              <a:buFont typeface="Courier New" panose="02070309020205020404" pitchFamily="49" charset="0"/>
              <a:buChar char="o"/>
            </a:pPr>
            <a:endParaRPr lang="en-GB" dirty="0"/>
          </a:p>
          <a:p>
            <a:pPr>
              <a:buFont typeface="Courier New" panose="02070309020205020404" pitchFamily="49" charset="0"/>
              <a:buChar char="o"/>
            </a:pPr>
            <a:r>
              <a:rPr lang="en-GB" dirty="0"/>
              <a:t>Increased risk of obesity.</a:t>
            </a:r>
          </a:p>
          <a:p>
            <a:pPr>
              <a:buFont typeface="Courier New" panose="02070309020205020404" pitchFamily="49" charset="0"/>
              <a:buChar char="o"/>
            </a:pPr>
            <a:endParaRPr lang="en-GB" dirty="0"/>
          </a:p>
        </p:txBody>
      </p:sp>
    </p:spTree>
    <p:extLst>
      <p:ext uri="{BB962C8B-B14F-4D97-AF65-F5344CB8AC3E}">
        <p14:creationId xmlns:p14="http://schemas.microsoft.com/office/powerpoint/2010/main" val="934793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AF07C-F3B3-4A50-8D27-515029E54680}"/>
              </a:ext>
            </a:extLst>
          </p:cNvPr>
          <p:cNvSpPr>
            <a:spLocks noGrp="1"/>
          </p:cNvSpPr>
          <p:nvPr>
            <p:ph type="title"/>
          </p:nvPr>
        </p:nvSpPr>
        <p:spPr/>
        <p:txBody>
          <a:bodyPr/>
          <a:lstStyle/>
          <a:p>
            <a:r>
              <a:rPr lang="en-GB" sz="4800" dirty="0">
                <a:solidFill>
                  <a:schemeClr val="tx1"/>
                </a:solidFill>
              </a:rPr>
              <a:t>Individual Financial Stress in the UK Today</a:t>
            </a:r>
            <a:endParaRPr lang="en-GB" dirty="0">
              <a:solidFill>
                <a:schemeClr val="tx1"/>
              </a:solidFill>
            </a:endParaRPr>
          </a:p>
        </p:txBody>
      </p:sp>
      <p:sp>
        <p:nvSpPr>
          <p:cNvPr id="3" name="Content Placeholder 2">
            <a:extLst>
              <a:ext uri="{FF2B5EF4-FFF2-40B4-BE49-F238E27FC236}">
                <a16:creationId xmlns:a16="http://schemas.microsoft.com/office/drawing/2014/main" id="{B3D99313-38AE-47B8-9D3E-AA7F94ACBBCD}"/>
              </a:ext>
            </a:extLst>
          </p:cNvPr>
          <p:cNvSpPr>
            <a:spLocks noGrp="1"/>
          </p:cNvSpPr>
          <p:nvPr>
            <p:ph idx="1"/>
          </p:nvPr>
        </p:nvSpPr>
        <p:spPr/>
        <p:txBody>
          <a:bodyPr/>
          <a:lstStyle/>
          <a:p>
            <a:pPr>
              <a:buFont typeface="Courier New" panose="02070309020205020404" pitchFamily="49" charset="0"/>
              <a:buChar char="o"/>
            </a:pPr>
            <a:r>
              <a:rPr lang="en-GB" dirty="0"/>
              <a:t>Pandemic forces businesses to close, increasing financial stress for many</a:t>
            </a:r>
          </a:p>
          <a:p>
            <a:pPr>
              <a:buFont typeface="Courier New" panose="02070309020205020404" pitchFamily="49" charset="0"/>
              <a:buChar char="o"/>
            </a:pPr>
            <a:endParaRPr lang="en-GB" dirty="0"/>
          </a:p>
          <a:p>
            <a:pPr>
              <a:buFont typeface="Courier New" panose="02070309020205020404" pitchFamily="49" charset="0"/>
              <a:buChar char="o"/>
            </a:pPr>
            <a:r>
              <a:rPr lang="en-GB" dirty="0"/>
              <a:t>782,000 fewer people in payrolled employment</a:t>
            </a:r>
          </a:p>
          <a:p>
            <a:pPr>
              <a:buFont typeface="Courier New" panose="02070309020205020404" pitchFamily="49" charset="0"/>
              <a:buChar char="o"/>
            </a:pPr>
            <a:endParaRPr lang="en-GB" dirty="0"/>
          </a:p>
          <a:p>
            <a:pPr>
              <a:buFont typeface="Courier New" panose="02070309020205020404" pitchFamily="49" charset="0"/>
              <a:buChar char="o"/>
            </a:pPr>
            <a:r>
              <a:rPr lang="en-GB" dirty="0"/>
              <a:t>14% decrease in households making their mortgage payments</a:t>
            </a:r>
          </a:p>
          <a:p>
            <a:pPr>
              <a:buFont typeface="Courier New" panose="02070309020205020404" pitchFamily="49" charset="0"/>
              <a:buChar char="o"/>
            </a:pPr>
            <a:endParaRPr lang="en-GB" dirty="0"/>
          </a:p>
          <a:p>
            <a:pPr>
              <a:buFont typeface="Courier New" panose="02070309020205020404" pitchFamily="49" charset="0"/>
              <a:buChar char="o"/>
            </a:pPr>
            <a:r>
              <a:rPr lang="en-GB" dirty="0"/>
              <a:t>Employees leaving work found to have worse mental health</a:t>
            </a:r>
          </a:p>
          <a:p>
            <a:pPr>
              <a:buFont typeface="Courier New" panose="02070309020205020404" pitchFamily="49" charset="0"/>
              <a:buChar char="o"/>
            </a:pPr>
            <a:endParaRPr lang="en-GB" dirty="0"/>
          </a:p>
        </p:txBody>
      </p:sp>
    </p:spTree>
    <p:extLst>
      <p:ext uri="{BB962C8B-B14F-4D97-AF65-F5344CB8AC3E}">
        <p14:creationId xmlns:p14="http://schemas.microsoft.com/office/powerpoint/2010/main" val="1055472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76560-A48E-40CB-86CF-0B44625F351D}"/>
              </a:ext>
            </a:extLst>
          </p:cNvPr>
          <p:cNvSpPr>
            <a:spLocks noGrp="1"/>
          </p:cNvSpPr>
          <p:nvPr>
            <p:ph type="title"/>
          </p:nvPr>
        </p:nvSpPr>
        <p:spPr/>
        <p:txBody>
          <a:bodyPr/>
          <a:lstStyle/>
          <a:p>
            <a:r>
              <a:rPr lang="en-GB" sz="4800" dirty="0">
                <a:solidFill>
                  <a:schemeClr val="tx1"/>
                </a:solidFill>
              </a:rPr>
              <a:t>Individual Financial Stress in the UK Today</a:t>
            </a:r>
            <a:endParaRPr lang="en-GB" dirty="0">
              <a:solidFill>
                <a:schemeClr val="tx1"/>
              </a:solidFill>
            </a:endParaRPr>
          </a:p>
        </p:txBody>
      </p:sp>
      <p:sp>
        <p:nvSpPr>
          <p:cNvPr id="3" name="Content Placeholder 2">
            <a:extLst>
              <a:ext uri="{FF2B5EF4-FFF2-40B4-BE49-F238E27FC236}">
                <a16:creationId xmlns:a16="http://schemas.microsoft.com/office/drawing/2014/main" id="{542A0225-5139-494B-8521-D79D21F7C767}"/>
              </a:ext>
            </a:extLst>
          </p:cNvPr>
          <p:cNvSpPr>
            <a:spLocks noGrp="1"/>
          </p:cNvSpPr>
          <p:nvPr>
            <p:ph idx="1"/>
          </p:nvPr>
        </p:nvSpPr>
        <p:spPr/>
        <p:txBody>
          <a:bodyPr/>
          <a:lstStyle/>
          <a:p>
            <a:pPr>
              <a:buFont typeface="Courier New" panose="02070309020205020404" pitchFamily="49" charset="0"/>
              <a:buChar char="o"/>
            </a:pPr>
            <a:r>
              <a:rPr lang="en-GB" dirty="0"/>
              <a:t>Mental health issues risen by 8.1% in Young Adults</a:t>
            </a:r>
          </a:p>
          <a:p>
            <a:pPr>
              <a:buFont typeface="Courier New" panose="02070309020205020404" pitchFamily="49" charset="0"/>
              <a:buChar char="o"/>
            </a:pPr>
            <a:endParaRPr lang="en-GB" dirty="0"/>
          </a:p>
          <a:p>
            <a:pPr>
              <a:buFont typeface="Courier New" panose="02070309020205020404" pitchFamily="49" charset="0"/>
              <a:buChar char="o"/>
            </a:pPr>
            <a:r>
              <a:rPr lang="en-GB" dirty="0"/>
              <a:t>49% of people reporting high anxiety</a:t>
            </a:r>
          </a:p>
          <a:p>
            <a:pPr>
              <a:buFont typeface="Courier New" panose="02070309020205020404" pitchFamily="49" charset="0"/>
              <a:buChar char="o"/>
            </a:pPr>
            <a:endParaRPr lang="en-GB" dirty="0"/>
          </a:p>
          <a:p>
            <a:pPr>
              <a:buFont typeface="Courier New" panose="02070309020205020404" pitchFamily="49" charset="0"/>
              <a:buChar char="o"/>
            </a:pPr>
            <a:r>
              <a:rPr lang="en-GB" dirty="0"/>
              <a:t>Most common concern was work and finances</a:t>
            </a:r>
          </a:p>
          <a:p>
            <a:pPr>
              <a:buFont typeface="Courier New" panose="02070309020205020404" pitchFamily="49" charset="0"/>
              <a:buChar char="o"/>
            </a:pPr>
            <a:endParaRPr lang="en-GB" dirty="0"/>
          </a:p>
        </p:txBody>
      </p:sp>
    </p:spTree>
    <p:extLst>
      <p:ext uri="{BB962C8B-B14F-4D97-AF65-F5344CB8AC3E}">
        <p14:creationId xmlns:p14="http://schemas.microsoft.com/office/powerpoint/2010/main" val="15641211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E6D1-9E7C-4C47-BF6D-62E825A06E38}"/>
              </a:ext>
            </a:extLst>
          </p:cNvPr>
          <p:cNvSpPr>
            <a:spLocks noGrp="1"/>
          </p:cNvSpPr>
          <p:nvPr>
            <p:ph type="title"/>
          </p:nvPr>
        </p:nvSpPr>
        <p:spPr/>
        <p:txBody>
          <a:bodyPr/>
          <a:lstStyle/>
          <a:p>
            <a:r>
              <a:rPr lang="en-GB" dirty="0"/>
              <a:t>Methods of Personal Budgeting</a:t>
            </a:r>
          </a:p>
        </p:txBody>
      </p:sp>
      <p:graphicFrame>
        <p:nvGraphicFramePr>
          <p:cNvPr id="4" name="Content Placeholder 2">
            <a:extLst>
              <a:ext uri="{FF2B5EF4-FFF2-40B4-BE49-F238E27FC236}">
                <a16:creationId xmlns:a16="http://schemas.microsoft.com/office/drawing/2014/main" id="{DFF844D7-4C98-4FD3-B7BD-CE98005B570E}"/>
              </a:ext>
            </a:extLst>
          </p:cNvPr>
          <p:cNvGraphicFramePr>
            <a:graphicFrameLocks noGrp="1"/>
          </p:cNvGraphicFramePr>
          <p:nvPr>
            <p:ph idx="1"/>
            <p:extLst>
              <p:ext uri="{D42A27DB-BD31-4B8C-83A1-F6EECF244321}">
                <p14:modId xmlns:p14="http://schemas.microsoft.com/office/powerpoint/2010/main" val="628800534"/>
              </p:ext>
            </p:extLst>
          </p:nvPr>
        </p:nvGraphicFramePr>
        <p:xfrm>
          <a:off x="1096963" y="1846263"/>
          <a:ext cx="10058400"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04791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E36AD-6780-4FCC-AC9C-10860807D0E8}"/>
              </a:ext>
            </a:extLst>
          </p:cNvPr>
          <p:cNvSpPr>
            <a:spLocks noGrp="1"/>
          </p:cNvSpPr>
          <p:nvPr>
            <p:ph type="title"/>
          </p:nvPr>
        </p:nvSpPr>
        <p:spPr/>
        <p:txBody>
          <a:bodyPr/>
          <a:lstStyle/>
          <a:p>
            <a:r>
              <a:rPr lang="en-GB" dirty="0"/>
              <a:t>Personal Spending</a:t>
            </a:r>
          </a:p>
        </p:txBody>
      </p:sp>
      <p:sp>
        <p:nvSpPr>
          <p:cNvPr id="3" name="Content Placeholder 2">
            <a:extLst>
              <a:ext uri="{FF2B5EF4-FFF2-40B4-BE49-F238E27FC236}">
                <a16:creationId xmlns:a16="http://schemas.microsoft.com/office/drawing/2014/main" id="{B74D5EDC-77CA-4093-B5F7-B9C9CD0DC1E2}"/>
              </a:ext>
            </a:extLst>
          </p:cNvPr>
          <p:cNvSpPr>
            <a:spLocks noGrp="1"/>
          </p:cNvSpPr>
          <p:nvPr>
            <p:ph idx="1"/>
          </p:nvPr>
        </p:nvSpPr>
        <p:spPr/>
        <p:txBody>
          <a:bodyPr/>
          <a:lstStyle/>
          <a:p>
            <a:pPr>
              <a:buFont typeface="Courier New" panose="02070309020205020404" pitchFamily="49" charset="0"/>
              <a:buChar char="o"/>
            </a:pPr>
            <a:r>
              <a:rPr lang="en-GB" dirty="0"/>
              <a:t>Spending is often emotional</a:t>
            </a:r>
          </a:p>
          <a:p>
            <a:pPr>
              <a:buFont typeface="Courier New" panose="02070309020205020404" pitchFamily="49" charset="0"/>
              <a:buChar char="o"/>
            </a:pPr>
            <a:endParaRPr lang="en-GB" dirty="0"/>
          </a:p>
          <a:p>
            <a:pPr>
              <a:buFont typeface="Courier New" panose="02070309020205020404" pitchFamily="49" charset="0"/>
              <a:buChar char="o"/>
            </a:pPr>
            <a:r>
              <a:rPr lang="en-GB" dirty="0"/>
              <a:t>Younger people are less likely to create and follow budgets</a:t>
            </a:r>
          </a:p>
          <a:p>
            <a:pPr>
              <a:buFont typeface="Courier New" panose="02070309020205020404" pitchFamily="49" charset="0"/>
              <a:buChar char="o"/>
            </a:pPr>
            <a:endParaRPr lang="en-GB" dirty="0"/>
          </a:p>
          <a:p>
            <a:pPr>
              <a:buFont typeface="Courier New" panose="02070309020205020404" pitchFamily="49" charset="0"/>
              <a:buChar char="o"/>
            </a:pPr>
            <a:r>
              <a:rPr lang="en-GB" dirty="0"/>
              <a:t>Rigid budgeting is better for self-control</a:t>
            </a:r>
          </a:p>
        </p:txBody>
      </p:sp>
    </p:spTree>
    <p:extLst>
      <p:ext uri="{BB962C8B-B14F-4D97-AF65-F5344CB8AC3E}">
        <p14:creationId xmlns:p14="http://schemas.microsoft.com/office/powerpoint/2010/main" val="30873379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76347F7-7177-4C16-B317-8CEC9B753A3D}"/>
              </a:ext>
            </a:extLst>
          </p:cNvPr>
          <p:cNvSpPr>
            <a:spLocks noGrp="1"/>
          </p:cNvSpPr>
          <p:nvPr>
            <p:ph type="title"/>
          </p:nvPr>
        </p:nvSpPr>
        <p:spPr>
          <a:xfrm>
            <a:off x="492370" y="605896"/>
            <a:ext cx="3084844" cy="5646208"/>
          </a:xfrm>
        </p:spPr>
        <p:txBody>
          <a:bodyPr anchor="ctr">
            <a:normAutofit/>
          </a:bodyPr>
          <a:lstStyle/>
          <a:p>
            <a:r>
              <a:rPr lang="en-GB" sz="3600">
                <a:solidFill>
                  <a:srgbClr val="FFFFFF"/>
                </a:solidFill>
              </a:rPr>
              <a:t>Current Tools</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6136BB52-8A8A-49DB-BEED-A4A218082E12}"/>
              </a:ext>
            </a:extLst>
          </p:cNvPr>
          <p:cNvSpPr>
            <a:spLocks noGrp="1"/>
          </p:cNvSpPr>
          <p:nvPr>
            <p:ph idx="1"/>
          </p:nvPr>
        </p:nvSpPr>
        <p:spPr>
          <a:xfrm>
            <a:off x="4742016" y="605896"/>
            <a:ext cx="6413663" cy="5646208"/>
          </a:xfrm>
        </p:spPr>
        <p:txBody>
          <a:bodyPr anchor="ctr">
            <a:normAutofit/>
          </a:bodyPr>
          <a:lstStyle/>
          <a:p>
            <a:pPr>
              <a:buFont typeface="Courier New" panose="02070309020205020404" pitchFamily="49" charset="0"/>
              <a:buChar char="o"/>
            </a:pPr>
            <a:r>
              <a:rPr lang="en-GB" dirty="0"/>
              <a:t>Online dedicated budgeting tools</a:t>
            </a:r>
          </a:p>
          <a:p>
            <a:pPr>
              <a:buFont typeface="Courier New" panose="02070309020205020404" pitchFamily="49" charset="0"/>
              <a:buChar char="o"/>
            </a:pPr>
            <a:endParaRPr lang="en-GB" dirty="0"/>
          </a:p>
          <a:p>
            <a:pPr>
              <a:buFont typeface="Courier New" panose="02070309020205020404" pitchFamily="49" charset="0"/>
              <a:buChar char="o"/>
            </a:pPr>
            <a:r>
              <a:rPr lang="en-GB" dirty="0"/>
              <a:t>Some free, some requiring a subscription</a:t>
            </a:r>
          </a:p>
          <a:p>
            <a:pPr>
              <a:buFont typeface="Courier New" panose="02070309020205020404" pitchFamily="49" charset="0"/>
              <a:buChar char="o"/>
            </a:pPr>
            <a:endParaRPr lang="en-GB" dirty="0"/>
          </a:p>
          <a:p>
            <a:pPr>
              <a:buFont typeface="Courier New" panose="02070309020205020404" pitchFamily="49" charset="0"/>
              <a:buChar char="o"/>
            </a:pPr>
            <a:endParaRPr lang="en-GB" dirty="0"/>
          </a:p>
          <a:p>
            <a:pPr>
              <a:buFont typeface="Courier New" panose="02070309020205020404" pitchFamily="49" charset="0"/>
              <a:buChar char="o"/>
            </a:pPr>
            <a:endParaRPr lang="en-GB" dirty="0"/>
          </a:p>
        </p:txBody>
      </p:sp>
    </p:spTree>
    <p:extLst>
      <p:ext uri="{BB962C8B-B14F-4D97-AF65-F5344CB8AC3E}">
        <p14:creationId xmlns:p14="http://schemas.microsoft.com/office/powerpoint/2010/main" val="10417165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C8251-E8AD-4A55-8923-AA77DABF63F5}"/>
              </a:ext>
            </a:extLst>
          </p:cNvPr>
          <p:cNvSpPr>
            <a:spLocks noGrp="1"/>
          </p:cNvSpPr>
          <p:nvPr>
            <p:ph type="title"/>
          </p:nvPr>
        </p:nvSpPr>
        <p:spPr/>
        <p:txBody>
          <a:bodyPr/>
          <a:lstStyle/>
          <a:p>
            <a:r>
              <a:rPr lang="en-GB" dirty="0"/>
              <a:t>YNAB</a:t>
            </a:r>
          </a:p>
        </p:txBody>
      </p:sp>
      <p:pic>
        <p:nvPicPr>
          <p:cNvPr id="4" name="Content Placeholder 3">
            <a:extLst>
              <a:ext uri="{FF2B5EF4-FFF2-40B4-BE49-F238E27FC236}">
                <a16:creationId xmlns:a16="http://schemas.microsoft.com/office/drawing/2014/main" id="{52E709A0-81BD-4CE1-A222-36FDEC64E80C}"/>
              </a:ext>
            </a:extLst>
          </p:cNvPr>
          <p:cNvPicPr>
            <a:picLocks noGrp="1"/>
          </p:cNvPicPr>
          <p:nvPr>
            <p:ph idx="1"/>
          </p:nvPr>
        </p:nvPicPr>
        <p:blipFill>
          <a:blip r:embed="rId3"/>
          <a:stretch>
            <a:fillRect/>
          </a:stretch>
        </p:blipFill>
        <p:spPr>
          <a:xfrm>
            <a:off x="1385370" y="1846263"/>
            <a:ext cx="9481585" cy="4022725"/>
          </a:xfrm>
          <a:prstGeom prst="rect">
            <a:avLst/>
          </a:prstGeom>
          <a:ln w="12700">
            <a:solidFill>
              <a:schemeClr val="tx1"/>
            </a:solidFill>
          </a:ln>
        </p:spPr>
      </p:pic>
    </p:spTree>
    <p:extLst>
      <p:ext uri="{BB962C8B-B14F-4D97-AF65-F5344CB8AC3E}">
        <p14:creationId xmlns:p14="http://schemas.microsoft.com/office/powerpoint/2010/main" val="10330217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E0887-4216-4F3E-B74A-A62A70EBFAE8}"/>
              </a:ext>
            </a:extLst>
          </p:cNvPr>
          <p:cNvSpPr>
            <a:spLocks noGrp="1"/>
          </p:cNvSpPr>
          <p:nvPr>
            <p:ph type="title"/>
          </p:nvPr>
        </p:nvSpPr>
        <p:spPr/>
        <p:txBody>
          <a:bodyPr/>
          <a:lstStyle/>
          <a:p>
            <a:r>
              <a:rPr lang="en-GB" dirty="0"/>
              <a:t>YNAB</a:t>
            </a:r>
          </a:p>
        </p:txBody>
      </p:sp>
      <p:pic>
        <p:nvPicPr>
          <p:cNvPr id="4" name="Content Placeholder 3">
            <a:extLst>
              <a:ext uri="{FF2B5EF4-FFF2-40B4-BE49-F238E27FC236}">
                <a16:creationId xmlns:a16="http://schemas.microsoft.com/office/drawing/2014/main" id="{53A90F4F-883D-4DD4-B981-249B64AB7DC2}"/>
              </a:ext>
            </a:extLst>
          </p:cNvPr>
          <p:cNvPicPr>
            <a:picLocks noGrp="1"/>
          </p:cNvPicPr>
          <p:nvPr>
            <p:ph idx="1"/>
          </p:nvPr>
        </p:nvPicPr>
        <p:blipFill>
          <a:blip r:embed="rId3"/>
          <a:stretch>
            <a:fillRect/>
          </a:stretch>
        </p:blipFill>
        <p:spPr>
          <a:xfrm>
            <a:off x="1097280" y="1846263"/>
            <a:ext cx="8968132" cy="4244571"/>
          </a:xfrm>
          <a:prstGeom prst="rect">
            <a:avLst/>
          </a:prstGeom>
          <a:ln w="12700">
            <a:solidFill>
              <a:schemeClr val="tx1"/>
            </a:solidFill>
          </a:ln>
        </p:spPr>
      </p:pic>
    </p:spTree>
    <p:extLst>
      <p:ext uri="{BB962C8B-B14F-4D97-AF65-F5344CB8AC3E}">
        <p14:creationId xmlns:p14="http://schemas.microsoft.com/office/powerpoint/2010/main" val="39606701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F49CE-B49F-47B2-BD62-C0F040101824}"/>
              </a:ext>
            </a:extLst>
          </p:cNvPr>
          <p:cNvSpPr>
            <a:spLocks noGrp="1"/>
          </p:cNvSpPr>
          <p:nvPr>
            <p:ph type="title"/>
          </p:nvPr>
        </p:nvSpPr>
        <p:spPr/>
        <p:txBody>
          <a:bodyPr/>
          <a:lstStyle/>
          <a:p>
            <a:r>
              <a:rPr lang="en-GB" dirty="0"/>
              <a:t>The Money Advice Service</a:t>
            </a:r>
          </a:p>
        </p:txBody>
      </p:sp>
      <p:pic>
        <p:nvPicPr>
          <p:cNvPr id="4" name="Content Placeholder 3">
            <a:extLst>
              <a:ext uri="{FF2B5EF4-FFF2-40B4-BE49-F238E27FC236}">
                <a16:creationId xmlns:a16="http://schemas.microsoft.com/office/drawing/2014/main" id="{04BBB2CB-F965-4243-9406-28296BEC019D}"/>
              </a:ext>
            </a:extLst>
          </p:cNvPr>
          <p:cNvPicPr>
            <a:picLocks noGrp="1"/>
          </p:cNvPicPr>
          <p:nvPr>
            <p:ph idx="1"/>
          </p:nvPr>
        </p:nvPicPr>
        <p:blipFill>
          <a:blip r:embed="rId3"/>
          <a:stretch>
            <a:fillRect/>
          </a:stretch>
        </p:blipFill>
        <p:spPr>
          <a:xfrm>
            <a:off x="1223201" y="1846263"/>
            <a:ext cx="9805923" cy="4022725"/>
          </a:xfrm>
          <a:prstGeom prst="rect">
            <a:avLst/>
          </a:prstGeom>
          <a:ln w="12700">
            <a:solidFill>
              <a:schemeClr val="tx1"/>
            </a:solidFill>
          </a:ln>
        </p:spPr>
      </p:pic>
    </p:spTree>
    <p:extLst>
      <p:ext uri="{BB962C8B-B14F-4D97-AF65-F5344CB8AC3E}">
        <p14:creationId xmlns:p14="http://schemas.microsoft.com/office/powerpoint/2010/main" val="38129833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D05A8-39B5-4E6A-8CC1-CCDEC596C55D}"/>
              </a:ext>
            </a:extLst>
          </p:cNvPr>
          <p:cNvSpPr>
            <a:spLocks noGrp="1"/>
          </p:cNvSpPr>
          <p:nvPr>
            <p:ph type="title"/>
          </p:nvPr>
        </p:nvSpPr>
        <p:spPr/>
        <p:txBody>
          <a:bodyPr/>
          <a:lstStyle/>
          <a:p>
            <a:r>
              <a:rPr lang="en-GB" dirty="0"/>
              <a:t>The Money Advice Service</a:t>
            </a:r>
          </a:p>
        </p:txBody>
      </p:sp>
      <p:pic>
        <p:nvPicPr>
          <p:cNvPr id="4" name="Content Placeholder 3">
            <a:extLst>
              <a:ext uri="{FF2B5EF4-FFF2-40B4-BE49-F238E27FC236}">
                <a16:creationId xmlns:a16="http://schemas.microsoft.com/office/drawing/2014/main" id="{1258CD75-3749-4865-9EC2-479051BB76FA}"/>
              </a:ext>
            </a:extLst>
          </p:cNvPr>
          <p:cNvPicPr>
            <a:picLocks noGrp="1"/>
          </p:cNvPicPr>
          <p:nvPr>
            <p:ph idx="1"/>
          </p:nvPr>
        </p:nvPicPr>
        <p:blipFill>
          <a:blip r:embed="rId3"/>
          <a:stretch>
            <a:fillRect/>
          </a:stretch>
        </p:blipFill>
        <p:spPr>
          <a:xfrm>
            <a:off x="1135628" y="1846263"/>
            <a:ext cx="9981070" cy="4022725"/>
          </a:xfrm>
          <a:prstGeom prst="rect">
            <a:avLst/>
          </a:prstGeom>
          <a:ln w="12700">
            <a:solidFill>
              <a:schemeClr val="tx1"/>
            </a:solidFill>
          </a:ln>
        </p:spPr>
      </p:pic>
    </p:spTree>
    <p:extLst>
      <p:ext uri="{BB962C8B-B14F-4D97-AF65-F5344CB8AC3E}">
        <p14:creationId xmlns:p14="http://schemas.microsoft.com/office/powerpoint/2010/main" val="22506650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11B46-DC53-4F68-BC73-36B2516C93DB}"/>
              </a:ext>
            </a:extLst>
          </p:cNvPr>
          <p:cNvSpPr>
            <a:spLocks noGrp="1"/>
          </p:cNvSpPr>
          <p:nvPr>
            <p:ph type="title"/>
          </p:nvPr>
        </p:nvSpPr>
        <p:spPr/>
        <p:txBody>
          <a:bodyPr/>
          <a:lstStyle/>
          <a:p>
            <a:r>
              <a:rPr lang="en-GB" dirty="0"/>
              <a:t>Money Dashboard</a:t>
            </a:r>
          </a:p>
        </p:txBody>
      </p:sp>
      <p:pic>
        <p:nvPicPr>
          <p:cNvPr id="4" name="Content Placeholder 3">
            <a:extLst>
              <a:ext uri="{FF2B5EF4-FFF2-40B4-BE49-F238E27FC236}">
                <a16:creationId xmlns:a16="http://schemas.microsoft.com/office/drawing/2014/main" id="{D6590905-B84A-4690-BAAD-C5A4F2638408}"/>
              </a:ext>
            </a:extLst>
          </p:cNvPr>
          <p:cNvPicPr>
            <a:picLocks noGrp="1"/>
          </p:cNvPicPr>
          <p:nvPr>
            <p:ph idx="1"/>
          </p:nvPr>
        </p:nvPicPr>
        <p:blipFill>
          <a:blip r:embed="rId3"/>
          <a:stretch>
            <a:fillRect/>
          </a:stretch>
        </p:blipFill>
        <p:spPr>
          <a:xfrm>
            <a:off x="1097280" y="1737360"/>
            <a:ext cx="10058400" cy="4022725"/>
          </a:xfrm>
          <a:prstGeom prst="rect">
            <a:avLst/>
          </a:prstGeom>
          <a:ln w="12700">
            <a:solidFill>
              <a:schemeClr val="tx1"/>
            </a:solidFill>
          </a:ln>
        </p:spPr>
      </p:pic>
    </p:spTree>
    <p:extLst>
      <p:ext uri="{BB962C8B-B14F-4D97-AF65-F5344CB8AC3E}">
        <p14:creationId xmlns:p14="http://schemas.microsoft.com/office/powerpoint/2010/main" val="5113330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CB662-39B0-46FA-BAEC-8A631BAEDCC1}"/>
              </a:ext>
            </a:extLst>
          </p:cNvPr>
          <p:cNvSpPr>
            <a:spLocks noGrp="1"/>
          </p:cNvSpPr>
          <p:nvPr>
            <p:ph type="title"/>
          </p:nvPr>
        </p:nvSpPr>
        <p:spPr/>
        <p:txBody>
          <a:bodyPr/>
          <a:lstStyle/>
          <a:p>
            <a:r>
              <a:rPr lang="en-GB" dirty="0"/>
              <a:t>Money Dashboard</a:t>
            </a:r>
          </a:p>
        </p:txBody>
      </p:sp>
      <p:pic>
        <p:nvPicPr>
          <p:cNvPr id="4" name="Content Placeholder 3">
            <a:extLst>
              <a:ext uri="{FF2B5EF4-FFF2-40B4-BE49-F238E27FC236}">
                <a16:creationId xmlns:a16="http://schemas.microsoft.com/office/drawing/2014/main" id="{E7B99A8E-EE22-4E1F-B0B6-FDF11820FB90}"/>
              </a:ext>
            </a:extLst>
          </p:cNvPr>
          <p:cNvPicPr>
            <a:picLocks noGrp="1" noChangeAspect="1"/>
          </p:cNvPicPr>
          <p:nvPr>
            <p:ph idx="1"/>
          </p:nvPr>
        </p:nvPicPr>
        <p:blipFill rotWithShape="1">
          <a:blip r:embed="rId3"/>
          <a:srcRect b="17124"/>
          <a:stretch/>
        </p:blipFill>
        <p:spPr>
          <a:xfrm>
            <a:off x="1097280" y="1861761"/>
            <a:ext cx="9193595" cy="4022725"/>
          </a:xfrm>
          <a:prstGeom prst="rect">
            <a:avLst/>
          </a:prstGeom>
        </p:spPr>
      </p:pic>
    </p:spTree>
    <p:extLst>
      <p:ext uri="{BB962C8B-B14F-4D97-AF65-F5344CB8AC3E}">
        <p14:creationId xmlns:p14="http://schemas.microsoft.com/office/powerpoint/2010/main" val="42763554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3788A-EBFE-44B5-8D08-516DE1101B7C}"/>
              </a:ext>
            </a:extLst>
          </p:cNvPr>
          <p:cNvSpPr>
            <a:spLocks noGrp="1"/>
          </p:cNvSpPr>
          <p:nvPr>
            <p:ph type="title"/>
          </p:nvPr>
        </p:nvSpPr>
        <p:spPr/>
        <p:txBody>
          <a:bodyPr/>
          <a:lstStyle/>
          <a:p>
            <a:r>
              <a:rPr lang="en-GB" dirty="0"/>
              <a:t>Actual</a:t>
            </a:r>
          </a:p>
        </p:txBody>
      </p:sp>
      <p:pic>
        <p:nvPicPr>
          <p:cNvPr id="4" name="Content Placeholder 3">
            <a:extLst>
              <a:ext uri="{FF2B5EF4-FFF2-40B4-BE49-F238E27FC236}">
                <a16:creationId xmlns:a16="http://schemas.microsoft.com/office/drawing/2014/main" id="{105C658F-0FD4-4167-BC42-271F4DC849E0}"/>
              </a:ext>
            </a:extLst>
          </p:cNvPr>
          <p:cNvPicPr>
            <a:picLocks noGrp="1"/>
          </p:cNvPicPr>
          <p:nvPr>
            <p:ph idx="1"/>
          </p:nvPr>
        </p:nvPicPr>
        <p:blipFill>
          <a:blip r:embed="rId3"/>
          <a:stretch>
            <a:fillRect/>
          </a:stretch>
        </p:blipFill>
        <p:spPr>
          <a:xfrm>
            <a:off x="1097280" y="1870014"/>
            <a:ext cx="9813527" cy="4022725"/>
          </a:xfrm>
          <a:prstGeom prst="rect">
            <a:avLst/>
          </a:prstGeom>
          <a:ln w="12700">
            <a:solidFill>
              <a:schemeClr val="tx1"/>
            </a:solidFill>
          </a:ln>
        </p:spPr>
      </p:pic>
    </p:spTree>
    <p:extLst>
      <p:ext uri="{BB962C8B-B14F-4D97-AF65-F5344CB8AC3E}">
        <p14:creationId xmlns:p14="http://schemas.microsoft.com/office/powerpoint/2010/main" val="14532871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9B313-2095-42C3-8230-73E2AF06E60C}"/>
              </a:ext>
            </a:extLst>
          </p:cNvPr>
          <p:cNvSpPr>
            <a:spLocks noGrp="1"/>
          </p:cNvSpPr>
          <p:nvPr>
            <p:ph type="title"/>
          </p:nvPr>
        </p:nvSpPr>
        <p:spPr/>
        <p:txBody>
          <a:bodyPr/>
          <a:lstStyle/>
          <a:p>
            <a:r>
              <a:rPr lang="en-GB" dirty="0"/>
              <a:t>Actual</a:t>
            </a:r>
          </a:p>
        </p:txBody>
      </p:sp>
      <p:pic>
        <p:nvPicPr>
          <p:cNvPr id="4" name="Content Placeholder 3">
            <a:extLst>
              <a:ext uri="{FF2B5EF4-FFF2-40B4-BE49-F238E27FC236}">
                <a16:creationId xmlns:a16="http://schemas.microsoft.com/office/drawing/2014/main" id="{974266AC-A411-4CAC-950C-33DD7883B13A}"/>
              </a:ext>
            </a:extLst>
          </p:cNvPr>
          <p:cNvPicPr>
            <a:picLocks noGrp="1"/>
          </p:cNvPicPr>
          <p:nvPr>
            <p:ph idx="1"/>
          </p:nvPr>
        </p:nvPicPr>
        <p:blipFill>
          <a:blip r:embed="rId3"/>
          <a:stretch>
            <a:fillRect/>
          </a:stretch>
        </p:blipFill>
        <p:spPr>
          <a:xfrm>
            <a:off x="1097279" y="1879864"/>
            <a:ext cx="9163001" cy="4022725"/>
          </a:xfrm>
          <a:prstGeom prst="rect">
            <a:avLst/>
          </a:prstGeom>
          <a:ln w="12700">
            <a:solidFill>
              <a:schemeClr val="tx1"/>
            </a:solidFill>
          </a:ln>
        </p:spPr>
      </p:pic>
    </p:spTree>
    <p:extLst>
      <p:ext uri="{BB962C8B-B14F-4D97-AF65-F5344CB8AC3E}">
        <p14:creationId xmlns:p14="http://schemas.microsoft.com/office/powerpoint/2010/main" val="42547028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CDD9E-6317-499E-BF8D-847A6FEB4BC7}"/>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0B46B33A-A6FA-4BE4-9E94-BFEF0996489E}"/>
              </a:ext>
            </a:extLst>
          </p:cNvPr>
          <p:cNvSpPr>
            <a:spLocks noGrp="1"/>
          </p:cNvSpPr>
          <p:nvPr>
            <p:ph idx="1"/>
          </p:nvPr>
        </p:nvSpPr>
        <p:spPr/>
        <p:txBody>
          <a:bodyPr/>
          <a:lstStyle/>
          <a:p>
            <a:pPr>
              <a:buFont typeface="Courier New" panose="02070309020205020404" pitchFamily="49" charset="0"/>
              <a:buChar char="o"/>
            </a:pPr>
            <a:r>
              <a:rPr lang="en-GB" dirty="0"/>
              <a:t>Financial Stress can lead to a variety of mental and physical health conditions</a:t>
            </a:r>
          </a:p>
          <a:p>
            <a:pPr>
              <a:buFont typeface="Courier New" panose="02070309020205020404" pitchFamily="49" charset="0"/>
              <a:buChar char="o"/>
            </a:pPr>
            <a:endParaRPr lang="en-GB" dirty="0"/>
          </a:p>
          <a:p>
            <a:pPr>
              <a:buFont typeface="Courier New" panose="02070309020205020404" pitchFamily="49" charset="0"/>
              <a:buChar char="o"/>
            </a:pPr>
            <a:r>
              <a:rPr lang="en-GB" dirty="0"/>
              <a:t>The impacts  of financial stress can be past down to children</a:t>
            </a:r>
          </a:p>
          <a:p>
            <a:pPr>
              <a:buFont typeface="Courier New" panose="02070309020205020404" pitchFamily="49" charset="0"/>
              <a:buChar char="o"/>
            </a:pPr>
            <a:endParaRPr lang="en-GB" dirty="0"/>
          </a:p>
          <a:p>
            <a:pPr>
              <a:buFont typeface="Courier New" panose="02070309020205020404" pitchFamily="49" charset="0"/>
              <a:buChar char="o"/>
            </a:pPr>
            <a:r>
              <a:rPr lang="en-GB" dirty="0"/>
              <a:t>Recent pandemic has caused increased financial stress</a:t>
            </a:r>
          </a:p>
          <a:p>
            <a:pPr>
              <a:buFont typeface="Courier New" panose="02070309020205020404" pitchFamily="49" charset="0"/>
              <a:buChar char="o"/>
            </a:pPr>
            <a:endParaRPr lang="en-GB" dirty="0"/>
          </a:p>
          <a:p>
            <a:pPr>
              <a:buFont typeface="Courier New" panose="02070309020205020404" pitchFamily="49" charset="0"/>
              <a:buChar char="o"/>
            </a:pPr>
            <a:r>
              <a:rPr lang="en-GB" dirty="0"/>
              <a:t>Existing budgeting solutions cater to the income vs expenses model</a:t>
            </a:r>
          </a:p>
          <a:p>
            <a:pPr>
              <a:buFont typeface="Courier New" panose="02070309020205020404" pitchFamily="49" charset="0"/>
              <a:buChar char="o"/>
            </a:pPr>
            <a:endParaRPr lang="en-GB" dirty="0"/>
          </a:p>
        </p:txBody>
      </p:sp>
    </p:spTree>
    <p:extLst>
      <p:ext uri="{BB962C8B-B14F-4D97-AF65-F5344CB8AC3E}">
        <p14:creationId xmlns:p14="http://schemas.microsoft.com/office/powerpoint/2010/main" val="3929846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84E9C-50C6-4EEF-ADAC-1C7328961995}"/>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52B5FAE1-B64F-44D8-A840-367B1C1F7F7A}"/>
              </a:ext>
            </a:extLst>
          </p:cNvPr>
          <p:cNvSpPr>
            <a:spLocks noGrp="1"/>
          </p:cNvSpPr>
          <p:nvPr>
            <p:ph idx="1"/>
          </p:nvPr>
        </p:nvSpPr>
        <p:spPr/>
        <p:txBody>
          <a:bodyPr/>
          <a:lstStyle/>
          <a:p>
            <a:pPr>
              <a:buFont typeface="Courier New" panose="02070309020205020404" pitchFamily="49" charset="0"/>
              <a:buChar char="o"/>
            </a:pPr>
            <a:r>
              <a:rPr lang="en-GB" dirty="0"/>
              <a:t>Existing solutions suffer from complexity and poor user experience</a:t>
            </a:r>
          </a:p>
          <a:p>
            <a:pPr>
              <a:buFont typeface="Courier New" panose="02070309020205020404" pitchFamily="49" charset="0"/>
              <a:buChar char="o"/>
            </a:pPr>
            <a:endParaRPr lang="en-GB" dirty="0"/>
          </a:p>
          <a:p>
            <a:pPr>
              <a:buFont typeface="Courier New" panose="02070309020205020404" pitchFamily="49" charset="0"/>
              <a:buChar char="o"/>
            </a:pPr>
            <a:r>
              <a:rPr lang="en-GB" dirty="0"/>
              <a:t>A new solution could be built around user experience and simplicity</a:t>
            </a:r>
          </a:p>
          <a:p>
            <a:pPr>
              <a:buFont typeface="Courier New" panose="02070309020205020404" pitchFamily="49" charset="0"/>
              <a:buChar char="o"/>
            </a:pPr>
            <a:endParaRPr lang="en-GB" dirty="0"/>
          </a:p>
          <a:p>
            <a:pPr>
              <a:buFont typeface="Courier New" panose="02070309020205020404" pitchFamily="49" charset="0"/>
              <a:buChar char="o"/>
            </a:pPr>
            <a:r>
              <a:rPr lang="en-GB" dirty="0"/>
              <a:t>Current events have created a greater need for personal budgeting</a:t>
            </a:r>
          </a:p>
          <a:p>
            <a:pPr>
              <a:buFont typeface="Courier New" panose="02070309020205020404" pitchFamily="49" charset="0"/>
              <a:buChar char="o"/>
            </a:pPr>
            <a:endParaRPr lang="en-GB" dirty="0"/>
          </a:p>
          <a:p>
            <a:pPr>
              <a:buFont typeface="Courier New" panose="02070309020205020404" pitchFamily="49" charset="0"/>
              <a:buChar char="o"/>
            </a:pPr>
            <a:endParaRPr lang="en-GB" dirty="0"/>
          </a:p>
          <a:p>
            <a:pPr>
              <a:buFont typeface="Courier New" panose="02070309020205020404" pitchFamily="49" charset="0"/>
              <a:buChar char="o"/>
            </a:pPr>
            <a:endParaRPr lang="en-GB" dirty="0"/>
          </a:p>
        </p:txBody>
      </p:sp>
    </p:spTree>
    <p:extLst>
      <p:ext uri="{BB962C8B-B14F-4D97-AF65-F5344CB8AC3E}">
        <p14:creationId xmlns:p14="http://schemas.microsoft.com/office/powerpoint/2010/main" val="24738767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EB06B-AD7B-4006-BF45-826646C850C7}"/>
              </a:ext>
            </a:extLst>
          </p:cNvPr>
          <p:cNvSpPr>
            <a:spLocks noGrp="1"/>
          </p:cNvSpPr>
          <p:nvPr>
            <p:ph type="title"/>
          </p:nvPr>
        </p:nvSpPr>
        <p:spPr/>
        <p:txBody>
          <a:bodyPr/>
          <a:lstStyle/>
          <a:p>
            <a:r>
              <a:rPr lang="en-GB" dirty="0"/>
              <a:t>Project Plan</a:t>
            </a:r>
          </a:p>
        </p:txBody>
      </p:sp>
      <p:pic>
        <p:nvPicPr>
          <p:cNvPr id="4" name="Content Placeholder 3" descr="Timeline&#10;&#10;Description automatically generated">
            <a:extLst>
              <a:ext uri="{FF2B5EF4-FFF2-40B4-BE49-F238E27FC236}">
                <a16:creationId xmlns:a16="http://schemas.microsoft.com/office/drawing/2014/main" id="{A7EB31AF-CBC6-4E3A-97E9-F506BFD7C1C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5446" t="11296" b="8148"/>
          <a:stretch/>
        </p:blipFill>
        <p:spPr>
          <a:xfrm>
            <a:off x="910250" y="1737359"/>
            <a:ext cx="10184469" cy="4526171"/>
          </a:xfrm>
          <a:prstGeom prst="rect">
            <a:avLst/>
          </a:prstGeom>
        </p:spPr>
      </p:pic>
    </p:spTree>
    <p:extLst>
      <p:ext uri="{BB962C8B-B14F-4D97-AF65-F5344CB8AC3E}">
        <p14:creationId xmlns:p14="http://schemas.microsoft.com/office/powerpoint/2010/main" val="10790663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2266781-E34A-4042-A351-5A1C5388DA23}"/>
              </a:ext>
            </a:extLst>
          </p:cNvPr>
          <p:cNvSpPr>
            <a:spLocks noGrp="1"/>
          </p:cNvSpPr>
          <p:nvPr>
            <p:ph type="title"/>
          </p:nvPr>
        </p:nvSpPr>
        <p:spPr>
          <a:xfrm>
            <a:off x="492370" y="605896"/>
            <a:ext cx="3084844" cy="5646208"/>
          </a:xfrm>
        </p:spPr>
        <p:txBody>
          <a:bodyPr anchor="ctr">
            <a:normAutofit/>
          </a:bodyPr>
          <a:lstStyle/>
          <a:p>
            <a:r>
              <a:rPr lang="en-GB" sz="3600">
                <a:solidFill>
                  <a:srgbClr val="FFFFFF"/>
                </a:solidFill>
              </a:rPr>
              <a:t>Conclusions</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2396670E-9287-4CCB-97FE-6160EA9B6FDF}"/>
              </a:ext>
            </a:extLst>
          </p:cNvPr>
          <p:cNvSpPr>
            <a:spLocks noGrp="1"/>
          </p:cNvSpPr>
          <p:nvPr>
            <p:ph idx="1"/>
          </p:nvPr>
        </p:nvSpPr>
        <p:spPr>
          <a:xfrm>
            <a:off x="4742016" y="605896"/>
            <a:ext cx="6413663" cy="5646208"/>
          </a:xfrm>
        </p:spPr>
        <p:txBody>
          <a:bodyPr anchor="ctr">
            <a:normAutofit/>
          </a:bodyPr>
          <a:lstStyle/>
          <a:p>
            <a:pPr>
              <a:buFont typeface="Courier New" panose="02070309020205020404" pitchFamily="49" charset="0"/>
              <a:buChar char="o"/>
            </a:pPr>
            <a:r>
              <a:rPr lang="en-GB" dirty="0"/>
              <a:t>Aims and objectives were achieved</a:t>
            </a:r>
          </a:p>
          <a:p>
            <a:pPr>
              <a:buFont typeface="Courier New" panose="02070309020205020404" pitchFamily="49" charset="0"/>
              <a:buChar char="o"/>
            </a:pPr>
            <a:endParaRPr lang="en-GB" dirty="0"/>
          </a:p>
          <a:p>
            <a:pPr>
              <a:buFont typeface="Courier New" panose="02070309020205020404" pitchFamily="49" charset="0"/>
              <a:buChar char="o"/>
            </a:pPr>
            <a:r>
              <a:rPr lang="en-GB" dirty="0"/>
              <a:t>Development was successful in removing barriers to entry</a:t>
            </a:r>
          </a:p>
          <a:p>
            <a:pPr>
              <a:buFont typeface="Courier New" panose="02070309020205020404" pitchFamily="49" charset="0"/>
              <a:buChar char="o"/>
            </a:pPr>
            <a:endParaRPr lang="en-GB" dirty="0"/>
          </a:p>
          <a:p>
            <a:pPr>
              <a:buFont typeface="Courier New" panose="02070309020205020404" pitchFamily="49" charset="0"/>
              <a:buChar char="o"/>
            </a:pPr>
            <a:r>
              <a:rPr lang="en-GB" dirty="0"/>
              <a:t>Email functionality to be improved</a:t>
            </a:r>
          </a:p>
          <a:p>
            <a:pPr>
              <a:buFont typeface="Courier New" panose="02070309020205020404" pitchFamily="49" charset="0"/>
              <a:buChar char="o"/>
            </a:pPr>
            <a:endParaRPr lang="en-GB" dirty="0"/>
          </a:p>
          <a:p>
            <a:pPr>
              <a:buFont typeface="Courier New" panose="02070309020205020404" pitchFamily="49" charset="0"/>
              <a:buChar char="o"/>
            </a:pPr>
            <a:r>
              <a:rPr lang="en-GB" dirty="0"/>
              <a:t>More time needed to be spent in development</a:t>
            </a:r>
          </a:p>
        </p:txBody>
      </p:sp>
    </p:spTree>
    <p:extLst>
      <p:ext uri="{BB962C8B-B14F-4D97-AF65-F5344CB8AC3E}">
        <p14:creationId xmlns:p14="http://schemas.microsoft.com/office/powerpoint/2010/main" val="30949493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52E0C4C-998E-41B1-A902-69C4DD70CD08}"/>
              </a:ext>
            </a:extLst>
          </p:cNvPr>
          <p:cNvSpPr>
            <a:spLocks noGrp="1"/>
          </p:cNvSpPr>
          <p:nvPr>
            <p:ph type="title"/>
          </p:nvPr>
        </p:nvSpPr>
        <p:spPr>
          <a:xfrm>
            <a:off x="492370" y="605896"/>
            <a:ext cx="3084844" cy="5646208"/>
          </a:xfrm>
        </p:spPr>
        <p:txBody>
          <a:bodyPr anchor="ctr">
            <a:normAutofit/>
          </a:bodyPr>
          <a:lstStyle/>
          <a:p>
            <a:r>
              <a:rPr lang="en-GB" sz="3600">
                <a:solidFill>
                  <a:srgbClr val="FFFFFF"/>
                </a:solidFill>
              </a:rPr>
              <a:t>Success and Problems</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6AEEF8DD-D3E8-4BB8-B593-3F5194E269C7}"/>
              </a:ext>
            </a:extLst>
          </p:cNvPr>
          <p:cNvSpPr>
            <a:spLocks noGrp="1"/>
          </p:cNvSpPr>
          <p:nvPr>
            <p:ph idx="1"/>
          </p:nvPr>
        </p:nvSpPr>
        <p:spPr>
          <a:xfrm>
            <a:off x="4742016" y="605896"/>
            <a:ext cx="6413663" cy="5646208"/>
          </a:xfrm>
        </p:spPr>
        <p:txBody>
          <a:bodyPr anchor="ctr">
            <a:normAutofit/>
          </a:bodyPr>
          <a:lstStyle/>
          <a:p>
            <a:pPr>
              <a:buFont typeface="Courier New" panose="02070309020205020404" pitchFamily="49" charset="0"/>
              <a:buChar char="o"/>
            </a:pPr>
            <a:endParaRPr lang="en-GB" dirty="0"/>
          </a:p>
          <a:p>
            <a:pPr>
              <a:buFont typeface="Courier New" panose="02070309020205020404" pitchFamily="49" charset="0"/>
              <a:buChar char="o"/>
            </a:pPr>
            <a:r>
              <a:rPr lang="en-GB" dirty="0"/>
              <a:t>Usability and Simplicity</a:t>
            </a:r>
          </a:p>
          <a:p>
            <a:pPr>
              <a:buFont typeface="Courier New" panose="02070309020205020404" pitchFamily="49" charset="0"/>
              <a:buChar char="o"/>
            </a:pPr>
            <a:endParaRPr lang="en-GB" dirty="0"/>
          </a:p>
          <a:p>
            <a:pPr>
              <a:buFont typeface="Courier New" panose="02070309020205020404" pitchFamily="49" charset="0"/>
              <a:buChar char="o"/>
            </a:pPr>
            <a:r>
              <a:rPr lang="en-GB" dirty="0"/>
              <a:t>DataGrid issues</a:t>
            </a:r>
          </a:p>
          <a:p>
            <a:pPr>
              <a:buFont typeface="Courier New" panose="02070309020205020404" pitchFamily="49" charset="0"/>
              <a:buChar char="o"/>
            </a:pPr>
            <a:endParaRPr lang="en-GB" dirty="0"/>
          </a:p>
          <a:p>
            <a:pPr>
              <a:buFont typeface="Courier New" panose="02070309020205020404" pitchFamily="49" charset="0"/>
              <a:buChar char="o"/>
            </a:pPr>
            <a:r>
              <a:rPr lang="en-GB" dirty="0"/>
              <a:t>Emails and time constraints</a:t>
            </a:r>
          </a:p>
          <a:p>
            <a:pPr>
              <a:buFont typeface="Courier New" panose="02070309020205020404" pitchFamily="49" charset="0"/>
              <a:buChar char="o"/>
            </a:pPr>
            <a:endParaRPr lang="en-GB" dirty="0"/>
          </a:p>
          <a:p>
            <a:pPr>
              <a:buFont typeface="Courier New" panose="02070309020205020404" pitchFamily="49" charset="0"/>
              <a:buChar char="o"/>
            </a:pPr>
            <a:r>
              <a:rPr lang="en-GB" dirty="0"/>
              <a:t>Previous research conducted too far in the past</a:t>
            </a:r>
          </a:p>
        </p:txBody>
      </p:sp>
    </p:spTree>
    <p:extLst>
      <p:ext uri="{BB962C8B-B14F-4D97-AF65-F5344CB8AC3E}">
        <p14:creationId xmlns:p14="http://schemas.microsoft.com/office/powerpoint/2010/main" val="40172511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E2309D0-6931-4275-8278-72272576D89E}"/>
              </a:ext>
            </a:extLst>
          </p:cNvPr>
          <p:cNvSpPr>
            <a:spLocks noGrp="1"/>
          </p:cNvSpPr>
          <p:nvPr>
            <p:ph type="title"/>
          </p:nvPr>
        </p:nvSpPr>
        <p:spPr>
          <a:xfrm>
            <a:off x="492370" y="605896"/>
            <a:ext cx="3084844" cy="5646208"/>
          </a:xfrm>
        </p:spPr>
        <p:txBody>
          <a:bodyPr anchor="ctr">
            <a:normAutofit/>
          </a:bodyPr>
          <a:lstStyle/>
          <a:p>
            <a:r>
              <a:rPr lang="en-GB" sz="3600">
                <a:solidFill>
                  <a:srgbClr val="FFFFFF"/>
                </a:solidFill>
              </a:rPr>
              <a:t>Further Work</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65B4C99C-2972-4F19-89C1-ACAA946E8BF1}"/>
              </a:ext>
            </a:extLst>
          </p:cNvPr>
          <p:cNvSpPr>
            <a:spLocks noGrp="1"/>
          </p:cNvSpPr>
          <p:nvPr>
            <p:ph idx="1"/>
          </p:nvPr>
        </p:nvSpPr>
        <p:spPr>
          <a:xfrm>
            <a:off x="4742016" y="605896"/>
            <a:ext cx="6413663" cy="5646208"/>
          </a:xfrm>
        </p:spPr>
        <p:txBody>
          <a:bodyPr anchor="ctr">
            <a:normAutofit/>
          </a:bodyPr>
          <a:lstStyle/>
          <a:p>
            <a:pPr>
              <a:buFont typeface="Courier New" panose="02070309020205020404" pitchFamily="49" charset="0"/>
              <a:buChar char="o"/>
            </a:pPr>
            <a:r>
              <a:rPr lang="en-GB" dirty="0"/>
              <a:t>Longitudinal study on budgeting and financial stress reduction</a:t>
            </a:r>
          </a:p>
          <a:p>
            <a:pPr>
              <a:buFont typeface="Courier New" panose="02070309020205020404" pitchFamily="49" charset="0"/>
              <a:buChar char="o"/>
            </a:pPr>
            <a:endParaRPr lang="en-GB" dirty="0"/>
          </a:p>
          <a:p>
            <a:pPr>
              <a:buFont typeface="Courier New" panose="02070309020205020404" pitchFamily="49" charset="0"/>
              <a:buChar char="o"/>
            </a:pPr>
            <a:r>
              <a:rPr lang="en-GB" dirty="0"/>
              <a:t>Repeat of earlier studies using modern technologies</a:t>
            </a:r>
          </a:p>
        </p:txBody>
      </p:sp>
    </p:spTree>
    <p:extLst>
      <p:ext uri="{BB962C8B-B14F-4D97-AF65-F5344CB8AC3E}">
        <p14:creationId xmlns:p14="http://schemas.microsoft.com/office/powerpoint/2010/main" val="38335688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A82C874-AA50-46C3-9BBE-FDE034E9004B}"/>
              </a:ext>
            </a:extLst>
          </p:cNvPr>
          <p:cNvSpPr>
            <a:spLocks noGrp="1"/>
          </p:cNvSpPr>
          <p:nvPr>
            <p:ph type="title"/>
          </p:nvPr>
        </p:nvSpPr>
        <p:spPr>
          <a:xfrm>
            <a:off x="492370" y="605896"/>
            <a:ext cx="3084844" cy="5646208"/>
          </a:xfrm>
        </p:spPr>
        <p:txBody>
          <a:bodyPr anchor="ctr">
            <a:normAutofit/>
          </a:bodyPr>
          <a:lstStyle/>
          <a:p>
            <a:r>
              <a:rPr lang="en-GB" sz="3600">
                <a:solidFill>
                  <a:srgbClr val="FFFFFF"/>
                </a:solidFill>
              </a:rPr>
              <a:t>Video Demonstration</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C904CCBB-F8CB-41EB-96E3-F83357F47FF0}"/>
              </a:ext>
            </a:extLst>
          </p:cNvPr>
          <p:cNvSpPr>
            <a:spLocks noGrp="1"/>
          </p:cNvSpPr>
          <p:nvPr>
            <p:ph idx="1"/>
          </p:nvPr>
        </p:nvSpPr>
        <p:spPr>
          <a:xfrm>
            <a:off x="4742016" y="605896"/>
            <a:ext cx="6413663" cy="5646208"/>
          </a:xfrm>
        </p:spPr>
        <p:txBody>
          <a:bodyPr anchor="ctr">
            <a:normAutofit/>
          </a:bodyPr>
          <a:lstStyle/>
          <a:p>
            <a:endParaRPr lang="en-GB" dirty="0"/>
          </a:p>
        </p:txBody>
      </p:sp>
    </p:spTree>
    <p:extLst>
      <p:ext uri="{BB962C8B-B14F-4D97-AF65-F5344CB8AC3E}">
        <p14:creationId xmlns:p14="http://schemas.microsoft.com/office/powerpoint/2010/main" val="5055355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DAA5F-4BB0-4EA6-942A-E466DE31289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B07A28A-FB02-4A93-9A69-F802AEF00C64}"/>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582309724"/>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508</TotalTime>
  <Words>3392</Words>
  <Application>Microsoft Office PowerPoint</Application>
  <PresentationFormat>Widescreen</PresentationFormat>
  <Paragraphs>204</Paragraphs>
  <Slides>27</Slides>
  <Notes>23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Calibri</vt:lpstr>
      <vt:lpstr>Calibri Light</vt:lpstr>
      <vt:lpstr>Corbel</vt:lpstr>
      <vt:lpstr>Courier New</vt:lpstr>
      <vt:lpstr>Retrospect</vt:lpstr>
      <vt:lpstr>How software can help with personal budgeting and financial stress</vt:lpstr>
      <vt:lpstr>Statement of Problem</vt:lpstr>
      <vt:lpstr>Aims</vt:lpstr>
      <vt:lpstr>Objectives</vt:lpstr>
      <vt:lpstr>Impacts of Financial Stress</vt:lpstr>
      <vt:lpstr>Impacts of Financial Stress</vt:lpstr>
      <vt:lpstr>Individual Financial Stress in the UK Today</vt:lpstr>
      <vt:lpstr>Individual Financial Stress in the UK Today</vt:lpstr>
      <vt:lpstr>Methods of Personal Budgeting</vt:lpstr>
      <vt:lpstr>Personal Spending</vt:lpstr>
      <vt:lpstr>Current Tools</vt:lpstr>
      <vt:lpstr>YNAB</vt:lpstr>
      <vt:lpstr>YNAB</vt:lpstr>
      <vt:lpstr>The Money Advice Service</vt:lpstr>
      <vt:lpstr>The Money Advice Service</vt:lpstr>
      <vt:lpstr>Money Dashboard</vt:lpstr>
      <vt:lpstr>Money Dashboard</vt:lpstr>
      <vt:lpstr>Actual</vt:lpstr>
      <vt:lpstr>Actual</vt:lpstr>
      <vt:lpstr>Summary</vt:lpstr>
      <vt:lpstr>Summary</vt:lpstr>
      <vt:lpstr>Project Plan</vt:lpstr>
      <vt:lpstr>Conclusions</vt:lpstr>
      <vt:lpstr>Success and Problems</vt:lpstr>
      <vt:lpstr>Further Work</vt:lpstr>
      <vt:lpstr>Video Demonstration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265164 (Ben Lawrence)</dc:creator>
  <cp:lastModifiedBy>265164 (Ben Lawrence)</cp:lastModifiedBy>
  <cp:revision>70</cp:revision>
  <dcterms:created xsi:type="dcterms:W3CDTF">2021-04-12T14:33:54Z</dcterms:created>
  <dcterms:modified xsi:type="dcterms:W3CDTF">2021-04-26T21:19:36Z</dcterms:modified>
</cp:coreProperties>
</file>