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396" r:id="rId5"/>
    <p:sldId id="386" r:id="rId6"/>
    <p:sldId id="355" r:id="rId7"/>
    <p:sldId id="395" r:id="rId8"/>
    <p:sldId id="357" r:id="rId9"/>
    <p:sldId id="358" r:id="rId10"/>
    <p:sldId id="364" r:id="rId11"/>
    <p:sldId id="361" r:id="rId12"/>
    <p:sldId id="397" r:id="rId13"/>
    <p:sldId id="389" r:id="rId14"/>
    <p:sldId id="398" r:id="rId15"/>
    <p:sldId id="399" r:id="rId16"/>
    <p:sldId id="38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4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E47FB0-BD3E-41CC-95B1-F63232912AA8}"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F1E178A5-A58E-4ECC-B9E7-AAFA7462F851}">
      <dgm:prSet/>
      <dgm:spPr/>
      <dgm:t>
        <a:bodyPr/>
        <a:lstStyle/>
        <a:p>
          <a:r>
            <a:rPr lang="en-GB" dirty="0">
              <a:latin typeface="Adobe Arabic" panose="02040503050201020203" pitchFamily="18" charset="-78"/>
              <a:cs typeface="Adobe Arabic" panose="02040503050201020203" pitchFamily="18" charset="-78"/>
            </a:rPr>
            <a:t>Effective communication and networking skills </a:t>
          </a:r>
        </a:p>
      </dgm:t>
    </dgm:pt>
    <dgm:pt modelId="{D196B16D-1E2A-4368-B4E9-8503E3566747}" type="parTrans" cxnId="{C5B1390C-3E65-4D94-84E4-36171BACC571}">
      <dgm:prSet/>
      <dgm:spPr/>
      <dgm:t>
        <a:bodyPr/>
        <a:lstStyle/>
        <a:p>
          <a:endParaRPr lang="en-GB"/>
        </a:p>
      </dgm:t>
    </dgm:pt>
    <dgm:pt modelId="{1EA27C7B-FC92-4978-96BB-325E318471CB}" type="sibTrans" cxnId="{C5B1390C-3E65-4D94-84E4-36171BACC571}">
      <dgm:prSet/>
      <dgm:spPr/>
      <dgm:t>
        <a:bodyPr/>
        <a:lstStyle/>
        <a:p>
          <a:endParaRPr lang="en-GB"/>
        </a:p>
      </dgm:t>
    </dgm:pt>
    <dgm:pt modelId="{1B060F1D-4C88-42A6-8B10-25C2B575EB9B}">
      <dgm:prSet/>
      <dgm:spPr/>
      <dgm:t>
        <a:bodyPr/>
        <a:lstStyle/>
        <a:p>
          <a:r>
            <a:rPr lang="en-GB" dirty="0">
              <a:latin typeface="Adobe Arabic" panose="02040503050201020203" pitchFamily="18" charset="-78"/>
              <a:cs typeface="Adobe Arabic" panose="02040503050201020203" pitchFamily="18" charset="-78"/>
            </a:rPr>
            <a:t>Expertise in event planning and hospitality management </a:t>
          </a:r>
        </a:p>
      </dgm:t>
    </dgm:pt>
    <dgm:pt modelId="{49948887-4FBE-499A-8423-9FB229FF3402}" type="parTrans" cxnId="{D5062853-4176-4608-9AA4-C041716F2131}">
      <dgm:prSet/>
      <dgm:spPr/>
      <dgm:t>
        <a:bodyPr/>
        <a:lstStyle/>
        <a:p>
          <a:endParaRPr lang="en-GB"/>
        </a:p>
      </dgm:t>
    </dgm:pt>
    <dgm:pt modelId="{3988D96C-B8E4-49D0-867D-9C8D1E80465A}" type="sibTrans" cxnId="{D5062853-4176-4608-9AA4-C041716F2131}">
      <dgm:prSet/>
      <dgm:spPr/>
      <dgm:t>
        <a:bodyPr/>
        <a:lstStyle/>
        <a:p>
          <a:endParaRPr lang="en-GB"/>
        </a:p>
      </dgm:t>
    </dgm:pt>
    <dgm:pt modelId="{622491F2-2274-45DF-BC0E-E8FA2AD09A34}">
      <dgm:prSet/>
      <dgm:spPr/>
      <dgm:t>
        <a:bodyPr/>
        <a:lstStyle/>
        <a:p>
          <a:r>
            <a:rPr lang="en-GB" dirty="0">
              <a:latin typeface="Adobe Arabic" panose="02040503050201020203" pitchFamily="18" charset="-78"/>
              <a:cs typeface="Adobe Arabic" panose="02040503050201020203" pitchFamily="18" charset="-78"/>
            </a:rPr>
            <a:t>Technical expert in blockchain technology  </a:t>
          </a:r>
        </a:p>
      </dgm:t>
    </dgm:pt>
    <dgm:pt modelId="{CE17C520-E018-4223-98AD-0E68E2292858}" type="parTrans" cxnId="{D1D0806F-FD6A-4794-B8DE-699DB083AEEC}">
      <dgm:prSet/>
      <dgm:spPr/>
      <dgm:t>
        <a:bodyPr/>
        <a:lstStyle/>
        <a:p>
          <a:endParaRPr lang="en-GB"/>
        </a:p>
      </dgm:t>
    </dgm:pt>
    <dgm:pt modelId="{B822BDA0-D8B4-4B14-A8A2-88097CE46D45}" type="sibTrans" cxnId="{D1D0806F-FD6A-4794-B8DE-699DB083AEEC}">
      <dgm:prSet/>
      <dgm:spPr/>
      <dgm:t>
        <a:bodyPr/>
        <a:lstStyle/>
        <a:p>
          <a:endParaRPr lang="en-GB"/>
        </a:p>
      </dgm:t>
    </dgm:pt>
    <dgm:pt modelId="{30A1BAAE-E343-45AE-A57E-DF762A76EA9C}" type="pres">
      <dgm:prSet presAssocID="{2FE47FB0-BD3E-41CC-95B1-F63232912AA8}" presName="Name0" presStyleCnt="0">
        <dgm:presLayoutVars>
          <dgm:dir/>
          <dgm:resizeHandles val="exact"/>
        </dgm:presLayoutVars>
      </dgm:prSet>
      <dgm:spPr/>
    </dgm:pt>
    <dgm:pt modelId="{4905FD75-2ECD-44BD-9731-6DAE9112FDD1}" type="pres">
      <dgm:prSet presAssocID="{F1E178A5-A58E-4ECC-B9E7-AAFA7462F851}" presName="Name5" presStyleLbl="vennNode1" presStyleIdx="0" presStyleCnt="3" custScaleY="81272">
        <dgm:presLayoutVars>
          <dgm:bulletEnabled val="1"/>
        </dgm:presLayoutVars>
      </dgm:prSet>
      <dgm:spPr/>
    </dgm:pt>
    <dgm:pt modelId="{6008CF33-237C-4F53-8D87-125A6EBAFA41}" type="pres">
      <dgm:prSet presAssocID="{1EA27C7B-FC92-4978-96BB-325E318471CB}" presName="space" presStyleCnt="0"/>
      <dgm:spPr/>
    </dgm:pt>
    <dgm:pt modelId="{81726A19-B10E-433C-AB09-B7F300DD7DC8}" type="pres">
      <dgm:prSet presAssocID="{1B060F1D-4C88-42A6-8B10-25C2B575EB9B}" presName="Name5" presStyleLbl="vennNode1" presStyleIdx="1" presStyleCnt="3" custScaleY="88738">
        <dgm:presLayoutVars>
          <dgm:bulletEnabled val="1"/>
        </dgm:presLayoutVars>
      </dgm:prSet>
      <dgm:spPr/>
    </dgm:pt>
    <dgm:pt modelId="{57198C0C-DD75-4277-9CF5-A3E784A40562}" type="pres">
      <dgm:prSet presAssocID="{3988D96C-B8E4-49D0-867D-9C8D1E80465A}" presName="space" presStyleCnt="0"/>
      <dgm:spPr/>
    </dgm:pt>
    <dgm:pt modelId="{848791F5-7C42-454B-8F0B-7FAA97B1CB93}" type="pres">
      <dgm:prSet presAssocID="{622491F2-2274-45DF-BC0E-E8FA2AD09A34}" presName="Name5" presStyleLbl="vennNode1" presStyleIdx="2" presStyleCnt="3" custScaleX="88050" custScaleY="89109">
        <dgm:presLayoutVars>
          <dgm:bulletEnabled val="1"/>
        </dgm:presLayoutVars>
      </dgm:prSet>
      <dgm:spPr/>
    </dgm:pt>
  </dgm:ptLst>
  <dgm:cxnLst>
    <dgm:cxn modelId="{C5B1390C-3E65-4D94-84E4-36171BACC571}" srcId="{2FE47FB0-BD3E-41CC-95B1-F63232912AA8}" destId="{F1E178A5-A58E-4ECC-B9E7-AAFA7462F851}" srcOrd="0" destOrd="0" parTransId="{D196B16D-1E2A-4368-B4E9-8503E3566747}" sibTransId="{1EA27C7B-FC92-4978-96BB-325E318471CB}"/>
    <dgm:cxn modelId="{185D3B10-DD0D-4E6D-B66E-3BEAC4F94DB7}" type="presOf" srcId="{2FE47FB0-BD3E-41CC-95B1-F63232912AA8}" destId="{30A1BAAE-E343-45AE-A57E-DF762A76EA9C}" srcOrd="0" destOrd="0" presId="urn:microsoft.com/office/officeart/2005/8/layout/venn3"/>
    <dgm:cxn modelId="{925B3C15-69EA-4993-8698-7F358C36E2D7}" type="presOf" srcId="{1B060F1D-4C88-42A6-8B10-25C2B575EB9B}" destId="{81726A19-B10E-433C-AB09-B7F300DD7DC8}" srcOrd="0" destOrd="0" presId="urn:microsoft.com/office/officeart/2005/8/layout/venn3"/>
    <dgm:cxn modelId="{D1D0806F-FD6A-4794-B8DE-699DB083AEEC}" srcId="{2FE47FB0-BD3E-41CC-95B1-F63232912AA8}" destId="{622491F2-2274-45DF-BC0E-E8FA2AD09A34}" srcOrd="2" destOrd="0" parTransId="{CE17C520-E018-4223-98AD-0E68E2292858}" sibTransId="{B822BDA0-D8B4-4B14-A8A2-88097CE46D45}"/>
    <dgm:cxn modelId="{D5062853-4176-4608-9AA4-C041716F2131}" srcId="{2FE47FB0-BD3E-41CC-95B1-F63232912AA8}" destId="{1B060F1D-4C88-42A6-8B10-25C2B575EB9B}" srcOrd="1" destOrd="0" parTransId="{49948887-4FBE-499A-8423-9FB229FF3402}" sibTransId="{3988D96C-B8E4-49D0-867D-9C8D1E80465A}"/>
    <dgm:cxn modelId="{4C672A53-8810-472F-8074-A1F17D9DC0AD}" type="presOf" srcId="{622491F2-2274-45DF-BC0E-E8FA2AD09A34}" destId="{848791F5-7C42-454B-8F0B-7FAA97B1CB93}" srcOrd="0" destOrd="0" presId="urn:microsoft.com/office/officeart/2005/8/layout/venn3"/>
    <dgm:cxn modelId="{33224FD4-C493-468C-91E4-3B105F7FAE44}" type="presOf" srcId="{F1E178A5-A58E-4ECC-B9E7-AAFA7462F851}" destId="{4905FD75-2ECD-44BD-9731-6DAE9112FDD1}" srcOrd="0" destOrd="0" presId="urn:microsoft.com/office/officeart/2005/8/layout/venn3"/>
    <dgm:cxn modelId="{76442DD3-A22D-4657-AA34-961669A5192E}" type="presParOf" srcId="{30A1BAAE-E343-45AE-A57E-DF762A76EA9C}" destId="{4905FD75-2ECD-44BD-9731-6DAE9112FDD1}" srcOrd="0" destOrd="0" presId="urn:microsoft.com/office/officeart/2005/8/layout/venn3"/>
    <dgm:cxn modelId="{84433FDC-AD69-4ABD-BDC0-17C1C3C0D5D2}" type="presParOf" srcId="{30A1BAAE-E343-45AE-A57E-DF762A76EA9C}" destId="{6008CF33-237C-4F53-8D87-125A6EBAFA41}" srcOrd="1" destOrd="0" presId="urn:microsoft.com/office/officeart/2005/8/layout/venn3"/>
    <dgm:cxn modelId="{55E8BEB4-5919-49FB-9733-2401A6E6BC0C}" type="presParOf" srcId="{30A1BAAE-E343-45AE-A57E-DF762A76EA9C}" destId="{81726A19-B10E-433C-AB09-B7F300DD7DC8}" srcOrd="2" destOrd="0" presId="urn:microsoft.com/office/officeart/2005/8/layout/venn3"/>
    <dgm:cxn modelId="{C47CD48B-469C-4929-B39B-E79A18EE4EA3}" type="presParOf" srcId="{30A1BAAE-E343-45AE-A57E-DF762A76EA9C}" destId="{57198C0C-DD75-4277-9CF5-A3E784A40562}" srcOrd="3" destOrd="0" presId="urn:microsoft.com/office/officeart/2005/8/layout/venn3"/>
    <dgm:cxn modelId="{D7DE46D1-ED73-4C5C-8BD5-162A7AA08029}" type="presParOf" srcId="{30A1BAAE-E343-45AE-A57E-DF762A76EA9C}" destId="{848791F5-7C42-454B-8F0B-7FAA97B1CB93}"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CCAB52-793C-468F-B0AA-D70175EC389A}" type="doc">
      <dgm:prSet loTypeId="urn:microsoft.com/office/officeart/2005/8/layout/cycle3" loCatId="cycle" qsTypeId="urn:microsoft.com/office/officeart/2005/8/quickstyle/simple1" qsCatId="simple" csTypeId="urn:microsoft.com/office/officeart/2005/8/colors/accent1_1" csCatId="accent1" phldr="1"/>
      <dgm:spPr/>
      <dgm:t>
        <a:bodyPr/>
        <a:lstStyle/>
        <a:p>
          <a:endParaRPr lang="en-US"/>
        </a:p>
      </dgm:t>
    </dgm:pt>
    <dgm:pt modelId="{25ABBB1E-7517-41FF-AD46-EC94C0176585}">
      <dgm:prSet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GB" sz="2200" dirty="0"/>
            <a:t>Venue and amenities </a:t>
          </a:r>
        </a:p>
        <a:p>
          <a:pPr defTabSz="977900">
            <a:lnSpc>
              <a:spcPct val="90000"/>
            </a:lnSpc>
            <a:spcBef>
              <a:spcPct val="0"/>
            </a:spcBef>
            <a:spcAft>
              <a:spcPct val="35000"/>
            </a:spcAft>
          </a:pPr>
          <a:endParaRPr lang="en-US" sz="2200" dirty="0"/>
        </a:p>
      </dgm:t>
    </dgm:pt>
    <dgm:pt modelId="{624FB132-AF29-4879-B8C1-29D28EE91EAD}" type="parTrans" cxnId="{33EE6B84-366C-43F1-BD40-1CA054D860D4}">
      <dgm:prSet/>
      <dgm:spPr/>
      <dgm:t>
        <a:bodyPr/>
        <a:lstStyle/>
        <a:p>
          <a:endParaRPr lang="en-US" sz="2200"/>
        </a:p>
      </dgm:t>
    </dgm:pt>
    <dgm:pt modelId="{3156A33C-BFAC-4059-84C2-9D46DE83FD90}" type="sibTrans" cxnId="{33EE6B84-366C-43F1-BD40-1CA054D860D4}">
      <dgm:prSet/>
      <dgm:spPr/>
      <dgm:t>
        <a:bodyPr/>
        <a:lstStyle/>
        <a:p>
          <a:endParaRPr lang="en-US" sz="2200"/>
        </a:p>
      </dgm:t>
    </dgm:pt>
    <dgm:pt modelId="{EF22568E-48B4-4E9B-924D-5B8DF431D094}">
      <dgm:prSet custT="1"/>
      <dgm:spPr/>
      <dgm:t>
        <a:bodyPr/>
        <a:lstStyle/>
        <a:p>
          <a:r>
            <a:rPr lang="en-GB" sz="2200" dirty="0"/>
            <a:t>Financial resources</a:t>
          </a:r>
        </a:p>
      </dgm:t>
    </dgm:pt>
    <dgm:pt modelId="{721E042C-9BE4-401A-B536-5E049D67905D}" type="parTrans" cxnId="{A84DE79B-B4F5-4E46-BB30-6F05B8040A08}">
      <dgm:prSet/>
      <dgm:spPr/>
      <dgm:t>
        <a:bodyPr/>
        <a:lstStyle/>
        <a:p>
          <a:endParaRPr lang="en-GB" sz="2200"/>
        </a:p>
      </dgm:t>
    </dgm:pt>
    <dgm:pt modelId="{6B8CA872-94CD-4B95-B4D0-275B926CE867}" type="sibTrans" cxnId="{A84DE79B-B4F5-4E46-BB30-6F05B8040A08}">
      <dgm:prSet/>
      <dgm:spPr/>
      <dgm:t>
        <a:bodyPr/>
        <a:lstStyle/>
        <a:p>
          <a:endParaRPr lang="en-GB" sz="2200"/>
        </a:p>
      </dgm:t>
    </dgm:pt>
    <dgm:pt modelId="{64E35B6A-A4A0-4C2D-BE99-23C39277627D}">
      <dgm:prSet custT="1"/>
      <dgm:spPr/>
      <dgm:t>
        <a:bodyPr/>
        <a:lstStyle/>
        <a:p>
          <a:r>
            <a:rPr lang="en-GB" sz="2200" dirty="0"/>
            <a:t>Event materials and Digital  Supplies</a:t>
          </a:r>
        </a:p>
      </dgm:t>
    </dgm:pt>
    <dgm:pt modelId="{31A84351-F197-4E0C-8A43-E43138FC1A90}" type="parTrans" cxnId="{ED2887D9-ED24-4F6F-9B57-6875E922FC4E}">
      <dgm:prSet/>
      <dgm:spPr/>
      <dgm:t>
        <a:bodyPr/>
        <a:lstStyle/>
        <a:p>
          <a:endParaRPr lang="en-GB" sz="2200"/>
        </a:p>
      </dgm:t>
    </dgm:pt>
    <dgm:pt modelId="{86C2D776-442A-4063-B779-DC886BBC459E}" type="sibTrans" cxnId="{ED2887D9-ED24-4F6F-9B57-6875E922FC4E}">
      <dgm:prSet/>
      <dgm:spPr/>
      <dgm:t>
        <a:bodyPr/>
        <a:lstStyle/>
        <a:p>
          <a:endParaRPr lang="en-GB" sz="2200"/>
        </a:p>
      </dgm:t>
    </dgm:pt>
    <dgm:pt modelId="{572C6B1A-CAFA-41D7-9D9D-930E9E8DE184}">
      <dgm:prSet custT="1"/>
      <dgm:spPr/>
      <dgm:t>
        <a:bodyPr/>
        <a:lstStyle/>
        <a:p>
          <a:r>
            <a:rPr lang="en-GB" sz="2200" dirty="0"/>
            <a:t>Human Resources/Staffing </a:t>
          </a:r>
        </a:p>
      </dgm:t>
    </dgm:pt>
    <dgm:pt modelId="{8E44D29D-D145-41CE-91D0-76EFB9490BF7}" type="sibTrans" cxnId="{8B9F81FF-F62C-42C4-BF45-7F9E539A2C6B}">
      <dgm:prSet/>
      <dgm:spPr/>
      <dgm:t>
        <a:bodyPr/>
        <a:lstStyle/>
        <a:p>
          <a:endParaRPr lang="en-GB" sz="2200"/>
        </a:p>
      </dgm:t>
    </dgm:pt>
    <dgm:pt modelId="{29490AB1-080C-4AC0-932C-E2CC889319F6}" type="parTrans" cxnId="{8B9F81FF-F62C-42C4-BF45-7F9E539A2C6B}">
      <dgm:prSet/>
      <dgm:spPr/>
      <dgm:t>
        <a:bodyPr/>
        <a:lstStyle/>
        <a:p>
          <a:endParaRPr lang="en-GB" sz="2200"/>
        </a:p>
      </dgm:t>
    </dgm:pt>
    <dgm:pt modelId="{B1019067-283E-4E14-9629-F4484540CB93}">
      <dgm:prSet custT="1"/>
      <dgm:spPr/>
      <dgm:t>
        <a:bodyPr/>
        <a:lstStyle/>
        <a:p>
          <a:r>
            <a:rPr lang="en-GB" sz="2200" dirty="0"/>
            <a:t>Technological equipment</a:t>
          </a:r>
        </a:p>
      </dgm:t>
    </dgm:pt>
    <dgm:pt modelId="{27B60ABF-9D10-44C8-A7F3-7E655E30F72D}" type="sibTrans" cxnId="{B936E715-0A5E-487C-A378-AE071CD9C323}">
      <dgm:prSet/>
      <dgm:spPr/>
      <dgm:t>
        <a:bodyPr/>
        <a:lstStyle/>
        <a:p>
          <a:endParaRPr lang="en-GB" sz="2200"/>
        </a:p>
      </dgm:t>
    </dgm:pt>
    <dgm:pt modelId="{0A854E6C-2854-4E4E-90C4-5C35E4E2331E}" type="parTrans" cxnId="{B936E715-0A5E-487C-A378-AE071CD9C323}">
      <dgm:prSet/>
      <dgm:spPr/>
      <dgm:t>
        <a:bodyPr/>
        <a:lstStyle/>
        <a:p>
          <a:endParaRPr lang="en-GB" sz="2200"/>
        </a:p>
      </dgm:t>
    </dgm:pt>
    <dgm:pt modelId="{5BDA6CE3-55AB-432A-8E32-8DA265604608}" type="pres">
      <dgm:prSet presAssocID="{5ECCAB52-793C-468F-B0AA-D70175EC389A}" presName="Name0" presStyleCnt="0">
        <dgm:presLayoutVars>
          <dgm:dir/>
          <dgm:resizeHandles val="exact"/>
        </dgm:presLayoutVars>
      </dgm:prSet>
      <dgm:spPr/>
    </dgm:pt>
    <dgm:pt modelId="{C3071D22-6A95-4CDE-BEDD-4F7F8BE9EA7E}" type="pres">
      <dgm:prSet presAssocID="{5ECCAB52-793C-468F-B0AA-D70175EC389A}" presName="cycle" presStyleCnt="0"/>
      <dgm:spPr/>
    </dgm:pt>
    <dgm:pt modelId="{3152193C-9E4A-4DFD-BF9A-1822F1D67719}" type="pres">
      <dgm:prSet presAssocID="{25ABBB1E-7517-41FF-AD46-EC94C0176585}" presName="nodeFirstNode" presStyleLbl="node1" presStyleIdx="0" presStyleCnt="5">
        <dgm:presLayoutVars>
          <dgm:bulletEnabled val="1"/>
        </dgm:presLayoutVars>
      </dgm:prSet>
      <dgm:spPr/>
    </dgm:pt>
    <dgm:pt modelId="{94D5C873-A212-41FA-A8AE-194074AC0B2D}" type="pres">
      <dgm:prSet presAssocID="{3156A33C-BFAC-4059-84C2-9D46DE83FD90}" presName="sibTransFirstNode" presStyleLbl="bgShp" presStyleIdx="0" presStyleCnt="1"/>
      <dgm:spPr/>
    </dgm:pt>
    <dgm:pt modelId="{A275FF00-3EF5-428E-93EF-6802B120F9B5}" type="pres">
      <dgm:prSet presAssocID="{B1019067-283E-4E14-9629-F4484540CB93}" presName="nodeFollowingNodes" presStyleLbl="node1" presStyleIdx="1" presStyleCnt="5" custRadScaleRad="101462" custRadScaleInc="-5274">
        <dgm:presLayoutVars>
          <dgm:bulletEnabled val="1"/>
        </dgm:presLayoutVars>
      </dgm:prSet>
      <dgm:spPr/>
    </dgm:pt>
    <dgm:pt modelId="{D5884B38-C018-4FCB-93C5-09F8C20E21A3}" type="pres">
      <dgm:prSet presAssocID="{EF22568E-48B4-4E9B-924D-5B8DF431D094}" presName="nodeFollowingNodes" presStyleLbl="node1" presStyleIdx="2" presStyleCnt="5" custScaleX="140078" custRadScaleRad="107763" custRadScaleInc="-33786">
        <dgm:presLayoutVars>
          <dgm:bulletEnabled val="1"/>
        </dgm:presLayoutVars>
      </dgm:prSet>
      <dgm:spPr/>
    </dgm:pt>
    <dgm:pt modelId="{42A95789-93DC-4396-8D08-AB0C8150C203}" type="pres">
      <dgm:prSet presAssocID="{64E35B6A-A4A0-4C2D-BE99-23C39277627D}" presName="nodeFollowingNodes" presStyleLbl="node1" presStyleIdx="3" presStyleCnt="5" custRadScaleRad="110624" custRadScaleInc="45161">
        <dgm:presLayoutVars>
          <dgm:bulletEnabled val="1"/>
        </dgm:presLayoutVars>
      </dgm:prSet>
      <dgm:spPr/>
    </dgm:pt>
    <dgm:pt modelId="{5EE1612A-B5DE-4139-A531-BFA9E609E0FA}" type="pres">
      <dgm:prSet presAssocID="{572C6B1A-CAFA-41D7-9D9D-930E9E8DE184}" presName="nodeFollowingNodes" presStyleLbl="node1" presStyleIdx="4" presStyleCnt="5" custScaleX="152901" custRadScaleRad="105623" custRadScaleInc="3705">
        <dgm:presLayoutVars>
          <dgm:bulletEnabled val="1"/>
        </dgm:presLayoutVars>
      </dgm:prSet>
      <dgm:spPr/>
    </dgm:pt>
  </dgm:ptLst>
  <dgm:cxnLst>
    <dgm:cxn modelId="{B936E715-0A5E-487C-A378-AE071CD9C323}" srcId="{5ECCAB52-793C-468F-B0AA-D70175EC389A}" destId="{B1019067-283E-4E14-9629-F4484540CB93}" srcOrd="1" destOrd="0" parTransId="{0A854E6C-2854-4E4E-90C4-5C35E4E2331E}" sibTransId="{27B60ABF-9D10-44C8-A7F3-7E655E30F72D}"/>
    <dgm:cxn modelId="{18839B35-926E-4622-BBC9-380CA37542A3}" type="presOf" srcId="{572C6B1A-CAFA-41D7-9D9D-930E9E8DE184}" destId="{5EE1612A-B5DE-4139-A531-BFA9E609E0FA}" srcOrd="0" destOrd="0" presId="urn:microsoft.com/office/officeart/2005/8/layout/cycle3"/>
    <dgm:cxn modelId="{9F74CC68-13D6-4D7B-B60F-F9AA39574D99}" type="presOf" srcId="{5ECCAB52-793C-468F-B0AA-D70175EC389A}" destId="{5BDA6CE3-55AB-432A-8E32-8DA265604608}" srcOrd="0" destOrd="0" presId="urn:microsoft.com/office/officeart/2005/8/layout/cycle3"/>
    <dgm:cxn modelId="{C8C54758-0AC2-4174-87CA-C767070D2036}" type="presOf" srcId="{64E35B6A-A4A0-4C2D-BE99-23C39277627D}" destId="{42A95789-93DC-4396-8D08-AB0C8150C203}" srcOrd="0" destOrd="0" presId="urn:microsoft.com/office/officeart/2005/8/layout/cycle3"/>
    <dgm:cxn modelId="{B5B9B37C-AD2B-41B5-856D-600D7A826CC5}" type="presOf" srcId="{3156A33C-BFAC-4059-84C2-9D46DE83FD90}" destId="{94D5C873-A212-41FA-A8AE-194074AC0B2D}" srcOrd="0" destOrd="0" presId="urn:microsoft.com/office/officeart/2005/8/layout/cycle3"/>
    <dgm:cxn modelId="{33EE6B84-366C-43F1-BD40-1CA054D860D4}" srcId="{5ECCAB52-793C-468F-B0AA-D70175EC389A}" destId="{25ABBB1E-7517-41FF-AD46-EC94C0176585}" srcOrd="0" destOrd="0" parTransId="{624FB132-AF29-4879-B8C1-29D28EE91EAD}" sibTransId="{3156A33C-BFAC-4059-84C2-9D46DE83FD90}"/>
    <dgm:cxn modelId="{A84DE79B-B4F5-4E46-BB30-6F05B8040A08}" srcId="{5ECCAB52-793C-468F-B0AA-D70175EC389A}" destId="{EF22568E-48B4-4E9B-924D-5B8DF431D094}" srcOrd="2" destOrd="0" parTransId="{721E042C-9BE4-401A-B536-5E049D67905D}" sibTransId="{6B8CA872-94CD-4B95-B4D0-275B926CE867}"/>
    <dgm:cxn modelId="{980CDCBD-7D56-4CE1-8F10-7C4EC2CF932B}" type="presOf" srcId="{B1019067-283E-4E14-9629-F4484540CB93}" destId="{A275FF00-3EF5-428E-93EF-6802B120F9B5}" srcOrd="0" destOrd="0" presId="urn:microsoft.com/office/officeart/2005/8/layout/cycle3"/>
    <dgm:cxn modelId="{E377FDC7-DD6D-4177-8FF6-B6840935BDD4}" type="presOf" srcId="{EF22568E-48B4-4E9B-924D-5B8DF431D094}" destId="{D5884B38-C018-4FCB-93C5-09F8C20E21A3}" srcOrd="0" destOrd="0" presId="urn:microsoft.com/office/officeart/2005/8/layout/cycle3"/>
    <dgm:cxn modelId="{ED2887D9-ED24-4F6F-9B57-6875E922FC4E}" srcId="{5ECCAB52-793C-468F-B0AA-D70175EC389A}" destId="{64E35B6A-A4A0-4C2D-BE99-23C39277627D}" srcOrd="3" destOrd="0" parTransId="{31A84351-F197-4E0C-8A43-E43138FC1A90}" sibTransId="{86C2D776-442A-4063-B779-DC886BBC459E}"/>
    <dgm:cxn modelId="{AE61E0DA-171D-4421-B923-69D1E0C48D5B}" type="presOf" srcId="{25ABBB1E-7517-41FF-AD46-EC94C0176585}" destId="{3152193C-9E4A-4DFD-BF9A-1822F1D67719}" srcOrd="0" destOrd="0" presId="urn:microsoft.com/office/officeart/2005/8/layout/cycle3"/>
    <dgm:cxn modelId="{8B9F81FF-F62C-42C4-BF45-7F9E539A2C6B}" srcId="{5ECCAB52-793C-468F-B0AA-D70175EC389A}" destId="{572C6B1A-CAFA-41D7-9D9D-930E9E8DE184}" srcOrd="4" destOrd="0" parTransId="{29490AB1-080C-4AC0-932C-E2CC889319F6}" sibTransId="{8E44D29D-D145-41CE-91D0-76EFB9490BF7}"/>
    <dgm:cxn modelId="{7C0938C0-D5A0-407D-9D50-49A4A30E0373}" type="presParOf" srcId="{5BDA6CE3-55AB-432A-8E32-8DA265604608}" destId="{C3071D22-6A95-4CDE-BEDD-4F7F8BE9EA7E}" srcOrd="0" destOrd="0" presId="urn:microsoft.com/office/officeart/2005/8/layout/cycle3"/>
    <dgm:cxn modelId="{75EB031A-11F1-4F3B-B355-43F6C3F2EAC1}" type="presParOf" srcId="{C3071D22-6A95-4CDE-BEDD-4F7F8BE9EA7E}" destId="{3152193C-9E4A-4DFD-BF9A-1822F1D67719}" srcOrd="0" destOrd="0" presId="urn:microsoft.com/office/officeart/2005/8/layout/cycle3"/>
    <dgm:cxn modelId="{2892BE03-C242-48AF-90DB-E67F7343737D}" type="presParOf" srcId="{C3071D22-6A95-4CDE-BEDD-4F7F8BE9EA7E}" destId="{94D5C873-A212-41FA-A8AE-194074AC0B2D}" srcOrd="1" destOrd="0" presId="urn:microsoft.com/office/officeart/2005/8/layout/cycle3"/>
    <dgm:cxn modelId="{EA7A7DDA-3E1C-4C86-B254-DB0049233528}" type="presParOf" srcId="{C3071D22-6A95-4CDE-BEDD-4F7F8BE9EA7E}" destId="{A275FF00-3EF5-428E-93EF-6802B120F9B5}" srcOrd="2" destOrd="0" presId="urn:microsoft.com/office/officeart/2005/8/layout/cycle3"/>
    <dgm:cxn modelId="{63B265F4-E932-4006-ADFE-A6E1EDD6CD12}" type="presParOf" srcId="{C3071D22-6A95-4CDE-BEDD-4F7F8BE9EA7E}" destId="{D5884B38-C018-4FCB-93C5-09F8C20E21A3}" srcOrd="3" destOrd="0" presId="urn:microsoft.com/office/officeart/2005/8/layout/cycle3"/>
    <dgm:cxn modelId="{9A3C7EF2-9739-4E9C-9A5D-01189A18FA5E}" type="presParOf" srcId="{C3071D22-6A95-4CDE-BEDD-4F7F8BE9EA7E}" destId="{42A95789-93DC-4396-8D08-AB0C8150C203}" srcOrd="4" destOrd="0" presId="urn:microsoft.com/office/officeart/2005/8/layout/cycle3"/>
    <dgm:cxn modelId="{A0D12B0C-F5FF-49CB-83E2-BD458BF18CB2}" type="presParOf" srcId="{C3071D22-6A95-4CDE-BEDD-4F7F8BE9EA7E}" destId="{5EE1612A-B5DE-4139-A531-BFA9E609E0FA}"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5FD75-2ECD-44BD-9731-6DAE9112FDD1}">
      <dsp:nvSpPr>
        <dsp:cNvPr id="0" name=""/>
        <dsp:cNvSpPr/>
      </dsp:nvSpPr>
      <dsp:spPr>
        <a:xfrm>
          <a:off x="4134" y="707185"/>
          <a:ext cx="4297412" cy="349259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36501" tIns="40640" rIns="236501" bIns="4064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dobe Arabic" panose="02040503050201020203" pitchFamily="18" charset="-78"/>
              <a:cs typeface="Adobe Arabic" panose="02040503050201020203" pitchFamily="18" charset="-78"/>
            </a:rPr>
            <a:t>Effective communication and networking skills </a:t>
          </a:r>
        </a:p>
      </dsp:txBody>
      <dsp:txXfrm>
        <a:off x="633475" y="1218663"/>
        <a:ext cx="3038730" cy="2469636"/>
      </dsp:txXfrm>
    </dsp:sp>
    <dsp:sp modelId="{81726A19-B10E-433C-AB09-B7F300DD7DC8}">
      <dsp:nvSpPr>
        <dsp:cNvPr id="0" name=""/>
        <dsp:cNvSpPr/>
      </dsp:nvSpPr>
      <dsp:spPr>
        <a:xfrm>
          <a:off x="3442064" y="546762"/>
          <a:ext cx="4297412" cy="381343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36501" tIns="40640" rIns="236501" bIns="4064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dobe Arabic" panose="02040503050201020203" pitchFamily="18" charset="-78"/>
              <a:cs typeface="Adobe Arabic" panose="02040503050201020203" pitchFamily="18" charset="-78"/>
            </a:rPr>
            <a:t>Expertise in event planning and hospitality management </a:t>
          </a:r>
        </a:p>
      </dsp:txBody>
      <dsp:txXfrm>
        <a:off x="4071405" y="1105227"/>
        <a:ext cx="3038730" cy="2696507"/>
      </dsp:txXfrm>
    </dsp:sp>
    <dsp:sp modelId="{848791F5-7C42-454B-8F0B-7FAA97B1CB93}">
      <dsp:nvSpPr>
        <dsp:cNvPr id="0" name=""/>
        <dsp:cNvSpPr/>
      </dsp:nvSpPr>
      <dsp:spPr>
        <a:xfrm>
          <a:off x="6879994" y="538791"/>
          <a:ext cx="3783871" cy="38293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36501" tIns="40640" rIns="236501" bIns="4064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dobe Arabic" panose="02040503050201020203" pitchFamily="18" charset="-78"/>
              <a:cs typeface="Adobe Arabic" panose="02040503050201020203" pitchFamily="18" charset="-78"/>
            </a:rPr>
            <a:t>Technical expert in blockchain technology  </a:t>
          </a:r>
        </a:p>
      </dsp:txBody>
      <dsp:txXfrm>
        <a:off x="7434129" y="1099591"/>
        <a:ext cx="2675601" cy="2707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5C873-A212-41FA-A8AE-194074AC0B2D}">
      <dsp:nvSpPr>
        <dsp:cNvPr id="0" name=""/>
        <dsp:cNvSpPr/>
      </dsp:nvSpPr>
      <dsp:spPr>
        <a:xfrm>
          <a:off x="3259439" y="-32451"/>
          <a:ext cx="5038155" cy="5038155"/>
        </a:xfrm>
        <a:prstGeom prst="circularArrow">
          <a:avLst>
            <a:gd name="adj1" fmla="val 5544"/>
            <a:gd name="adj2" fmla="val 330680"/>
            <a:gd name="adj3" fmla="val 13730794"/>
            <a:gd name="adj4" fmla="val 1741349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52193C-9E4A-4DFD-BF9A-1822F1D67719}">
      <dsp:nvSpPr>
        <dsp:cNvPr id="0" name=""/>
        <dsp:cNvSpPr/>
      </dsp:nvSpPr>
      <dsp:spPr>
        <a:xfrm>
          <a:off x="4576043" y="2140"/>
          <a:ext cx="2404947" cy="120247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200" kern="1200" dirty="0"/>
            <a:t>Venue and amenities </a:t>
          </a:r>
        </a:p>
        <a:p>
          <a:pPr lvl="0" algn="ctr" defTabSz="977900">
            <a:lnSpc>
              <a:spcPct val="90000"/>
            </a:lnSpc>
            <a:spcBef>
              <a:spcPct val="0"/>
            </a:spcBef>
            <a:spcAft>
              <a:spcPct val="35000"/>
            </a:spcAft>
            <a:buNone/>
          </a:pPr>
          <a:endParaRPr lang="en-US" sz="2200" kern="1200" dirty="0"/>
        </a:p>
      </dsp:txBody>
      <dsp:txXfrm>
        <a:off x="4634743" y="60840"/>
        <a:ext cx="2287547" cy="1085073"/>
      </dsp:txXfrm>
    </dsp:sp>
    <dsp:sp modelId="{A275FF00-3EF5-428E-93EF-6802B120F9B5}">
      <dsp:nvSpPr>
        <dsp:cNvPr id="0" name=""/>
        <dsp:cNvSpPr/>
      </dsp:nvSpPr>
      <dsp:spPr>
        <a:xfrm>
          <a:off x="6608884" y="1363573"/>
          <a:ext cx="2404947" cy="120247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Technological equipment</a:t>
          </a:r>
        </a:p>
      </dsp:txBody>
      <dsp:txXfrm>
        <a:off x="6667584" y="1422273"/>
        <a:ext cx="2287547" cy="1085073"/>
      </dsp:txXfrm>
    </dsp:sp>
    <dsp:sp modelId="{D5884B38-C018-4FCB-93C5-09F8C20E21A3}">
      <dsp:nvSpPr>
        <dsp:cNvPr id="0" name=""/>
        <dsp:cNvSpPr/>
      </dsp:nvSpPr>
      <dsp:spPr>
        <a:xfrm>
          <a:off x="6019663" y="3436167"/>
          <a:ext cx="3368802" cy="120247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Financial resources</a:t>
          </a:r>
        </a:p>
      </dsp:txBody>
      <dsp:txXfrm>
        <a:off x="6078363" y="3494867"/>
        <a:ext cx="3251402" cy="1085073"/>
      </dsp:txXfrm>
    </dsp:sp>
    <dsp:sp modelId="{42A95789-93DC-4396-8D08-AB0C8150C203}">
      <dsp:nvSpPr>
        <dsp:cNvPr id="0" name=""/>
        <dsp:cNvSpPr/>
      </dsp:nvSpPr>
      <dsp:spPr>
        <a:xfrm>
          <a:off x="2456554" y="3226043"/>
          <a:ext cx="2404947" cy="120247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Event materials and Digital  Supplies</a:t>
          </a:r>
        </a:p>
      </dsp:txBody>
      <dsp:txXfrm>
        <a:off x="2515254" y="3284743"/>
        <a:ext cx="2287547" cy="1085073"/>
      </dsp:txXfrm>
    </dsp:sp>
    <dsp:sp modelId="{5EE1612A-B5DE-4139-A531-BFA9E609E0FA}">
      <dsp:nvSpPr>
        <dsp:cNvPr id="0" name=""/>
        <dsp:cNvSpPr/>
      </dsp:nvSpPr>
      <dsp:spPr>
        <a:xfrm>
          <a:off x="1810538" y="1366175"/>
          <a:ext cx="3677188" cy="120247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Human Resources/Staffing </a:t>
          </a:r>
        </a:p>
      </dsp:txBody>
      <dsp:txXfrm>
        <a:off x="1869238" y="1424875"/>
        <a:ext cx="3559788" cy="1085073"/>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6851B0A-378F-B57D-9CD5-A2CB5F5F767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9A76241F-2B86-0F99-02C4-A619E4274FF6}"/>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A4D1C52-871A-45B6-8899-80A7FE1F6C7F}"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10/05/2024</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C0AA9E3E-2352-B1FF-9CB8-2BF6F5FBD4F5}"/>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53E45779-545B-2B3A-B819-E1EB4BF4C53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3854332-E443-4E7C-9558-3F3B3500FF61}"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4217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19F3DD-71B8-20E8-28EA-BBD8251714B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1FB520B2-1F07-4628-A281-AFD84FE3107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49DCC24-3420-453B-88B1-7D1A3345A7E0}" type="datetime1">
              <a:rPr lang="en-GB"/>
              <a:pPr lvl="0"/>
              <a:t>10/05/2024</a:t>
            </a:fld>
            <a:endParaRPr lang="en-GB"/>
          </a:p>
        </p:txBody>
      </p:sp>
      <p:sp>
        <p:nvSpPr>
          <p:cNvPr id="4" name="Slide Image Placeholder 3">
            <a:extLst>
              <a:ext uri="{FF2B5EF4-FFF2-40B4-BE49-F238E27FC236}">
                <a16:creationId xmlns:a16="http://schemas.microsoft.com/office/drawing/2014/main" id="{09A10D69-4A51-E0E0-D921-04F88296DF6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00C0A6B-2B3A-D9F1-671F-07353A253B5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696E786E-E3A4-FBFF-9BA4-62A6FA3651B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71C5F6A-0461-325A-5FDA-EFEEB378D0C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411E4F9-33FF-444B-B130-33BA93EFABC3}" type="slidenum">
              <a:t>‹#›</a:t>
            </a:fld>
            <a:endParaRPr lang="en-GB"/>
          </a:p>
        </p:txBody>
      </p:sp>
    </p:spTree>
    <p:extLst>
      <p:ext uri="{BB962C8B-B14F-4D97-AF65-F5344CB8AC3E}">
        <p14:creationId xmlns:p14="http://schemas.microsoft.com/office/powerpoint/2010/main" val="2143803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0EB74AFD-25BF-4D84-8B7D-5DE290158FF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3658351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hospitality industry is embracing blockchain technology's potential to improve security, transparency, and operational efficiency (Dhiraj et al. 2023).</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aim of this presentation is to examine the feasibility of hosting an event seeking to explore blockchain for hospitality security to be held at   </a:t>
            </a:r>
            <a:r>
              <a:rPr lang="en-US" sz="1200" kern="1200" dirty="0" err="1">
                <a:solidFill>
                  <a:schemeClr val="tx1"/>
                </a:solidFill>
                <a:effectLst/>
                <a:latin typeface="+mn-lt"/>
                <a:ea typeface="+mn-ea"/>
                <a:cs typeface="+mn-cs"/>
              </a:rPr>
              <a:t>Cymru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Llandudno</a:t>
            </a:r>
            <a:r>
              <a:rPr lang="en-US" sz="1200" kern="1200" dirty="0">
                <a:solidFill>
                  <a:schemeClr val="tx1"/>
                </a:solidFill>
                <a:effectLst/>
                <a:latin typeface="+mn-lt"/>
                <a:ea typeface="+mn-ea"/>
                <a:cs typeface="+mn-cs"/>
              </a:rPr>
              <a:t>.</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By analysing market dynamics, operational factors, and financial feasibility, this presentation justifies the rationale for hosting the event at </a:t>
            </a:r>
            <a:r>
              <a:rPr lang="en-US" sz="1200" kern="1200" dirty="0" err="1">
                <a:solidFill>
                  <a:schemeClr val="tx1"/>
                </a:solidFill>
                <a:effectLst/>
                <a:latin typeface="+mn-lt"/>
                <a:ea typeface="+mn-ea"/>
                <a:cs typeface="+mn-cs"/>
              </a:rPr>
              <a:t>Cymru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Llandudno</a:t>
            </a:r>
            <a:r>
              <a:rPr lang="en-US" sz="1200" kern="1200" dirty="0">
                <a:solidFill>
                  <a:schemeClr val="tx1"/>
                </a:solidFill>
                <a:effectLst/>
                <a:latin typeface="+mn-lt"/>
                <a:ea typeface="+mn-ea"/>
                <a:cs typeface="+mn-cs"/>
              </a:rPr>
              <a:t>.</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Other objectives include: </a:t>
            </a:r>
          </a:p>
          <a:p>
            <a:pPr marL="628650" lvl="1" indent="-171450">
              <a:buFont typeface="Wingdings" panose="05000000000000000000" pitchFamily="2" charset="2"/>
              <a:buChar char="Ø"/>
            </a:pPr>
            <a:r>
              <a:rPr lang="en-US" sz="1200" kern="1200" dirty="0">
                <a:solidFill>
                  <a:schemeClr val="tx1"/>
                </a:solidFill>
                <a:effectLst/>
                <a:latin typeface="+mn-lt"/>
                <a:ea typeface="+mn-ea"/>
                <a:cs typeface="+mn-cs"/>
              </a:rPr>
              <a:t>Facilitating networking opportunities for stakeholders in the hospitality industry to meet technology experts, investors, etc.  </a:t>
            </a:r>
          </a:p>
          <a:p>
            <a:pPr marL="628650" lvl="1" indent="-171450">
              <a:buFont typeface="Wingdings" panose="05000000000000000000" pitchFamily="2" charset="2"/>
              <a:buChar char="Ø"/>
            </a:pPr>
            <a:r>
              <a:rPr lang="en-US" sz="1200" kern="1200" dirty="0">
                <a:solidFill>
                  <a:schemeClr val="tx1"/>
                </a:solidFill>
                <a:effectLst/>
                <a:latin typeface="+mn-lt"/>
                <a:ea typeface="+mn-ea"/>
                <a:cs typeface="+mn-cs"/>
              </a:rPr>
              <a:t>Offering an interactive event for  participants </a:t>
            </a:r>
          </a:p>
          <a:p>
            <a:pPr marL="628650" lvl="1" indent="-171450">
              <a:buFont typeface="Wingdings" panose="05000000000000000000" pitchFamily="2" charset="2"/>
              <a:buChar char="Ø"/>
            </a:pPr>
            <a:r>
              <a:rPr lang="en-US" sz="1200" kern="1200" dirty="0">
                <a:solidFill>
                  <a:schemeClr val="tx1"/>
                </a:solidFill>
                <a:effectLst/>
                <a:latin typeface="+mn-lt"/>
                <a:ea typeface="+mn-ea"/>
                <a:cs typeface="+mn-cs"/>
              </a:rPr>
              <a:t>And</a:t>
            </a:r>
            <a:r>
              <a:rPr lang="en-US" sz="1200" kern="1200" baseline="0" dirty="0">
                <a:solidFill>
                  <a:schemeClr val="tx1"/>
                </a:solidFill>
                <a:effectLst/>
                <a:latin typeface="+mn-lt"/>
                <a:ea typeface="+mn-ea"/>
                <a:cs typeface="+mn-cs"/>
              </a:rPr>
              <a:t> facilitating </a:t>
            </a:r>
            <a:r>
              <a:rPr lang="en-US" sz="1200" kern="1200" dirty="0">
                <a:solidFill>
                  <a:schemeClr val="tx1"/>
                </a:solidFill>
                <a:effectLst/>
                <a:latin typeface="+mn-lt"/>
                <a:ea typeface="+mn-ea"/>
                <a:cs typeface="+mn-cs"/>
              </a:rPr>
              <a:t>discussions on the role of blockchain technology  with  a focus on identifying opportunities and forging partnership</a:t>
            </a:r>
          </a:p>
          <a:p>
            <a:pPr marL="171450" indent="-171450">
              <a:buFont typeface="Wingdings" panose="05000000000000000000" pitchFamily="2" charset="2"/>
              <a:buChar char="Ø"/>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2</a:t>
            </a:fld>
            <a:endParaRPr lang="en-US" dirty="0"/>
          </a:p>
        </p:txBody>
      </p:sp>
    </p:spTree>
    <p:extLst>
      <p:ext uri="{BB962C8B-B14F-4D97-AF65-F5344CB8AC3E}">
        <p14:creationId xmlns:p14="http://schemas.microsoft.com/office/powerpoint/2010/main" val="1760344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000" kern="1200" dirty="0">
                <a:solidFill>
                  <a:schemeClr val="tx1"/>
                </a:solidFill>
                <a:effectLst/>
                <a:latin typeface="+mn-lt"/>
                <a:ea typeface="+mn-ea"/>
                <a:cs typeface="+mn-cs"/>
              </a:rPr>
              <a:t>As indicated by the majority of research (Deloitte, 2024; </a:t>
            </a:r>
            <a:r>
              <a:rPr lang="en-GB" sz="1000" kern="1200" dirty="0" err="1">
                <a:solidFill>
                  <a:schemeClr val="tx1"/>
                </a:solidFill>
                <a:effectLst/>
                <a:latin typeface="+mn-lt"/>
                <a:ea typeface="+mn-ea"/>
                <a:cs typeface="+mn-cs"/>
              </a:rPr>
              <a:t>Dyball</a:t>
            </a:r>
            <a:r>
              <a:rPr lang="en-GB" sz="1000" kern="1200" dirty="0">
                <a:solidFill>
                  <a:schemeClr val="tx1"/>
                </a:solidFill>
                <a:effectLst/>
                <a:latin typeface="+mn-lt"/>
                <a:ea typeface="+mn-ea"/>
                <a:cs typeface="+mn-cs"/>
              </a:rPr>
              <a:t> and </a:t>
            </a:r>
            <a:r>
              <a:rPr lang="en-GB" sz="1000" kern="1200" dirty="0" err="1">
                <a:solidFill>
                  <a:schemeClr val="tx1"/>
                </a:solidFill>
                <a:effectLst/>
                <a:latin typeface="+mn-lt"/>
                <a:ea typeface="+mn-ea"/>
                <a:cs typeface="+mn-cs"/>
              </a:rPr>
              <a:t>Seethamraju</a:t>
            </a:r>
            <a:r>
              <a:rPr lang="en-GB" sz="1000" kern="1200" dirty="0">
                <a:solidFill>
                  <a:schemeClr val="tx1"/>
                </a:solidFill>
                <a:effectLst/>
                <a:latin typeface="+mn-lt"/>
                <a:ea typeface="+mn-ea"/>
                <a:cs typeface="+mn-cs"/>
              </a:rPr>
              <a:t>, 2021; </a:t>
            </a:r>
            <a:r>
              <a:rPr lang="en-GB" sz="1000" kern="1200" dirty="0" err="1">
                <a:solidFill>
                  <a:schemeClr val="tx1"/>
                </a:solidFill>
                <a:effectLst/>
                <a:latin typeface="+mn-lt"/>
                <a:ea typeface="+mn-ea"/>
                <a:cs typeface="+mn-cs"/>
              </a:rPr>
              <a:t>Nuryyev</a:t>
            </a:r>
            <a:r>
              <a:rPr lang="en-GB" sz="1000" kern="1200" dirty="0">
                <a:solidFill>
                  <a:schemeClr val="tx1"/>
                </a:solidFill>
                <a:effectLst/>
                <a:latin typeface="+mn-lt"/>
                <a:ea typeface="+mn-ea"/>
                <a:cs typeface="+mn-cs"/>
              </a:rPr>
              <a:t> et al., 2020), blockchain technology target a wide range of industries.</a:t>
            </a:r>
          </a:p>
          <a:p>
            <a:r>
              <a:rPr lang="en-GB" sz="1000" kern="1200" dirty="0">
                <a:solidFill>
                  <a:schemeClr val="tx1"/>
                </a:solidFill>
                <a:effectLst/>
                <a:latin typeface="+mn-lt"/>
                <a:ea typeface="+mn-ea"/>
                <a:cs typeface="+mn-cs"/>
              </a:rPr>
              <a:t>For this event the target market include: </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Hospitality professional  </a:t>
            </a:r>
            <a:r>
              <a:rPr lang="en-GB" sz="1000" kern="1200" baseline="0" dirty="0">
                <a:solidFill>
                  <a:schemeClr val="tx1"/>
                </a:solidFill>
                <a:effectLst/>
                <a:latin typeface="+mn-lt"/>
                <a:ea typeface="+mn-ea"/>
                <a:cs typeface="+mn-cs"/>
              </a:rPr>
              <a:t> including </a:t>
            </a:r>
            <a:r>
              <a:rPr lang="en-GB" sz="1000" kern="1200" dirty="0">
                <a:solidFill>
                  <a:schemeClr val="tx1"/>
                </a:solidFill>
                <a:effectLst/>
                <a:latin typeface="+mn-lt"/>
                <a:ea typeface="+mn-ea"/>
                <a:cs typeface="+mn-cs"/>
              </a:rPr>
              <a:t>Restaurant owners, staffs, managers and Event planners </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Investors and Venture capitalists </a:t>
            </a:r>
            <a:r>
              <a:rPr lang="en-GB" sz="1000" kern="1200" baseline="0" dirty="0">
                <a:solidFill>
                  <a:schemeClr val="tx1"/>
                </a:solidFill>
                <a:effectLst/>
                <a:latin typeface="+mn-lt"/>
                <a:ea typeface="+mn-ea"/>
                <a:cs typeface="+mn-cs"/>
              </a:rPr>
              <a:t> </a:t>
            </a:r>
            <a:r>
              <a:rPr lang="en-GB" sz="1000" kern="1200" dirty="0">
                <a:solidFill>
                  <a:schemeClr val="tx1"/>
                </a:solidFill>
                <a:effectLst/>
                <a:latin typeface="+mn-lt"/>
                <a:ea typeface="+mn-ea"/>
                <a:cs typeface="+mn-cs"/>
              </a:rPr>
              <a:t>interested  in funding  innovation in the hospitality technology sector  and those who believe in the power of blockchain technology  in enhancing security in the hospitality industry</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Policymakers and Regulatory bodies including  Welsh government officials regulating the adoption of blockchain technology </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Another essential target market for this event are industry partners and service provider </a:t>
            </a:r>
            <a:r>
              <a:rPr lang="en-GB" sz="1000" kern="1200" baseline="0" dirty="0">
                <a:solidFill>
                  <a:schemeClr val="tx1"/>
                </a:solidFill>
                <a:effectLst/>
                <a:latin typeface="+mn-lt"/>
                <a:ea typeface="+mn-ea"/>
                <a:cs typeface="+mn-cs"/>
              </a:rPr>
              <a:t> such as </a:t>
            </a:r>
            <a:r>
              <a:rPr lang="en-GB" sz="1000" kern="1200" dirty="0">
                <a:solidFill>
                  <a:schemeClr val="tx1"/>
                </a:solidFill>
                <a:effectLst/>
                <a:latin typeface="+mn-lt"/>
                <a:ea typeface="+mn-ea"/>
                <a:cs typeface="+mn-cs"/>
              </a:rPr>
              <a:t>Blockchain Connected, a network for blockchain community in Wales</a:t>
            </a:r>
          </a:p>
          <a:p>
            <a:pPr marL="171450" lvl="0" indent="-171450">
              <a:buFont typeface="Wingdings" panose="05000000000000000000" pitchFamily="2" charset="2"/>
              <a:buChar char="Ø"/>
            </a:pPr>
            <a:endParaRPr lang="en-GB" sz="1000" kern="1200" dirty="0">
              <a:solidFill>
                <a:schemeClr val="tx1"/>
              </a:solidFill>
              <a:effectLst/>
              <a:latin typeface="+mn-lt"/>
              <a:ea typeface="+mn-ea"/>
              <a:cs typeface="+mn-cs"/>
            </a:endParaRPr>
          </a:p>
          <a:p>
            <a:pPr marL="0" lvl="0" indent="0">
              <a:buFont typeface="Wingdings" panose="05000000000000000000" pitchFamily="2" charset="2"/>
              <a:buNone/>
            </a:pPr>
            <a:r>
              <a:rPr lang="en-GB" sz="1000" kern="1200" dirty="0">
                <a:solidFill>
                  <a:schemeClr val="tx1"/>
                </a:solidFill>
                <a:effectLst/>
                <a:latin typeface="+mn-lt"/>
                <a:ea typeface="+mn-ea"/>
                <a:cs typeface="+mn-cs"/>
              </a:rPr>
              <a:t>COMPETITION</a:t>
            </a:r>
            <a:r>
              <a:rPr lang="en-GB" sz="1000" kern="1200" baseline="0" dirty="0">
                <a:solidFill>
                  <a:schemeClr val="tx1"/>
                </a:solidFill>
                <a:effectLst/>
                <a:latin typeface="+mn-lt"/>
                <a:ea typeface="+mn-ea"/>
                <a:cs typeface="+mn-cs"/>
              </a:rPr>
              <a:t> </a:t>
            </a: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When planning an event, it is critical to contemplate potential competitors (</a:t>
            </a:r>
            <a:r>
              <a:rPr lang="en-GB" sz="1000" kern="1200" dirty="0" err="1">
                <a:solidFill>
                  <a:schemeClr val="tx1"/>
                </a:solidFill>
                <a:effectLst/>
                <a:latin typeface="+mn-lt"/>
                <a:ea typeface="+mn-ea"/>
                <a:cs typeface="+mn-cs"/>
              </a:rPr>
              <a:t>Napierała</a:t>
            </a:r>
            <a:r>
              <a:rPr lang="en-GB" sz="1000" kern="1200" dirty="0">
                <a:solidFill>
                  <a:schemeClr val="tx1"/>
                </a:solidFill>
                <a:effectLst/>
                <a:latin typeface="+mn-lt"/>
                <a:ea typeface="+mn-ea"/>
                <a:cs typeface="+mn-cs"/>
              </a:rPr>
              <a:t> &amp; </a:t>
            </a:r>
            <a:r>
              <a:rPr lang="en-GB" sz="1000" kern="1200" dirty="0" err="1">
                <a:solidFill>
                  <a:schemeClr val="tx1"/>
                </a:solidFill>
                <a:effectLst/>
                <a:latin typeface="+mn-lt"/>
                <a:ea typeface="+mn-ea"/>
                <a:cs typeface="+mn-cs"/>
              </a:rPr>
              <a:t>Birdir</a:t>
            </a:r>
            <a:r>
              <a:rPr lang="en-GB" sz="1000" kern="1200" dirty="0">
                <a:solidFill>
                  <a:schemeClr val="tx1"/>
                </a:solidFill>
                <a:effectLst/>
                <a:latin typeface="+mn-lt"/>
                <a:ea typeface="+mn-ea"/>
                <a:cs typeface="+mn-cs"/>
              </a:rPr>
              <a:t>, 2020; An et al., 2021).  </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There is limited direct competition because very few events focusing on blockchain technology in the hospitality industry are being organised (Al Karim et al., 2022; Global Data, 2024 ).  </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However, there could be other technology-related hospitality events that may compete for our target audience's attention. </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In addition, since the COVID-19 pandemic, most events are being held virtually through online workshops, resources, and Webinars (Organisation for Economic Co-operation and Development, 2020)</a:t>
            </a:r>
            <a:endParaRPr lang="en-US" sz="10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000" kern="1200" dirty="0">
                <a:solidFill>
                  <a:schemeClr val="tx1"/>
                </a:solidFill>
                <a:effectLst/>
                <a:latin typeface="+mn-lt"/>
                <a:ea typeface="+mn-ea"/>
                <a:cs typeface="+mn-cs"/>
              </a:rPr>
              <a:t>However as long as the event can offer compelling content and networking opportunities, it can mitigate the threat of competition. </a:t>
            </a:r>
            <a:endParaRPr lang="en-US" sz="1000" kern="1200" dirty="0">
              <a:solidFill>
                <a:schemeClr val="tx1"/>
              </a:solidFill>
              <a:effectLst/>
              <a:latin typeface="+mn-lt"/>
              <a:ea typeface="+mn-ea"/>
              <a:cs typeface="+mn-cs"/>
            </a:endParaRPr>
          </a:p>
          <a:p>
            <a:pPr marL="0" lvl="0" indent="0">
              <a:buFont typeface="Wingdings" panose="05000000000000000000" pitchFamily="2" charset="2"/>
              <a:buNone/>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3</a:t>
            </a:fld>
            <a:endParaRPr lang="en-US" dirty="0"/>
          </a:p>
        </p:txBody>
      </p:sp>
    </p:spTree>
    <p:extLst>
      <p:ext uri="{BB962C8B-B14F-4D97-AF65-F5344CB8AC3E}">
        <p14:creationId xmlns:p14="http://schemas.microsoft.com/office/powerpoint/2010/main" val="149275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nSpc>
                <a:spcPct val="150000"/>
              </a:lnSpc>
              <a:buFont typeface="Wingdings" panose="05000000000000000000" pitchFamily="2" charset="2"/>
              <a:buChar char="ü"/>
            </a:pPr>
            <a:r>
              <a:rPr lang="en-GB" sz="1400" kern="1200" dirty="0">
                <a:solidFill>
                  <a:schemeClr val="tx1"/>
                </a:solidFill>
                <a:effectLst/>
                <a:latin typeface="Adobe Arabic" panose="02040503050201020203" pitchFamily="18" charset="-78"/>
                <a:ea typeface="+mn-ea"/>
                <a:cs typeface="Adobe Arabic" panose="02040503050201020203" pitchFamily="18" charset="-78"/>
              </a:rPr>
              <a:t>There is a demand for this event because of the growing interest and recognition of the benefits of blockchain technology in the hospitality industry.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lnSpc>
                <a:spcPct val="150000"/>
              </a:lnSpc>
              <a:buFont typeface="Wingdings" panose="05000000000000000000" pitchFamily="2" charset="2"/>
              <a:buChar char="ü"/>
            </a:pPr>
            <a:r>
              <a:rPr lang="en-GB" sz="1400" kern="1200" dirty="0">
                <a:solidFill>
                  <a:schemeClr val="tx1"/>
                </a:solidFill>
                <a:effectLst/>
                <a:latin typeface="Adobe Arabic" panose="02040503050201020203" pitchFamily="18" charset="-78"/>
                <a:ea typeface="+mn-ea"/>
                <a:cs typeface="Adobe Arabic" panose="02040503050201020203" pitchFamily="18" charset="-78"/>
              </a:rPr>
              <a:t>According to Global Data (2024), the blockchain technology industry had a remarkable annual growth rate (CAGR) of 57% in 2023, reaching a valuation of $12.3 billion.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lnSpc>
                <a:spcPct val="150000"/>
              </a:lnSpc>
              <a:buFont typeface="Wingdings" panose="05000000000000000000" pitchFamily="2" charset="2"/>
              <a:buChar char="ü"/>
            </a:pPr>
            <a:r>
              <a:rPr lang="en-GB" sz="1400" kern="1200" dirty="0">
                <a:solidFill>
                  <a:schemeClr val="tx1"/>
                </a:solidFill>
                <a:effectLst/>
                <a:latin typeface="Adobe Arabic" panose="02040503050201020203" pitchFamily="18" charset="-78"/>
                <a:ea typeface="+mn-ea"/>
                <a:cs typeface="Adobe Arabic" panose="02040503050201020203" pitchFamily="18" charset="-78"/>
              </a:rPr>
              <a:t>Studies have shown that Blockchain can offer security and transparency in the hospitality industry. However, the hospitality industry experiences challenges when it comes to implementation. This means there is a high demand for such an event.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lnSpc>
                <a:spcPct val="150000"/>
              </a:lnSpc>
              <a:buFont typeface="Wingdings" panose="05000000000000000000" pitchFamily="2" charset="2"/>
              <a:buChar char="ü"/>
            </a:pPr>
            <a:r>
              <a:rPr lang="en-GB" sz="1400" kern="1200" dirty="0">
                <a:solidFill>
                  <a:schemeClr val="tx1"/>
                </a:solidFill>
                <a:effectLst/>
                <a:latin typeface="Adobe Arabic" panose="02040503050201020203" pitchFamily="18" charset="-78"/>
                <a:ea typeface="+mn-ea"/>
                <a:cs typeface="Adobe Arabic" panose="02040503050201020203" pitchFamily="18" charset="-78"/>
              </a:rPr>
              <a:t>When it comes to the supply, Nielson (2023) argues that there high demand in this market for blockchain solutions, but there is not enough supply to match this demand. This means there is limited events focusing on blockchain technology </a:t>
            </a:r>
            <a:r>
              <a:rPr lang="en-US" sz="1400" dirty="0"/>
              <a:t>(</a:t>
            </a:r>
            <a:r>
              <a:rPr lang="en-US" sz="1400" dirty="0" err="1"/>
              <a:t>ExCeL</a:t>
            </a:r>
            <a:r>
              <a:rPr lang="en-US" sz="1400" dirty="0"/>
              <a:t> London, 2024)</a:t>
            </a:r>
            <a:endParaRPr lang="en-GB"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lnSpc>
                <a:spcPct val="150000"/>
              </a:lnSpc>
              <a:buFont typeface="Wingdings" panose="05000000000000000000" pitchFamily="2" charset="2"/>
              <a:buChar char="ü"/>
            </a:pPr>
            <a:r>
              <a:rPr lang="en-GB" sz="1400" kern="1200" dirty="0">
                <a:solidFill>
                  <a:schemeClr val="tx1"/>
                </a:solidFill>
                <a:effectLst/>
                <a:latin typeface="Adobe Arabic" panose="02040503050201020203" pitchFamily="18" charset="-78"/>
                <a:ea typeface="+mn-ea"/>
                <a:cs typeface="Adobe Arabic" panose="02040503050201020203" pitchFamily="18" charset="-78"/>
              </a:rPr>
              <a:t>Thakur (2023) states that although there is a lot of interest and potential in blockchain, there are significant obstacles to overcome. But a sizable industry is still waiting to make use of blockchain technology, suggesting big growth and development potential in the years to come.</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0" indent="0">
              <a:lnSpc>
                <a:spcPct val="150000"/>
              </a:lnSpc>
              <a:buFont typeface="Wingdings" panose="05000000000000000000" pitchFamily="2" charset="2"/>
              <a:buNone/>
            </a:pP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4</a:t>
            </a:fld>
            <a:endParaRPr lang="en-US" dirty="0"/>
          </a:p>
        </p:txBody>
      </p:sp>
    </p:spTree>
    <p:extLst>
      <p:ext uri="{BB962C8B-B14F-4D97-AF65-F5344CB8AC3E}">
        <p14:creationId xmlns:p14="http://schemas.microsoft.com/office/powerpoint/2010/main" val="2588696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The proposed event will be held at Venue </a:t>
            </a:r>
            <a:r>
              <a:rPr lang="en-GB" sz="1400" kern="1200" dirty="0" err="1">
                <a:solidFill>
                  <a:schemeClr val="tx1"/>
                </a:solidFill>
                <a:effectLst/>
                <a:latin typeface="Adobe Arabic" panose="02040503050201020203" pitchFamily="18" charset="-78"/>
                <a:ea typeface="+mn-ea"/>
                <a:cs typeface="Adobe Arabic" panose="02040503050201020203" pitchFamily="18" charset="-78"/>
              </a:rPr>
              <a:t>Cymru</a:t>
            </a:r>
            <a:r>
              <a:rPr lang="en-GB" sz="1400" kern="1200" dirty="0">
                <a:solidFill>
                  <a:schemeClr val="tx1"/>
                </a:solidFill>
                <a:effectLst/>
                <a:latin typeface="Adobe Arabic" panose="02040503050201020203" pitchFamily="18" charset="-78"/>
                <a:ea typeface="+mn-ea"/>
                <a:cs typeface="Adobe Arabic" panose="02040503050201020203" pitchFamily="18" charset="-78"/>
              </a:rPr>
              <a:t> in Llandudno, North Wales (North Wales Tourism, 2019).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Venue </a:t>
            </a:r>
            <a:r>
              <a:rPr lang="en-GB" sz="1400" kern="1200" dirty="0" err="1">
                <a:solidFill>
                  <a:schemeClr val="tx1"/>
                </a:solidFill>
                <a:effectLst/>
                <a:latin typeface="Adobe Arabic" panose="02040503050201020203" pitchFamily="18" charset="-78"/>
                <a:ea typeface="+mn-ea"/>
                <a:cs typeface="Adobe Arabic" panose="02040503050201020203" pitchFamily="18" charset="-78"/>
              </a:rPr>
              <a:t>Cymru</a:t>
            </a:r>
            <a:r>
              <a:rPr lang="en-GB" sz="1400" kern="1200" dirty="0">
                <a:solidFill>
                  <a:schemeClr val="tx1"/>
                </a:solidFill>
                <a:effectLst/>
                <a:latin typeface="Adobe Arabic" panose="02040503050201020203" pitchFamily="18" charset="-78"/>
                <a:ea typeface="+mn-ea"/>
                <a:cs typeface="Adobe Arabic" panose="02040503050201020203" pitchFamily="18" charset="-78"/>
              </a:rPr>
              <a:t> I is a modern and famous event facility with its main conference hall seating up to 1,500 delegates and extra room for attendees and demos.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The venue's great transit links and accessibility ensure attendees' seamless journey (North Wales Tourism, 2019; Venue </a:t>
            </a:r>
            <a:r>
              <a:rPr lang="en-GB" sz="1400" kern="1200" dirty="0" err="1">
                <a:solidFill>
                  <a:schemeClr val="tx1"/>
                </a:solidFill>
                <a:effectLst/>
                <a:latin typeface="Adobe Arabic" panose="02040503050201020203" pitchFamily="18" charset="-78"/>
                <a:ea typeface="+mn-ea"/>
                <a:cs typeface="Adobe Arabic" panose="02040503050201020203" pitchFamily="18" charset="-78"/>
              </a:rPr>
              <a:t>Cymru</a:t>
            </a:r>
            <a:r>
              <a:rPr lang="en-GB" sz="1400" kern="1200" dirty="0">
                <a:solidFill>
                  <a:schemeClr val="tx1"/>
                </a:solidFill>
                <a:effectLst/>
                <a:latin typeface="Adobe Arabic" panose="02040503050201020203" pitchFamily="18" charset="-78"/>
                <a:ea typeface="+mn-ea"/>
                <a:cs typeface="Adobe Arabic" panose="02040503050201020203" pitchFamily="18" charset="-78"/>
              </a:rPr>
              <a:t>, 2024).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Also the Venue allows for easy booking for the appropriate event dates, ensuring a smooth execution of the blockchain technology showcase and availability on the proposed dates is confirmed.</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Furthermore, its mission to provide amazing experiences is perfectly aligned with the goals of increasing security, transparency, and trust through cutting-edge blockchain use.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400" b="0" i="0" kern="1200" dirty="0">
              <a:solidFill>
                <a:schemeClr val="tx1"/>
              </a:solidFill>
              <a:effectLst/>
              <a:latin typeface="Adobe Arabic" panose="02040503050201020203" pitchFamily="18" charset="-78"/>
              <a:ea typeface="+mn-ea"/>
              <a:cs typeface="Adobe Arabic" panose="02040503050201020203" pitchFamily="18" charset="-78"/>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5</a:t>
            </a:fld>
            <a:endParaRPr lang="en-US" dirty="0"/>
          </a:p>
        </p:txBody>
      </p:sp>
    </p:spTree>
    <p:extLst>
      <p:ext uri="{BB962C8B-B14F-4D97-AF65-F5344CB8AC3E}">
        <p14:creationId xmlns:p14="http://schemas.microsoft.com/office/powerpoint/2010/main" val="2486212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sz="1400" kern="1200" dirty="0">
                <a:solidFill>
                  <a:schemeClr val="tx1"/>
                </a:solidFill>
                <a:effectLst/>
                <a:latin typeface="Adobe Arabic" panose="02040503050201020203" pitchFamily="18" charset="-78"/>
                <a:ea typeface="+mn-ea"/>
                <a:cs typeface="Adobe Arabic" panose="02040503050201020203" pitchFamily="18" charset="-78"/>
              </a:rPr>
              <a:t>Hosting such an event, blockchain technologies in the hospitality sector necessitate a wide range of important skills, especially among the </a:t>
            </a:r>
            <a:r>
              <a:rPr lang="en-GB" sz="1400" kern="1200" dirty="0">
                <a:solidFill>
                  <a:schemeClr val="tx1"/>
                </a:solidFill>
                <a:effectLst/>
                <a:latin typeface="Adobe Arabic" panose="02040503050201020203" pitchFamily="18" charset="-78"/>
                <a:ea typeface="+mn-ea"/>
                <a:cs typeface="Adobe Arabic" panose="02040503050201020203" pitchFamily="18" charset="-78"/>
              </a:rPr>
              <a:t>staffs.  This include: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Excellent Communication and networking skills is required to link and build relationships with stakeholders (Indeed.com, 2022; Minor et al., 2024)</a:t>
            </a:r>
            <a:r>
              <a:rPr lang="en-GB" sz="1400" b="1" kern="1200" dirty="0">
                <a:solidFill>
                  <a:schemeClr val="tx1"/>
                </a:solidFill>
                <a:effectLst/>
                <a:latin typeface="Adobe Arabic" panose="02040503050201020203" pitchFamily="18" charset="-78"/>
                <a:ea typeface="+mn-ea"/>
                <a:cs typeface="Adobe Arabic" panose="02040503050201020203" pitchFamily="18" charset="-78"/>
              </a:rPr>
              <a:t>.</a:t>
            </a:r>
            <a:r>
              <a:rPr lang="en-GB" sz="1400" kern="1200" dirty="0">
                <a:solidFill>
                  <a:schemeClr val="tx1"/>
                </a:solidFill>
                <a:effectLst/>
                <a:latin typeface="Adobe Arabic" panose="02040503050201020203" pitchFamily="18" charset="-78"/>
                <a:ea typeface="+mn-ea"/>
                <a:cs typeface="Adobe Arabic" panose="02040503050201020203" pitchFamily="18" charset="-78"/>
              </a:rPr>
              <a:t>).</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They also need expertise in event planning and hospitality management which </a:t>
            </a:r>
            <a:r>
              <a:rPr lang="en-GB" sz="1400" kern="1200" baseline="0" dirty="0">
                <a:solidFill>
                  <a:schemeClr val="tx1"/>
                </a:solidFill>
                <a:effectLst/>
                <a:latin typeface="Adobe Arabic" panose="02040503050201020203" pitchFamily="18" charset="-78"/>
                <a:ea typeface="+mn-ea"/>
                <a:cs typeface="Adobe Arabic" panose="02040503050201020203" pitchFamily="18" charset="-78"/>
              </a:rPr>
              <a:t> constitutes</a:t>
            </a:r>
            <a:r>
              <a:rPr lang="en-GB" sz="1400" kern="1200" dirty="0">
                <a:solidFill>
                  <a:schemeClr val="tx1"/>
                </a:solidFill>
                <a:effectLst/>
                <a:latin typeface="Adobe Arabic" panose="02040503050201020203" pitchFamily="18" charset="-78"/>
                <a:ea typeface="+mn-ea"/>
                <a:cs typeface="Adobe Arabic" panose="02040503050201020203" pitchFamily="18" charset="-78"/>
              </a:rPr>
              <a:t> the ability to plan and execute diverse needs of the event, including coordination and logistics </a:t>
            </a:r>
            <a:r>
              <a:rPr lang="en-US" sz="1400" dirty="0"/>
              <a:t>(Richards et al., 2022)</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Arial" panose="020B0604020202020204" pitchFamily="34" charset="0"/>
              <a:buChar char="•"/>
            </a:pPr>
            <a:r>
              <a:rPr lang="en-GB" sz="1400" kern="1200" dirty="0">
                <a:solidFill>
                  <a:schemeClr val="tx1"/>
                </a:solidFill>
                <a:effectLst/>
                <a:latin typeface="Adobe Arabic" panose="02040503050201020203" pitchFamily="18" charset="-78"/>
                <a:ea typeface="+mn-ea"/>
                <a:cs typeface="Adobe Arabic" panose="02040503050201020203" pitchFamily="18" charset="-78"/>
              </a:rPr>
              <a:t>Lastly, the event speaker  should  possess technology and blockchain expertise for informed discussion   </a:t>
            </a: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400" kern="1200" dirty="0">
              <a:solidFill>
                <a:schemeClr val="tx1"/>
              </a:solidFill>
              <a:effectLst/>
              <a:latin typeface="Adobe Arabic" panose="02040503050201020203" pitchFamily="18" charset="-78"/>
              <a:ea typeface="+mn-ea"/>
              <a:cs typeface="Adobe Arabic" panose="02040503050201020203" pitchFamily="18" charset="-78"/>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6</a:t>
            </a:fld>
            <a:endParaRPr lang="en-US" dirty="0"/>
          </a:p>
        </p:txBody>
      </p:sp>
    </p:spTree>
    <p:extLst>
      <p:ext uri="{BB962C8B-B14F-4D97-AF65-F5344CB8AC3E}">
        <p14:creationId xmlns:p14="http://schemas.microsoft.com/office/powerpoint/2010/main" val="2658634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Diverse resources are needed to facilitate</a:t>
            </a:r>
            <a:r>
              <a:rPr lang="en-GB" sz="1200" kern="1200" baseline="0" dirty="0">
                <a:solidFill>
                  <a:schemeClr val="tx1"/>
                </a:solidFill>
                <a:effectLst/>
                <a:latin typeface="+mn-lt"/>
                <a:ea typeface="+mn-ea"/>
                <a:cs typeface="+mn-cs"/>
              </a:rPr>
              <a:t> and </a:t>
            </a:r>
            <a:r>
              <a:rPr lang="en-GB" sz="1200" kern="1200" dirty="0">
                <a:solidFill>
                  <a:schemeClr val="tx1"/>
                </a:solidFill>
                <a:effectLst/>
                <a:latin typeface="+mn-lt"/>
                <a:ea typeface="+mn-ea"/>
                <a:cs typeface="+mn-cs"/>
              </a:rPr>
              <a:t>make the event impactful</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Melly</a:t>
            </a:r>
            <a:r>
              <a:rPr lang="en-GB" sz="1200" kern="1200" dirty="0">
                <a:solidFill>
                  <a:schemeClr val="tx1"/>
                </a:solidFill>
                <a:effectLst/>
                <a:latin typeface="+mn-lt"/>
                <a:ea typeface="+mn-ea"/>
                <a:cs typeface="+mn-cs"/>
              </a:rPr>
              <a:t> et al., 2023) </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The first critical resource is the venue and amenities. The venue has already been determined and has all the amenities needed, including parking facilities.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1200" kern="1200" dirty="0">
                <a:solidFill>
                  <a:schemeClr val="tx1"/>
                </a:solidFill>
                <a:effectLst/>
                <a:latin typeface="+mn-lt"/>
                <a:ea typeface="+mn-ea"/>
                <a:cs typeface="+mn-cs"/>
              </a:rPr>
              <a:t>Based on </a:t>
            </a:r>
            <a:r>
              <a:rPr lang="en-GB" sz="1200" kern="1200" dirty="0" err="1">
                <a:solidFill>
                  <a:schemeClr val="tx1"/>
                </a:solidFill>
                <a:effectLst/>
                <a:latin typeface="+mn-lt"/>
                <a:ea typeface="+mn-ea"/>
                <a:cs typeface="+mn-cs"/>
              </a:rPr>
              <a:t>Centobelli</a:t>
            </a:r>
            <a:r>
              <a:rPr lang="en-GB" sz="1200" kern="1200" dirty="0">
                <a:solidFill>
                  <a:schemeClr val="tx1"/>
                </a:solidFill>
                <a:effectLst/>
                <a:latin typeface="+mn-lt"/>
                <a:ea typeface="+mn-ea"/>
                <a:cs typeface="+mn-cs"/>
              </a:rPr>
              <a:t> et al. (2021) and UNICEF (2024), human resources with expertise in planning and event management are required. They include event planners and coordinators to manage logistics, scheduling, and coordination with vendors and speakers. Technical support staff are also needed to oversee the technical aspects of the event (</a:t>
            </a:r>
            <a:r>
              <a:rPr lang="en-GB" sz="1200" kern="1200" dirty="0" err="1">
                <a:solidFill>
                  <a:schemeClr val="tx1"/>
                </a:solidFill>
                <a:effectLst/>
                <a:latin typeface="+mn-lt"/>
                <a:ea typeface="+mn-ea"/>
                <a:cs typeface="+mn-cs"/>
              </a:rPr>
              <a:t>Mehrotra</a:t>
            </a:r>
            <a:r>
              <a:rPr lang="en-GB" sz="1200" kern="1200" dirty="0">
                <a:solidFill>
                  <a:schemeClr val="tx1"/>
                </a:solidFill>
                <a:effectLst/>
                <a:latin typeface="+mn-lt"/>
                <a:ea typeface="+mn-ea"/>
                <a:cs typeface="+mn-cs"/>
              </a:rPr>
              <a:t> &amp; Lobo, 2020).</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Event materials and Digital supplies, including badges, stationeries, and signage, promotional materials are essential</a:t>
            </a:r>
            <a:r>
              <a:rPr lang="en-GB" sz="1200" kern="1200" baseline="0" dirty="0">
                <a:solidFill>
                  <a:schemeClr val="tx1"/>
                </a:solidFill>
                <a:effectLst/>
                <a:latin typeface="+mn-lt"/>
                <a:ea typeface="+mn-ea"/>
                <a:cs typeface="+mn-cs"/>
              </a:rPr>
              <a:t> for the success of this event </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In addition the proposed event requires a range of Technological equipment which cannot be all provided by the  Venue </a:t>
            </a:r>
            <a:r>
              <a:rPr lang="en-GB" sz="1200" kern="1200" dirty="0" err="1">
                <a:solidFill>
                  <a:schemeClr val="tx1"/>
                </a:solidFill>
                <a:effectLst/>
                <a:latin typeface="+mn-lt"/>
                <a:ea typeface="+mn-ea"/>
                <a:cs typeface="+mn-cs"/>
              </a:rPr>
              <a:t>Cymru</a:t>
            </a:r>
            <a:r>
              <a:rPr lang="en-GB" sz="1200" kern="1200" dirty="0">
                <a:solidFill>
                  <a:schemeClr val="tx1"/>
                </a:solidFill>
                <a:effectLst/>
                <a:latin typeface="+mn-lt"/>
                <a:ea typeface="+mn-ea"/>
                <a:cs typeface="+mn-cs"/>
              </a:rPr>
              <a:t> . According to </a:t>
            </a:r>
            <a:r>
              <a:rPr lang="en-GB" sz="1200" kern="1200" dirty="0" err="1">
                <a:solidFill>
                  <a:schemeClr val="tx1"/>
                </a:solidFill>
                <a:effectLst/>
                <a:latin typeface="+mn-lt"/>
                <a:ea typeface="+mn-ea"/>
                <a:cs typeface="+mn-cs"/>
              </a:rPr>
              <a:t>Mehrotra</a:t>
            </a:r>
            <a:r>
              <a:rPr lang="en-GB" sz="1200" kern="1200" dirty="0">
                <a:solidFill>
                  <a:schemeClr val="tx1"/>
                </a:solidFill>
                <a:effectLst/>
                <a:latin typeface="+mn-lt"/>
                <a:ea typeface="+mn-ea"/>
                <a:cs typeface="+mn-cs"/>
              </a:rPr>
              <a:t> &amp; Lobo (2020), technological equipment such  as tablets and laptops are needed for registration and presentation.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Financial resources is another critical resource that will guarantee credibility and viability. It includes sponsorship, registration fees, grants, </a:t>
            </a:r>
            <a:r>
              <a:rPr lang="en-GB" sz="1200" kern="1200" dirty="0" err="1">
                <a:solidFill>
                  <a:schemeClr val="tx1"/>
                </a:solidFill>
                <a:effectLst/>
                <a:latin typeface="+mn-lt"/>
                <a:ea typeface="+mn-ea"/>
                <a:cs typeface="+mn-cs"/>
              </a:rPr>
              <a:t>etc</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ü"/>
            </a:pPr>
            <a:endParaRPr lang="en-US"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ü"/>
            </a:pP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ü"/>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7</a:t>
            </a:fld>
            <a:endParaRPr lang="en-US" dirty="0"/>
          </a:p>
        </p:txBody>
      </p:sp>
    </p:spTree>
    <p:extLst>
      <p:ext uri="{BB962C8B-B14F-4D97-AF65-F5344CB8AC3E}">
        <p14:creationId xmlns:p14="http://schemas.microsoft.com/office/powerpoint/2010/main" val="387465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table above is a breakdown of the estimated costs for holding the proposed event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200" kern="1200" dirty="0" err="1">
                <a:solidFill>
                  <a:schemeClr val="tx1"/>
                </a:solidFill>
                <a:effectLst/>
                <a:latin typeface="+mn-lt"/>
                <a:ea typeface="+mn-ea"/>
                <a:cs typeface="+mn-cs"/>
              </a:rPr>
              <a:t>Cymru</a:t>
            </a:r>
            <a:r>
              <a:rPr lang="en-US" sz="1200" kern="1200" dirty="0">
                <a:solidFill>
                  <a:schemeClr val="tx1"/>
                </a:solidFill>
                <a:effectLst/>
                <a:latin typeface="+mn-lt"/>
                <a:ea typeface="+mn-ea"/>
                <a:cs typeface="+mn-cs"/>
              </a:rPr>
              <a:t>’ venue rent will cost £8000 inclusive of catering services. This is a significant portion of the budget. </a:t>
            </a:r>
            <a:r>
              <a:rPr lang="en-US" sz="1200" kern="1200" dirty="0" err="1">
                <a:solidFill>
                  <a:schemeClr val="tx1"/>
                </a:solidFill>
                <a:effectLst/>
                <a:latin typeface="+mn-lt"/>
                <a:ea typeface="+mn-ea"/>
                <a:cs typeface="+mn-cs"/>
              </a:rPr>
              <a:t>Lekgau</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Tichaawa</a:t>
            </a:r>
            <a:r>
              <a:rPr lang="en-US" sz="1200" kern="1200" dirty="0">
                <a:solidFill>
                  <a:schemeClr val="tx1"/>
                </a:solidFill>
                <a:effectLst/>
                <a:latin typeface="+mn-lt"/>
                <a:ea typeface="+mn-ea"/>
                <a:cs typeface="+mn-cs"/>
              </a:rPr>
              <a:t> (2023), argue that  selecting  the right venue  is  critical for the success of an event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1200" kern="1200" dirty="0">
                <a:solidFill>
                  <a:schemeClr val="tx1"/>
                </a:solidFill>
                <a:effectLst/>
                <a:latin typeface="+mn-lt"/>
                <a:ea typeface="+mn-ea"/>
                <a:cs typeface="+mn-cs"/>
              </a:rPr>
              <a:t>Marketing which is essential for promoting the event and generating awareness is projected to cost </a:t>
            </a:r>
            <a:r>
              <a:rPr lang="en-US" sz="1200" kern="1200" dirty="0">
                <a:solidFill>
                  <a:schemeClr val="tx1"/>
                </a:solidFill>
                <a:effectLst/>
                <a:latin typeface="+mn-lt"/>
                <a:ea typeface="+mn-ea"/>
                <a:cs typeface="+mn-cs"/>
              </a:rPr>
              <a:t>£2500.</a:t>
            </a: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Human resource i.e. event staff, Security personnel etc. will cost </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3000. </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Technological equipment to be used during the event, i.e. tablets and laptops is projected   to cost of </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2000.  </a:t>
            </a: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Speaker Fees: £1500. This is for the invited keynote speakers. </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Lastly there is the contingency funds which is set at: £1000. </a:t>
            </a: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contingencies  budget</a:t>
            </a:r>
            <a:r>
              <a:rPr lang="en-GB" sz="1200" kern="1200" baseline="0" dirty="0">
                <a:solidFill>
                  <a:schemeClr val="tx1"/>
                </a:solidFill>
                <a:effectLst/>
                <a:latin typeface="+mn-lt"/>
                <a:ea typeface="+mn-ea"/>
                <a:cs typeface="+mn-cs"/>
              </a:rPr>
              <a:t> is  essential as it </a:t>
            </a:r>
            <a:r>
              <a:rPr lang="en-GB" sz="1200" kern="1200" dirty="0">
                <a:solidFill>
                  <a:schemeClr val="tx1"/>
                </a:solidFill>
                <a:effectLst/>
                <a:latin typeface="+mn-lt"/>
                <a:ea typeface="+mn-ea"/>
                <a:cs typeface="+mn-cs"/>
              </a:rPr>
              <a:t>helps mitigate unforeseen expenses thus ensuring financial resilience (Campos et al., 2022)</a:t>
            </a: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Therefore</a:t>
            </a:r>
            <a:r>
              <a:rPr lang="en-GB" sz="1200" kern="1200" baseline="0" dirty="0">
                <a:solidFill>
                  <a:schemeClr val="tx1"/>
                </a:solidFill>
                <a:effectLst/>
                <a:latin typeface="+mn-lt"/>
                <a:ea typeface="+mn-ea"/>
                <a:cs typeface="+mn-cs"/>
              </a:rPr>
              <a:t> the total projected cost  is £18000</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8</a:t>
            </a:fld>
            <a:endParaRPr lang="en-US" dirty="0"/>
          </a:p>
        </p:txBody>
      </p:sp>
    </p:spTree>
    <p:extLst>
      <p:ext uri="{BB962C8B-B14F-4D97-AF65-F5344CB8AC3E}">
        <p14:creationId xmlns:p14="http://schemas.microsoft.com/office/powerpoint/2010/main" val="3898970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When it comes to the projected revenue, the estimated number of attendees is 200, and each one will pay a registration fee of £100, amounting to £20,000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Sponsorship</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is estimated @ £5000, while  exhibition fees for organisations showcasing their products  and sales from merchandise  amount to </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£3000</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Therefore, the total projected revenue, if all factors remain constant, is £28,000 </a:t>
            </a:r>
          </a:p>
          <a:p>
            <a:pPr marL="0" lvl="0" indent="0">
              <a:buFont typeface="Arial" panose="020B0604020202020204" pitchFamily="34" charset="0"/>
              <a:buNone/>
            </a:pP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Nevertheless</a:t>
            </a:r>
            <a:r>
              <a:rPr lang="en-GB" sz="1200" kern="1200" baseline="0" dirty="0">
                <a:solidFill>
                  <a:schemeClr val="tx1"/>
                </a:solidFill>
                <a:effectLst/>
                <a:latin typeface="+mn-lt"/>
                <a:ea typeface="+mn-ea"/>
                <a:cs typeface="+mn-cs"/>
              </a:rPr>
              <a:t> P</a:t>
            </a:r>
            <a:r>
              <a:rPr lang="en-GB" sz="1200" kern="1200" dirty="0">
                <a:solidFill>
                  <a:schemeClr val="tx1"/>
                </a:solidFill>
                <a:effectLst/>
                <a:latin typeface="+mn-lt"/>
                <a:ea typeface="+mn-ea"/>
                <a:cs typeface="+mn-cs"/>
              </a:rPr>
              <a:t>redicted revenues are difficult to quantify precisely since they are dependent on a variety of factors; however, monitoring and adjusting the budget is necessary to achieve the objectives of an event (BBC, 2024)</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Other sources of funds include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Government grants and partnerships from corporations in the technology and hospitality industry interested in sponsoring the blockchain event could fund the event and enhance its credibility (</a:t>
            </a:r>
            <a:r>
              <a:rPr lang="en-GB" sz="1200" kern="1200" dirty="0" err="1">
                <a:solidFill>
                  <a:schemeClr val="tx1"/>
                </a:solidFill>
                <a:effectLst/>
                <a:latin typeface="+mn-lt"/>
                <a:ea typeface="+mn-ea"/>
                <a:cs typeface="+mn-cs"/>
              </a:rPr>
              <a:t>Ormerod</a:t>
            </a:r>
            <a:r>
              <a:rPr lang="en-GB" sz="1200" kern="1200" dirty="0">
                <a:solidFill>
                  <a:schemeClr val="tx1"/>
                </a:solidFill>
                <a:effectLst/>
                <a:latin typeface="+mn-lt"/>
                <a:ea typeface="+mn-ea"/>
                <a:cs typeface="+mn-cs"/>
              </a:rPr>
              <a:t> &amp; Wood, 2020)</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Crowdfunding</a:t>
            </a:r>
            <a:r>
              <a:rPr lang="en-GB" sz="1200" kern="1200" dirty="0">
                <a:solidFill>
                  <a:schemeClr val="tx1"/>
                </a:solidFill>
                <a:effectLst/>
                <a:latin typeface="+mn-lt"/>
                <a:ea typeface="+mn-ea"/>
                <a:cs typeface="+mn-cs"/>
              </a:rPr>
              <a:t> campaigns. Mödl (2020) recommends </a:t>
            </a:r>
            <a:r>
              <a:rPr lang="en-GB" sz="1200" kern="1200" dirty="0" err="1">
                <a:solidFill>
                  <a:schemeClr val="tx1"/>
                </a:solidFill>
                <a:effectLst/>
                <a:latin typeface="+mn-lt"/>
                <a:ea typeface="+mn-ea"/>
                <a:cs typeface="+mn-cs"/>
              </a:rPr>
              <a:t>GoFundMe</a:t>
            </a:r>
            <a:r>
              <a:rPr lang="en-GB" sz="1200" kern="1200" dirty="0">
                <a:solidFill>
                  <a:schemeClr val="tx1"/>
                </a:solidFill>
                <a:effectLst/>
                <a:latin typeface="+mn-lt"/>
                <a:ea typeface="+mn-ea"/>
                <a:cs typeface="+mn-cs"/>
              </a:rPr>
              <a:t> to raise funds for such an event.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Research and academic institutions can also be a good source of funds</a:t>
            </a:r>
            <a:r>
              <a:rPr lang="en-GB" sz="1200" kern="1200" baseline="0" dirty="0">
                <a:solidFill>
                  <a:schemeClr val="tx1"/>
                </a:solidFill>
                <a:effectLst/>
                <a:latin typeface="+mn-lt"/>
                <a:ea typeface="+mn-ea"/>
                <a:cs typeface="+mn-cs"/>
              </a:rPr>
              <a:t> especially those </a:t>
            </a:r>
            <a:r>
              <a:rPr lang="en-GB" sz="1200" kern="1200" dirty="0">
                <a:solidFill>
                  <a:schemeClr val="tx1"/>
                </a:solidFill>
                <a:effectLst/>
                <a:latin typeface="+mn-lt"/>
                <a:ea typeface="+mn-ea"/>
                <a:cs typeface="+mn-cs"/>
              </a:rPr>
              <a:t>interested in blockchain technology  can </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provide access to resources and expertise to make this event  a success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And because blockchain technology has a high growth potential, it may be easy to secure funds from venture capitalists and angel investors (Mödl, 2020; </a:t>
            </a:r>
            <a:r>
              <a:rPr lang="en-GB" sz="1200" kern="1200" dirty="0" err="1">
                <a:solidFill>
                  <a:schemeClr val="tx1"/>
                </a:solidFill>
                <a:effectLst/>
                <a:latin typeface="+mn-lt"/>
                <a:ea typeface="+mn-ea"/>
                <a:cs typeface="+mn-cs"/>
              </a:rPr>
              <a:t>Ormerod</a:t>
            </a:r>
            <a:r>
              <a:rPr lang="en-GB" sz="1200" kern="1200" dirty="0">
                <a:solidFill>
                  <a:schemeClr val="tx1"/>
                </a:solidFill>
                <a:effectLst/>
                <a:latin typeface="+mn-lt"/>
                <a:ea typeface="+mn-ea"/>
                <a:cs typeface="+mn-cs"/>
              </a:rPr>
              <a:t> &amp; Wood, 2020)</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9</a:t>
            </a:fld>
            <a:endParaRPr lang="en-US" dirty="0"/>
          </a:p>
        </p:txBody>
      </p:sp>
    </p:spTree>
    <p:extLst>
      <p:ext uri="{BB962C8B-B14F-4D97-AF65-F5344CB8AC3E}">
        <p14:creationId xmlns:p14="http://schemas.microsoft.com/office/powerpoint/2010/main" val="2514245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ü"/>
            </a:pPr>
            <a:r>
              <a:rPr lang="en-GB" sz="1200" kern="1200" dirty="0">
                <a:solidFill>
                  <a:schemeClr val="tx1"/>
                </a:solidFill>
                <a:effectLst/>
                <a:latin typeface="Adobe Arabic" panose="02040503050201020203" pitchFamily="18" charset="-78"/>
                <a:ea typeface="+mn-ea"/>
                <a:cs typeface="Adobe Arabic" panose="02040503050201020203" pitchFamily="18" charset="-78"/>
              </a:rPr>
              <a:t>The above feasibility plan offers the rationale for hosting a blockchain technology event on the security of the hospitality industry. </a:t>
            </a:r>
            <a:endParaRPr lang="en-US" sz="12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Wingdings" panose="05000000000000000000" pitchFamily="2" charset="2"/>
              <a:buChar char="ü"/>
            </a:pPr>
            <a:r>
              <a:rPr lang="en-GB" sz="1200" kern="1200" dirty="0">
                <a:solidFill>
                  <a:schemeClr val="tx1"/>
                </a:solidFill>
                <a:effectLst/>
                <a:latin typeface="Adobe Arabic" panose="02040503050201020203" pitchFamily="18" charset="-78"/>
                <a:ea typeface="+mn-ea"/>
                <a:cs typeface="Adobe Arabic" panose="02040503050201020203" pitchFamily="18" charset="-78"/>
              </a:rPr>
              <a:t>Because of the growing interest in blockchain technology within the hospitality industry, there is a significant opportunity for the proposed event. </a:t>
            </a:r>
            <a:endParaRPr lang="en-US" sz="12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Wingdings" panose="05000000000000000000" pitchFamily="2" charset="2"/>
              <a:buChar char="ü"/>
            </a:pPr>
            <a:r>
              <a:rPr lang="en-GB" sz="1200" kern="1200" dirty="0">
                <a:solidFill>
                  <a:schemeClr val="tx1"/>
                </a:solidFill>
                <a:effectLst/>
                <a:latin typeface="Adobe Arabic" panose="02040503050201020203" pitchFamily="18" charset="-78"/>
                <a:ea typeface="+mn-ea"/>
                <a:cs typeface="Adobe Arabic" panose="02040503050201020203" pitchFamily="18" charset="-78"/>
              </a:rPr>
              <a:t>The proposed Venue, I.e., Venue </a:t>
            </a:r>
            <a:r>
              <a:rPr lang="en-GB" sz="1200" kern="1200" dirty="0" err="1">
                <a:solidFill>
                  <a:schemeClr val="tx1"/>
                </a:solidFill>
                <a:effectLst/>
                <a:latin typeface="Adobe Arabic" panose="02040503050201020203" pitchFamily="18" charset="-78"/>
                <a:ea typeface="+mn-ea"/>
                <a:cs typeface="Adobe Arabic" panose="02040503050201020203" pitchFamily="18" charset="-78"/>
              </a:rPr>
              <a:t>Cymru</a:t>
            </a:r>
            <a:r>
              <a:rPr lang="en-GB" sz="1200" kern="1200" dirty="0">
                <a:solidFill>
                  <a:schemeClr val="tx1"/>
                </a:solidFill>
                <a:effectLst/>
                <a:latin typeface="Adobe Arabic" panose="02040503050201020203" pitchFamily="18" charset="-78"/>
                <a:ea typeface="+mn-ea"/>
                <a:cs typeface="Adobe Arabic" panose="02040503050201020203" pitchFamily="18" charset="-78"/>
              </a:rPr>
              <a:t>, has the required infrastructure and resources to host the event. </a:t>
            </a:r>
            <a:endParaRPr lang="en-US" sz="12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Wingdings" panose="05000000000000000000" pitchFamily="2" charset="2"/>
              <a:buChar char="ü"/>
            </a:pPr>
            <a:r>
              <a:rPr lang="en-GB" sz="1200" kern="1200" dirty="0">
                <a:solidFill>
                  <a:schemeClr val="tx1"/>
                </a:solidFill>
                <a:effectLst/>
                <a:latin typeface="Adobe Arabic" panose="02040503050201020203" pitchFamily="18" charset="-78"/>
                <a:ea typeface="+mn-ea"/>
                <a:cs typeface="Adobe Arabic" panose="02040503050201020203" pitchFamily="18" charset="-78"/>
              </a:rPr>
              <a:t>Even though financial viability is based on assumption, marketing, and comprehension, financial planning will ensure the event’s sustainability and success.</a:t>
            </a:r>
            <a:endParaRPr lang="en-US" sz="1200" kern="1200" dirty="0">
              <a:solidFill>
                <a:schemeClr val="tx1"/>
              </a:solidFill>
              <a:effectLst/>
              <a:latin typeface="Adobe Arabic" panose="02040503050201020203" pitchFamily="18" charset="-78"/>
              <a:ea typeface="+mn-ea"/>
              <a:cs typeface="Adobe Arabic" panose="02040503050201020203" pitchFamily="18" charset="-78"/>
            </a:endParaRPr>
          </a:p>
          <a:p>
            <a:pPr marL="171450" lvl="0" indent="-171450">
              <a:buFont typeface="Wingdings" panose="05000000000000000000" pitchFamily="2" charset="2"/>
              <a:buChar char="ü"/>
            </a:pPr>
            <a:r>
              <a:rPr lang="en-GB" sz="1200" kern="1200" dirty="0">
                <a:solidFill>
                  <a:schemeClr val="tx1"/>
                </a:solidFill>
                <a:effectLst/>
                <a:latin typeface="Adobe Arabic" panose="02040503050201020203" pitchFamily="18" charset="-78"/>
                <a:ea typeface="+mn-ea"/>
                <a:cs typeface="Adobe Arabic" panose="02040503050201020203" pitchFamily="18" charset="-78"/>
              </a:rPr>
              <a:t>In addition, extensive research has been done in planning and preparation with careful evaluation of the market, operational, and financial factors </a:t>
            </a:r>
            <a:endParaRPr lang="en-US" sz="1200" kern="1200" dirty="0">
              <a:solidFill>
                <a:schemeClr val="tx1"/>
              </a:solidFill>
              <a:effectLst/>
              <a:latin typeface="Adobe Arabic" panose="02040503050201020203" pitchFamily="18" charset="-78"/>
              <a:ea typeface="+mn-ea"/>
              <a:cs typeface="Adobe Arabic" panose="02040503050201020203" pitchFamily="18" charset="-78"/>
            </a:endParaRPr>
          </a:p>
        </p:txBody>
      </p:sp>
      <p:sp>
        <p:nvSpPr>
          <p:cNvPr id="4" name="Slide Number Placeholder 3"/>
          <p:cNvSpPr>
            <a:spLocks noGrp="1"/>
          </p:cNvSpPr>
          <p:nvPr>
            <p:ph type="sldNum" sz="quarter" idx="10"/>
          </p:nvPr>
        </p:nvSpPr>
        <p:spPr/>
        <p:txBody>
          <a:bodyPr/>
          <a:lstStyle/>
          <a:p>
            <a:fld id="{642E6788-C512-456A-A11E-605806CF23AC}" type="slidenum">
              <a:rPr lang="en-US" smtClean="0"/>
              <a:t>10</a:t>
            </a:fld>
            <a:endParaRPr lang="en-US" dirty="0"/>
          </a:p>
        </p:txBody>
      </p:sp>
    </p:spTree>
    <p:extLst>
      <p:ext uri="{BB962C8B-B14F-4D97-AF65-F5344CB8AC3E}">
        <p14:creationId xmlns:p14="http://schemas.microsoft.com/office/powerpoint/2010/main" val="211026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456F4-D825-43BF-91C1-B80AB41E1081}" type="slidenum">
              <a:rPr lang="en-US" smtClean="0"/>
              <a:t>12</a:t>
            </a:fld>
            <a:endParaRPr lang="en-US" dirty="0"/>
          </a:p>
        </p:txBody>
      </p:sp>
    </p:spTree>
    <p:extLst>
      <p:ext uri="{BB962C8B-B14F-4D97-AF65-F5344CB8AC3E}">
        <p14:creationId xmlns:p14="http://schemas.microsoft.com/office/powerpoint/2010/main" val="433225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welcome your questions.</a:t>
            </a:r>
          </a:p>
        </p:txBody>
      </p:sp>
      <p:sp>
        <p:nvSpPr>
          <p:cNvPr id="4" name="Slide Number Placeholder 3"/>
          <p:cNvSpPr>
            <a:spLocks noGrp="1"/>
          </p:cNvSpPr>
          <p:nvPr>
            <p:ph type="sldNum" sz="quarter" idx="10"/>
          </p:nvPr>
        </p:nvSpPr>
        <p:spPr/>
        <p:txBody>
          <a:bodyPr/>
          <a:lstStyle/>
          <a:p>
            <a:fld id="{642E6788-C512-456A-A11E-605806CF23AC}" type="slidenum">
              <a:rPr lang="en-US" smtClean="0"/>
              <a:t>13</a:t>
            </a:fld>
            <a:endParaRPr lang="en-US" dirty="0"/>
          </a:p>
        </p:txBody>
      </p:sp>
    </p:spTree>
    <p:extLst>
      <p:ext uri="{BB962C8B-B14F-4D97-AF65-F5344CB8AC3E}">
        <p14:creationId xmlns:p14="http://schemas.microsoft.com/office/powerpoint/2010/main" val="646451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5A58A-6316-C3A6-4406-1270D1F36423}"/>
              </a:ext>
            </a:extLst>
          </p:cNvPr>
          <p:cNvSpPr txBox="1">
            <a:spLocks noGrp="1"/>
          </p:cNvSpPr>
          <p:nvPr>
            <p:ph type="title"/>
          </p:nvPr>
        </p:nvSpPr>
        <p:spPr>
          <a:xfrm>
            <a:off x="7999418" y="1051550"/>
            <a:ext cx="3565519" cy="2384901"/>
          </a:xfrm>
        </p:spPr>
        <p:txBody>
          <a:bodyPr anchor="b"/>
          <a:lstStyle>
            <a:lvl1pPr>
              <a:lnSpc>
                <a:spcPct val="90000"/>
              </a:lnSpc>
              <a:defRPr lang="en-GB"/>
            </a:lvl1pPr>
          </a:lstStyle>
          <a:p>
            <a:pPr lvl="0"/>
            <a:r>
              <a:rPr lang="en-GB"/>
              <a:t>3DFloat</a:t>
            </a:r>
          </a:p>
        </p:txBody>
      </p:sp>
      <p:sp>
        <p:nvSpPr>
          <p:cNvPr id="3" name="Picture Placeholder 13">
            <a:extLst>
              <a:ext uri="{FF2B5EF4-FFF2-40B4-BE49-F238E27FC236}">
                <a16:creationId xmlns:a16="http://schemas.microsoft.com/office/drawing/2014/main" id="{AA99405A-C3E1-F041-937E-AECEFA668D4C}"/>
              </a:ext>
            </a:extLst>
          </p:cNvPr>
          <p:cNvSpPr txBox="1">
            <a:spLocks noGrp="1"/>
          </p:cNvSpPr>
          <p:nvPr>
            <p:ph type="pic" idx="4294967295"/>
          </p:nvPr>
        </p:nvSpPr>
        <p:spPr>
          <a:xfrm>
            <a:off x="0" y="0"/>
            <a:ext cx="7452360" cy="6858000"/>
          </a:xfrm>
          <a:solidFill>
            <a:srgbClr val="A3A3C1"/>
          </a:solidFill>
        </p:spPr>
        <p:txBody>
          <a:bodyPr/>
          <a:lstStyle>
            <a:lvl1pPr>
              <a:defRPr/>
            </a:lvl1pPr>
          </a:lstStyle>
          <a:p>
            <a:pPr lvl="0"/>
            <a:r>
              <a:rPr lang="en-US"/>
              <a:t>Click icon to add picture</a:t>
            </a:r>
            <a:endParaRPr lang="en-GB"/>
          </a:p>
        </p:txBody>
      </p:sp>
      <p:sp>
        <p:nvSpPr>
          <p:cNvPr id="4" name="Oval 7">
            <a:extLst>
              <a:ext uri="{FF2B5EF4-FFF2-40B4-BE49-F238E27FC236}">
                <a16:creationId xmlns:a16="http://schemas.microsoft.com/office/drawing/2014/main" id="{F0FFC33E-2C1D-A1CD-113F-D9DC5C755404}"/>
              </a:ext>
            </a:extLst>
          </p:cNvPr>
          <p:cNvSpPr/>
          <p:nvPr/>
        </p:nvSpPr>
        <p:spPr>
          <a:xfrm>
            <a:off x="7999408" y="445276"/>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5" name="Group 8">
            <a:extLst>
              <a:ext uri="{FF2B5EF4-FFF2-40B4-BE49-F238E27FC236}">
                <a16:creationId xmlns:a16="http://schemas.microsoft.com/office/drawing/2014/main" id="{1DC27E75-943E-149F-15A2-300F2716F035}"/>
              </a:ext>
            </a:extLst>
          </p:cNvPr>
          <p:cNvGrpSpPr/>
          <p:nvPr/>
        </p:nvGrpSpPr>
        <p:grpSpPr>
          <a:xfrm>
            <a:off x="10979214" y="5516555"/>
            <a:ext cx="539998" cy="713542"/>
            <a:chOff x="10979214" y="5516555"/>
            <a:chExt cx="539998" cy="713542"/>
          </a:xfrm>
        </p:grpSpPr>
        <p:sp>
          <p:nvSpPr>
            <p:cNvPr id="6" name="Freeform: Shape 9">
              <a:extLst>
                <a:ext uri="{FF2B5EF4-FFF2-40B4-BE49-F238E27FC236}">
                  <a16:creationId xmlns:a16="http://schemas.microsoft.com/office/drawing/2014/main" id="{24FFFF67-82B7-5770-7473-4D17C183E738}"/>
                </a:ext>
              </a:extLst>
            </p:cNvPr>
            <p:cNvSpPr/>
            <p:nvPr/>
          </p:nvSpPr>
          <p:spPr>
            <a:xfrm rot="13499997">
              <a:off x="10979214" y="5598622"/>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3C3867"/>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7" name="Oval 10">
              <a:extLst>
                <a:ext uri="{FF2B5EF4-FFF2-40B4-BE49-F238E27FC236}">
                  <a16:creationId xmlns:a16="http://schemas.microsoft.com/office/drawing/2014/main" id="{17655475-1D6D-9AD6-98C6-6AD3294C4EAE}"/>
                </a:ext>
              </a:extLst>
            </p:cNvPr>
            <p:cNvSpPr/>
            <p:nvPr/>
          </p:nvSpPr>
          <p:spPr>
            <a:xfrm rot="18900010">
              <a:off x="11242003" y="5516555"/>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8" name="Text Placeholder 2">
            <a:extLst>
              <a:ext uri="{FF2B5EF4-FFF2-40B4-BE49-F238E27FC236}">
                <a16:creationId xmlns:a16="http://schemas.microsoft.com/office/drawing/2014/main" id="{3540087B-9856-F4F6-8BD5-4FE8604549F8}"/>
              </a:ext>
            </a:extLst>
          </p:cNvPr>
          <p:cNvSpPr txBox="1">
            <a:spLocks noGrp="1"/>
          </p:cNvSpPr>
          <p:nvPr>
            <p:ph type="body" idx="4294967295"/>
          </p:nvPr>
        </p:nvSpPr>
        <p:spPr>
          <a:xfrm>
            <a:off x="7999408" y="3568702"/>
            <a:ext cx="3565519" cy="1731965"/>
          </a:xfrm>
        </p:spPr>
        <p:txBody>
          <a:bodyPr/>
          <a:lstStyle>
            <a:lvl1pPr>
              <a:buNone/>
              <a:defRPr/>
            </a:lvl1pPr>
          </a:lstStyle>
          <a:p>
            <a:pPr lvl="0"/>
            <a:r>
              <a:rPr lang="en-US"/>
              <a:t>Click to edit Master text styles</a:t>
            </a:r>
          </a:p>
        </p:txBody>
      </p:sp>
    </p:spTree>
    <p:extLst>
      <p:ext uri="{BB962C8B-B14F-4D97-AF65-F5344CB8AC3E}">
        <p14:creationId xmlns:p14="http://schemas.microsoft.com/office/powerpoint/2010/main" val="1476862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9EB0F-E389-1BD3-44C7-AB3366841D84}"/>
              </a:ext>
            </a:extLst>
          </p:cNvPr>
          <p:cNvSpPr txBox="1">
            <a:spLocks noGrp="1"/>
          </p:cNvSpPr>
          <p:nvPr>
            <p:ph type="title"/>
          </p:nvPr>
        </p:nvSpPr>
        <p:spPr>
          <a:xfrm>
            <a:off x="550861" y="549270"/>
            <a:ext cx="3565519" cy="1997854"/>
          </a:xfrm>
        </p:spPr>
        <p:txBody>
          <a:bodyPr anchor="b"/>
          <a:lstStyle>
            <a:lvl1pPr>
              <a:lnSpc>
                <a:spcPct val="90000"/>
              </a:lnSpc>
              <a:defRPr lang="en-GB"/>
            </a:lvl1pPr>
          </a:lstStyle>
          <a:p>
            <a:pPr lvl="0"/>
            <a:r>
              <a:rPr lang="en-GB"/>
              <a:t>Click to add title</a:t>
            </a:r>
          </a:p>
        </p:txBody>
      </p:sp>
      <p:sp>
        <p:nvSpPr>
          <p:cNvPr id="3" name="Content Placeholder 2">
            <a:extLst>
              <a:ext uri="{FF2B5EF4-FFF2-40B4-BE49-F238E27FC236}">
                <a16:creationId xmlns:a16="http://schemas.microsoft.com/office/drawing/2014/main" id="{F96C711C-289B-5F19-C9FC-297E98433703}"/>
              </a:ext>
            </a:extLst>
          </p:cNvPr>
          <p:cNvSpPr txBox="1">
            <a:spLocks noGrp="1"/>
          </p:cNvSpPr>
          <p:nvPr>
            <p:ph idx="4294967295"/>
          </p:nvPr>
        </p:nvSpPr>
        <p:spPr>
          <a:xfrm>
            <a:off x="550861" y="2677308"/>
            <a:ext cx="3565529" cy="3415521"/>
          </a:xfrm>
        </p:spPr>
        <p:txBody>
          <a:bodyPr/>
          <a:lstStyle>
            <a:lvl1pPr>
              <a:lnSpc>
                <a:spcPct val="120000"/>
              </a:lnSpc>
              <a:buNone/>
              <a:defRPr lang="en-GB" sz="1600"/>
            </a:lvl1pPr>
          </a:lstStyle>
          <a:p>
            <a:pPr lvl="0"/>
            <a:r>
              <a:rPr lang="en-GB"/>
              <a:t>Click to add text</a:t>
            </a:r>
          </a:p>
        </p:txBody>
      </p:sp>
      <p:sp>
        <p:nvSpPr>
          <p:cNvPr id="4" name="Picture Placeholder 16">
            <a:extLst>
              <a:ext uri="{FF2B5EF4-FFF2-40B4-BE49-F238E27FC236}">
                <a16:creationId xmlns:a16="http://schemas.microsoft.com/office/drawing/2014/main" id="{418641C8-D1CC-355D-15C5-37DF4E78D7C6}"/>
              </a:ext>
            </a:extLst>
          </p:cNvPr>
          <p:cNvSpPr txBox="1">
            <a:spLocks noGrp="1"/>
          </p:cNvSpPr>
          <p:nvPr>
            <p:ph type="pic" idx="4294967295"/>
          </p:nvPr>
        </p:nvSpPr>
        <p:spPr>
          <a:xfrm>
            <a:off x="5208925" y="1596771"/>
            <a:ext cx="3448559" cy="3448559"/>
          </a:xfrm>
          <a:solidFill>
            <a:srgbClr val="A3A3C1"/>
          </a:solidFill>
        </p:spPr>
        <p:txBody>
          <a:bodyPr/>
          <a:lstStyle>
            <a:lvl1pPr>
              <a:defRPr/>
            </a:lvl1pPr>
          </a:lstStyle>
          <a:p>
            <a:pPr lvl="0"/>
            <a:r>
              <a:rPr lang="en-US"/>
              <a:t>Click icon to add picture</a:t>
            </a:r>
            <a:endParaRPr lang="en-GB"/>
          </a:p>
        </p:txBody>
      </p:sp>
      <p:sp>
        <p:nvSpPr>
          <p:cNvPr id="5" name="Picture Placeholder 21">
            <a:extLst>
              <a:ext uri="{FF2B5EF4-FFF2-40B4-BE49-F238E27FC236}">
                <a16:creationId xmlns:a16="http://schemas.microsoft.com/office/drawing/2014/main" id="{36362958-B052-24F2-A027-822AD7D35FAE}"/>
              </a:ext>
            </a:extLst>
          </p:cNvPr>
          <p:cNvSpPr txBox="1">
            <a:spLocks noGrp="1"/>
          </p:cNvSpPr>
          <p:nvPr>
            <p:ph type="pic" idx="4294967295"/>
          </p:nvPr>
        </p:nvSpPr>
        <p:spPr>
          <a:xfrm>
            <a:off x="8918572" y="596389"/>
            <a:ext cx="2263780" cy="2263780"/>
          </a:xfrm>
          <a:solidFill>
            <a:srgbClr val="A3A3C1"/>
          </a:solidFill>
        </p:spPr>
        <p:txBody>
          <a:bodyPr/>
          <a:lstStyle>
            <a:lvl1pPr>
              <a:defRPr/>
            </a:lvl1pPr>
          </a:lstStyle>
          <a:p>
            <a:pPr lvl="0"/>
            <a:r>
              <a:rPr lang="en-US"/>
              <a:t>Click icon to add picture</a:t>
            </a:r>
            <a:endParaRPr lang="en-GB"/>
          </a:p>
        </p:txBody>
      </p:sp>
      <p:sp>
        <p:nvSpPr>
          <p:cNvPr id="6" name="Picture Placeholder 24">
            <a:extLst>
              <a:ext uri="{FF2B5EF4-FFF2-40B4-BE49-F238E27FC236}">
                <a16:creationId xmlns:a16="http://schemas.microsoft.com/office/drawing/2014/main" id="{B5C28544-4329-9B94-3B08-12642D8FC9BA}"/>
              </a:ext>
            </a:extLst>
          </p:cNvPr>
          <p:cNvSpPr txBox="1">
            <a:spLocks noGrp="1"/>
          </p:cNvSpPr>
          <p:nvPr>
            <p:ph type="pic" idx="4294967295"/>
          </p:nvPr>
        </p:nvSpPr>
        <p:spPr>
          <a:xfrm>
            <a:off x="9091614" y="3324730"/>
            <a:ext cx="2936879" cy="2936879"/>
          </a:xfrm>
          <a:solidFill>
            <a:srgbClr val="A3A3C1"/>
          </a:solidFill>
        </p:spPr>
        <p:txBody>
          <a:bodyPr/>
          <a:lstStyle>
            <a:lvl1pPr>
              <a:defRPr/>
            </a:lvl1pPr>
          </a:lstStyle>
          <a:p>
            <a:pPr lvl="0"/>
            <a:r>
              <a:rPr lang="en-US"/>
              <a:t>Click icon to add picture</a:t>
            </a:r>
            <a:endParaRPr lang="en-GB"/>
          </a:p>
        </p:txBody>
      </p:sp>
      <p:sp>
        <p:nvSpPr>
          <p:cNvPr id="7" name="Date Placeholder 1">
            <a:extLst>
              <a:ext uri="{FF2B5EF4-FFF2-40B4-BE49-F238E27FC236}">
                <a16:creationId xmlns:a16="http://schemas.microsoft.com/office/drawing/2014/main" id="{1114235E-CB75-BF65-7481-BB0F1061EF0E}"/>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8" name="Footer Placeholder 2">
            <a:extLst>
              <a:ext uri="{FF2B5EF4-FFF2-40B4-BE49-F238E27FC236}">
                <a16:creationId xmlns:a16="http://schemas.microsoft.com/office/drawing/2014/main" id="{12BE9132-CBF1-FE9C-DC45-E0DA6BC5EBA7}"/>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9" name="Slide Number Placeholder 3">
            <a:extLst>
              <a:ext uri="{FF2B5EF4-FFF2-40B4-BE49-F238E27FC236}">
                <a16:creationId xmlns:a16="http://schemas.microsoft.com/office/drawing/2014/main" id="{551DEF47-6655-8C84-256E-84453195DB48}"/>
              </a:ext>
            </a:extLst>
          </p:cNvPr>
          <p:cNvSpPr txBox="1">
            <a:spLocks noGrp="1"/>
          </p:cNvSpPr>
          <p:nvPr>
            <p:ph type="sldNum" sz="quarter" idx="8"/>
          </p:nvPr>
        </p:nvSpPr>
        <p:spPr/>
        <p:txBody>
          <a:bodyPr>
            <a:noAutofit/>
          </a:bodyPr>
          <a:lstStyle>
            <a:lvl1pPr>
              <a:defRPr/>
            </a:lvl1pPr>
          </a:lstStyle>
          <a:p>
            <a:pPr lvl="0"/>
            <a:fld id="{34B4DA04-3477-4DD6-874D-662EF0A5E2FD}" type="slidenum">
              <a:t>‹#›</a:t>
            </a:fld>
            <a:endParaRPr lang="en-GB"/>
          </a:p>
        </p:txBody>
      </p:sp>
      <p:sp>
        <p:nvSpPr>
          <p:cNvPr id="10" name="Oval 5">
            <a:extLst>
              <a:ext uri="{FF2B5EF4-FFF2-40B4-BE49-F238E27FC236}">
                <a16:creationId xmlns:a16="http://schemas.microsoft.com/office/drawing/2014/main" id="{D4F21082-A880-765D-4C2C-61FC80965788}"/>
              </a:ext>
            </a:extLst>
          </p:cNvPr>
          <p:cNvSpPr/>
          <p:nvPr/>
        </p:nvSpPr>
        <p:spPr>
          <a:xfrm>
            <a:off x="6548759" y="850163"/>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11" name="Group 9">
            <a:extLst>
              <a:ext uri="{FF2B5EF4-FFF2-40B4-BE49-F238E27FC236}">
                <a16:creationId xmlns:a16="http://schemas.microsoft.com/office/drawing/2014/main" id="{2D54F7A0-DF00-CE57-DA32-E7723A5E4C92}"/>
              </a:ext>
            </a:extLst>
          </p:cNvPr>
          <p:cNvGrpSpPr/>
          <p:nvPr/>
        </p:nvGrpSpPr>
        <p:grpSpPr>
          <a:xfrm>
            <a:off x="5684356" y="5608940"/>
            <a:ext cx="631475" cy="667799"/>
            <a:chOff x="5684356" y="5608940"/>
            <a:chExt cx="631475" cy="667799"/>
          </a:xfrm>
        </p:grpSpPr>
        <p:sp>
          <p:nvSpPr>
            <p:cNvPr id="12" name="Freeform: Shape 10">
              <a:extLst>
                <a:ext uri="{FF2B5EF4-FFF2-40B4-BE49-F238E27FC236}">
                  <a16:creationId xmlns:a16="http://schemas.microsoft.com/office/drawing/2014/main" id="{EB59E5D8-60C2-7185-2DED-678881DEFB41}"/>
                </a:ext>
              </a:extLst>
            </p:cNvPr>
            <p:cNvSpPr/>
            <p:nvPr/>
          </p:nvSpPr>
          <p:spPr>
            <a:xfrm rot="8099985">
              <a:off x="5730095" y="5691002"/>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3C3867"/>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3" name="Oval 11">
              <a:extLst>
                <a:ext uri="{FF2B5EF4-FFF2-40B4-BE49-F238E27FC236}">
                  <a16:creationId xmlns:a16="http://schemas.microsoft.com/office/drawing/2014/main" id="{39769022-B855-6537-5CB7-D71849428CA1}"/>
                </a:ext>
              </a:extLst>
            </p:cNvPr>
            <p:cNvSpPr/>
            <p:nvPr/>
          </p:nvSpPr>
          <p:spPr>
            <a:xfrm rot="13499997">
              <a:off x="5737296" y="5608940"/>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454075">
                    <a:alpha val="33000"/>
                  </a:srgbClr>
                </a:gs>
                <a:gs pos="100000">
                  <a:srgbClr val="5BEFC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Tree>
    <p:extLst>
      <p:ext uri="{BB962C8B-B14F-4D97-AF65-F5344CB8AC3E}">
        <p14:creationId xmlns:p14="http://schemas.microsoft.com/office/powerpoint/2010/main" val="21859434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225DF-6AFD-8A8A-AB5B-D987C502FA43}"/>
              </a:ext>
            </a:extLst>
          </p:cNvPr>
          <p:cNvSpPr txBox="1">
            <a:spLocks noGrp="1"/>
          </p:cNvSpPr>
          <p:nvPr>
            <p:ph type="title"/>
          </p:nvPr>
        </p:nvSpPr>
        <p:spPr>
          <a:xfrm>
            <a:off x="550861" y="4507196"/>
            <a:ext cx="4500557" cy="1562956"/>
          </a:xfrm>
        </p:spPr>
        <p:txBody>
          <a:bodyPr/>
          <a:lstStyle>
            <a:lvl1pPr>
              <a:lnSpc>
                <a:spcPct val="90000"/>
              </a:lnSpc>
              <a:defRPr/>
            </a:lvl1pPr>
          </a:lstStyle>
          <a:p>
            <a:pPr lvl="0"/>
            <a:r>
              <a:rPr lang="en-US"/>
              <a:t>Click to edit Master title style</a:t>
            </a:r>
            <a:endParaRPr lang="en-GB"/>
          </a:p>
        </p:txBody>
      </p:sp>
      <p:sp>
        <p:nvSpPr>
          <p:cNvPr id="3" name="Picture Placeholder 11">
            <a:extLst>
              <a:ext uri="{FF2B5EF4-FFF2-40B4-BE49-F238E27FC236}">
                <a16:creationId xmlns:a16="http://schemas.microsoft.com/office/drawing/2014/main" id="{7E54680A-5838-BBD6-B2FD-0D0DC0FA9C1F}"/>
              </a:ext>
            </a:extLst>
          </p:cNvPr>
          <p:cNvSpPr txBox="1">
            <a:spLocks noGrp="1"/>
          </p:cNvSpPr>
          <p:nvPr>
            <p:ph type="pic" idx="4294967295"/>
          </p:nvPr>
        </p:nvSpPr>
        <p:spPr>
          <a:xfrm>
            <a:off x="0" y="0"/>
            <a:ext cx="3054096" cy="3776472"/>
          </a:xfrm>
          <a:solidFill>
            <a:srgbClr val="A3A3C1"/>
          </a:solidFill>
        </p:spPr>
        <p:txBody>
          <a:bodyPr/>
          <a:lstStyle>
            <a:lvl1pPr>
              <a:defRPr/>
            </a:lvl1pPr>
          </a:lstStyle>
          <a:p>
            <a:pPr lvl="0"/>
            <a:r>
              <a:rPr lang="en-US"/>
              <a:t>Click icon to add picture</a:t>
            </a:r>
            <a:endParaRPr lang="en-GB"/>
          </a:p>
        </p:txBody>
      </p:sp>
      <p:sp>
        <p:nvSpPr>
          <p:cNvPr id="4" name="Picture Placeholder 11">
            <a:extLst>
              <a:ext uri="{FF2B5EF4-FFF2-40B4-BE49-F238E27FC236}">
                <a16:creationId xmlns:a16="http://schemas.microsoft.com/office/drawing/2014/main" id="{D6FE7647-084D-3E83-0388-BD7DD0435BE7}"/>
              </a:ext>
            </a:extLst>
          </p:cNvPr>
          <p:cNvSpPr txBox="1">
            <a:spLocks noGrp="1"/>
          </p:cNvSpPr>
          <p:nvPr>
            <p:ph type="pic" idx="4294967295"/>
          </p:nvPr>
        </p:nvSpPr>
        <p:spPr>
          <a:xfrm>
            <a:off x="3054096" y="0"/>
            <a:ext cx="3054096" cy="3776472"/>
          </a:xfrm>
          <a:solidFill>
            <a:srgbClr val="A3A3C1"/>
          </a:solidFill>
        </p:spPr>
        <p:txBody>
          <a:bodyPr/>
          <a:lstStyle>
            <a:lvl1pPr>
              <a:defRPr/>
            </a:lvl1pPr>
          </a:lstStyle>
          <a:p>
            <a:pPr lvl="0"/>
            <a:r>
              <a:rPr lang="en-US"/>
              <a:t>Click icon to add picture</a:t>
            </a:r>
            <a:endParaRPr lang="en-GB"/>
          </a:p>
        </p:txBody>
      </p:sp>
      <p:sp>
        <p:nvSpPr>
          <p:cNvPr id="5" name="Picture Placeholder 11">
            <a:extLst>
              <a:ext uri="{FF2B5EF4-FFF2-40B4-BE49-F238E27FC236}">
                <a16:creationId xmlns:a16="http://schemas.microsoft.com/office/drawing/2014/main" id="{720F63CD-4E91-07B9-3943-E64B34759080}"/>
              </a:ext>
            </a:extLst>
          </p:cNvPr>
          <p:cNvSpPr txBox="1">
            <a:spLocks noGrp="1"/>
          </p:cNvSpPr>
          <p:nvPr>
            <p:ph type="pic" idx="4294967295"/>
          </p:nvPr>
        </p:nvSpPr>
        <p:spPr>
          <a:xfrm>
            <a:off x="6083804" y="0"/>
            <a:ext cx="3054096" cy="3776472"/>
          </a:xfrm>
          <a:solidFill>
            <a:srgbClr val="A3A3C1"/>
          </a:solidFill>
        </p:spPr>
        <p:txBody>
          <a:bodyPr/>
          <a:lstStyle>
            <a:lvl1pPr>
              <a:defRPr/>
            </a:lvl1pPr>
          </a:lstStyle>
          <a:p>
            <a:pPr lvl="0"/>
            <a:r>
              <a:rPr lang="en-US"/>
              <a:t>Click icon to add picture</a:t>
            </a:r>
            <a:endParaRPr lang="en-GB"/>
          </a:p>
        </p:txBody>
      </p:sp>
      <p:sp>
        <p:nvSpPr>
          <p:cNvPr id="6" name="Picture Placeholder 11">
            <a:extLst>
              <a:ext uri="{FF2B5EF4-FFF2-40B4-BE49-F238E27FC236}">
                <a16:creationId xmlns:a16="http://schemas.microsoft.com/office/drawing/2014/main" id="{13EEAD36-2C9E-AD76-8312-E12254A48411}"/>
              </a:ext>
            </a:extLst>
          </p:cNvPr>
          <p:cNvSpPr txBox="1">
            <a:spLocks noGrp="1"/>
          </p:cNvSpPr>
          <p:nvPr>
            <p:ph type="pic" idx="4294967295"/>
          </p:nvPr>
        </p:nvSpPr>
        <p:spPr>
          <a:xfrm>
            <a:off x="9137900" y="0"/>
            <a:ext cx="3054096" cy="3776472"/>
          </a:xfrm>
          <a:solidFill>
            <a:srgbClr val="A3A3C1"/>
          </a:solidFill>
        </p:spPr>
        <p:txBody>
          <a:bodyPr/>
          <a:lstStyle>
            <a:lvl1pPr>
              <a:defRPr/>
            </a:lvl1pPr>
          </a:lstStyle>
          <a:p>
            <a:pPr lvl="0"/>
            <a:r>
              <a:rPr lang="en-US"/>
              <a:t>Click icon to add picture</a:t>
            </a:r>
            <a:endParaRPr lang="en-GB"/>
          </a:p>
        </p:txBody>
      </p:sp>
      <p:sp>
        <p:nvSpPr>
          <p:cNvPr id="7" name="Date Placeholder 1">
            <a:extLst>
              <a:ext uri="{FF2B5EF4-FFF2-40B4-BE49-F238E27FC236}">
                <a16:creationId xmlns:a16="http://schemas.microsoft.com/office/drawing/2014/main" id="{7B66E9B5-B4E5-4302-64E6-701D4DB48340}"/>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8" name="Footer Placeholder 2">
            <a:extLst>
              <a:ext uri="{FF2B5EF4-FFF2-40B4-BE49-F238E27FC236}">
                <a16:creationId xmlns:a16="http://schemas.microsoft.com/office/drawing/2014/main" id="{0D84A973-E28F-5BAA-F8E9-4F78E8425F77}"/>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9" name="Slide Number Placeholder 3">
            <a:extLst>
              <a:ext uri="{FF2B5EF4-FFF2-40B4-BE49-F238E27FC236}">
                <a16:creationId xmlns:a16="http://schemas.microsoft.com/office/drawing/2014/main" id="{CFB3AE1C-A688-D8B3-1242-F5276B1EEE71}"/>
              </a:ext>
            </a:extLst>
          </p:cNvPr>
          <p:cNvSpPr txBox="1">
            <a:spLocks noGrp="1"/>
          </p:cNvSpPr>
          <p:nvPr>
            <p:ph type="sldNum" sz="quarter" idx="8"/>
          </p:nvPr>
        </p:nvSpPr>
        <p:spPr/>
        <p:txBody>
          <a:bodyPr>
            <a:noAutofit/>
          </a:bodyPr>
          <a:lstStyle>
            <a:lvl1pPr>
              <a:defRPr/>
            </a:lvl1pPr>
          </a:lstStyle>
          <a:p>
            <a:pPr lvl="0"/>
            <a:fld id="{EE8D8E17-3460-49F5-B4C6-1B8CCA742102}" type="slidenum">
              <a:t>‹#›</a:t>
            </a:fld>
            <a:endParaRPr lang="en-GB"/>
          </a:p>
        </p:txBody>
      </p:sp>
      <p:sp>
        <p:nvSpPr>
          <p:cNvPr id="10" name="Content Placeholder 6">
            <a:extLst>
              <a:ext uri="{FF2B5EF4-FFF2-40B4-BE49-F238E27FC236}">
                <a16:creationId xmlns:a16="http://schemas.microsoft.com/office/drawing/2014/main" id="{6C3C2BAA-F16E-2A28-5DB0-FA05D0EC7CC8}"/>
              </a:ext>
            </a:extLst>
          </p:cNvPr>
          <p:cNvSpPr txBox="1">
            <a:spLocks noGrp="1"/>
          </p:cNvSpPr>
          <p:nvPr>
            <p:ph idx="4294967295"/>
          </p:nvPr>
        </p:nvSpPr>
        <p:spPr>
          <a:xfrm>
            <a:off x="5262408" y="4508504"/>
            <a:ext cx="6221413" cy="1563688"/>
          </a:xfrm>
        </p:spPr>
        <p:txBody>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58133638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Section break">
    <p:bg>
      <p:bgPr>
        <a:solidFill>
          <a:srgbClr val="000000"/>
        </a:solidFill>
        <a:effectLst/>
      </p:bgPr>
    </p:bg>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944FF1BB-2A6C-1DAD-DD42-463022789851}"/>
              </a:ext>
            </a:extLst>
          </p:cNvPr>
          <p:cNvSpPr txBox="1">
            <a:spLocks noGrp="1"/>
          </p:cNvSpPr>
          <p:nvPr>
            <p:ph type="pic" idx="4294967295"/>
          </p:nvPr>
        </p:nvSpPr>
        <p:spPr>
          <a:xfrm>
            <a:off x="0" y="0"/>
            <a:ext cx="12191996" cy="6858000"/>
          </a:xfrm>
          <a:solidFill>
            <a:srgbClr val="A3A3C1"/>
          </a:solidFill>
        </p:spPr>
        <p:txBody>
          <a:bodyPr/>
          <a:lstStyle>
            <a:lvl1pPr>
              <a:defRPr/>
            </a:lvl1pPr>
          </a:lstStyle>
          <a:p>
            <a:pPr lvl="0"/>
            <a:r>
              <a:rPr lang="en-US"/>
              <a:t>Click icon to add picture</a:t>
            </a:r>
            <a:endParaRPr lang="en-GB"/>
          </a:p>
        </p:txBody>
      </p:sp>
      <p:sp>
        <p:nvSpPr>
          <p:cNvPr id="3" name="Date Placeholder 3">
            <a:extLst>
              <a:ext uri="{FF2B5EF4-FFF2-40B4-BE49-F238E27FC236}">
                <a16:creationId xmlns:a16="http://schemas.microsoft.com/office/drawing/2014/main" id="{AD259E05-469C-1107-5924-6B4A7D11370C}"/>
              </a:ext>
            </a:extLst>
          </p:cNvPr>
          <p:cNvSpPr txBox="1">
            <a:spLocks noGrp="1"/>
          </p:cNvSpPr>
          <p:nvPr>
            <p:ph type="dt" sz="half" idx="7"/>
          </p:nvPr>
        </p:nvSpPr>
        <p:spPr/>
        <p:txBody>
          <a:bodyPr/>
          <a:lstStyle>
            <a:lvl1pPr>
              <a:defRPr/>
            </a:lvl1pPr>
          </a:lstStyle>
          <a:p>
            <a:pPr lvl="0"/>
            <a:r>
              <a:rPr lang="en-GB"/>
              <a:t>Tuesday, February 2, 20XX</a:t>
            </a:r>
          </a:p>
        </p:txBody>
      </p:sp>
      <p:sp>
        <p:nvSpPr>
          <p:cNvPr id="4" name="Footer Placeholder 4">
            <a:extLst>
              <a:ext uri="{FF2B5EF4-FFF2-40B4-BE49-F238E27FC236}">
                <a16:creationId xmlns:a16="http://schemas.microsoft.com/office/drawing/2014/main" id="{83194498-6004-6151-548C-3DBDF3C2FD17}"/>
              </a:ext>
            </a:extLst>
          </p:cNvPr>
          <p:cNvSpPr txBox="1">
            <a:spLocks noGrp="1"/>
          </p:cNvSpPr>
          <p:nvPr>
            <p:ph type="ftr" sz="quarter" idx="9"/>
          </p:nvPr>
        </p:nvSpPr>
        <p:spPr/>
        <p:txBody>
          <a:bodyPr/>
          <a:lstStyle>
            <a:lvl1pPr>
              <a:defRPr/>
            </a:lvl1pPr>
          </a:lstStyle>
          <a:p>
            <a:pPr lvl="0"/>
            <a:r>
              <a:rPr lang="en-GB"/>
              <a:t>Sample Footer Text</a:t>
            </a:r>
          </a:p>
        </p:txBody>
      </p:sp>
      <p:sp>
        <p:nvSpPr>
          <p:cNvPr id="5" name="Slide Number Placeholder 5">
            <a:extLst>
              <a:ext uri="{FF2B5EF4-FFF2-40B4-BE49-F238E27FC236}">
                <a16:creationId xmlns:a16="http://schemas.microsoft.com/office/drawing/2014/main" id="{93777447-C770-A7F8-E894-5C70FC0D04E4}"/>
              </a:ext>
            </a:extLst>
          </p:cNvPr>
          <p:cNvSpPr txBox="1">
            <a:spLocks noGrp="1"/>
          </p:cNvSpPr>
          <p:nvPr>
            <p:ph type="sldNum" sz="quarter" idx="8"/>
          </p:nvPr>
        </p:nvSpPr>
        <p:spPr/>
        <p:txBody>
          <a:bodyPr/>
          <a:lstStyle>
            <a:lvl1pPr>
              <a:defRPr/>
            </a:lvl1pPr>
          </a:lstStyle>
          <a:p>
            <a:pPr lvl="0"/>
            <a:fld id="{191B9F2F-A219-45DE-9DF6-6EF914DF7E41}" type="slidenum">
              <a:t>‹#›</a:t>
            </a:fld>
            <a:endParaRPr lang="en-GB"/>
          </a:p>
        </p:txBody>
      </p:sp>
      <p:sp>
        <p:nvSpPr>
          <p:cNvPr id="6" name="Rectangle 12">
            <a:extLst>
              <a:ext uri="{FF2B5EF4-FFF2-40B4-BE49-F238E27FC236}">
                <a16:creationId xmlns:a16="http://schemas.microsoft.com/office/drawing/2014/main" id="{D6B05A91-49C9-0694-CC26-FDB7028D49D7}"/>
              </a:ext>
            </a:extLst>
          </p:cNvPr>
          <p:cNvSpPr/>
          <p:nvPr/>
        </p:nvSpPr>
        <p:spPr>
          <a:xfrm>
            <a:off x="0" y="5773731"/>
            <a:ext cx="12191996" cy="1084268"/>
          </a:xfrm>
          <a:prstGeom prst="rect">
            <a:avLst/>
          </a:prstGeom>
          <a:gradFill>
            <a:gsLst>
              <a:gs pos="0">
                <a:srgbClr val="1B192E">
                  <a:alpha val="0"/>
                </a:srgbClr>
              </a:gs>
              <a:gs pos="100000">
                <a:srgbClr val="1B192E">
                  <a:alpha val="6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7" name="Rectangle 13">
            <a:extLst>
              <a:ext uri="{FF2B5EF4-FFF2-40B4-BE49-F238E27FC236}">
                <a16:creationId xmlns:a16="http://schemas.microsoft.com/office/drawing/2014/main" id="{D2D77A36-D608-CEC4-F858-BF83509843EF}"/>
              </a:ext>
            </a:extLst>
          </p:cNvPr>
          <p:cNvSpPr/>
          <p:nvPr/>
        </p:nvSpPr>
        <p:spPr>
          <a:xfrm rot="10799991">
            <a:off x="0" y="0"/>
            <a:ext cx="9000000" cy="6858000"/>
          </a:xfrm>
          <a:prstGeom prst="rect">
            <a:avLst/>
          </a:prstGeom>
          <a:gradFill>
            <a:gsLst>
              <a:gs pos="0">
                <a:srgbClr val="1B192E">
                  <a:alpha val="0"/>
                </a:srgbClr>
              </a:gs>
              <a:gs pos="100000">
                <a:srgbClr val="1B192E">
                  <a:alpha val="6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Title 1">
            <a:extLst>
              <a:ext uri="{FF2B5EF4-FFF2-40B4-BE49-F238E27FC236}">
                <a16:creationId xmlns:a16="http://schemas.microsoft.com/office/drawing/2014/main" id="{963737AC-E5B5-CABD-DA59-9EB5F7FDF419}"/>
              </a:ext>
            </a:extLst>
          </p:cNvPr>
          <p:cNvSpPr txBox="1">
            <a:spLocks noGrp="1"/>
          </p:cNvSpPr>
          <p:nvPr>
            <p:ph type="title"/>
          </p:nvPr>
        </p:nvSpPr>
        <p:spPr>
          <a:xfrm>
            <a:off x="550861" y="549270"/>
            <a:ext cx="5437186" cy="2986238"/>
          </a:xfrm>
        </p:spPr>
        <p:txBody>
          <a:bodyPr anchor="b"/>
          <a:lstStyle>
            <a:lvl1pPr>
              <a:lnSpc>
                <a:spcPct val="90000"/>
              </a:lnSpc>
              <a:defRPr sz="6400"/>
            </a:lvl1pPr>
          </a:lstStyle>
          <a:p>
            <a:pPr lvl="0"/>
            <a:r>
              <a:rPr lang="en-US"/>
              <a:t>Click to edit Master title style</a:t>
            </a:r>
            <a:endParaRPr lang="en-GB"/>
          </a:p>
        </p:txBody>
      </p:sp>
      <p:sp>
        <p:nvSpPr>
          <p:cNvPr id="9" name="Subtitle 2">
            <a:extLst>
              <a:ext uri="{FF2B5EF4-FFF2-40B4-BE49-F238E27FC236}">
                <a16:creationId xmlns:a16="http://schemas.microsoft.com/office/drawing/2014/main" id="{9717997E-75CA-0CB4-2B18-82A0529F5CD0}"/>
              </a:ext>
            </a:extLst>
          </p:cNvPr>
          <p:cNvSpPr txBox="1">
            <a:spLocks noGrp="1"/>
          </p:cNvSpPr>
          <p:nvPr>
            <p:ph type="subTitle" idx="4294967295"/>
          </p:nvPr>
        </p:nvSpPr>
        <p:spPr>
          <a:xfrm>
            <a:off x="550861" y="3816723"/>
            <a:ext cx="5437186" cy="2265215"/>
          </a:xfrm>
        </p:spPr>
        <p:txBody>
          <a:bodyPr/>
          <a:lstStyle>
            <a:lvl1pPr>
              <a:buNone/>
              <a:defRPr sz="2400"/>
            </a:lvl1pPr>
          </a:lstStyle>
          <a:p>
            <a:pPr lvl="0"/>
            <a:r>
              <a:rPr lang="en-US"/>
              <a:t>Click to edit Master subtitle style</a:t>
            </a:r>
            <a:endParaRPr lang="en-GB"/>
          </a:p>
        </p:txBody>
      </p:sp>
    </p:spTree>
    <p:extLst>
      <p:ext uri="{BB962C8B-B14F-4D97-AF65-F5344CB8AC3E}">
        <p14:creationId xmlns:p14="http://schemas.microsoft.com/office/powerpoint/2010/main" val="42184446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5_Section break">
    <p:bg>
      <p:bgPr>
        <a:solidFill>
          <a:srgbClr val="000000"/>
        </a:solidFill>
        <a:effectLst/>
      </p:bgPr>
    </p:bg>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60B95487-4E08-8014-1F63-C9C4AE7E40F8}"/>
              </a:ext>
            </a:extLst>
          </p:cNvPr>
          <p:cNvSpPr txBox="1">
            <a:spLocks noGrp="1"/>
          </p:cNvSpPr>
          <p:nvPr>
            <p:ph type="pic" idx="4294967295"/>
          </p:nvPr>
        </p:nvSpPr>
        <p:spPr>
          <a:xfrm>
            <a:off x="0" y="0"/>
            <a:ext cx="12191996" cy="6858000"/>
          </a:xfrm>
          <a:solidFill>
            <a:srgbClr val="1B192E"/>
          </a:solidFill>
        </p:spPr>
        <p:txBody>
          <a:bodyPr/>
          <a:lstStyle>
            <a:lvl1pPr>
              <a:defRPr/>
            </a:lvl1pPr>
          </a:lstStyle>
          <a:p>
            <a:pPr lvl="0"/>
            <a:r>
              <a:rPr lang="en-US"/>
              <a:t>Click icon to add picture</a:t>
            </a:r>
            <a:endParaRPr lang="en-GB"/>
          </a:p>
        </p:txBody>
      </p:sp>
      <p:sp>
        <p:nvSpPr>
          <p:cNvPr id="3" name="Subtitle 2">
            <a:extLst>
              <a:ext uri="{FF2B5EF4-FFF2-40B4-BE49-F238E27FC236}">
                <a16:creationId xmlns:a16="http://schemas.microsoft.com/office/drawing/2014/main" id="{323216E7-1E58-9964-A6B5-49A2F9F82591}"/>
              </a:ext>
            </a:extLst>
          </p:cNvPr>
          <p:cNvSpPr txBox="1">
            <a:spLocks noGrp="1"/>
          </p:cNvSpPr>
          <p:nvPr>
            <p:ph type="subTitle" idx="4294967295"/>
          </p:nvPr>
        </p:nvSpPr>
        <p:spPr>
          <a:xfrm>
            <a:off x="0" y="3557281"/>
            <a:ext cx="6640281" cy="3300718"/>
          </a:xfrm>
          <a:gradFill>
            <a:gsLst>
              <a:gs pos="0">
                <a:srgbClr val="1B192E">
                  <a:alpha val="0"/>
                </a:srgbClr>
              </a:gs>
              <a:gs pos="100000">
                <a:srgbClr val="1B192E">
                  <a:alpha val="60000"/>
                </a:srgbClr>
              </a:gs>
            </a:gsLst>
            <a:lin ang="10800000"/>
          </a:gradFill>
        </p:spPr>
        <p:txBody>
          <a:bodyPr/>
          <a:lstStyle>
            <a:lvl1pPr marL="548640" indent="0">
              <a:lnSpc>
                <a:spcPct val="200000"/>
              </a:lnSpc>
              <a:buNone/>
              <a:defRPr/>
            </a:lvl1pPr>
          </a:lstStyle>
          <a:p>
            <a:pPr lvl="0"/>
            <a:r>
              <a:rPr lang="en-US"/>
              <a:t>Click to edit Master subtitle style</a:t>
            </a:r>
            <a:endParaRPr lang="en-GB"/>
          </a:p>
        </p:txBody>
      </p:sp>
      <p:sp>
        <p:nvSpPr>
          <p:cNvPr id="4" name="Title 1">
            <a:extLst>
              <a:ext uri="{FF2B5EF4-FFF2-40B4-BE49-F238E27FC236}">
                <a16:creationId xmlns:a16="http://schemas.microsoft.com/office/drawing/2014/main" id="{A09FD4BC-274D-C85A-A99A-18A84DB434E0}"/>
              </a:ext>
            </a:extLst>
          </p:cNvPr>
          <p:cNvSpPr txBox="1">
            <a:spLocks noGrp="1"/>
          </p:cNvSpPr>
          <p:nvPr>
            <p:ph type="title"/>
          </p:nvPr>
        </p:nvSpPr>
        <p:spPr>
          <a:xfrm>
            <a:off x="0" y="0"/>
            <a:ext cx="6640281" cy="3535509"/>
          </a:xfrm>
          <a:gradFill>
            <a:gsLst>
              <a:gs pos="0">
                <a:srgbClr val="1B192E">
                  <a:alpha val="0"/>
                </a:srgbClr>
              </a:gs>
              <a:gs pos="100000">
                <a:srgbClr val="1B192E">
                  <a:alpha val="70000"/>
                </a:srgbClr>
              </a:gs>
            </a:gsLst>
            <a:lin ang="10800000"/>
          </a:gradFill>
        </p:spPr>
        <p:txBody>
          <a:bodyPr anchor="b"/>
          <a:lstStyle>
            <a:lvl1pPr marL="548640">
              <a:lnSpc>
                <a:spcPct val="90000"/>
              </a:lnSpc>
              <a:spcAft>
                <a:spcPts val="1200"/>
              </a:spcAft>
              <a:defRPr sz="6400"/>
            </a:lvl1pPr>
          </a:lstStyle>
          <a:p>
            <a:pPr lvl="0"/>
            <a:r>
              <a:rPr lang="en-US"/>
              <a:t>Click to edit Master title style</a:t>
            </a:r>
            <a:endParaRPr lang="en-GB"/>
          </a:p>
        </p:txBody>
      </p:sp>
    </p:spTree>
    <p:extLst>
      <p:ext uri="{BB962C8B-B14F-4D97-AF65-F5344CB8AC3E}">
        <p14:creationId xmlns:p14="http://schemas.microsoft.com/office/powerpoint/2010/main" val="2562248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2" name="Group 11">
            <a:extLst>
              <a:ext uri="{FF2B5EF4-FFF2-40B4-BE49-F238E27FC236}">
                <a16:creationId xmlns:a16="http://schemas.microsoft.com/office/drawing/2014/main" id="{0018E0E7-376D-D0C4-0218-E1ED362D0B5F}"/>
              </a:ext>
            </a:extLst>
          </p:cNvPr>
          <p:cNvGrpSpPr/>
          <p:nvPr/>
        </p:nvGrpSpPr>
        <p:grpSpPr>
          <a:xfrm>
            <a:off x="613993" y="5374225"/>
            <a:ext cx="768004" cy="950525"/>
            <a:chOff x="613993" y="5374225"/>
            <a:chExt cx="768004" cy="950525"/>
          </a:xfrm>
        </p:grpSpPr>
        <p:sp>
          <p:nvSpPr>
            <p:cNvPr id="3" name="Freeform: Shape 12">
              <a:extLst>
                <a:ext uri="{FF2B5EF4-FFF2-40B4-BE49-F238E27FC236}">
                  <a16:creationId xmlns:a16="http://schemas.microsoft.com/office/drawing/2014/main" id="{74872333-2C57-9FEC-E367-0E138B16F32C}"/>
                </a:ext>
              </a:extLst>
            </p:cNvPr>
            <p:cNvSpPr/>
            <p:nvPr/>
          </p:nvSpPr>
          <p:spPr>
            <a:xfrm rot="2700006" flipH="1" flipV="1">
              <a:off x="392003" y="5629513"/>
              <a:ext cx="926982" cy="463491"/>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Oval 13">
              <a:extLst>
                <a:ext uri="{FF2B5EF4-FFF2-40B4-BE49-F238E27FC236}">
                  <a16:creationId xmlns:a16="http://schemas.microsoft.com/office/drawing/2014/main" id="{C20FB854-9B1E-33C0-2B5A-D2F970AA0AD2}"/>
                </a:ext>
              </a:extLst>
            </p:cNvPr>
            <p:cNvSpPr/>
            <p:nvPr/>
          </p:nvSpPr>
          <p:spPr>
            <a:xfrm rot="8099985" flipH="1" flipV="1">
              <a:off x="1238578" y="5825260"/>
              <a:ext cx="53547" cy="2332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Oval 14">
              <a:extLst>
                <a:ext uri="{FF2B5EF4-FFF2-40B4-BE49-F238E27FC236}">
                  <a16:creationId xmlns:a16="http://schemas.microsoft.com/office/drawing/2014/main" id="{3A2CD760-01D7-FDB7-9103-B3DED5CF155D}"/>
                </a:ext>
              </a:extLst>
            </p:cNvPr>
            <p:cNvSpPr/>
            <p:nvPr/>
          </p:nvSpPr>
          <p:spPr>
            <a:xfrm rot="8099985" flipH="1" flipV="1">
              <a:off x="748067" y="5334748"/>
              <a:ext cx="53547" cy="2332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6" name="Freeform: Shape 15">
              <a:extLst>
                <a:ext uri="{FF2B5EF4-FFF2-40B4-BE49-F238E27FC236}">
                  <a16:creationId xmlns:a16="http://schemas.microsoft.com/office/drawing/2014/main" id="{B3936DAD-E927-7CD1-979A-B219EE4996E1}"/>
                </a:ext>
              </a:extLst>
            </p:cNvPr>
            <p:cNvSpPr/>
            <p:nvPr/>
          </p:nvSpPr>
          <p:spPr>
            <a:xfrm rot="2700006" flipH="1" flipV="1">
              <a:off x="415545" y="5572673"/>
              <a:ext cx="926982" cy="530086"/>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7" name="Title 1">
            <a:extLst>
              <a:ext uri="{FF2B5EF4-FFF2-40B4-BE49-F238E27FC236}">
                <a16:creationId xmlns:a16="http://schemas.microsoft.com/office/drawing/2014/main" id="{0AA65C3C-6510-B15C-083C-EADE356545E2}"/>
              </a:ext>
            </a:extLst>
          </p:cNvPr>
          <p:cNvSpPr txBox="1">
            <a:spLocks noGrp="1"/>
          </p:cNvSpPr>
          <p:nvPr>
            <p:ph type="title"/>
          </p:nvPr>
        </p:nvSpPr>
        <p:spPr>
          <a:xfrm>
            <a:off x="550861" y="549270"/>
            <a:ext cx="11091598" cy="1331997"/>
          </a:xfrm>
        </p:spPr>
        <p:txBody>
          <a:bodyPr/>
          <a:lstStyle>
            <a:lvl1pPr>
              <a:defRPr/>
            </a:lvl1pPr>
          </a:lstStyle>
          <a:p>
            <a:pPr lvl="0"/>
            <a:r>
              <a:rPr lang="en-US"/>
              <a:t>Click to edit Master title style</a:t>
            </a:r>
            <a:endParaRPr lang="en-GB"/>
          </a:p>
        </p:txBody>
      </p:sp>
      <p:sp>
        <p:nvSpPr>
          <p:cNvPr id="8" name="Content Placeholder 2">
            <a:extLst>
              <a:ext uri="{FF2B5EF4-FFF2-40B4-BE49-F238E27FC236}">
                <a16:creationId xmlns:a16="http://schemas.microsoft.com/office/drawing/2014/main" id="{A088E676-C40D-4DF5-892F-AA41A8D231B7}"/>
              </a:ext>
            </a:extLst>
          </p:cNvPr>
          <p:cNvSpPr txBox="1">
            <a:spLocks noGrp="1"/>
          </p:cNvSpPr>
          <p:nvPr>
            <p:ph idx="1"/>
          </p:nvPr>
        </p:nvSpPr>
        <p:spPr>
          <a:xfrm>
            <a:off x="550861" y="2113196"/>
            <a:ext cx="11090272" cy="3979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a:extLst>
              <a:ext uri="{FF2B5EF4-FFF2-40B4-BE49-F238E27FC236}">
                <a16:creationId xmlns:a16="http://schemas.microsoft.com/office/drawing/2014/main" id="{123989CF-FFA1-1CBF-71D9-680FA42220DF}"/>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0" name="Footer Placeholder 4">
            <a:extLst>
              <a:ext uri="{FF2B5EF4-FFF2-40B4-BE49-F238E27FC236}">
                <a16:creationId xmlns:a16="http://schemas.microsoft.com/office/drawing/2014/main" id="{C7316987-8714-A964-038A-5468FB541875}"/>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1" name="Slide Number Placeholder 5">
            <a:extLst>
              <a:ext uri="{FF2B5EF4-FFF2-40B4-BE49-F238E27FC236}">
                <a16:creationId xmlns:a16="http://schemas.microsoft.com/office/drawing/2014/main" id="{52A6D483-9CAD-382F-11BB-43D6F70F5C6C}"/>
              </a:ext>
            </a:extLst>
          </p:cNvPr>
          <p:cNvSpPr txBox="1">
            <a:spLocks noGrp="1"/>
          </p:cNvSpPr>
          <p:nvPr>
            <p:ph type="sldNum" sz="quarter" idx="8"/>
          </p:nvPr>
        </p:nvSpPr>
        <p:spPr/>
        <p:txBody>
          <a:bodyPr>
            <a:noAutofit/>
          </a:bodyPr>
          <a:lstStyle>
            <a:lvl1pPr>
              <a:defRPr/>
            </a:lvl1pPr>
          </a:lstStyle>
          <a:p>
            <a:pPr lvl="0"/>
            <a:fld id="{B00E7F43-EF25-4F1E-8A54-69C662EDE5D3}" type="slidenum">
              <a:t>‹#›</a:t>
            </a:fld>
            <a:endParaRPr lang="en-GB"/>
          </a:p>
        </p:txBody>
      </p:sp>
    </p:spTree>
    <p:extLst>
      <p:ext uri="{BB962C8B-B14F-4D97-AF65-F5344CB8AC3E}">
        <p14:creationId xmlns:p14="http://schemas.microsoft.com/office/powerpoint/2010/main" val="1505014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7_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4B17-690F-482D-5F32-3907B3DA7422}"/>
              </a:ext>
            </a:extLst>
          </p:cNvPr>
          <p:cNvSpPr txBox="1">
            <a:spLocks noGrp="1"/>
          </p:cNvSpPr>
          <p:nvPr>
            <p:ph type="title"/>
          </p:nvPr>
        </p:nvSpPr>
        <p:spPr>
          <a:xfrm>
            <a:off x="550861" y="549270"/>
            <a:ext cx="3566160" cy="3384551"/>
          </a:xfrm>
        </p:spPr>
        <p:txBody>
          <a:bodyPr anchor="b"/>
          <a:lstStyle>
            <a:lvl1pPr>
              <a:lnSpc>
                <a:spcPct val="90000"/>
              </a:lnSpc>
              <a:defRPr sz="4000"/>
            </a:lvl1pPr>
          </a:lstStyle>
          <a:p>
            <a:pPr lvl="0"/>
            <a:r>
              <a:rPr lang="en-US"/>
              <a:t>Click to edit Master title style</a:t>
            </a:r>
            <a:endParaRPr lang="en-GB"/>
          </a:p>
        </p:txBody>
      </p:sp>
      <p:grpSp>
        <p:nvGrpSpPr>
          <p:cNvPr id="3" name="Group 7">
            <a:extLst>
              <a:ext uri="{FF2B5EF4-FFF2-40B4-BE49-F238E27FC236}">
                <a16:creationId xmlns:a16="http://schemas.microsoft.com/office/drawing/2014/main" id="{D92D2C50-8ABC-19FF-820C-F41BF61F4DA0}"/>
              </a:ext>
            </a:extLst>
          </p:cNvPr>
          <p:cNvGrpSpPr/>
          <p:nvPr/>
        </p:nvGrpSpPr>
        <p:grpSpPr>
          <a:xfrm>
            <a:off x="10822153" y="4143460"/>
            <a:ext cx="734268" cy="760496"/>
            <a:chOff x="10822153" y="4143460"/>
            <a:chExt cx="734268" cy="760496"/>
          </a:xfrm>
        </p:grpSpPr>
        <p:sp>
          <p:nvSpPr>
            <p:cNvPr id="4" name="Freeform 5">
              <a:extLst>
                <a:ext uri="{FF2B5EF4-FFF2-40B4-BE49-F238E27FC236}">
                  <a16:creationId xmlns:a16="http://schemas.microsoft.com/office/drawing/2014/main" id="{BE74AF8B-3CF4-5D31-6A9C-DDDE275F56F8}"/>
                </a:ext>
              </a:extLst>
            </p:cNvPr>
            <p:cNvSpPr/>
            <p:nvPr/>
          </p:nvSpPr>
          <p:spPr>
            <a:xfrm rot="1800004">
              <a:off x="10935334" y="4143460"/>
              <a:ext cx="621087" cy="364598"/>
            </a:xfrm>
            <a:custGeom>
              <a:avLst/>
              <a:gdLst>
                <a:gd name="f0" fmla="val 10800000"/>
                <a:gd name="f1" fmla="val 5400000"/>
                <a:gd name="f2" fmla="val 180"/>
                <a:gd name="f3" fmla="val w"/>
                <a:gd name="f4" fmla="val h"/>
                <a:gd name="f5" fmla="val 0"/>
                <a:gd name="f6" fmla="val 540"/>
                <a:gd name="f7" fmla="val 317"/>
                <a:gd name="f8" fmla="val 266"/>
                <a:gd name="f9" fmla="val 158"/>
                <a:gd name="f10" fmla="+- 0 0 -90"/>
                <a:gd name="f11" fmla="*/ f3 1 540"/>
                <a:gd name="f12" fmla="*/ f4 1 317"/>
                <a:gd name="f13" fmla="+- f7 0 f5"/>
                <a:gd name="f14" fmla="+- f6 0 f5"/>
                <a:gd name="f15" fmla="*/ f10 f0 1"/>
                <a:gd name="f16" fmla="*/ f14 1 540"/>
                <a:gd name="f17" fmla="*/ f13 1 317"/>
                <a:gd name="f18" fmla="*/ 266 f14 1"/>
                <a:gd name="f19" fmla="*/ 0 f13 1"/>
                <a:gd name="f20" fmla="*/ 0 f14 1"/>
                <a:gd name="f21" fmla="*/ 158 f13 1"/>
                <a:gd name="f22" fmla="*/ 317 f13 1"/>
                <a:gd name="f23" fmla="*/ 540 f14 1"/>
                <a:gd name="f24" fmla="*/ f15 1 f2"/>
                <a:gd name="f25" fmla="*/ f18 1 540"/>
                <a:gd name="f26" fmla="*/ f19 1 317"/>
                <a:gd name="f27" fmla="*/ f20 1 540"/>
                <a:gd name="f28" fmla="*/ f21 1 317"/>
                <a:gd name="f29" fmla="*/ f22 1 317"/>
                <a:gd name="f30" fmla="*/ f23 1 540"/>
                <a:gd name="f31" fmla="*/ 0 1 f16"/>
                <a:gd name="f32" fmla="*/ f6 1 f16"/>
                <a:gd name="f33" fmla="*/ 0 1 f17"/>
                <a:gd name="f34" fmla="*/ f7 1 f17"/>
                <a:gd name="f35" fmla="+- f24 0 f1"/>
                <a:gd name="f36" fmla="*/ f25 1 f16"/>
                <a:gd name="f37" fmla="*/ f26 1 f17"/>
                <a:gd name="f38" fmla="*/ f27 1 f16"/>
                <a:gd name="f39" fmla="*/ f28 1 f17"/>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2 1"/>
                <a:gd name="f51" fmla="*/ f41 f11 1"/>
              </a:gdLst>
              <a:ahLst/>
              <a:cxnLst>
                <a:cxn ang="3cd4">
                  <a:pos x="hc" y="t"/>
                </a:cxn>
                <a:cxn ang="0">
                  <a:pos x="r" y="vc"/>
                </a:cxn>
                <a:cxn ang="cd4">
                  <a:pos x="hc" y="b"/>
                </a:cxn>
                <a:cxn ang="cd2">
                  <a:pos x="l" y="vc"/>
                </a:cxn>
                <a:cxn ang="f35">
                  <a:pos x="f46" y="f47"/>
                </a:cxn>
                <a:cxn ang="f35">
                  <a:pos x="f48" y="f49"/>
                </a:cxn>
                <a:cxn ang="f35">
                  <a:pos x="f46" y="f50"/>
                </a:cxn>
                <a:cxn ang="f35">
                  <a:pos x="f51" y="f49"/>
                </a:cxn>
                <a:cxn ang="f35">
                  <a:pos x="f46" y="f47"/>
                </a:cxn>
              </a:cxnLst>
              <a:rect l="f42" t="f45" r="f43" b="f44"/>
              <a:pathLst>
                <a:path w="540" h="317">
                  <a:moveTo>
                    <a:pt x="f8" y="f5"/>
                  </a:moveTo>
                  <a:lnTo>
                    <a:pt x="f5" y="f9"/>
                  </a:lnTo>
                  <a:lnTo>
                    <a:pt x="f8" y="f7"/>
                  </a:lnTo>
                  <a:lnTo>
                    <a:pt x="f6" y="f9"/>
                  </a:lnTo>
                  <a:lnTo>
                    <a:pt x="f8" y="f5"/>
                  </a:lnTo>
                  <a:close/>
                </a:path>
              </a:pathLst>
            </a:custGeom>
            <a:gradFill>
              <a:gsLst>
                <a:gs pos="0">
                  <a:srgbClr val="2C284A">
                    <a:alpha val="20000"/>
                  </a:srgbClr>
                </a:gs>
                <a:gs pos="100000">
                  <a:srgbClr val="5BEFC1">
                    <a:alpha val="2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Freeform 6">
              <a:extLst>
                <a:ext uri="{FF2B5EF4-FFF2-40B4-BE49-F238E27FC236}">
                  <a16:creationId xmlns:a16="http://schemas.microsoft.com/office/drawing/2014/main" id="{22366C74-5676-5E5B-D406-5AF842DC7674}"/>
                </a:ext>
              </a:extLst>
            </p:cNvPr>
            <p:cNvSpPr/>
            <p:nvPr/>
          </p:nvSpPr>
          <p:spPr>
            <a:xfrm rot="1800004">
              <a:off x="10822153" y="4210410"/>
              <a:ext cx="305939" cy="538270"/>
            </a:xfrm>
            <a:custGeom>
              <a:avLst/>
              <a:gdLst>
                <a:gd name="f0" fmla="val 10800000"/>
                <a:gd name="f1" fmla="val 5400000"/>
                <a:gd name="f2" fmla="val 180"/>
                <a:gd name="f3" fmla="val w"/>
                <a:gd name="f4" fmla="val h"/>
                <a:gd name="f5" fmla="val 0"/>
                <a:gd name="f6" fmla="val 266"/>
                <a:gd name="f7" fmla="val 468"/>
                <a:gd name="f8" fmla="val 310"/>
                <a:gd name="f9" fmla="val 159"/>
                <a:gd name="f10" fmla="+- 0 0 -90"/>
                <a:gd name="f11" fmla="*/ f3 1 266"/>
                <a:gd name="f12" fmla="*/ f4 1 468"/>
                <a:gd name="f13" fmla="+- f7 0 f5"/>
                <a:gd name="f14" fmla="+- f6 0 f5"/>
                <a:gd name="f15" fmla="*/ f10 f0 1"/>
                <a:gd name="f16" fmla="*/ f14 1 266"/>
                <a:gd name="f17" fmla="*/ f13 1 468"/>
                <a:gd name="f18" fmla="*/ 266 f14 1"/>
                <a:gd name="f19" fmla="*/ 468 f13 1"/>
                <a:gd name="f20" fmla="*/ 0 f14 1"/>
                <a:gd name="f21" fmla="*/ 310 f13 1"/>
                <a:gd name="f22" fmla="*/ 0 f13 1"/>
                <a:gd name="f23" fmla="*/ 159 f13 1"/>
                <a:gd name="f24" fmla="*/ f15 1 f2"/>
                <a:gd name="f25" fmla="*/ f18 1 266"/>
                <a:gd name="f26" fmla="*/ f19 1 468"/>
                <a:gd name="f27" fmla="*/ f20 1 266"/>
                <a:gd name="f28" fmla="*/ f21 1 468"/>
                <a:gd name="f29" fmla="*/ f22 1 468"/>
                <a:gd name="f30" fmla="*/ f23 1 468"/>
                <a:gd name="f31" fmla="*/ 0 1 f16"/>
                <a:gd name="f32" fmla="*/ f6 1 f16"/>
                <a:gd name="f33" fmla="*/ 0 1 f17"/>
                <a:gd name="f34" fmla="*/ f7 1 f17"/>
                <a:gd name="f35" fmla="+- f24 0 f1"/>
                <a:gd name="f36" fmla="*/ f25 1 f16"/>
                <a:gd name="f37" fmla="*/ f26 1 f17"/>
                <a:gd name="f38" fmla="*/ f27 1 f16"/>
                <a:gd name="f39" fmla="*/ f28 1 f17"/>
                <a:gd name="f40" fmla="*/ f29 1 f17"/>
                <a:gd name="f41" fmla="*/ f30 1 f17"/>
                <a:gd name="f42" fmla="*/ f31 f11 1"/>
                <a:gd name="f43" fmla="*/ f32 f11 1"/>
                <a:gd name="f44" fmla="*/ f34 f12 1"/>
                <a:gd name="f45" fmla="*/ f33 f12 1"/>
                <a:gd name="f46" fmla="*/ f36 f11 1"/>
                <a:gd name="f47" fmla="*/ f37 f12 1"/>
                <a:gd name="f48" fmla="*/ f38 f11 1"/>
                <a:gd name="f49" fmla="*/ f39 f12 1"/>
                <a:gd name="f50" fmla="*/ f40 f12 1"/>
                <a:gd name="f51" fmla="*/ f41 f12 1"/>
              </a:gdLst>
              <a:ahLst/>
              <a:cxnLst>
                <a:cxn ang="3cd4">
                  <a:pos x="hc" y="t"/>
                </a:cxn>
                <a:cxn ang="0">
                  <a:pos x="r" y="vc"/>
                </a:cxn>
                <a:cxn ang="cd4">
                  <a:pos x="hc" y="b"/>
                </a:cxn>
                <a:cxn ang="cd2">
                  <a:pos x="l" y="vc"/>
                </a:cxn>
                <a:cxn ang="f35">
                  <a:pos x="f46" y="f47"/>
                </a:cxn>
                <a:cxn ang="f35">
                  <a:pos x="f48" y="f49"/>
                </a:cxn>
                <a:cxn ang="f35">
                  <a:pos x="f48" y="f49"/>
                </a:cxn>
                <a:cxn ang="f35">
                  <a:pos x="f48" y="f50"/>
                </a:cxn>
                <a:cxn ang="f35">
                  <a:pos x="f48" y="f50"/>
                </a:cxn>
                <a:cxn ang="f35">
                  <a:pos x="f46" y="f51"/>
                </a:cxn>
                <a:cxn ang="f35">
                  <a:pos x="f46" y="f47"/>
                </a:cxn>
              </a:cxnLst>
              <a:rect l="f42" t="f45" r="f43" b="f44"/>
              <a:pathLst>
                <a:path w="266" h="468">
                  <a:moveTo>
                    <a:pt x="f6" y="f7"/>
                  </a:moveTo>
                  <a:lnTo>
                    <a:pt x="f5" y="f8"/>
                  </a:lnTo>
                  <a:lnTo>
                    <a:pt x="f5" y="f8"/>
                  </a:lnTo>
                  <a:lnTo>
                    <a:pt x="f5" y="f5"/>
                  </a:lnTo>
                  <a:lnTo>
                    <a:pt x="f5" y="f5"/>
                  </a:lnTo>
                  <a:lnTo>
                    <a:pt x="f6" y="f9"/>
                  </a:lnTo>
                  <a:lnTo>
                    <a:pt x="f6" y="f7"/>
                  </a:lnTo>
                  <a:close/>
                </a:path>
              </a:pathLst>
            </a:custGeom>
            <a:gradFill>
              <a:gsLst>
                <a:gs pos="0">
                  <a:srgbClr val="2C284A">
                    <a:alpha val="20000"/>
                  </a:srgbClr>
                </a:gs>
                <a:gs pos="100000">
                  <a:srgbClr val="5BEFC1">
                    <a:alpha val="2000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6" name="Freeform 8">
              <a:extLst>
                <a:ext uri="{FF2B5EF4-FFF2-40B4-BE49-F238E27FC236}">
                  <a16:creationId xmlns:a16="http://schemas.microsoft.com/office/drawing/2014/main" id="{57D25017-BD4B-6619-B402-173C2358C940}"/>
                </a:ext>
              </a:extLst>
            </p:cNvPr>
            <p:cNvSpPr/>
            <p:nvPr/>
          </p:nvSpPr>
          <p:spPr>
            <a:xfrm rot="1800004">
              <a:off x="11086495" y="4365686"/>
              <a:ext cx="315147" cy="538270"/>
            </a:xfrm>
            <a:custGeom>
              <a:avLst/>
              <a:gdLst>
                <a:gd name="f0" fmla="val 10800000"/>
                <a:gd name="f1" fmla="val 5400000"/>
                <a:gd name="f2" fmla="val 180"/>
                <a:gd name="f3" fmla="val w"/>
                <a:gd name="f4" fmla="val h"/>
                <a:gd name="f5" fmla="val 0"/>
                <a:gd name="f6" fmla="val 274"/>
                <a:gd name="f7" fmla="val 468"/>
                <a:gd name="f8" fmla="val 310"/>
                <a:gd name="f9" fmla="val 159"/>
                <a:gd name="f10" fmla="+- 0 0 -90"/>
                <a:gd name="f11" fmla="*/ f3 1 274"/>
                <a:gd name="f12" fmla="*/ f4 1 468"/>
                <a:gd name="f13" fmla="+- f7 0 f5"/>
                <a:gd name="f14" fmla="+- f6 0 f5"/>
                <a:gd name="f15" fmla="*/ f10 f0 1"/>
                <a:gd name="f16" fmla="*/ f14 1 274"/>
                <a:gd name="f17" fmla="*/ f13 1 468"/>
                <a:gd name="f18" fmla="*/ 274 f14 1"/>
                <a:gd name="f19" fmla="*/ 0 f13 1"/>
                <a:gd name="f20" fmla="*/ 310 f13 1"/>
                <a:gd name="f21" fmla="*/ 0 f14 1"/>
                <a:gd name="f22" fmla="*/ 468 f13 1"/>
                <a:gd name="f23" fmla="*/ 159 f13 1"/>
                <a:gd name="f24" fmla="*/ f15 1 f2"/>
                <a:gd name="f25" fmla="*/ f18 1 274"/>
                <a:gd name="f26" fmla="*/ f19 1 468"/>
                <a:gd name="f27" fmla="*/ f20 1 468"/>
                <a:gd name="f28" fmla="*/ f21 1 274"/>
                <a:gd name="f29" fmla="*/ f22 1 468"/>
                <a:gd name="f30" fmla="*/ f23 1 468"/>
                <a:gd name="f31" fmla="*/ 0 1 f16"/>
                <a:gd name="f32" fmla="*/ f6 1 f16"/>
                <a:gd name="f33" fmla="*/ 0 1 f17"/>
                <a:gd name="f34" fmla="*/ f7 1 f17"/>
                <a:gd name="f35" fmla="+- f24 0 f1"/>
                <a:gd name="f36" fmla="*/ f25 1 f16"/>
                <a:gd name="f37" fmla="*/ f26 1 f17"/>
                <a:gd name="f38" fmla="*/ f27 1 f17"/>
                <a:gd name="f39" fmla="*/ f28 1 f16"/>
                <a:gd name="f40" fmla="*/ f29 1 f17"/>
                <a:gd name="f41" fmla="*/ f30 1 f17"/>
                <a:gd name="f42" fmla="*/ f31 f11 1"/>
                <a:gd name="f43" fmla="*/ f32 f11 1"/>
                <a:gd name="f44" fmla="*/ f34 f12 1"/>
                <a:gd name="f45" fmla="*/ f33 f12 1"/>
                <a:gd name="f46" fmla="*/ f36 f11 1"/>
                <a:gd name="f47" fmla="*/ f37 f12 1"/>
                <a:gd name="f48" fmla="*/ f38 f12 1"/>
                <a:gd name="f49" fmla="*/ f39 f11 1"/>
                <a:gd name="f50" fmla="*/ f40 f12 1"/>
                <a:gd name="f51" fmla="*/ f41 f12 1"/>
              </a:gdLst>
              <a:ahLst/>
              <a:cxnLst>
                <a:cxn ang="3cd4">
                  <a:pos x="hc" y="t"/>
                </a:cxn>
                <a:cxn ang="0">
                  <a:pos x="r" y="vc"/>
                </a:cxn>
                <a:cxn ang="cd4">
                  <a:pos x="hc" y="b"/>
                </a:cxn>
                <a:cxn ang="cd2">
                  <a:pos x="l" y="vc"/>
                </a:cxn>
                <a:cxn ang="f35">
                  <a:pos x="f46" y="f47"/>
                </a:cxn>
                <a:cxn ang="f35">
                  <a:pos x="f46" y="f48"/>
                </a:cxn>
                <a:cxn ang="f35">
                  <a:pos x="f46" y="f48"/>
                </a:cxn>
                <a:cxn ang="f35">
                  <a:pos x="f49" y="f50"/>
                </a:cxn>
                <a:cxn ang="f35">
                  <a:pos x="f49" y="f51"/>
                </a:cxn>
                <a:cxn ang="f35">
                  <a:pos x="f46" y="f47"/>
                </a:cxn>
                <a:cxn ang="f35">
                  <a:pos x="f46" y="f47"/>
                </a:cxn>
              </a:cxnLst>
              <a:rect l="f42" t="f45" r="f43" b="f44"/>
              <a:pathLst>
                <a:path w="274" h="468">
                  <a:moveTo>
                    <a:pt x="f6" y="f5"/>
                  </a:moveTo>
                  <a:lnTo>
                    <a:pt x="f6" y="f8"/>
                  </a:lnTo>
                  <a:lnTo>
                    <a:pt x="f6" y="f8"/>
                  </a:lnTo>
                  <a:lnTo>
                    <a:pt x="f5" y="f7"/>
                  </a:lnTo>
                  <a:lnTo>
                    <a:pt x="f5" y="f9"/>
                  </a:lnTo>
                  <a:lnTo>
                    <a:pt x="f6" y="f5"/>
                  </a:lnTo>
                  <a:lnTo>
                    <a:pt x="f6" y="f5"/>
                  </a:lnTo>
                  <a:close/>
                </a:path>
              </a:pathLst>
            </a:custGeom>
            <a:gradFill>
              <a:gsLst>
                <a:gs pos="0">
                  <a:srgbClr val="2C284A">
                    <a:alpha val="20000"/>
                  </a:srgbClr>
                </a:gs>
                <a:gs pos="100000">
                  <a:srgbClr val="5BEFC1">
                    <a:alpha val="20000"/>
                  </a:srgbClr>
                </a:gs>
              </a:gsLst>
              <a:lin ang="18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7" name="Oval 11">
            <a:extLst>
              <a:ext uri="{FF2B5EF4-FFF2-40B4-BE49-F238E27FC236}">
                <a16:creationId xmlns:a16="http://schemas.microsoft.com/office/drawing/2014/main" id="{B6267CC8-6EB0-858B-11A3-A47A23B0B849}"/>
              </a:ext>
            </a:extLst>
          </p:cNvPr>
          <p:cNvSpPr/>
          <p:nvPr/>
        </p:nvSpPr>
        <p:spPr>
          <a:xfrm>
            <a:off x="5668777" y="5059009"/>
            <a:ext cx="1079997"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Content Placeholder 16">
            <a:extLst>
              <a:ext uri="{FF2B5EF4-FFF2-40B4-BE49-F238E27FC236}">
                <a16:creationId xmlns:a16="http://schemas.microsoft.com/office/drawing/2014/main" id="{2F7FE213-8102-97DF-7B6B-CE82E3D56167}"/>
              </a:ext>
            </a:extLst>
          </p:cNvPr>
          <p:cNvSpPr txBox="1">
            <a:spLocks noGrp="1"/>
          </p:cNvSpPr>
          <p:nvPr>
            <p:ph idx="4294967295"/>
          </p:nvPr>
        </p:nvSpPr>
        <p:spPr>
          <a:xfrm>
            <a:off x="550861" y="4097334"/>
            <a:ext cx="3565519" cy="2351086"/>
          </a:xfrm>
        </p:spPr>
        <p:txBody>
          <a:bodyPr/>
          <a:lstStyle>
            <a:lvl1pPr>
              <a:buNone/>
              <a:defRPr sz="2400"/>
            </a:lvl1pPr>
          </a:lstStyle>
          <a:p>
            <a:pPr lvl="0"/>
            <a:r>
              <a:rPr lang="en-US"/>
              <a:t>Click to edit Master text styles</a:t>
            </a:r>
          </a:p>
        </p:txBody>
      </p:sp>
      <p:sp>
        <p:nvSpPr>
          <p:cNvPr id="9" name="Picture Placeholder 14">
            <a:extLst>
              <a:ext uri="{FF2B5EF4-FFF2-40B4-BE49-F238E27FC236}">
                <a16:creationId xmlns:a16="http://schemas.microsoft.com/office/drawing/2014/main" id="{81484F51-2881-3ABA-2976-5E9F86283BD9}"/>
              </a:ext>
            </a:extLst>
          </p:cNvPr>
          <p:cNvSpPr txBox="1">
            <a:spLocks noGrp="1"/>
          </p:cNvSpPr>
          <p:nvPr>
            <p:ph type="pic" idx="4294967295"/>
          </p:nvPr>
        </p:nvSpPr>
        <p:spPr>
          <a:xfrm>
            <a:off x="5535805" y="656630"/>
            <a:ext cx="5132390" cy="5132390"/>
          </a:xfrm>
          <a:solidFill>
            <a:srgbClr val="A3A3C1"/>
          </a:solidFill>
        </p:spPr>
        <p:txBody>
          <a:bodyPr/>
          <a:lstStyle>
            <a:lvl1pPr>
              <a:defRPr/>
            </a:lvl1pPr>
          </a:lstStyle>
          <a:p>
            <a:pPr lvl="0"/>
            <a:r>
              <a:rPr lang="en-US"/>
              <a:t>Click icon to add picture</a:t>
            </a:r>
            <a:endParaRPr lang="en-GB"/>
          </a:p>
        </p:txBody>
      </p:sp>
      <p:sp>
        <p:nvSpPr>
          <p:cNvPr id="10" name="Date Placeholder 1">
            <a:extLst>
              <a:ext uri="{FF2B5EF4-FFF2-40B4-BE49-F238E27FC236}">
                <a16:creationId xmlns:a16="http://schemas.microsoft.com/office/drawing/2014/main" id="{A1BE1F09-C158-6A35-2916-ACA50F57C80B}"/>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1" name="Footer Placeholder 2">
            <a:extLst>
              <a:ext uri="{FF2B5EF4-FFF2-40B4-BE49-F238E27FC236}">
                <a16:creationId xmlns:a16="http://schemas.microsoft.com/office/drawing/2014/main" id="{0E9D1590-9941-CF59-595B-40BD03866CB4}"/>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2" name="Slide Number Placeholder 3">
            <a:extLst>
              <a:ext uri="{FF2B5EF4-FFF2-40B4-BE49-F238E27FC236}">
                <a16:creationId xmlns:a16="http://schemas.microsoft.com/office/drawing/2014/main" id="{3EA012D2-A10E-B8C2-8520-D1EF3BA7D0F5}"/>
              </a:ext>
            </a:extLst>
          </p:cNvPr>
          <p:cNvSpPr txBox="1">
            <a:spLocks noGrp="1"/>
          </p:cNvSpPr>
          <p:nvPr>
            <p:ph type="sldNum" sz="quarter" idx="8"/>
          </p:nvPr>
        </p:nvSpPr>
        <p:spPr/>
        <p:txBody>
          <a:bodyPr>
            <a:noAutofit/>
          </a:bodyPr>
          <a:lstStyle>
            <a:lvl1pPr>
              <a:defRPr/>
            </a:lvl1pPr>
          </a:lstStyle>
          <a:p>
            <a:pPr lvl="0"/>
            <a:fld id="{DBC391AD-517F-4ACB-BC63-BF99B3FAA978}" type="slidenum">
              <a:t>‹#›</a:t>
            </a:fld>
            <a:endParaRPr lang="en-GB"/>
          </a:p>
        </p:txBody>
      </p:sp>
    </p:spTree>
    <p:extLst>
      <p:ext uri="{BB962C8B-B14F-4D97-AF65-F5344CB8AC3E}">
        <p14:creationId xmlns:p14="http://schemas.microsoft.com/office/powerpoint/2010/main" val="31110754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8_Team">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E734EE4D-A2B1-9065-13F1-89BDF283E854}"/>
              </a:ext>
            </a:extLst>
          </p:cNvPr>
          <p:cNvSpPr/>
          <p:nvPr/>
        </p:nvSpPr>
        <p:spPr>
          <a:xfrm>
            <a:off x="0" y="5773731"/>
            <a:ext cx="12191996" cy="1084268"/>
          </a:xfrm>
          <a:prstGeom prst="rect">
            <a:avLst/>
          </a:prstGeom>
          <a:gradFill>
            <a:gsLst>
              <a:gs pos="0">
                <a:srgbClr val="1B192E">
                  <a:alpha val="0"/>
                </a:srgbClr>
              </a:gs>
              <a:gs pos="100000">
                <a:srgbClr val="1B192E">
                  <a:alpha val="6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3" name="Oval 33">
            <a:extLst>
              <a:ext uri="{FF2B5EF4-FFF2-40B4-BE49-F238E27FC236}">
                <a16:creationId xmlns:a16="http://schemas.microsoft.com/office/drawing/2014/main" id="{753C2B74-8815-EECF-5C77-FCB26EFE313E}"/>
              </a:ext>
            </a:extLst>
          </p:cNvPr>
          <p:cNvSpPr/>
          <p:nvPr/>
        </p:nvSpPr>
        <p:spPr>
          <a:xfrm>
            <a:off x="10288773" y="762609"/>
            <a:ext cx="1079997"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Title 5">
            <a:extLst>
              <a:ext uri="{FF2B5EF4-FFF2-40B4-BE49-F238E27FC236}">
                <a16:creationId xmlns:a16="http://schemas.microsoft.com/office/drawing/2014/main" id="{9C9E56E6-72FC-1544-D73C-BC0B9E7D484A}"/>
              </a:ext>
            </a:extLst>
          </p:cNvPr>
          <p:cNvSpPr txBox="1">
            <a:spLocks noGrp="1"/>
          </p:cNvSpPr>
          <p:nvPr>
            <p:ph type="title"/>
          </p:nvPr>
        </p:nvSpPr>
        <p:spPr>
          <a:xfrm>
            <a:off x="548640" y="548640"/>
            <a:ext cx="8281985" cy="1253038"/>
          </a:xfrm>
        </p:spPr>
        <p:txBody>
          <a:bodyPr/>
          <a:lstStyle>
            <a:lvl1pPr>
              <a:lnSpc>
                <a:spcPct val="90000"/>
              </a:lnSpc>
              <a:defRPr lang="en-GB"/>
            </a:lvl1pPr>
          </a:lstStyle>
          <a:p>
            <a:pPr lvl="0"/>
            <a:r>
              <a:rPr lang="en-GB"/>
              <a:t>Team</a:t>
            </a:r>
          </a:p>
        </p:txBody>
      </p:sp>
      <p:grpSp>
        <p:nvGrpSpPr>
          <p:cNvPr id="5" name="Group 50">
            <a:extLst>
              <a:ext uri="{FF2B5EF4-FFF2-40B4-BE49-F238E27FC236}">
                <a16:creationId xmlns:a16="http://schemas.microsoft.com/office/drawing/2014/main" id="{17F52831-F1CD-0392-AFE2-F10A0A2D2A9E}"/>
              </a:ext>
            </a:extLst>
          </p:cNvPr>
          <p:cNvGrpSpPr/>
          <p:nvPr/>
        </p:nvGrpSpPr>
        <p:grpSpPr>
          <a:xfrm>
            <a:off x="1800572" y="4409329"/>
            <a:ext cx="1551028" cy="1909860"/>
            <a:chOff x="1800572" y="4409329"/>
            <a:chExt cx="1551028" cy="1909860"/>
          </a:xfrm>
        </p:grpSpPr>
        <p:sp>
          <p:nvSpPr>
            <p:cNvPr id="6" name="Freeform: Shape 51">
              <a:extLst>
                <a:ext uri="{FF2B5EF4-FFF2-40B4-BE49-F238E27FC236}">
                  <a16:creationId xmlns:a16="http://schemas.microsoft.com/office/drawing/2014/main" id="{BC30AC6C-DAD2-094F-A041-5ABE11D22D1D}"/>
                </a:ext>
              </a:extLst>
            </p:cNvPr>
            <p:cNvSpPr/>
            <p:nvPr/>
          </p:nvSpPr>
          <p:spPr>
            <a:xfrm rot="18899994" flipV="1">
              <a:off x="1926594" y="4928712"/>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7" name="Freeform: Shape 52">
              <a:extLst>
                <a:ext uri="{FF2B5EF4-FFF2-40B4-BE49-F238E27FC236}">
                  <a16:creationId xmlns:a16="http://schemas.microsoft.com/office/drawing/2014/main" id="{7AB7C9B0-CEEC-4037-F3CC-0A1B3374FBEA}"/>
                </a:ext>
              </a:extLst>
            </p:cNvPr>
            <p:cNvSpPr/>
            <p:nvPr/>
          </p:nvSpPr>
          <p:spPr>
            <a:xfrm rot="18899994" flipV="1">
              <a:off x="1878067" y="4789770"/>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53">
              <a:extLst>
                <a:ext uri="{FF2B5EF4-FFF2-40B4-BE49-F238E27FC236}">
                  <a16:creationId xmlns:a16="http://schemas.microsoft.com/office/drawing/2014/main" id="{BDB11919-5D34-90B8-0DEC-3E01A3EF816C}"/>
                </a:ext>
              </a:extLst>
            </p:cNvPr>
            <p:cNvSpPr/>
            <p:nvPr/>
          </p:nvSpPr>
          <p:spPr>
            <a:xfrm rot="13500015" flipV="1">
              <a:off x="2961343" y="4339195"/>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Oval 54">
              <a:extLst>
                <a:ext uri="{FF2B5EF4-FFF2-40B4-BE49-F238E27FC236}">
                  <a16:creationId xmlns:a16="http://schemas.microsoft.com/office/drawing/2014/main" id="{B0ADA388-AD3A-F1DA-D583-2DD63E230300}"/>
                </a:ext>
              </a:extLst>
            </p:cNvPr>
            <p:cNvSpPr/>
            <p:nvPr/>
          </p:nvSpPr>
          <p:spPr>
            <a:xfrm rot="13500015" flipV="1">
              <a:off x="1980320" y="5320218"/>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10" name="Picture Placeholder 55">
            <a:extLst>
              <a:ext uri="{FF2B5EF4-FFF2-40B4-BE49-F238E27FC236}">
                <a16:creationId xmlns:a16="http://schemas.microsoft.com/office/drawing/2014/main" id="{3D9A464A-6CDE-1878-76FB-7C530250E5D8}"/>
              </a:ext>
            </a:extLst>
          </p:cNvPr>
          <p:cNvSpPr txBox="1">
            <a:spLocks noGrp="1"/>
          </p:cNvSpPr>
          <p:nvPr>
            <p:ph type="pic" idx="4294967295"/>
          </p:nvPr>
        </p:nvSpPr>
        <p:spPr>
          <a:xfrm>
            <a:off x="1078992" y="1990721"/>
            <a:ext cx="1691640" cy="1435608"/>
          </a:xfrm>
          <a:solidFill>
            <a:srgbClr val="A3A3C1"/>
          </a:solidFill>
        </p:spPr>
        <p:txBody>
          <a:bodyPr/>
          <a:lstStyle>
            <a:lvl1pPr>
              <a:defRPr/>
            </a:lvl1pPr>
          </a:lstStyle>
          <a:p>
            <a:pPr lvl="0"/>
            <a:r>
              <a:rPr lang="en-US"/>
              <a:t>Click icon to add picture</a:t>
            </a:r>
            <a:endParaRPr lang="en-GB"/>
          </a:p>
        </p:txBody>
      </p:sp>
      <p:sp>
        <p:nvSpPr>
          <p:cNvPr id="11" name="Picture Placeholder 55">
            <a:extLst>
              <a:ext uri="{FF2B5EF4-FFF2-40B4-BE49-F238E27FC236}">
                <a16:creationId xmlns:a16="http://schemas.microsoft.com/office/drawing/2014/main" id="{9F3DA05E-195C-AE44-B00E-80047E3A1183}"/>
              </a:ext>
            </a:extLst>
          </p:cNvPr>
          <p:cNvSpPr txBox="1">
            <a:spLocks noGrp="1"/>
          </p:cNvSpPr>
          <p:nvPr>
            <p:ph type="pic" idx="4294967295"/>
          </p:nvPr>
        </p:nvSpPr>
        <p:spPr>
          <a:xfrm>
            <a:off x="3838386" y="1990721"/>
            <a:ext cx="1691640" cy="1435608"/>
          </a:xfrm>
          <a:solidFill>
            <a:srgbClr val="A3A3C1"/>
          </a:solidFill>
        </p:spPr>
        <p:txBody>
          <a:bodyPr/>
          <a:lstStyle>
            <a:lvl1pPr>
              <a:defRPr/>
            </a:lvl1pPr>
          </a:lstStyle>
          <a:p>
            <a:pPr lvl="0"/>
            <a:r>
              <a:rPr lang="en-US"/>
              <a:t>Click icon to add picture</a:t>
            </a:r>
            <a:endParaRPr lang="en-GB"/>
          </a:p>
        </p:txBody>
      </p:sp>
      <p:sp>
        <p:nvSpPr>
          <p:cNvPr id="12" name="Picture Placeholder 55">
            <a:extLst>
              <a:ext uri="{FF2B5EF4-FFF2-40B4-BE49-F238E27FC236}">
                <a16:creationId xmlns:a16="http://schemas.microsoft.com/office/drawing/2014/main" id="{E7B71E60-3C5D-CC90-A762-B46149FA0B2B}"/>
              </a:ext>
            </a:extLst>
          </p:cNvPr>
          <p:cNvSpPr txBox="1">
            <a:spLocks noGrp="1"/>
          </p:cNvSpPr>
          <p:nvPr>
            <p:ph type="pic" idx="4294967295"/>
          </p:nvPr>
        </p:nvSpPr>
        <p:spPr>
          <a:xfrm>
            <a:off x="6661980" y="1993392"/>
            <a:ext cx="1691640" cy="1435608"/>
          </a:xfrm>
          <a:solidFill>
            <a:srgbClr val="A3A3C1"/>
          </a:solidFill>
        </p:spPr>
        <p:txBody>
          <a:bodyPr/>
          <a:lstStyle>
            <a:lvl1pPr>
              <a:defRPr/>
            </a:lvl1pPr>
          </a:lstStyle>
          <a:p>
            <a:pPr lvl="0"/>
            <a:r>
              <a:rPr lang="en-US"/>
              <a:t>Click icon to add picture</a:t>
            </a:r>
            <a:endParaRPr lang="en-GB"/>
          </a:p>
        </p:txBody>
      </p:sp>
      <p:sp>
        <p:nvSpPr>
          <p:cNvPr id="13" name="Picture Placeholder 55">
            <a:extLst>
              <a:ext uri="{FF2B5EF4-FFF2-40B4-BE49-F238E27FC236}">
                <a16:creationId xmlns:a16="http://schemas.microsoft.com/office/drawing/2014/main" id="{C3AACFDC-39FF-3934-F50D-5D11629B9BCF}"/>
              </a:ext>
            </a:extLst>
          </p:cNvPr>
          <p:cNvSpPr txBox="1">
            <a:spLocks noGrp="1"/>
          </p:cNvSpPr>
          <p:nvPr>
            <p:ph type="pic" idx="4294967295"/>
          </p:nvPr>
        </p:nvSpPr>
        <p:spPr>
          <a:xfrm>
            <a:off x="9485564" y="1990721"/>
            <a:ext cx="1691640" cy="1435608"/>
          </a:xfrm>
          <a:solidFill>
            <a:srgbClr val="A3A3C1"/>
          </a:solidFill>
        </p:spPr>
        <p:txBody>
          <a:bodyPr/>
          <a:lstStyle>
            <a:lvl1pPr>
              <a:defRPr/>
            </a:lvl1pPr>
          </a:lstStyle>
          <a:p>
            <a:pPr lvl="0"/>
            <a:r>
              <a:rPr lang="en-US"/>
              <a:t>Click icon to add picture</a:t>
            </a:r>
            <a:endParaRPr lang="en-GB"/>
          </a:p>
        </p:txBody>
      </p:sp>
      <p:sp>
        <p:nvSpPr>
          <p:cNvPr id="14" name="Text Placeholder 62">
            <a:extLst>
              <a:ext uri="{FF2B5EF4-FFF2-40B4-BE49-F238E27FC236}">
                <a16:creationId xmlns:a16="http://schemas.microsoft.com/office/drawing/2014/main" id="{638EC110-5044-7DD2-F89D-36D27F982BEF}"/>
              </a:ext>
            </a:extLst>
          </p:cNvPr>
          <p:cNvSpPr txBox="1">
            <a:spLocks noGrp="1"/>
          </p:cNvSpPr>
          <p:nvPr>
            <p:ph type="body" idx="4294967295"/>
          </p:nvPr>
        </p:nvSpPr>
        <p:spPr>
          <a:xfrm>
            <a:off x="1079504" y="3781428"/>
            <a:ext cx="1711327" cy="365760"/>
          </a:xfrm>
        </p:spPr>
        <p:txBody>
          <a:bodyPr/>
          <a:lstStyle>
            <a:lvl1pPr>
              <a:buNone/>
              <a:defRPr lang="en-GB" b="1"/>
            </a:lvl1pPr>
          </a:lstStyle>
          <a:p>
            <a:pPr lvl="0"/>
            <a:r>
              <a:rPr lang="en-GB"/>
              <a:t>Name</a:t>
            </a:r>
          </a:p>
        </p:txBody>
      </p:sp>
      <p:sp>
        <p:nvSpPr>
          <p:cNvPr id="15" name="Text Placeholder 60">
            <a:extLst>
              <a:ext uri="{FF2B5EF4-FFF2-40B4-BE49-F238E27FC236}">
                <a16:creationId xmlns:a16="http://schemas.microsoft.com/office/drawing/2014/main" id="{932E7D67-F68E-7E1E-C334-A767522133E7}"/>
              </a:ext>
            </a:extLst>
          </p:cNvPr>
          <p:cNvSpPr txBox="1">
            <a:spLocks noGrp="1"/>
          </p:cNvSpPr>
          <p:nvPr>
            <p:ph type="body" idx="4294967295"/>
          </p:nvPr>
        </p:nvSpPr>
        <p:spPr>
          <a:xfrm>
            <a:off x="1078735" y="4232949"/>
            <a:ext cx="1711573" cy="638178"/>
          </a:xfrm>
        </p:spPr>
        <p:txBody>
          <a:bodyPr/>
          <a:lstStyle>
            <a:lvl1pPr>
              <a:buNone/>
              <a:defRPr lang="en-GB" sz="1800"/>
            </a:lvl1pPr>
          </a:lstStyle>
          <a:p>
            <a:pPr lvl="0"/>
            <a:r>
              <a:rPr lang="en-GB"/>
              <a:t>Title</a:t>
            </a:r>
          </a:p>
        </p:txBody>
      </p:sp>
      <p:sp>
        <p:nvSpPr>
          <p:cNvPr id="16" name="Text Placeholder 62">
            <a:extLst>
              <a:ext uri="{FF2B5EF4-FFF2-40B4-BE49-F238E27FC236}">
                <a16:creationId xmlns:a16="http://schemas.microsoft.com/office/drawing/2014/main" id="{2E849A60-C0C3-7572-4C92-16E0B6CFD6BE}"/>
              </a:ext>
            </a:extLst>
          </p:cNvPr>
          <p:cNvSpPr txBox="1">
            <a:spLocks noGrp="1"/>
          </p:cNvSpPr>
          <p:nvPr>
            <p:ph type="body" idx="4294967295"/>
          </p:nvPr>
        </p:nvSpPr>
        <p:spPr>
          <a:xfrm>
            <a:off x="3839154" y="3781428"/>
            <a:ext cx="1711327" cy="365760"/>
          </a:xfrm>
        </p:spPr>
        <p:txBody>
          <a:bodyPr/>
          <a:lstStyle>
            <a:lvl1pPr>
              <a:buNone/>
              <a:defRPr lang="en-GB" b="1"/>
            </a:lvl1pPr>
          </a:lstStyle>
          <a:p>
            <a:pPr lvl="0"/>
            <a:r>
              <a:rPr lang="en-GB"/>
              <a:t>Name</a:t>
            </a:r>
          </a:p>
        </p:txBody>
      </p:sp>
      <p:sp>
        <p:nvSpPr>
          <p:cNvPr id="17" name="Text Placeholder 60">
            <a:extLst>
              <a:ext uri="{FF2B5EF4-FFF2-40B4-BE49-F238E27FC236}">
                <a16:creationId xmlns:a16="http://schemas.microsoft.com/office/drawing/2014/main" id="{27007A0F-7154-40EC-E79E-E34FE2226A06}"/>
              </a:ext>
            </a:extLst>
          </p:cNvPr>
          <p:cNvSpPr txBox="1">
            <a:spLocks noGrp="1"/>
          </p:cNvSpPr>
          <p:nvPr>
            <p:ph type="body" idx="4294967295"/>
          </p:nvPr>
        </p:nvSpPr>
        <p:spPr>
          <a:xfrm>
            <a:off x="3838386" y="4232949"/>
            <a:ext cx="1711573" cy="638178"/>
          </a:xfrm>
        </p:spPr>
        <p:txBody>
          <a:bodyPr/>
          <a:lstStyle>
            <a:lvl1pPr>
              <a:buNone/>
              <a:defRPr lang="en-GB" sz="1800"/>
            </a:lvl1pPr>
          </a:lstStyle>
          <a:p>
            <a:pPr lvl="0"/>
            <a:r>
              <a:rPr lang="en-GB"/>
              <a:t>Title</a:t>
            </a:r>
          </a:p>
        </p:txBody>
      </p:sp>
      <p:sp>
        <p:nvSpPr>
          <p:cNvPr id="18" name="Text Placeholder 62">
            <a:extLst>
              <a:ext uri="{FF2B5EF4-FFF2-40B4-BE49-F238E27FC236}">
                <a16:creationId xmlns:a16="http://schemas.microsoft.com/office/drawing/2014/main" id="{C26DC993-1DDD-AD10-AAD1-E2B63FB5385E}"/>
              </a:ext>
            </a:extLst>
          </p:cNvPr>
          <p:cNvSpPr txBox="1">
            <a:spLocks noGrp="1"/>
          </p:cNvSpPr>
          <p:nvPr>
            <p:ph type="body" idx="4294967295"/>
          </p:nvPr>
        </p:nvSpPr>
        <p:spPr>
          <a:xfrm>
            <a:off x="6662739" y="3781428"/>
            <a:ext cx="1711327" cy="365760"/>
          </a:xfrm>
        </p:spPr>
        <p:txBody>
          <a:bodyPr/>
          <a:lstStyle>
            <a:lvl1pPr>
              <a:buNone/>
              <a:defRPr lang="en-GB" b="1"/>
            </a:lvl1pPr>
          </a:lstStyle>
          <a:p>
            <a:pPr lvl="0"/>
            <a:r>
              <a:rPr lang="en-GB"/>
              <a:t>Name</a:t>
            </a:r>
          </a:p>
        </p:txBody>
      </p:sp>
      <p:sp>
        <p:nvSpPr>
          <p:cNvPr id="19" name="Text Placeholder 60">
            <a:extLst>
              <a:ext uri="{FF2B5EF4-FFF2-40B4-BE49-F238E27FC236}">
                <a16:creationId xmlns:a16="http://schemas.microsoft.com/office/drawing/2014/main" id="{60BB93D9-4884-63AC-27EA-3F88C22F830C}"/>
              </a:ext>
            </a:extLst>
          </p:cNvPr>
          <p:cNvSpPr txBox="1">
            <a:spLocks noGrp="1"/>
          </p:cNvSpPr>
          <p:nvPr>
            <p:ph type="body" idx="4294967295"/>
          </p:nvPr>
        </p:nvSpPr>
        <p:spPr>
          <a:xfrm>
            <a:off x="6661980" y="4232949"/>
            <a:ext cx="1711573" cy="638178"/>
          </a:xfrm>
        </p:spPr>
        <p:txBody>
          <a:bodyPr/>
          <a:lstStyle>
            <a:lvl1pPr>
              <a:buNone/>
              <a:defRPr lang="en-GB" sz="1800"/>
            </a:lvl1pPr>
          </a:lstStyle>
          <a:p>
            <a:pPr lvl="0"/>
            <a:r>
              <a:rPr lang="en-GB"/>
              <a:t>Title</a:t>
            </a:r>
          </a:p>
        </p:txBody>
      </p:sp>
      <p:sp>
        <p:nvSpPr>
          <p:cNvPr id="20" name="Text Placeholder 62">
            <a:extLst>
              <a:ext uri="{FF2B5EF4-FFF2-40B4-BE49-F238E27FC236}">
                <a16:creationId xmlns:a16="http://schemas.microsoft.com/office/drawing/2014/main" id="{245A67CE-C814-2786-5C63-3009920CDB90}"/>
              </a:ext>
            </a:extLst>
          </p:cNvPr>
          <p:cNvSpPr txBox="1">
            <a:spLocks noGrp="1"/>
          </p:cNvSpPr>
          <p:nvPr>
            <p:ph type="body" idx="4294967295"/>
          </p:nvPr>
        </p:nvSpPr>
        <p:spPr>
          <a:xfrm>
            <a:off x="9433114" y="3787289"/>
            <a:ext cx="1711327" cy="365760"/>
          </a:xfrm>
        </p:spPr>
        <p:txBody>
          <a:bodyPr/>
          <a:lstStyle>
            <a:lvl1pPr>
              <a:buNone/>
              <a:defRPr lang="en-GB" b="1"/>
            </a:lvl1pPr>
          </a:lstStyle>
          <a:p>
            <a:pPr lvl="0"/>
            <a:r>
              <a:rPr lang="en-GB"/>
              <a:t>Name</a:t>
            </a:r>
          </a:p>
        </p:txBody>
      </p:sp>
      <p:sp>
        <p:nvSpPr>
          <p:cNvPr id="21" name="Text Placeholder 60">
            <a:extLst>
              <a:ext uri="{FF2B5EF4-FFF2-40B4-BE49-F238E27FC236}">
                <a16:creationId xmlns:a16="http://schemas.microsoft.com/office/drawing/2014/main" id="{FD6ACC8A-F70E-8E5F-4242-F66FAD6AC4F5}"/>
              </a:ext>
            </a:extLst>
          </p:cNvPr>
          <p:cNvSpPr txBox="1">
            <a:spLocks noGrp="1"/>
          </p:cNvSpPr>
          <p:nvPr>
            <p:ph type="body" idx="4294967295"/>
          </p:nvPr>
        </p:nvSpPr>
        <p:spPr>
          <a:xfrm>
            <a:off x="9432346" y="4238810"/>
            <a:ext cx="1711573" cy="638178"/>
          </a:xfrm>
        </p:spPr>
        <p:txBody>
          <a:bodyPr/>
          <a:lstStyle>
            <a:lvl1pPr>
              <a:buNone/>
              <a:defRPr lang="en-GB" sz="1800"/>
            </a:lvl1pPr>
          </a:lstStyle>
          <a:p>
            <a:pPr lvl="0"/>
            <a:r>
              <a:rPr lang="en-GB"/>
              <a:t>Title</a:t>
            </a:r>
          </a:p>
        </p:txBody>
      </p:sp>
      <p:sp>
        <p:nvSpPr>
          <p:cNvPr id="22" name="Date Placeholder 3">
            <a:extLst>
              <a:ext uri="{FF2B5EF4-FFF2-40B4-BE49-F238E27FC236}">
                <a16:creationId xmlns:a16="http://schemas.microsoft.com/office/drawing/2014/main" id="{DE0CE81A-8ECE-3E68-B3B9-15A8DF540D67}"/>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23" name="Footer Placeholder 4">
            <a:extLst>
              <a:ext uri="{FF2B5EF4-FFF2-40B4-BE49-F238E27FC236}">
                <a16:creationId xmlns:a16="http://schemas.microsoft.com/office/drawing/2014/main" id="{8DC4DFC0-E4B1-3780-2407-8CCA37752B62}"/>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24" name="Slide Number Placeholder 5">
            <a:extLst>
              <a:ext uri="{FF2B5EF4-FFF2-40B4-BE49-F238E27FC236}">
                <a16:creationId xmlns:a16="http://schemas.microsoft.com/office/drawing/2014/main" id="{014D9D1C-915F-28FF-7C17-EF059524FB47}"/>
              </a:ext>
            </a:extLst>
          </p:cNvPr>
          <p:cNvSpPr txBox="1">
            <a:spLocks noGrp="1"/>
          </p:cNvSpPr>
          <p:nvPr>
            <p:ph type="sldNum" sz="quarter" idx="8"/>
          </p:nvPr>
        </p:nvSpPr>
        <p:spPr/>
        <p:txBody>
          <a:bodyPr>
            <a:noAutofit/>
          </a:bodyPr>
          <a:lstStyle>
            <a:lvl1pPr>
              <a:defRPr/>
            </a:lvl1pPr>
          </a:lstStyle>
          <a:p>
            <a:pPr lvl="0"/>
            <a:fld id="{65898E9E-75AD-464C-AC0B-2EC26F257EFB}" type="slidenum">
              <a:t>‹#›</a:t>
            </a:fld>
            <a:endParaRPr lang="en-GB"/>
          </a:p>
        </p:txBody>
      </p:sp>
    </p:spTree>
    <p:extLst>
      <p:ext uri="{BB962C8B-B14F-4D97-AF65-F5344CB8AC3E}">
        <p14:creationId xmlns:p14="http://schemas.microsoft.com/office/powerpoint/2010/main" val="3317243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Oval 11">
            <a:extLst>
              <a:ext uri="{FF2B5EF4-FFF2-40B4-BE49-F238E27FC236}">
                <a16:creationId xmlns:a16="http://schemas.microsoft.com/office/drawing/2014/main" id="{E3153986-6F8A-89A2-B19F-2F20FD6178AA}"/>
              </a:ext>
            </a:extLst>
          </p:cNvPr>
          <p:cNvSpPr/>
          <p:nvPr/>
        </p:nvSpPr>
        <p:spPr>
          <a:xfrm>
            <a:off x="11091607" y="5893463"/>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3" name="Rectangle 10">
            <a:extLst>
              <a:ext uri="{FF2B5EF4-FFF2-40B4-BE49-F238E27FC236}">
                <a16:creationId xmlns:a16="http://schemas.microsoft.com/office/drawing/2014/main" id="{1819B2C6-355B-867A-4408-3670C02E803F}"/>
              </a:ext>
            </a:extLst>
          </p:cNvPr>
          <p:cNvSpPr/>
          <p:nvPr/>
        </p:nvSpPr>
        <p:spPr>
          <a:xfrm>
            <a:off x="11451616" y="5827873"/>
            <a:ext cx="379046" cy="359999"/>
          </a:xfrm>
          <a:prstGeom prst="rect">
            <a:avLst/>
          </a:prstGeom>
          <a:solidFill>
            <a:srgbClr val="1B192E">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Title 1">
            <a:extLst>
              <a:ext uri="{FF2B5EF4-FFF2-40B4-BE49-F238E27FC236}">
                <a16:creationId xmlns:a16="http://schemas.microsoft.com/office/drawing/2014/main" id="{439F496F-5647-40B4-1EE9-52E00A49FCBB}"/>
              </a:ext>
            </a:extLst>
          </p:cNvPr>
          <p:cNvSpPr txBox="1">
            <a:spLocks noGrp="1"/>
          </p:cNvSpPr>
          <p:nvPr>
            <p:ph type="title"/>
          </p:nvPr>
        </p:nvSpPr>
        <p:spPr>
          <a:xfrm>
            <a:off x="550861" y="549270"/>
            <a:ext cx="11097551" cy="1331997"/>
          </a:xfrm>
        </p:spPr>
        <p:txBody>
          <a:bodyPr/>
          <a:lstStyle>
            <a:lvl1pPr>
              <a:defRPr/>
            </a:lvl1pPr>
          </a:lstStyle>
          <a:p>
            <a:pPr lvl="0"/>
            <a:r>
              <a:rPr lang="en-US"/>
              <a:t>Click to edit Master title style</a:t>
            </a:r>
            <a:endParaRPr lang="en-GB"/>
          </a:p>
        </p:txBody>
      </p:sp>
      <p:sp>
        <p:nvSpPr>
          <p:cNvPr id="5" name="Text Placeholder 2">
            <a:extLst>
              <a:ext uri="{FF2B5EF4-FFF2-40B4-BE49-F238E27FC236}">
                <a16:creationId xmlns:a16="http://schemas.microsoft.com/office/drawing/2014/main" id="{16C4B944-8733-0BB6-6A44-2A7D493EEB79}"/>
              </a:ext>
            </a:extLst>
          </p:cNvPr>
          <p:cNvSpPr txBox="1">
            <a:spLocks noGrp="1"/>
          </p:cNvSpPr>
          <p:nvPr>
            <p:ph type="body" idx="1"/>
          </p:nvPr>
        </p:nvSpPr>
        <p:spPr>
          <a:xfrm>
            <a:off x="550861" y="1731370"/>
            <a:ext cx="5437186" cy="535353"/>
          </a:xfrm>
        </p:spPr>
        <p:txBody>
          <a:bodyPr anchor="b"/>
          <a:lstStyle>
            <a:lvl1pPr marL="0" indent="0">
              <a:buNone/>
              <a:defRPr sz="1400" cap="all" spc="200"/>
            </a:lvl1pPr>
          </a:lstStyle>
          <a:p>
            <a:pPr lvl="0"/>
            <a:r>
              <a:rPr lang="en-US"/>
              <a:t>Click to edit Master text styles</a:t>
            </a:r>
          </a:p>
        </p:txBody>
      </p:sp>
      <p:sp>
        <p:nvSpPr>
          <p:cNvPr id="6" name="Content Placeholder 3">
            <a:extLst>
              <a:ext uri="{FF2B5EF4-FFF2-40B4-BE49-F238E27FC236}">
                <a16:creationId xmlns:a16="http://schemas.microsoft.com/office/drawing/2014/main" id="{F8229E62-61B4-1517-D553-1D75A162DB32}"/>
              </a:ext>
            </a:extLst>
          </p:cNvPr>
          <p:cNvSpPr txBox="1">
            <a:spLocks noGrp="1"/>
          </p:cNvSpPr>
          <p:nvPr>
            <p:ph idx="2"/>
          </p:nvPr>
        </p:nvSpPr>
        <p:spPr>
          <a:xfrm>
            <a:off x="550861" y="2427366"/>
            <a:ext cx="5429112" cy="3515557"/>
          </a:xfrm>
        </p:spPr>
        <p:txBody>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4">
            <a:extLst>
              <a:ext uri="{FF2B5EF4-FFF2-40B4-BE49-F238E27FC236}">
                <a16:creationId xmlns:a16="http://schemas.microsoft.com/office/drawing/2014/main" id="{E9729E3B-DD2A-8539-6F27-5A54A393BADD}"/>
              </a:ext>
            </a:extLst>
          </p:cNvPr>
          <p:cNvSpPr txBox="1">
            <a:spLocks noGrp="1"/>
          </p:cNvSpPr>
          <p:nvPr>
            <p:ph type="body" idx="3"/>
          </p:nvPr>
        </p:nvSpPr>
        <p:spPr>
          <a:xfrm>
            <a:off x="6212022" y="1731370"/>
            <a:ext cx="5436391" cy="535353"/>
          </a:xfrm>
        </p:spPr>
        <p:txBody>
          <a:bodyPr anchor="b"/>
          <a:lstStyle>
            <a:lvl1pPr>
              <a:buNone/>
              <a:defRPr sz="1400" cap="all" spc="200"/>
            </a:lvl1pPr>
          </a:lstStyle>
          <a:p>
            <a:pPr lvl="0"/>
            <a:r>
              <a:rPr lang="en-US"/>
              <a:t>Click to edit Master text styles</a:t>
            </a:r>
          </a:p>
        </p:txBody>
      </p:sp>
      <p:sp>
        <p:nvSpPr>
          <p:cNvPr id="8" name="Content Placeholder 5">
            <a:extLst>
              <a:ext uri="{FF2B5EF4-FFF2-40B4-BE49-F238E27FC236}">
                <a16:creationId xmlns:a16="http://schemas.microsoft.com/office/drawing/2014/main" id="{43ECB483-C1A7-6946-9D78-BD778651A1DB}"/>
              </a:ext>
            </a:extLst>
          </p:cNvPr>
          <p:cNvSpPr txBox="1">
            <a:spLocks noGrp="1"/>
          </p:cNvSpPr>
          <p:nvPr>
            <p:ph idx="4"/>
          </p:nvPr>
        </p:nvSpPr>
        <p:spPr>
          <a:xfrm>
            <a:off x="6212022" y="2427366"/>
            <a:ext cx="5436391" cy="3515557"/>
          </a:xfrm>
        </p:spPr>
        <p:txBody>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6">
            <a:extLst>
              <a:ext uri="{FF2B5EF4-FFF2-40B4-BE49-F238E27FC236}">
                <a16:creationId xmlns:a16="http://schemas.microsoft.com/office/drawing/2014/main" id="{DAC90136-E9A9-25C1-F367-84AA06B6105B}"/>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0" name="Footer Placeholder 7">
            <a:extLst>
              <a:ext uri="{FF2B5EF4-FFF2-40B4-BE49-F238E27FC236}">
                <a16:creationId xmlns:a16="http://schemas.microsoft.com/office/drawing/2014/main" id="{5DFA3A95-F84B-D723-A4F2-7EECCF6D7897}"/>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1" name="Slide Number Placeholder 8">
            <a:extLst>
              <a:ext uri="{FF2B5EF4-FFF2-40B4-BE49-F238E27FC236}">
                <a16:creationId xmlns:a16="http://schemas.microsoft.com/office/drawing/2014/main" id="{4D12DC7B-ED82-E120-662A-B58745DB7E8D}"/>
              </a:ext>
            </a:extLst>
          </p:cNvPr>
          <p:cNvSpPr txBox="1">
            <a:spLocks noGrp="1"/>
          </p:cNvSpPr>
          <p:nvPr>
            <p:ph type="sldNum" sz="quarter" idx="8"/>
          </p:nvPr>
        </p:nvSpPr>
        <p:spPr/>
        <p:txBody>
          <a:bodyPr>
            <a:noAutofit/>
          </a:bodyPr>
          <a:lstStyle>
            <a:lvl1pPr>
              <a:defRPr/>
            </a:lvl1pPr>
          </a:lstStyle>
          <a:p>
            <a:pPr lvl="0"/>
            <a:fld id="{BA937E8B-4C84-4C94-BD6F-A021D08B7E87}" type="slidenum">
              <a:t>‹#›</a:t>
            </a:fld>
            <a:endParaRPr lang="en-GB"/>
          </a:p>
        </p:txBody>
      </p:sp>
    </p:spTree>
    <p:extLst>
      <p:ext uri="{BB962C8B-B14F-4D97-AF65-F5344CB8AC3E}">
        <p14:creationId xmlns:p14="http://schemas.microsoft.com/office/powerpoint/2010/main" val="105037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1_Content 3 column">
    <p:spTree>
      <p:nvGrpSpPr>
        <p:cNvPr id="1" name=""/>
        <p:cNvGrpSpPr/>
        <p:nvPr/>
      </p:nvGrpSpPr>
      <p:grpSpPr>
        <a:xfrm>
          <a:off x="0" y="0"/>
          <a:ext cx="0" cy="0"/>
          <a:chOff x="0" y="0"/>
          <a:chExt cx="0" cy="0"/>
        </a:xfrm>
      </p:grpSpPr>
      <p:grpSp>
        <p:nvGrpSpPr>
          <p:cNvPr id="2" name="Group 33">
            <a:extLst>
              <a:ext uri="{FF2B5EF4-FFF2-40B4-BE49-F238E27FC236}">
                <a16:creationId xmlns:a16="http://schemas.microsoft.com/office/drawing/2014/main" id="{D67E7E6A-02A3-08BA-F608-0DDF638261CA}"/>
              </a:ext>
            </a:extLst>
          </p:cNvPr>
          <p:cNvGrpSpPr/>
          <p:nvPr/>
        </p:nvGrpSpPr>
        <p:grpSpPr>
          <a:xfrm>
            <a:off x="137937" y="5151346"/>
            <a:ext cx="1551027" cy="1909870"/>
            <a:chOff x="137937" y="5151346"/>
            <a:chExt cx="1551027" cy="1909870"/>
          </a:xfrm>
        </p:grpSpPr>
        <p:sp>
          <p:nvSpPr>
            <p:cNvPr id="3" name="Freeform: Shape 34">
              <a:extLst>
                <a:ext uri="{FF2B5EF4-FFF2-40B4-BE49-F238E27FC236}">
                  <a16:creationId xmlns:a16="http://schemas.microsoft.com/office/drawing/2014/main" id="{61AFC468-BEFA-E2D1-48BF-3AE33FFB2001}"/>
                </a:ext>
              </a:extLst>
            </p:cNvPr>
            <p:cNvSpPr/>
            <p:nvPr/>
          </p:nvSpPr>
          <p:spPr>
            <a:xfrm rot="18899994" flipV="1">
              <a:off x="263968" y="5670739"/>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Freeform: Shape 35">
              <a:extLst>
                <a:ext uri="{FF2B5EF4-FFF2-40B4-BE49-F238E27FC236}">
                  <a16:creationId xmlns:a16="http://schemas.microsoft.com/office/drawing/2014/main" id="{1818D3D4-8637-37D7-2E99-F0D43371C77D}"/>
                </a:ext>
              </a:extLst>
            </p:cNvPr>
            <p:cNvSpPr/>
            <p:nvPr/>
          </p:nvSpPr>
          <p:spPr>
            <a:xfrm rot="18899994" flipV="1">
              <a:off x="215431" y="5531787"/>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Oval 36">
              <a:extLst>
                <a:ext uri="{FF2B5EF4-FFF2-40B4-BE49-F238E27FC236}">
                  <a16:creationId xmlns:a16="http://schemas.microsoft.com/office/drawing/2014/main" id="{C0678A8F-E269-9CC4-CFAE-ABC873E033BB}"/>
                </a:ext>
              </a:extLst>
            </p:cNvPr>
            <p:cNvSpPr/>
            <p:nvPr/>
          </p:nvSpPr>
          <p:spPr>
            <a:xfrm rot="13500015" flipV="1">
              <a:off x="1298708" y="5081213"/>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6" name="Oval 37">
              <a:extLst>
                <a:ext uri="{FF2B5EF4-FFF2-40B4-BE49-F238E27FC236}">
                  <a16:creationId xmlns:a16="http://schemas.microsoft.com/office/drawing/2014/main" id="{EAE8EAFD-30ED-26F2-4C55-EF5A32016062}"/>
                </a:ext>
              </a:extLst>
            </p:cNvPr>
            <p:cNvSpPr/>
            <p:nvPr/>
          </p:nvSpPr>
          <p:spPr>
            <a:xfrm rot="13500015" flipV="1">
              <a:off x="317685" y="6062245"/>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7" name="Freeform: Shape 18">
            <a:extLst>
              <a:ext uri="{FF2B5EF4-FFF2-40B4-BE49-F238E27FC236}">
                <a16:creationId xmlns:a16="http://schemas.microsoft.com/office/drawing/2014/main" id="{A3E3E793-685C-0F87-5739-B117BC162423}"/>
              </a:ext>
            </a:extLst>
          </p:cNvPr>
          <p:cNvSpPr/>
          <p:nvPr/>
        </p:nvSpPr>
        <p:spPr>
          <a:xfrm rot="2700006">
            <a:off x="10834944" y="171268"/>
            <a:ext cx="1079997" cy="1262950"/>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19">
            <a:extLst>
              <a:ext uri="{FF2B5EF4-FFF2-40B4-BE49-F238E27FC236}">
                <a16:creationId xmlns:a16="http://schemas.microsoft.com/office/drawing/2014/main" id="{990F7CC2-B1BA-1E36-7BD3-65E31526C200}"/>
              </a:ext>
            </a:extLst>
          </p:cNvPr>
          <p:cNvSpPr/>
          <p:nvPr/>
        </p:nvSpPr>
        <p:spPr>
          <a:xfrm rot="8099985">
            <a:off x="10849338" y="518340"/>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Oval 24">
            <a:extLst>
              <a:ext uri="{FF2B5EF4-FFF2-40B4-BE49-F238E27FC236}">
                <a16:creationId xmlns:a16="http://schemas.microsoft.com/office/drawing/2014/main" id="{8EE30759-BCAC-E372-3BA4-BC1BB3A937B8}"/>
              </a:ext>
            </a:extLst>
          </p:cNvPr>
          <p:cNvSpPr/>
          <p:nvPr/>
        </p:nvSpPr>
        <p:spPr>
          <a:xfrm>
            <a:off x="1800801" y="2472857"/>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0" name="Title 1">
            <a:extLst>
              <a:ext uri="{FF2B5EF4-FFF2-40B4-BE49-F238E27FC236}">
                <a16:creationId xmlns:a16="http://schemas.microsoft.com/office/drawing/2014/main" id="{B4169044-314E-9BB2-EE18-F5433EF18D02}"/>
              </a:ext>
            </a:extLst>
          </p:cNvPr>
          <p:cNvSpPr txBox="1">
            <a:spLocks noGrp="1"/>
          </p:cNvSpPr>
          <p:nvPr>
            <p:ph type="title"/>
          </p:nvPr>
        </p:nvSpPr>
        <p:spPr>
          <a:xfrm>
            <a:off x="550861" y="549270"/>
            <a:ext cx="11097551" cy="1331997"/>
          </a:xfrm>
        </p:spPr>
        <p:txBody>
          <a:bodyPr/>
          <a:lstStyle>
            <a:lvl1pPr>
              <a:defRPr/>
            </a:lvl1pPr>
          </a:lstStyle>
          <a:p>
            <a:pPr lvl="0"/>
            <a:r>
              <a:rPr lang="en-US"/>
              <a:t>Click to edit Master title style</a:t>
            </a:r>
            <a:endParaRPr lang="en-GB"/>
          </a:p>
        </p:txBody>
      </p:sp>
      <p:sp>
        <p:nvSpPr>
          <p:cNvPr id="11" name="Text Placeholder 2">
            <a:extLst>
              <a:ext uri="{FF2B5EF4-FFF2-40B4-BE49-F238E27FC236}">
                <a16:creationId xmlns:a16="http://schemas.microsoft.com/office/drawing/2014/main" id="{A8E0B24D-CB32-14B4-A76F-DBDE3666F9C4}"/>
              </a:ext>
            </a:extLst>
          </p:cNvPr>
          <p:cNvSpPr txBox="1">
            <a:spLocks noGrp="1"/>
          </p:cNvSpPr>
          <p:nvPr>
            <p:ph type="body" idx="4294967295"/>
          </p:nvPr>
        </p:nvSpPr>
        <p:spPr>
          <a:xfrm>
            <a:off x="550861" y="1731370"/>
            <a:ext cx="3563938" cy="535353"/>
          </a:xfrm>
        </p:spPr>
        <p:txBody>
          <a:bodyPr anchor="b"/>
          <a:lstStyle>
            <a:lvl1pPr marL="0" indent="0">
              <a:buNone/>
              <a:defRPr cap="all" spc="200"/>
            </a:lvl1pPr>
          </a:lstStyle>
          <a:p>
            <a:pPr lvl="0"/>
            <a:r>
              <a:rPr lang="en-US"/>
              <a:t>Click to edit Master text styles</a:t>
            </a:r>
          </a:p>
        </p:txBody>
      </p:sp>
      <p:sp>
        <p:nvSpPr>
          <p:cNvPr id="12" name="Content Placeholder 3">
            <a:extLst>
              <a:ext uri="{FF2B5EF4-FFF2-40B4-BE49-F238E27FC236}">
                <a16:creationId xmlns:a16="http://schemas.microsoft.com/office/drawing/2014/main" id="{8C3FEE7E-D4CB-4802-26E5-0CD93C5002D4}"/>
              </a:ext>
            </a:extLst>
          </p:cNvPr>
          <p:cNvSpPr txBox="1">
            <a:spLocks noGrp="1"/>
          </p:cNvSpPr>
          <p:nvPr>
            <p:ph idx="4294967295"/>
          </p:nvPr>
        </p:nvSpPr>
        <p:spPr>
          <a:xfrm>
            <a:off x="559475" y="2432304"/>
            <a:ext cx="3563938" cy="3515557"/>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Text Placeholder 4">
            <a:extLst>
              <a:ext uri="{FF2B5EF4-FFF2-40B4-BE49-F238E27FC236}">
                <a16:creationId xmlns:a16="http://schemas.microsoft.com/office/drawing/2014/main" id="{51156515-91C4-01AB-7046-4F28902713F8}"/>
              </a:ext>
            </a:extLst>
          </p:cNvPr>
          <p:cNvSpPr txBox="1">
            <a:spLocks noGrp="1"/>
          </p:cNvSpPr>
          <p:nvPr>
            <p:ph type="body" idx="4294967295"/>
          </p:nvPr>
        </p:nvSpPr>
        <p:spPr>
          <a:xfrm>
            <a:off x="4341571" y="1731370"/>
            <a:ext cx="3566160" cy="535353"/>
          </a:xfrm>
        </p:spPr>
        <p:txBody>
          <a:bodyPr anchor="b"/>
          <a:lstStyle>
            <a:lvl1pPr>
              <a:buNone/>
              <a:defRPr cap="all" spc="200"/>
            </a:lvl1pPr>
          </a:lstStyle>
          <a:p>
            <a:pPr lvl="0"/>
            <a:r>
              <a:rPr lang="en-US"/>
              <a:t>Click to edit Master text styles</a:t>
            </a:r>
          </a:p>
        </p:txBody>
      </p:sp>
      <p:sp>
        <p:nvSpPr>
          <p:cNvPr id="14" name="Content Placeholder 5">
            <a:extLst>
              <a:ext uri="{FF2B5EF4-FFF2-40B4-BE49-F238E27FC236}">
                <a16:creationId xmlns:a16="http://schemas.microsoft.com/office/drawing/2014/main" id="{BB50A056-41C3-2B74-CD55-7113B6B44D50}"/>
              </a:ext>
            </a:extLst>
          </p:cNvPr>
          <p:cNvSpPr txBox="1">
            <a:spLocks noGrp="1"/>
          </p:cNvSpPr>
          <p:nvPr>
            <p:ph idx="4294967295"/>
          </p:nvPr>
        </p:nvSpPr>
        <p:spPr>
          <a:xfrm>
            <a:off x="4341571" y="2427366"/>
            <a:ext cx="3508753" cy="3515557"/>
          </a:xfrm>
        </p:spPr>
        <p:txBody>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5" name="Text Placeholder 4">
            <a:extLst>
              <a:ext uri="{FF2B5EF4-FFF2-40B4-BE49-F238E27FC236}">
                <a16:creationId xmlns:a16="http://schemas.microsoft.com/office/drawing/2014/main" id="{41A1DB11-057F-F421-D1CD-31EB9050DA06}"/>
              </a:ext>
            </a:extLst>
          </p:cNvPr>
          <p:cNvSpPr txBox="1">
            <a:spLocks noGrp="1"/>
          </p:cNvSpPr>
          <p:nvPr>
            <p:ph type="body" idx="4294967295"/>
          </p:nvPr>
        </p:nvSpPr>
        <p:spPr>
          <a:xfrm>
            <a:off x="8139659" y="1731370"/>
            <a:ext cx="3566160" cy="535353"/>
          </a:xfrm>
        </p:spPr>
        <p:txBody>
          <a:bodyPr anchor="b"/>
          <a:lstStyle>
            <a:lvl1pPr>
              <a:buNone/>
              <a:defRPr lang="en-GB" cap="all" spc="200"/>
            </a:lvl1pPr>
          </a:lstStyle>
          <a:p>
            <a:pPr lvl="0"/>
            <a:r>
              <a:rPr lang="en-GB"/>
              <a:t>Click to EDIT</a:t>
            </a:r>
          </a:p>
        </p:txBody>
      </p:sp>
      <p:sp>
        <p:nvSpPr>
          <p:cNvPr id="16" name="Content Placeholder 5">
            <a:extLst>
              <a:ext uri="{FF2B5EF4-FFF2-40B4-BE49-F238E27FC236}">
                <a16:creationId xmlns:a16="http://schemas.microsoft.com/office/drawing/2014/main" id="{9E0E58C7-3B02-429E-6F3B-DB580A5F4C5C}"/>
              </a:ext>
            </a:extLst>
          </p:cNvPr>
          <p:cNvSpPr txBox="1">
            <a:spLocks noGrp="1"/>
          </p:cNvSpPr>
          <p:nvPr>
            <p:ph idx="4294967295"/>
          </p:nvPr>
        </p:nvSpPr>
        <p:spPr>
          <a:xfrm>
            <a:off x="8139659" y="2427366"/>
            <a:ext cx="3508753" cy="3515557"/>
          </a:xfrm>
        </p:spPr>
        <p:txBody>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7" name="Date Placeholder 3">
            <a:extLst>
              <a:ext uri="{FF2B5EF4-FFF2-40B4-BE49-F238E27FC236}">
                <a16:creationId xmlns:a16="http://schemas.microsoft.com/office/drawing/2014/main" id="{28261224-CEC4-DFE6-3EA8-24D7D74A238C}"/>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8" name="Footer Placeholder 4">
            <a:extLst>
              <a:ext uri="{FF2B5EF4-FFF2-40B4-BE49-F238E27FC236}">
                <a16:creationId xmlns:a16="http://schemas.microsoft.com/office/drawing/2014/main" id="{84A74CD2-1D20-CBF8-71E6-A3DFFA11DA8F}"/>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9" name="Slide Number Placeholder 5">
            <a:extLst>
              <a:ext uri="{FF2B5EF4-FFF2-40B4-BE49-F238E27FC236}">
                <a16:creationId xmlns:a16="http://schemas.microsoft.com/office/drawing/2014/main" id="{2ED650F5-ADEE-F12A-FD64-AA833C0095B2}"/>
              </a:ext>
            </a:extLst>
          </p:cNvPr>
          <p:cNvSpPr txBox="1">
            <a:spLocks noGrp="1"/>
          </p:cNvSpPr>
          <p:nvPr>
            <p:ph type="sldNum" sz="quarter" idx="8"/>
          </p:nvPr>
        </p:nvSpPr>
        <p:spPr/>
        <p:txBody>
          <a:bodyPr>
            <a:noAutofit/>
          </a:bodyPr>
          <a:lstStyle>
            <a:lvl1pPr>
              <a:defRPr/>
            </a:lvl1pPr>
          </a:lstStyle>
          <a:p>
            <a:pPr lvl="0"/>
            <a:fld id="{C1428A1B-0C0B-4C4E-82C9-84E50F48BD6C}" type="slidenum">
              <a:t>‹#›</a:t>
            </a:fld>
            <a:endParaRPr lang="en-GB"/>
          </a:p>
        </p:txBody>
      </p:sp>
    </p:spTree>
    <p:extLst>
      <p:ext uri="{BB962C8B-B14F-4D97-AF65-F5344CB8AC3E}">
        <p14:creationId xmlns:p14="http://schemas.microsoft.com/office/powerpoint/2010/main" val="3597900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2_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054E3-056B-EA96-31B6-6176E65721C1}"/>
              </a:ext>
            </a:extLst>
          </p:cNvPr>
          <p:cNvSpPr txBox="1">
            <a:spLocks noGrp="1"/>
          </p:cNvSpPr>
          <p:nvPr>
            <p:ph type="title"/>
          </p:nvPr>
        </p:nvSpPr>
        <p:spPr>
          <a:xfrm>
            <a:off x="550861" y="4508504"/>
            <a:ext cx="4500557" cy="1562956"/>
          </a:xfrm>
        </p:spPr>
        <p:txBody>
          <a:bodyPr/>
          <a:lstStyle>
            <a:lvl1pPr>
              <a:lnSpc>
                <a:spcPct val="90000"/>
              </a:lnSpc>
              <a:defRPr/>
            </a:lvl1pPr>
          </a:lstStyle>
          <a:p>
            <a:pPr lvl="0"/>
            <a:r>
              <a:rPr lang="en-US"/>
              <a:t>Click to edit Master title style</a:t>
            </a:r>
            <a:endParaRPr lang="en-GB"/>
          </a:p>
        </p:txBody>
      </p:sp>
      <p:sp>
        <p:nvSpPr>
          <p:cNvPr id="3" name="Picture Placeholder 9">
            <a:extLst>
              <a:ext uri="{FF2B5EF4-FFF2-40B4-BE49-F238E27FC236}">
                <a16:creationId xmlns:a16="http://schemas.microsoft.com/office/drawing/2014/main" id="{73D2FF7B-B4BB-19F0-4659-244FBD165CA2}"/>
              </a:ext>
            </a:extLst>
          </p:cNvPr>
          <p:cNvSpPr txBox="1">
            <a:spLocks noGrp="1"/>
          </p:cNvSpPr>
          <p:nvPr>
            <p:ph type="pic" idx="4294967295"/>
          </p:nvPr>
        </p:nvSpPr>
        <p:spPr>
          <a:xfrm>
            <a:off x="0" y="0"/>
            <a:ext cx="12191996" cy="3776472"/>
          </a:xfrm>
          <a:solidFill>
            <a:srgbClr val="A3A3C1"/>
          </a:solidFill>
        </p:spPr>
        <p:txBody>
          <a:bodyPr/>
          <a:lstStyle>
            <a:lvl1pPr>
              <a:defRPr/>
            </a:lvl1pPr>
          </a:lstStyle>
          <a:p>
            <a:pPr lvl="0"/>
            <a:r>
              <a:rPr lang="en-US"/>
              <a:t>Click icon to add picture</a:t>
            </a:r>
            <a:endParaRPr lang="en-GB"/>
          </a:p>
        </p:txBody>
      </p:sp>
      <p:sp>
        <p:nvSpPr>
          <p:cNvPr id="4" name="Content Placeholder 6">
            <a:extLst>
              <a:ext uri="{FF2B5EF4-FFF2-40B4-BE49-F238E27FC236}">
                <a16:creationId xmlns:a16="http://schemas.microsoft.com/office/drawing/2014/main" id="{AA294081-F127-41EE-34DE-01F214F16E24}"/>
              </a:ext>
            </a:extLst>
          </p:cNvPr>
          <p:cNvSpPr txBox="1">
            <a:spLocks noGrp="1"/>
          </p:cNvSpPr>
          <p:nvPr>
            <p:ph idx="4294967295"/>
          </p:nvPr>
        </p:nvSpPr>
        <p:spPr>
          <a:xfrm>
            <a:off x="5262408" y="4508504"/>
            <a:ext cx="6221413" cy="1563688"/>
          </a:xfrm>
        </p:spPr>
        <p:txBody>
          <a:bodyPr/>
          <a:lstStyle>
            <a:lvl1pPr marL="0" indent="0">
              <a:buNone/>
              <a:defRPr/>
            </a:lvl1pPr>
          </a:lstStyle>
          <a:p>
            <a:pPr lvl="0"/>
            <a:r>
              <a:rPr lang="en-US"/>
              <a:t>Click to edit Master text styles</a:t>
            </a:r>
          </a:p>
        </p:txBody>
      </p:sp>
      <p:sp>
        <p:nvSpPr>
          <p:cNvPr id="5" name="Date Placeholder 1">
            <a:extLst>
              <a:ext uri="{FF2B5EF4-FFF2-40B4-BE49-F238E27FC236}">
                <a16:creationId xmlns:a16="http://schemas.microsoft.com/office/drawing/2014/main" id="{FEE32B8F-A044-C9C3-1401-6FBBC5EE02D3}"/>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6" name="Footer Placeholder 2">
            <a:extLst>
              <a:ext uri="{FF2B5EF4-FFF2-40B4-BE49-F238E27FC236}">
                <a16:creationId xmlns:a16="http://schemas.microsoft.com/office/drawing/2014/main" id="{90AB6B47-2F06-9739-DC4E-AC6781485BF1}"/>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7" name="Slide Number Placeholder 3">
            <a:extLst>
              <a:ext uri="{FF2B5EF4-FFF2-40B4-BE49-F238E27FC236}">
                <a16:creationId xmlns:a16="http://schemas.microsoft.com/office/drawing/2014/main" id="{30C453A1-442E-CF66-F27E-B30A17D4802A}"/>
              </a:ext>
            </a:extLst>
          </p:cNvPr>
          <p:cNvSpPr txBox="1">
            <a:spLocks noGrp="1"/>
          </p:cNvSpPr>
          <p:nvPr>
            <p:ph type="sldNum" sz="quarter" idx="8"/>
          </p:nvPr>
        </p:nvSpPr>
        <p:spPr/>
        <p:txBody>
          <a:bodyPr>
            <a:noAutofit/>
          </a:bodyPr>
          <a:lstStyle>
            <a:lvl1pPr>
              <a:defRPr/>
            </a:lvl1pPr>
          </a:lstStyle>
          <a:p>
            <a:pPr lvl="0"/>
            <a:fld id="{1F533AE8-7E31-4228-89C7-9C0E728B3E75}" type="slidenum">
              <a:t>‹#›</a:t>
            </a:fld>
            <a:endParaRPr lang="en-GB"/>
          </a:p>
        </p:txBody>
      </p:sp>
      <p:sp>
        <p:nvSpPr>
          <p:cNvPr id="8" name="Oval 7">
            <a:extLst>
              <a:ext uri="{FF2B5EF4-FFF2-40B4-BE49-F238E27FC236}">
                <a16:creationId xmlns:a16="http://schemas.microsoft.com/office/drawing/2014/main" id="{D519642B-B8D0-7A70-8731-DDAFD7D66E38}"/>
              </a:ext>
            </a:extLst>
          </p:cNvPr>
          <p:cNvSpPr/>
          <p:nvPr/>
        </p:nvSpPr>
        <p:spPr>
          <a:xfrm>
            <a:off x="1225771" y="3852220"/>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Tree>
    <p:extLst>
      <p:ext uri="{BB962C8B-B14F-4D97-AF65-F5344CB8AC3E}">
        <p14:creationId xmlns:p14="http://schemas.microsoft.com/office/powerpoint/2010/main" val="245704334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3_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D248C-4165-AC5E-80CA-A6E09B2871AB}"/>
              </a:ext>
            </a:extLst>
          </p:cNvPr>
          <p:cNvSpPr txBox="1">
            <a:spLocks noGrp="1"/>
          </p:cNvSpPr>
          <p:nvPr>
            <p:ph type="title"/>
          </p:nvPr>
        </p:nvSpPr>
        <p:spPr>
          <a:xfrm>
            <a:off x="550861" y="549270"/>
            <a:ext cx="5437186" cy="2986238"/>
          </a:xfrm>
        </p:spPr>
        <p:txBody>
          <a:bodyPr anchor="b"/>
          <a:lstStyle>
            <a:lvl1pPr>
              <a:lnSpc>
                <a:spcPct val="90000"/>
              </a:lnSpc>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F3BC4063-89DA-ECBD-7069-D54BF1403426}"/>
              </a:ext>
            </a:extLst>
          </p:cNvPr>
          <p:cNvSpPr txBox="1">
            <a:spLocks noGrp="1"/>
          </p:cNvSpPr>
          <p:nvPr>
            <p:ph type="subTitle" idx="4294967295"/>
          </p:nvPr>
        </p:nvSpPr>
        <p:spPr>
          <a:xfrm>
            <a:off x="550861" y="3827614"/>
            <a:ext cx="5437186" cy="2265215"/>
          </a:xfrm>
        </p:spPr>
        <p:txBody>
          <a:bodyPr/>
          <a:lstStyle>
            <a:lvl1pPr>
              <a:buNone/>
              <a:defRPr sz="2400"/>
            </a:lvl1pPr>
          </a:lstStyle>
          <a:p>
            <a:pPr lvl="0"/>
            <a:r>
              <a:rPr lang="en-US"/>
              <a:t>Click to edit Master subtitle style</a:t>
            </a:r>
            <a:endParaRPr lang="en-GB"/>
          </a:p>
        </p:txBody>
      </p:sp>
      <p:sp>
        <p:nvSpPr>
          <p:cNvPr id="4" name="Picture Placeholder 39">
            <a:extLst>
              <a:ext uri="{FF2B5EF4-FFF2-40B4-BE49-F238E27FC236}">
                <a16:creationId xmlns:a16="http://schemas.microsoft.com/office/drawing/2014/main" id="{AE72C498-DD13-E45F-524A-4BE382C3EECF}"/>
              </a:ext>
            </a:extLst>
          </p:cNvPr>
          <p:cNvSpPr txBox="1">
            <a:spLocks noGrp="1"/>
          </p:cNvSpPr>
          <p:nvPr>
            <p:ph type="pic" idx="4294967295"/>
          </p:nvPr>
        </p:nvSpPr>
        <p:spPr>
          <a:xfrm>
            <a:off x="6556248" y="548640"/>
            <a:ext cx="5084064" cy="2880360"/>
          </a:xfrm>
          <a:solidFill>
            <a:srgbClr val="A3A3C1"/>
          </a:solidFill>
        </p:spPr>
        <p:txBody>
          <a:bodyPr/>
          <a:lstStyle>
            <a:lvl1pPr>
              <a:defRPr/>
            </a:lvl1pPr>
          </a:lstStyle>
          <a:p>
            <a:pPr lvl="0"/>
            <a:r>
              <a:rPr lang="en-US"/>
              <a:t>Click icon to add picture</a:t>
            </a:r>
            <a:endParaRPr lang="en-GB"/>
          </a:p>
        </p:txBody>
      </p:sp>
      <p:sp>
        <p:nvSpPr>
          <p:cNvPr id="5" name="Picture Placeholder 41">
            <a:extLst>
              <a:ext uri="{FF2B5EF4-FFF2-40B4-BE49-F238E27FC236}">
                <a16:creationId xmlns:a16="http://schemas.microsoft.com/office/drawing/2014/main" id="{EF25C552-262B-F37B-BCE1-E90F03EE7BCE}"/>
              </a:ext>
            </a:extLst>
          </p:cNvPr>
          <p:cNvSpPr txBox="1">
            <a:spLocks noGrp="1"/>
          </p:cNvSpPr>
          <p:nvPr>
            <p:ph type="pic" idx="4294967295"/>
          </p:nvPr>
        </p:nvSpPr>
        <p:spPr>
          <a:xfrm>
            <a:off x="6556248" y="3429000"/>
            <a:ext cx="5084064" cy="2880360"/>
          </a:xfrm>
          <a:solidFill>
            <a:srgbClr val="A3A3C1"/>
          </a:solidFill>
        </p:spPr>
        <p:txBody>
          <a:bodyPr/>
          <a:lstStyle>
            <a:lvl1pPr>
              <a:defRPr/>
            </a:lvl1pPr>
          </a:lstStyle>
          <a:p>
            <a:pPr lvl="0"/>
            <a:r>
              <a:rPr lang="en-US"/>
              <a:t>Click icon to add picture</a:t>
            </a:r>
            <a:endParaRPr lang="en-GB"/>
          </a:p>
        </p:txBody>
      </p:sp>
      <p:grpSp>
        <p:nvGrpSpPr>
          <p:cNvPr id="6" name="Group 42">
            <a:extLst>
              <a:ext uri="{FF2B5EF4-FFF2-40B4-BE49-F238E27FC236}">
                <a16:creationId xmlns:a16="http://schemas.microsoft.com/office/drawing/2014/main" id="{FEAC99FD-2D71-440C-04F5-52AC9639EE87}"/>
              </a:ext>
            </a:extLst>
          </p:cNvPr>
          <p:cNvGrpSpPr/>
          <p:nvPr/>
        </p:nvGrpSpPr>
        <p:grpSpPr>
          <a:xfrm>
            <a:off x="11161348" y="125397"/>
            <a:ext cx="1404697" cy="1155644"/>
            <a:chOff x="11161348" y="125397"/>
            <a:chExt cx="1404697" cy="1155644"/>
          </a:xfrm>
        </p:grpSpPr>
        <p:sp>
          <p:nvSpPr>
            <p:cNvPr id="7" name="Freeform: Shape 43">
              <a:extLst>
                <a:ext uri="{FF2B5EF4-FFF2-40B4-BE49-F238E27FC236}">
                  <a16:creationId xmlns:a16="http://schemas.microsoft.com/office/drawing/2014/main" id="{5D1E574E-321B-6C95-2052-27BFDA30AA65}"/>
                </a:ext>
              </a:extLst>
            </p:cNvPr>
            <p:cNvSpPr/>
            <p:nvPr/>
          </p:nvSpPr>
          <p:spPr>
            <a:xfrm rot="18900010">
              <a:off x="11161348" y="125397"/>
              <a:ext cx="1341671" cy="926982"/>
            </a:xfrm>
            <a:custGeom>
              <a:avLst/>
              <a:gdLst>
                <a:gd name="f0" fmla="val 10800000"/>
                <a:gd name="f1" fmla="val 5400000"/>
                <a:gd name="f2" fmla="val 180"/>
                <a:gd name="f3" fmla="val w"/>
                <a:gd name="f4" fmla="val h"/>
                <a:gd name="f5" fmla="val 0"/>
                <a:gd name="f6" fmla="val 1341675"/>
                <a:gd name="f7" fmla="val 926985"/>
                <a:gd name="f8" fmla="val 1049126"/>
                <a:gd name="f9" fmla="val 8962"/>
                <a:gd name="f10" fmla="val 301511"/>
                <a:gd name="f11" fmla="val 1130649"/>
                <a:gd name="f12" fmla="val 512537"/>
                <a:gd name="f13" fmla="val 1107397"/>
                <a:gd name="f14" fmla="val 499917"/>
                <a:gd name="f15" fmla="val 1051945"/>
                <a:gd name="f16" fmla="val 476462"/>
                <a:gd name="f17" fmla="val 990979"/>
                <a:gd name="f18" fmla="val 463493"/>
                <a:gd name="f19" fmla="val 671005"/>
                <a:gd name="f20" fmla="val 415026"/>
                <a:gd name="f21" fmla="val 415025"/>
                <a:gd name="f22" fmla="val 958982"/>
                <a:gd name="f23" fmla="val 990601"/>
                <a:gd name="f24" fmla="val 1621"/>
                <a:gd name="f25" fmla="val 1021763"/>
                <a:gd name="f26" fmla="val 4786"/>
                <a:gd name="f27" fmla="+- 0 0 -90"/>
                <a:gd name="f28" fmla="*/ f3 1 1341675"/>
                <a:gd name="f29" fmla="*/ f4 1 926985"/>
                <a:gd name="f30" fmla="+- f7 0 f5"/>
                <a:gd name="f31" fmla="+- f6 0 f5"/>
                <a:gd name="f32" fmla="*/ f27 f0 1"/>
                <a:gd name="f33" fmla="*/ f31 1 1341675"/>
                <a:gd name="f34" fmla="*/ f30 1 926985"/>
                <a:gd name="f35" fmla="*/ 1049126 f31 1"/>
                <a:gd name="f36" fmla="*/ 8962 f30 1"/>
                <a:gd name="f37" fmla="*/ 1341675 f31 1"/>
                <a:gd name="f38" fmla="*/ 301511 f30 1"/>
                <a:gd name="f39" fmla="*/ 1130649 f31 1"/>
                <a:gd name="f40" fmla="*/ 512537 f30 1"/>
                <a:gd name="f41" fmla="*/ 1107397 f31 1"/>
                <a:gd name="f42" fmla="*/ 499917 f30 1"/>
                <a:gd name="f43" fmla="*/ 926985 f31 1"/>
                <a:gd name="f44" fmla="*/ 463493 f30 1"/>
                <a:gd name="f45" fmla="*/ 463493 f31 1"/>
                <a:gd name="f46" fmla="*/ 926985 f30 1"/>
                <a:gd name="f47" fmla="*/ 0 f31 1"/>
                <a:gd name="f48" fmla="*/ 0 f30 1"/>
                <a:gd name="f49" fmla="*/ 1021763 f31 1"/>
                <a:gd name="f50" fmla="*/ 4786 f30 1"/>
                <a:gd name="f51" fmla="*/ f32 1 f2"/>
                <a:gd name="f52" fmla="*/ f35 1 1341675"/>
                <a:gd name="f53" fmla="*/ f36 1 926985"/>
                <a:gd name="f54" fmla="*/ f37 1 1341675"/>
                <a:gd name="f55" fmla="*/ f38 1 926985"/>
                <a:gd name="f56" fmla="*/ f39 1 1341675"/>
                <a:gd name="f57" fmla="*/ f40 1 926985"/>
                <a:gd name="f58" fmla="*/ f41 1 1341675"/>
                <a:gd name="f59" fmla="*/ f42 1 926985"/>
                <a:gd name="f60" fmla="*/ f43 1 1341675"/>
                <a:gd name="f61" fmla="*/ f44 1 926985"/>
                <a:gd name="f62" fmla="*/ f45 1 1341675"/>
                <a:gd name="f63" fmla="*/ f46 1 926985"/>
                <a:gd name="f64" fmla="*/ f47 1 1341675"/>
                <a:gd name="f65" fmla="*/ f48 1 926985"/>
                <a:gd name="f66" fmla="*/ f49 1 1341675"/>
                <a:gd name="f67" fmla="*/ f50 1 926985"/>
                <a:gd name="f68" fmla="*/ f5 1 f33"/>
                <a:gd name="f69" fmla="*/ f6 1 f33"/>
                <a:gd name="f70" fmla="*/ f5 1 f34"/>
                <a:gd name="f71" fmla="*/ f7 1 f34"/>
                <a:gd name="f72" fmla="+- f51 0 f1"/>
                <a:gd name="f73" fmla="*/ f52 1 f33"/>
                <a:gd name="f74" fmla="*/ f53 1 f34"/>
                <a:gd name="f75" fmla="*/ f54 1 f33"/>
                <a:gd name="f76" fmla="*/ f55 1 f34"/>
                <a:gd name="f77" fmla="*/ f56 1 f33"/>
                <a:gd name="f78" fmla="*/ f57 1 f34"/>
                <a:gd name="f79" fmla="*/ f58 1 f33"/>
                <a:gd name="f80" fmla="*/ f59 1 f34"/>
                <a:gd name="f81" fmla="*/ f60 1 f33"/>
                <a:gd name="f82" fmla="*/ f61 1 f34"/>
                <a:gd name="f83" fmla="*/ f62 1 f33"/>
                <a:gd name="f84" fmla="*/ f63 1 f34"/>
                <a:gd name="f85" fmla="*/ f64 1 f33"/>
                <a:gd name="f86" fmla="*/ f65 1 f34"/>
                <a:gd name="f87" fmla="*/ f66 1 f33"/>
                <a:gd name="f88" fmla="*/ f67 1 f34"/>
                <a:gd name="f89" fmla="*/ f68 f28 1"/>
                <a:gd name="f90" fmla="*/ f69 f28 1"/>
                <a:gd name="f91" fmla="*/ f71 f29 1"/>
                <a:gd name="f92" fmla="*/ f70 f29 1"/>
                <a:gd name="f93" fmla="*/ f73 f28 1"/>
                <a:gd name="f94" fmla="*/ f74 f29 1"/>
                <a:gd name="f95" fmla="*/ f75 f28 1"/>
                <a:gd name="f96" fmla="*/ f76 f29 1"/>
                <a:gd name="f97" fmla="*/ f77 f28 1"/>
                <a:gd name="f98" fmla="*/ f78 f29 1"/>
                <a:gd name="f99" fmla="*/ f79 f28 1"/>
                <a:gd name="f100" fmla="*/ f80 f29 1"/>
                <a:gd name="f101" fmla="*/ f81 f28 1"/>
                <a:gd name="f102" fmla="*/ f82 f29 1"/>
                <a:gd name="f103" fmla="*/ f83 f28 1"/>
                <a:gd name="f104" fmla="*/ f84 f29 1"/>
                <a:gd name="f105" fmla="*/ f85 f28 1"/>
                <a:gd name="f106" fmla="*/ f86 f29 1"/>
                <a:gd name="f107" fmla="*/ f87 f28 1"/>
                <a:gd name="f108" fmla="*/ f88 f29 1"/>
              </a:gdLst>
              <a:ahLst/>
              <a:cxnLst>
                <a:cxn ang="3cd4">
                  <a:pos x="hc" y="t"/>
                </a:cxn>
                <a:cxn ang="0">
                  <a:pos x="r" y="vc"/>
                </a:cxn>
                <a:cxn ang="cd4">
                  <a:pos x="hc" y="b"/>
                </a:cxn>
                <a:cxn ang="cd2">
                  <a:pos x="l" y="vc"/>
                </a:cxn>
                <a:cxn ang="f72">
                  <a:pos x="f93" y="f94"/>
                </a:cxn>
                <a:cxn ang="f72">
                  <a:pos x="f95" y="f96"/>
                </a:cxn>
                <a:cxn ang="f72">
                  <a:pos x="f97" y="f98"/>
                </a:cxn>
                <a:cxn ang="f72">
                  <a:pos x="f99" y="f100"/>
                </a:cxn>
                <a:cxn ang="f72">
                  <a:pos x="f101" y="f102"/>
                </a:cxn>
                <a:cxn ang="f72">
                  <a:pos x="f103" y="f104"/>
                </a:cxn>
                <a:cxn ang="f72">
                  <a:pos x="f105" y="f104"/>
                </a:cxn>
                <a:cxn ang="f72">
                  <a:pos x="f101" y="f106"/>
                </a:cxn>
                <a:cxn ang="f72">
                  <a:pos x="f107" y="f108"/>
                </a:cxn>
              </a:cxnLst>
              <a:rect l="f89" t="f92" r="f90" b="f91"/>
              <a:pathLst>
                <a:path w="1341675" h="926985">
                  <a:moveTo>
                    <a:pt x="f8" y="f9"/>
                  </a:moveTo>
                  <a:lnTo>
                    <a:pt x="f6" y="f10"/>
                  </a:lnTo>
                  <a:lnTo>
                    <a:pt x="f11" y="f12"/>
                  </a:lnTo>
                  <a:lnTo>
                    <a:pt x="f13" y="f14"/>
                  </a:lnTo>
                  <a:cubicBezTo>
                    <a:pt x="f15" y="f16"/>
                    <a:pt x="f17" y="f18"/>
                    <a:pt x="f7" y="f18"/>
                  </a:cubicBezTo>
                  <a:cubicBezTo>
                    <a:pt x="f19" y="f18"/>
                    <a:pt x="f18" y="f19"/>
                    <a:pt x="f18" y="f7"/>
                  </a:cubicBezTo>
                  <a:lnTo>
                    <a:pt x="f5" y="f7"/>
                  </a:lnTo>
                  <a:cubicBezTo>
                    <a:pt x="f5" y="f20"/>
                    <a:pt x="f21" y="f5"/>
                    <a:pt x="f7" y="f5"/>
                  </a:cubicBezTo>
                  <a:cubicBezTo>
                    <a:pt x="f22" y="f5"/>
                    <a:pt x="f23" y="f24"/>
                    <a:pt x="f25" y="f26"/>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44">
              <a:extLst>
                <a:ext uri="{FF2B5EF4-FFF2-40B4-BE49-F238E27FC236}">
                  <a16:creationId xmlns:a16="http://schemas.microsoft.com/office/drawing/2014/main" id="{2ECF15D6-E4F0-E981-726D-51A336DB219F}"/>
                </a:ext>
              </a:extLst>
            </p:cNvPr>
            <p:cNvSpPr/>
            <p:nvPr/>
          </p:nvSpPr>
          <p:spPr>
            <a:xfrm rot="2700006">
              <a:off x="11798454" y="994199"/>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Freeform: Shape 45">
              <a:extLst>
                <a:ext uri="{FF2B5EF4-FFF2-40B4-BE49-F238E27FC236}">
                  <a16:creationId xmlns:a16="http://schemas.microsoft.com/office/drawing/2014/main" id="{350A6502-BD1D-3492-9ECF-F72EB05B00BB}"/>
                </a:ext>
              </a:extLst>
            </p:cNvPr>
            <p:cNvSpPr/>
            <p:nvPr/>
          </p:nvSpPr>
          <p:spPr>
            <a:xfrm rot="18900010">
              <a:off x="11228589" y="129588"/>
              <a:ext cx="1337456" cy="1042918"/>
            </a:xfrm>
            <a:custGeom>
              <a:avLst/>
              <a:gdLst>
                <a:gd name="f0" fmla="val 10800000"/>
                <a:gd name="f1" fmla="val 5400000"/>
                <a:gd name="f2" fmla="val 180"/>
                <a:gd name="f3" fmla="val w"/>
                <a:gd name="f4" fmla="val h"/>
                <a:gd name="f5" fmla="val 0"/>
                <a:gd name="f6" fmla="val 1337455"/>
                <a:gd name="f7" fmla="val 1042921"/>
                <a:gd name="f8" fmla="val 1084058"/>
                <a:gd name="f9" fmla="val 16081"/>
                <a:gd name="f10" fmla="val 269477"/>
                <a:gd name="f11" fmla="val 1060775"/>
                <a:gd name="f12" fmla="val 546158"/>
                <a:gd name="f13" fmla="val 1020394"/>
                <a:gd name="f14" fmla="val 532055"/>
                <a:gd name="f15" fmla="val 990222"/>
                <a:gd name="f16" fmla="val 525109"/>
                <a:gd name="f17" fmla="val 958982"/>
                <a:gd name="f18" fmla="val 521461"/>
                <a:gd name="f19" fmla="val 926985"/>
                <a:gd name="f20" fmla="val 671005"/>
                <a:gd name="f21" fmla="val 463493"/>
                <a:gd name="f22" fmla="val 754927"/>
                <a:gd name="f23" fmla="val 463492"/>
                <a:gd name="f24" fmla="val 466932"/>
                <a:gd name="f25" fmla="val 415025"/>
                <a:gd name="f26" fmla="val 926984"/>
                <a:gd name="f27" fmla="val 990600"/>
                <a:gd name="f28" fmla="val 1824"/>
                <a:gd name="f29" fmla="val 1021763"/>
                <a:gd name="f30" fmla="val 5384"/>
                <a:gd name="f31" fmla="+- 0 0 -90"/>
                <a:gd name="f32" fmla="*/ f3 1 1337455"/>
                <a:gd name="f33" fmla="*/ f4 1 1042921"/>
                <a:gd name="f34" fmla="+- f7 0 f5"/>
                <a:gd name="f35" fmla="+- f6 0 f5"/>
                <a:gd name="f36" fmla="*/ f31 f0 1"/>
                <a:gd name="f37" fmla="*/ f35 1 1337455"/>
                <a:gd name="f38" fmla="*/ f34 1 1042921"/>
                <a:gd name="f39" fmla="*/ 1084058 f35 1"/>
                <a:gd name="f40" fmla="*/ 16081 f34 1"/>
                <a:gd name="f41" fmla="*/ 1337455 f35 1"/>
                <a:gd name="f42" fmla="*/ 269477 f34 1"/>
                <a:gd name="f43" fmla="*/ 1060775 f35 1"/>
                <a:gd name="f44" fmla="*/ 546158 f34 1"/>
                <a:gd name="f45" fmla="*/ 1020394 f35 1"/>
                <a:gd name="f46" fmla="*/ 532055 f34 1"/>
                <a:gd name="f47" fmla="*/ 926985 f35 1"/>
                <a:gd name="f48" fmla="*/ 521461 f34 1"/>
                <a:gd name="f49" fmla="*/ 463492 f35 1"/>
                <a:gd name="f50" fmla="*/ 1042921 f34 1"/>
                <a:gd name="f51" fmla="*/ 0 f35 1"/>
                <a:gd name="f52" fmla="*/ 926984 f35 1"/>
                <a:gd name="f53" fmla="*/ 0 f34 1"/>
                <a:gd name="f54" fmla="*/ 1021763 f35 1"/>
                <a:gd name="f55" fmla="*/ 5384 f34 1"/>
                <a:gd name="f56" fmla="*/ f36 1 f2"/>
                <a:gd name="f57" fmla="*/ f39 1 1337455"/>
                <a:gd name="f58" fmla="*/ f40 1 1042921"/>
                <a:gd name="f59" fmla="*/ f41 1 1337455"/>
                <a:gd name="f60" fmla="*/ f42 1 1042921"/>
                <a:gd name="f61" fmla="*/ f43 1 1337455"/>
                <a:gd name="f62" fmla="*/ f44 1 1042921"/>
                <a:gd name="f63" fmla="*/ f45 1 1337455"/>
                <a:gd name="f64" fmla="*/ f46 1 1042921"/>
                <a:gd name="f65" fmla="*/ f47 1 1337455"/>
                <a:gd name="f66" fmla="*/ f48 1 1042921"/>
                <a:gd name="f67" fmla="*/ f49 1 1337455"/>
                <a:gd name="f68" fmla="*/ f50 1 1042921"/>
                <a:gd name="f69" fmla="*/ f51 1 1337455"/>
                <a:gd name="f70" fmla="*/ f52 1 1337455"/>
                <a:gd name="f71" fmla="*/ f53 1 1042921"/>
                <a:gd name="f72" fmla="*/ f54 1 1337455"/>
                <a:gd name="f73" fmla="*/ f55 1 1042921"/>
                <a:gd name="f74" fmla="*/ f5 1 f37"/>
                <a:gd name="f75" fmla="*/ f6 1 f37"/>
                <a:gd name="f76" fmla="*/ f5 1 f38"/>
                <a:gd name="f77" fmla="*/ f7 1 f38"/>
                <a:gd name="f78" fmla="+- f56 0 f1"/>
                <a:gd name="f79" fmla="*/ f57 1 f37"/>
                <a:gd name="f80" fmla="*/ f58 1 f38"/>
                <a:gd name="f81" fmla="*/ f59 1 f37"/>
                <a:gd name="f82" fmla="*/ f60 1 f38"/>
                <a:gd name="f83" fmla="*/ f61 1 f37"/>
                <a:gd name="f84" fmla="*/ f62 1 f38"/>
                <a:gd name="f85" fmla="*/ f63 1 f37"/>
                <a:gd name="f86" fmla="*/ f64 1 f38"/>
                <a:gd name="f87" fmla="*/ f65 1 f37"/>
                <a:gd name="f88" fmla="*/ f66 1 f38"/>
                <a:gd name="f89" fmla="*/ f67 1 f37"/>
                <a:gd name="f90" fmla="*/ f68 1 f38"/>
                <a:gd name="f91" fmla="*/ f69 1 f37"/>
                <a:gd name="f92" fmla="*/ f70 1 f37"/>
                <a:gd name="f93" fmla="*/ f71 1 f38"/>
                <a:gd name="f94" fmla="*/ f72 1 f37"/>
                <a:gd name="f95" fmla="*/ f73 1 f38"/>
                <a:gd name="f96" fmla="*/ f74 f32 1"/>
                <a:gd name="f97" fmla="*/ f75 f32 1"/>
                <a:gd name="f98" fmla="*/ f77 f33 1"/>
                <a:gd name="f99" fmla="*/ f76 f33 1"/>
                <a:gd name="f100" fmla="*/ f79 f32 1"/>
                <a:gd name="f101" fmla="*/ f80 f33 1"/>
                <a:gd name="f102" fmla="*/ f81 f32 1"/>
                <a:gd name="f103" fmla="*/ f82 f33 1"/>
                <a:gd name="f104" fmla="*/ f83 f32 1"/>
                <a:gd name="f105" fmla="*/ f84 f33 1"/>
                <a:gd name="f106" fmla="*/ f85 f32 1"/>
                <a:gd name="f107" fmla="*/ f86 f33 1"/>
                <a:gd name="f108" fmla="*/ f87 f32 1"/>
                <a:gd name="f109" fmla="*/ f88 f33 1"/>
                <a:gd name="f110" fmla="*/ f89 f32 1"/>
                <a:gd name="f111" fmla="*/ f90 f33 1"/>
                <a:gd name="f112" fmla="*/ f91 f32 1"/>
                <a:gd name="f113" fmla="*/ f92 f32 1"/>
                <a:gd name="f114" fmla="*/ f93 f33 1"/>
                <a:gd name="f115" fmla="*/ f94 f32 1"/>
                <a:gd name="f116" fmla="*/ f95 f33 1"/>
              </a:gdLst>
              <a:ahLst/>
              <a:cxnLst>
                <a:cxn ang="3cd4">
                  <a:pos x="hc" y="t"/>
                </a:cxn>
                <a:cxn ang="0">
                  <a:pos x="r" y="vc"/>
                </a:cxn>
                <a:cxn ang="cd4">
                  <a:pos x="hc" y="b"/>
                </a:cxn>
                <a:cxn ang="cd2">
                  <a:pos x="l" y="vc"/>
                </a:cxn>
                <a:cxn ang="f78">
                  <a:pos x="f100" y="f101"/>
                </a:cxn>
                <a:cxn ang="f78">
                  <a:pos x="f102" y="f103"/>
                </a:cxn>
                <a:cxn ang="f78">
                  <a:pos x="f104" y="f105"/>
                </a:cxn>
                <a:cxn ang="f78">
                  <a:pos x="f106" y="f107"/>
                </a:cxn>
                <a:cxn ang="f78">
                  <a:pos x="f108" y="f109"/>
                </a:cxn>
                <a:cxn ang="f78">
                  <a:pos x="f110" y="f111"/>
                </a:cxn>
                <a:cxn ang="f78">
                  <a:pos x="f112" y="f111"/>
                </a:cxn>
                <a:cxn ang="f78">
                  <a:pos x="f113" y="f114"/>
                </a:cxn>
                <a:cxn ang="f78">
                  <a:pos x="f115" y="f116"/>
                </a:cxn>
              </a:cxnLst>
              <a:rect l="f96" t="f99" r="f97" b="f98"/>
              <a:pathLst>
                <a:path w="1337455" h="1042921">
                  <a:moveTo>
                    <a:pt x="f8" y="f9"/>
                  </a:moveTo>
                  <a:lnTo>
                    <a:pt x="f6" y="f10"/>
                  </a:lnTo>
                  <a:lnTo>
                    <a:pt x="f11" y="f12"/>
                  </a:lnTo>
                  <a:lnTo>
                    <a:pt x="f13" y="f14"/>
                  </a:lnTo>
                  <a:cubicBezTo>
                    <a:pt x="f15" y="f16"/>
                    <a:pt x="f17" y="f18"/>
                    <a:pt x="f19" y="f18"/>
                  </a:cubicBezTo>
                  <a:cubicBezTo>
                    <a:pt x="f20" y="f18"/>
                    <a:pt x="f21" y="f22"/>
                    <a:pt x="f23" y="f7"/>
                  </a:cubicBezTo>
                  <a:lnTo>
                    <a:pt x="f5" y="f7"/>
                  </a:lnTo>
                  <a:cubicBezTo>
                    <a:pt x="f5" y="f24"/>
                    <a:pt x="f25" y="f5"/>
                    <a:pt x="f26" y="f5"/>
                  </a:cubicBezTo>
                  <a:cubicBezTo>
                    <a:pt x="f17" y="f5"/>
                    <a:pt x="f27" y="f28"/>
                    <a:pt x="f29" y="f30"/>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grpSp>
        <p:nvGrpSpPr>
          <p:cNvPr id="10" name="Group 14">
            <a:extLst>
              <a:ext uri="{FF2B5EF4-FFF2-40B4-BE49-F238E27FC236}">
                <a16:creationId xmlns:a16="http://schemas.microsoft.com/office/drawing/2014/main" id="{E2BC9F8F-3FAE-781B-7B10-57A95002EB94}"/>
              </a:ext>
            </a:extLst>
          </p:cNvPr>
          <p:cNvGrpSpPr/>
          <p:nvPr/>
        </p:nvGrpSpPr>
        <p:grpSpPr>
          <a:xfrm>
            <a:off x="676096" y="5528327"/>
            <a:ext cx="631475" cy="667789"/>
            <a:chOff x="676096" y="5528327"/>
            <a:chExt cx="631475" cy="667789"/>
          </a:xfrm>
        </p:grpSpPr>
        <p:sp>
          <p:nvSpPr>
            <p:cNvPr id="11" name="Freeform: Shape 15">
              <a:extLst>
                <a:ext uri="{FF2B5EF4-FFF2-40B4-BE49-F238E27FC236}">
                  <a16:creationId xmlns:a16="http://schemas.microsoft.com/office/drawing/2014/main" id="{C39C6239-FE41-4D12-8DA5-7DA5D272E85D}"/>
                </a:ext>
              </a:extLst>
            </p:cNvPr>
            <p:cNvSpPr/>
            <p:nvPr/>
          </p:nvSpPr>
          <p:spPr>
            <a:xfrm rot="8099985">
              <a:off x="721835" y="5610379"/>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3C3867"/>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2" name="Oval 20">
              <a:extLst>
                <a:ext uri="{FF2B5EF4-FFF2-40B4-BE49-F238E27FC236}">
                  <a16:creationId xmlns:a16="http://schemas.microsoft.com/office/drawing/2014/main" id="{2A2154F6-BDBB-33AE-5A5D-CBF63EF40C02}"/>
                </a:ext>
              </a:extLst>
            </p:cNvPr>
            <p:cNvSpPr/>
            <p:nvPr/>
          </p:nvSpPr>
          <p:spPr>
            <a:xfrm rot="13499997">
              <a:off x="729026" y="5528327"/>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13" name="Date Placeholder 4">
            <a:extLst>
              <a:ext uri="{FF2B5EF4-FFF2-40B4-BE49-F238E27FC236}">
                <a16:creationId xmlns:a16="http://schemas.microsoft.com/office/drawing/2014/main" id="{E90871F1-97E1-387E-0C35-FCFD7F0BC000}"/>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4" name="Footer Placeholder 5">
            <a:extLst>
              <a:ext uri="{FF2B5EF4-FFF2-40B4-BE49-F238E27FC236}">
                <a16:creationId xmlns:a16="http://schemas.microsoft.com/office/drawing/2014/main" id="{82763C52-9449-F51B-B05A-A3800894C317}"/>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5" name="Slide Number Placeholder 6">
            <a:extLst>
              <a:ext uri="{FF2B5EF4-FFF2-40B4-BE49-F238E27FC236}">
                <a16:creationId xmlns:a16="http://schemas.microsoft.com/office/drawing/2014/main" id="{01026556-182D-7CE9-7D47-13C69BDFBD0F}"/>
              </a:ext>
            </a:extLst>
          </p:cNvPr>
          <p:cNvSpPr txBox="1">
            <a:spLocks noGrp="1"/>
          </p:cNvSpPr>
          <p:nvPr>
            <p:ph type="sldNum" sz="quarter" idx="8"/>
          </p:nvPr>
        </p:nvSpPr>
        <p:spPr/>
        <p:txBody>
          <a:bodyPr>
            <a:noAutofit/>
          </a:bodyPr>
          <a:lstStyle>
            <a:lvl1pPr>
              <a:defRPr/>
            </a:lvl1pPr>
          </a:lstStyle>
          <a:p>
            <a:pPr lvl="0"/>
            <a:fld id="{ACA811F6-9EAF-45C9-A483-0C0F5C54C7D6}" type="slidenum">
              <a:t>‹#›</a:t>
            </a:fld>
            <a:endParaRPr lang="en-GB"/>
          </a:p>
        </p:txBody>
      </p:sp>
      <p:sp>
        <p:nvSpPr>
          <p:cNvPr id="16" name="Oval 16">
            <a:extLst>
              <a:ext uri="{FF2B5EF4-FFF2-40B4-BE49-F238E27FC236}">
                <a16:creationId xmlns:a16="http://schemas.microsoft.com/office/drawing/2014/main" id="{714D4165-711B-F0AC-FCB2-AB06A6C3ACE8}"/>
              </a:ext>
            </a:extLst>
          </p:cNvPr>
          <p:cNvSpPr/>
          <p:nvPr/>
        </p:nvSpPr>
        <p:spPr>
          <a:xfrm>
            <a:off x="5303849" y="5427210"/>
            <a:ext cx="1079997"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Tree>
    <p:extLst>
      <p:ext uri="{BB962C8B-B14F-4D97-AF65-F5344CB8AC3E}">
        <p14:creationId xmlns:p14="http://schemas.microsoft.com/office/powerpoint/2010/main" val="154523524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3E1B4-789A-EA2F-FCB6-5489A1245EBE}"/>
              </a:ext>
            </a:extLst>
          </p:cNvPr>
          <p:cNvSpPr txBox="1">
            <a:spLocks noGrp="1"/>
          </p:cNvSpPr>
          <p:nvPr>
            <p:ph type="ctrTitle"/>
          </p:nvPr>
        </p:nvSpPr>
        <p:spPr>
          <a:xfrm>
            <a:off x="3359148" y="389836"/>
            <a:ext cx="8281985" cy="2954654"/>
          </a:xfrm>
        </p:spPr>
        <p:txBody>
          <a:bodyPr/>
          <a:lstStyle>
            <a:lvl1pPr>
              <a:defRPr sz="64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6DC7592F-2424-50FA-DE8C-825C36155916}"/>
              </a:ext>
            </a:extLst>
          </p:cNvPr>
          <p:cNvSpPr txBox="1">
            <a:spLocks noGrp="1"/>
          </p:cNvSpPr>
          <p:nvPr>
            <p:ph type="subTitle" idx="1"/>
          </p:nvPr>
        </p:nvSpPr>
        <p:spPr>
          <a:xfrm>
            <a:off x="3359148" y="3536954"/>
            <a:ext cx="8281985" cy="2555876"/>
          </a:xfrm>
        </p:spPr>
        <p:txBody>
          <a:bodyPr/>
          <a:lstStyle>
            <a:lvl1pPr marL="0" indent="0">
              <a:lnSpc>
                <a:spcPct val="100000"/>
              </a:lnSpc>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2462AE0-77E1-E626-0A15-0C31F5875EFA}"/>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5" name="Footer Placeholder 4">
            <a:extLst>
              <a:ext uri="{FF2B5EF4-FFF2-40B4-BE49-F238E27FC236}">
                <a16:creationId xmlns:a16="http://schemas.microsoft.com/office/drawing/2014/main" id="{8EAE8AD2-BF0B-C7D6-A4DF-C0A790CFCBF6}"/>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A771A76A-FABC-7986-F0EA-03F58555CBF6}"/>
              </a:ext>
            </a:extLst>
          </p:cNvPr>
          <p:cNvSpPr txBox="1">
            <a:spLocks noGrp="1"/>
          </p:cNvSpPr>
          <p:nvPr>
            <p:ph type="sldNum" sz="quarter" idx="8"/>
          </p:nvPr>
        </p:nvSpPr>
        <p:spPr/>
        <p:txBody>
          <a:bodyPr>
            <a:noAutofit/>
          </a:bodyPr>
          <a:lstStyle>
            <a:lvl1pPr>
              <a:defRPr/>
            </a:lvl1pPr>
          </a:lstStyle>
          <a:p>
            <a:pPr lvl="0"/>
            <a:fld id="{F3EC0238-A0E3-4D25-AA28-8645158DB2E7}" type="slidenum">
              <a:t>‹#›</a:t>
            </a:fld>
            <a:endParaRPr lang="en-GB"/>
          </a:p>
        </p:txBody>
      </p:sp>
      <p:sp>
        <p:nvSpPr>
          <p:cNvPr id="7" name="Freeform: Shape 18">
            <a:extLst>
              <a:ext uri="{FF2B5EF4-FFF2-40B4-BE49-F238E27FC236}">
                <a16:creationId xmlns:a16="http://schemas.microsoft.com/office/drawing/2014/main" id="{C2A7E693-2B9F-7948-A6A4-784AE187510D}"/>
              </a:ext>
            </a:extLst>
          </p:cNvPr>
          <p:cNvSpPr/>
          <p:nvPr/>
        </p:nvSpPr>
        <p:spPr>
          <a:xfrm rot="2700006">
            <a:off x="612446" y="481890"/>
            <a:ext cx="1079997" cy="1262950"/>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19">
            <a:extLst>
              <a:ext uri="{FF2B5EF4-FFF2-40B4-BE49-F238E27FC236}">
                <a16:creationId xmlns:a16="http://schemas.microsoft.com/office/drawing/2014/main" id="{3ECBC301-1210-E7C5-4753-12AAF124A27D}"/>
              </a:ext>
            </a:extLst>
          </p:cNvPr>
          <p:cNvSpPr/>
          <p:nvPr/>
        </p:nvSpPr>
        <p:spPr>
          <a:xfrm rot="8099985">
            <a:off x="626840" y="828971"/>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Oval 24">
            <a:extLst>
              <a:ext uri="{FF2B5EF4-FFF2-40B4-BE49-F238E27FC236}">
                <a16:creationId xmlns:a16="http://schemas.microsoft.com/office/drawing/2014/main" id="{24CFA77E-FF47-283A-A08B-90B8E994613E}"/>
              </a:ext>
            </a:extLst>
          </p:cNvPr>
          <p:cNvSpPr/>
          <p:nvPr/>
        </p:nvSpPr>
        <p:spPr>
          <a:xfrm>
            <a:off x="1800801" y="2472857"/>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10" name="Group 33">
            <a:extLst>
              <a:ext uri="{FF2B5EF4-FFF2-40B4-BE49-F238E27FC236}">
                <a16:creationId xmlns:a16="http://schemas.microsoft.com/office/drawing/2014/main" id="{D4A22523-7920-D883-D383-3D8781E01F3D}"/>
              </a:ext>
            </a:extLst>
          </p:cNvPr>
          <p:cNvGrpSpPr/>
          <p:nvPr/>
        </p:nvGrpSpPr>
        <p:grpSpPr>
          <a:xfrm>
            <a:off x="1329958" y="4414761"/>
            <a:ext cx="1551027" cy="1909869"/>
            <a:chOff x="1329958" y="4414761"/>
            <a:chExt cx="1551027" cy="1909869"/>
          </a:xfrm>
        </p:grpSpPr>
        <p:sp>
          <p:nvSpPr>
            <p:cNvPr id="11" name="Freeform: Shape 34">
              <a:extLst>
                <a:ext uri="{FF2B5EF4-FFF2-40B4-BE49-F238E27FC236}">
                  <a16:creationId xmlns:a16="http://schemas.microsoft.com/office/drawing/2014/main" id="{DC7527BB-4923-13F7-CA43-C9A94901FAC2}"/>
                </a:ext>
              </a:extLst>
            </p:cNvPr>
            <p:cNvSpPr/>
            <p:nvPr/>
          </p:nvSpPr>
          <p:spPr>
            <a:xfrm rot="18899994" flipV="1">
              <a:off x="1455989" y="4934153"/>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2" name="Freeform: Shape 35">
              <a:extLst>
                <a:ext uri="{FF2B5EF4-FFF2-40B4-BE49-F238E27FC236}">
                  <a16:creationId xmlns:a16="http://schemas.microsoft.com/office/drawing/2014/main" id="{77E8F7BF-EC4A-0546-FE9E-02689478A8F0}"/>
                </a:ext>
              </a:extLst>
            </p:cNvPr>
            <p:cNvSpPr/>
            <p:nvPr/>
          </p:nvSpPr>
          <p:spPr>
            <a:xfrm rot="18899994" flipV="1">
              <a:off x="1407452" y="4795202"/>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3" name="Oval 36">
              <a:extLst>
                <a:ext uri="{FF2B5EF4-FFF2-40B4-BE49-F238E27FC236}">
                  <a16:creationId xmlns:a16="http://schemas.microsoft.com/office/drawing/2014/main" id="{3CFE5C67-6BA2-AF34-2867-F5BE13862080}"/>
                </a:ext>
              </a:extLst>
            </p:cNvPr>
            <p:cNvSpPr/>
            <p:nvPr/>
          </p:nvSpPr>
          <p:spPr>
            <a:xfrm rot="13500015" flipV="1">
              <a:off x="2490729" y="4344627"/>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4" name="Oval 37">
              <a:extLst>
                <a:ext uri="{FF2B5EF4-FFF2-40B4-BE49-F238E27FC236}">
                  <a16:creationId xmlns:a16="http://schemas.microsoft.com/office/drawing/2014/main" id="{37AC94C3-858E-5A33-403B-0EB91672762B}"/>
                </a:ext>
              </a:extLst>
            </p:cNvPr>
            <p:cNvSpPr/>
            <p:nvPr/>
          </p:nvSpPr>
          <p:spPr>
            <a:xfrm rot="13500015" flipV="1">
              <a:off x="1509706" y="5325650"/>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Tree>
    <p:extLst>
      <p:ext uri="{BB962C8B-B14F-4D97-AF65-F5344CB8AC3E}">
        <p14:creationId xmlns:p14="http://schemas.microsoft.com/office/powerpoint/2010/main" val="3751749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Oval 21">
            <a:extLst>
              <a:ext uri="{FF2B5EF4-FFF2-40B4-BE49-F238E27FC236}">
                <a16:creationId xmlns:a16="http://schemas.microsoft.com/office/drawing/2014/main" id="{9C75F232-7843-8A25-B459-208956E93E67}"/>
              </a:ext>
            </a:extLst>
          </p:cNvPr>
          <p:cNvSpPr/>
          <p:nvPr/>
        </p:nvSpPr>
        <p:spPr>
          <a:xfrm>
            <a:off x="11069863" y="333371"/>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3" name="Group 12">
            <a:extLst>
              <a:ext uri="{FF2B5EF4-FFF2-40B4-BE49-F238E27FC236}">
                <a16:creationId xmlns:a16="http://schemas.microsoft.com/office/drawing/2014/main" id="{B86560B4-2974-1986-63FC-D7FA5D2B6C5A}"/>
              </a:ext>
            </a:extLst>
          </p:cNvPr>
          <p:cNvGrpSpPr/>
          <p:nvPr/>
        </p:nvGrpSpPr>
        <p:grpSpPr>
          <a:xfrm>
            <a:off x="249724" y="5528210"/>
            <a:ext cx="713527" cy="539998"/>
            <a:chOff x="249724" y="5528210"/>
            <a:chExt cx="713527" cy="539998"/>
          </a:xfrm>
        </p:grpSpPr>
        <p:sp>
          <p:nvSpPr>
            <p:cNvPr id="4" name="Freeform: Shape 19">
              <a:extLst>
                <a:ext uri="{FF2B5EF4-FFF2-40B4-BE49-F238E27FC236}">
                  <a16:creationId xmlns:a16="http://schemas.microsoft.com/office/drawing/2014/main" id="{2377A2A8-D3C8-22D2-2C36-DE9512E12A75}"/>
                </a:ext>
              </a:extLst>
            </p:cNvPr>
            <p:cNvSpPr/>
            <p:nvPr/>
          </p:nvSpPr>
          <p:spPr>
            <a:xfrm rot="2700006">
              <a:off x="377515" y="5482471"/>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Oval 20">
              <a:extLst>
                <a:ext uri="{FF2B5EF4-FFF2-40B4-BE49-F238E27FC236}">
                  <a16:creationId xmlns:a16="http://schemas.microsoft.com/office/drawing/2014/main" id="{637C88E8-B97A-42E3-2C09-2EF0C956ADBC}"/>
                </a:ext>
              </a:extLst>
            </p:cNvPr>
            <p:cNvSpPr/>
            <p:nvPr/>
          </p:nvSpPr>
          <p:spPr>
            <a:xfrm rot="8099985">
              <a:off x="384721" y="5655995"/>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6" name="Title 1">
            <a:extLst>
              <a:ext uri="{FF2B5EF4-FFF2-40B4-BE49-F238E27FC236}">
                <a16:creationId xmlns:a16="http://schemas.microsoft.com/office/drawing/2014/main" id="{B673DF6E-7199-653E-2202-1DF3C788303A}"/>
              </a:ext>
            </a:extLst>
          </p:cNvPr>
          <p:cNvSpPr txBox="1">
            <a:spLocks noGrp="1"/>
          </p:cNvSpPr>
          <p:nvPr>
            <p:ph type="title"/>
          </p:nvPr>
        </p:nvSpPr>
        <p:spPr>
          <a:xfrm>
            <a:off x="550861" y="549270"/>
            <a:ext cx="11090272" cy="1331997"/>
          </a:xfrm>
        </p:spPr>
        <p:txBody>
          <a:bodyPr/>
          <a:lstStyle>
            <a:lvl1pPr>
              <a:defRPr/>
            </a:lvl1pPr>
          </a:lstStyle>
          <a:p>
            <a:pPr lvl="0"/>
            <a:r>
              <a:rPr lang="en-US"/>
              <a:t>Click to edit Master title style</a:t>
            </a:r>
            <a:endParaRPr lang="en-GB"/>
          </a:p>
        </p:txBody>
      </p:sp>
      <p:sp>
        <p:nvSpPr>
          <p:cNvPr id="7" name="Content Placeholder 2">
            <a:extLst>
              <a:ext uri="{FF2B5EF4-FFF2-40B4-BE49-F238E27FC236}">
                <a16:creationId xmlns:a16="http://schemas.microsoft.com/office/drawing/2014/main" id="{A4C0AD9D-1E5E-207C-B660-FCCEB40AEF46}"/>
              </a:ext>
            </a:extLst>
          </p:cNvPr>
          <p:cNvSpPr txBox="1">
            <a:spLocks noGrp="1"/>
          </p:cNvSpPr>
          <p:nvPr>
            <p:ph idx="1"/>
          </p:nvPr>
        </p:nvSpPr>
        <p:spPr>
          <a:xfrm>
            <a:off x="550861" y="2097176"/>
            <a:ext cx="5435595" cy="39956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Content Placeholder 3">
            <a:extLst>
              <a:ext uri="{FF2B5EF4-FFF2-40B4-BE49-F238E27FC236}">
                <a16:creationId xmlns:a16="http://schemas.microsoft.com/office/drawing/2014/main" id="{460296B0-BF82-A620-21FE-6535BD0CB37C}"/>
              </a:ext>
            </a:extLst>
          </p:cNvPr>
          <p:cNvSpPr txBox="1">
            <a:spLocks noGrp="1"/>
          </p:cNvSpPr>
          <p:nvPr>
            <p:ph idx="2"/>
          </p:nvPr>
        </p:nvSpPr>
        <p:spPr>
          <a:xfrm>
            <a:off x="6205539" y="2097176"/>
            <a:ext cx="5435595" cy="39956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4">
            <a:extLst>
              <a:ext uri="{FF2B5EF4-FFF2-40B4-BE49-F238E27FC236}">
                <a16:creationId xmlns:a16="http://schemas.microsoft.com/office/drawing/2014/main" id="{625B778F-EEC5-62B9-7F2E-C1D1E2A9E0CF}"/>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0" name="Footer Placeholder 5">
            <a:extLst>
              <a:ext uri="{FF2B5EF4-FFF2-40B4-BE49-F238E27FC236}">
                <a16:creationId xmlns:a16="http://schemas.microsoft.com/office/drawing/2014/main" id="{98B541BA-1BCD-C863-4E9F-C12009056537}"/>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1" name="Slide Number Placeholder 6">
            <a:extLst>
              <a:ext uri="{FF2B5EF4-FFF2-40B4-BE49-F238E27FC236}">
                <a16:creationId xmlns:a16="http://schemas.microsoft.com/office/drawing/2014/main" id="{CAF5D142-6683-3490-94E2-BB9FEB749E52}"/>
              </a:ext>
            </a:extLst>
          </p:cNvPr>
          <p:cNvSpPr txBox="1">
            <a:spLocks noGrp="1"/>
          </p:cNvSpPr>
          <p:nvPr>
            <p:ph type="sldNum" sz="quarter" idx="8"/>
          </p:nvPr>
        </p:nvSpPr>
        <p:spPr/>
        <p:txBody>
          <a:bodyPr>
            <a:noAutofit/>
          </a:bodyPr>
          <a:lstStyle>
            <a:lvl1pPr>
              <a:defRPr/>
            </a:lvl1pPr>
          </a:lstStyle>
          <a:p>
            <a:pPr lvl="0"/>
            <a:fld id="{AC94958D-EF0D-495A-8073-AC05F4B73910}" type="slidenum">
              <a:t>‹#›</a:t>
            </a:fld>
            <a:endParaRPr lang="en-GB"/>
          </a:p>
        </p:txBody>
      </p:sp>
    </p:spTree>
    <p:extLst>
      <p:ext uri="{BB962C8B-B14F-4D97-AF65-F5344CB8AC3E}">
        <p14:creationId xmlns:p14="http://schemas.microsoft.com/office/powerpoint/2010/main" val="1981115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B2D39E-E3A9-9F3D-A0DE-FB346923AFE7}"/>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3" name="Footer Placeholder 2">
            <a:extLst>
              <a:ext uri="{FF2B5EF4-FFF2-40B4-BE49-F238E27FC236}">
                <a16:creationId xmlns:a16="http://schemas.microsoft.com/office/drawing/2014/main" id="{D4E98FB5-0CA2-84A6-AA39-B3E35F72A66F}"/>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271C3C57-1B58-D802-6C26-B4076B2415CC}"/>
              </a:ext>
            </a:extLst>
          </p:cNvPr>
          <p:cNvSpPr txBox="1">
            <a:spLocks noGrp="1"/>
          </p:cNvSpPr>
          <p:nvPr>
            <p:ph type="sldNum" sz="quarter" idx="8"/>
          </p:nvPr>
        </p:nvSpPr>
        <p:spPr/>
        <p:txBody>
          <a:bodyPr>
            <a:noAutofit/>
          </a:bodyPr>
          <a:lstStyle>
            <a:lvl1pPr>
              <a:defRPr/>
            </a:lvl1pPr>
          </a:lstStyle>
          <a:p>
            <a:pPr lvl="0"/>
            <a:fld id="{61934D8F-31CD-49BA-BF7F-2F681A29CCA7}" type="slidenum">
              <a:t>‹#›</a:t>
            </a:fld>
            <a:endParaRPr lang="en-GB"/>
          </a:p>
        </p:txBody>
      </p:sp>
    </p:spTree>
    <p:extLst>
      <p:ext uri="{BB962C8B-B14F-4D97-AF65-F5344CB8AC3E}">
        <p14:creationId xmlns:p14="http://schemas.microsoft.com/office/powerpoint/2010/main" val="2276693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6B93F09F-1B67-23E7-ED35-ACFFD6D995F6}"/>
              </a:ext>
            </a:extLst>
          </p:cNvPr>
          <p:cNvGrpSpPr/>
          <p:nvPr/>
        </p:nvGrpSpPr>
        <p:grpSpPr>
          <a:xfrm>
            <a:off x="4785499" y="5111862"/>
            <a:ext cx="1427080" cy="1079997"/>
            <a:chOff x="4785499" y="5111862"/>
            <a:chExt cx="1427080" cy="1079997"/>
          </a:xfrm>
        </p:grpSpPr>
        <p:sp>
          <p:nvSpPr>
            <p:cNvPr id="3" name="Freeform: Shape 10">
              <a:extLst>
                <a:ext uri="{FF2B5EF4-FFF2-40B4-BE49-F238E27FC236}">
                  <a16:creationId xmlns:a16="http://schemas.microsoft.com/office/drawing/2014/main" id="{488E49C2-BB36-F906-1ECA-2C002B763C6D}"/>
                </a:ext>
              </a:extLst>
            </p:cNvPr>
            <p:cNvSpPr/>
            <p:nvPr/>
          </p:nvSpPr>
          <p:spPr>
            <a:xfrm rot="2700006">
              <a:off x="5041105" y="5020386"/>
              <a:ext cx="1079997" cy="1262950"/>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Oval 11">
              <a:extLst>
                <a:ext uri="{FF2B5EF4-FFF2-40B4-BE49-F238E27FC236}">
                  <a16:creationId xmlns:a16="http://schemas.microsoft.com/office/drawing/2014/main" id="{10429F9F-A134-42A2-FE8D-F14DA3CA5325}"/>
                </a:ext>
              </a:extLst>
            </p:cNvPr>
            <p:cNvSpPr/>
            <p:nvPr/>
          </p:nvSpPr>
          <p:spPr>
            <a:xfrm rot="8099985">
              <a:off x="5055499" y="5367458"/>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5" name="Title 1">
            <a:extLst>
              <a:ext uri="{FF2B5EF4-FFF2-40B4-BE49-F238E27FC236}">
                <a16:creationId xmlns:a16="http://schemas.microsoft.com/office/drawing/2014/main" id="{6EE2D63D-940D-B3B5-D8D5-0C8D2DE70EA8}"/>
              </a:ext>
            </a:extLst>
          </p:cNvPr>
          <p:cNvSpPr txBox="1">
            <a:spLocks noGrp="1"/>
          </p:cNvSpPr>
          <p:nvPr>
            <p:ph type="title"/>
          </p:nvPr>
        </p:nvSpPr>
        <p:spPr>
          <a:xfrm>
            <a:off x="550861" y="549270"/>
            <a:ext cx="11090272" cy="984881"/>
          </a:xfrm>
        </p:spPr>
        <p:txBody>
          <a:bodyPr/>
          <a:lstStyle>
            <a:lvl1pPr>
              <a:defRPr sz="3200"/>
            </a:lvl1pPr>
          </a:lstStyle>
          <a:p>
            <a:pPr lvl="0"/>
            <a:r>
              <a:rPr lang="en-US"/>
              <a:t>Click to edit Master title style</a:t>
            </a:r>
            <a:endParaRPr lang="en-GB"/>
          </a:p>
        </p:txBody>
      </p:sp>
      <p:sp>
        <p:nvSpPr>
          <p:cNvPr id="6" name="Content Placeholder 2">
            <a:extLst>
              <a:ext uri="{FF2B5EF4-FFF2-40B4-BE49-F238E27FC236}">
                <a16:creationId xmlns:a16="http://schemas.microsoft.com/office/drawing/2014/main" id="{E3EC870A-C83C-6C40-6E78-C760CEB30BAB}"/>
              </a:ext>
            </a:extLst>
          </p:cNvPr>
          <p:cNvSpPr txBox="1">
            <a:spLocks noGrp="1"/>
          </p:cNvSpPr>
          <p:nvPr>
            <p:ph idx="1"/>
          </p:nvPr>
        </p:nvSpPr>
        <p:spPr>
          <a:xfrm>
            <a:off x="4295778" y="1750061"/>
            <a:ext cx="7345366" cy="4342769"/>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3">
            <a:extLst>
              <a:ext uri="{FF2B5EF4-FFF2-40B4-BE49-F238E27FC236}">
                <a16:creationId xmlns:a16="http://schemas.microsoft.com/office/drawing/2014/main" id="{C81BDF14-2A76-CC4E-59C1-7565F5373986}"/>
              </a:ext>
            </a:extLst>
          </p:cNvPr>
          <p:cNvSpPr txBox="1">
            <a:spLocks noGrp="1"/>
          </p:cNvSpPr>
          <p:nvPr>
            <p:ph type="body" idx="2"/>
          </p:nvPr>
        </p:nvSpPr>
        <p:spPr>
          <a:xfrm>
            <a:off x="550861" y="1750061"/>
            <a:ext cx="3565529" cy="4342769"/>
          </a:xfrm>
        </p:spPr>
        <p:txBody>
          <a:bodyPr/>
          <a:lstStyle>
            <a:lvl1pPr marL="0" indent="0">
              <a:buNone/>
              <a:defRPr sz="1600"/>
            </a:lvl1pPr>
          </a:lstStyle>
          <a:p>
            <a:pPr lvl="0"/>
            <a:r>
              <a:rPr lang="en-US"/>
              <a:t>Click to edit Master text styles</a:t>
            </a:r>
          </a:p>
        </p:txBody>
      </p:sp>
      <p:sp>
        <p:nvSpPr>
          <p:cNvPr id="8" name="Date Placeholder 4">
            <a:extLst>
              <a:ext uri="{FF2B5EF4-FFF2-40B4-BE49-F238E27FC236}">
                <a16:creationId xmlns:a16="http://schemas.microsoft.com/office/drawing/2014/main" id="{F80D2F4B-EC34-7743-D498-3525077C981E}"/>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9" name="Footer Placeholder 5">
            <a:extLst>
              <a:ext uri="{FF2B5EF4-FFF2-40B4-BE49-F238E27FC236}">
                <a16:creationId xmlns:a16="http://schemas.microsoft.com/office/drawing/2014/main" id="{4EE5E0FB-B20E-8EBA-C009-376F95365D95}"/>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0" name="Slide Number Placeholder 6">
            <a:extLst>
              <a:ext uri="{FF2B5EF4-FFF2-40B4-BE49-F238E27FC236}">
                <a16:creationId xmlns:a16="http://schemas.microsoft.com/office/drawing/2014/main" id="{1BE20F75-7480-E3C2-85CE-96610A3142BE}"/>
              </a:ext>
            </a:extLst>
          </p:cNvPr>
          <p:cNvSpPr txBox="1">
            <a:spLocks noGrp="1"/>
          </p:cNvSpPr>
          <p:nvPr>
            <p:ph type="sldNum" sz="quarter" idx="8"/>
          </p:nvPr>
        </p:nvSpPr>
        <p:spPr/>
        <p:txBody>
          <a:bodyPr>
            <a:noAutofit/>
          </a:bodyPr>
          <a:lstStyle>
            <a:lvl1pPr>
              <a:defRPr/>
            </a:lvl1pPr>
          </a:lstStyle>
          <a:p>
            <a:pPr lvl="0"/>
            <a:fld id="{D687AE75-5423-4500-97C9-B7FCF568E82B}" type="slidenum">
              <a:t>‹#›</a:t>
            </a:fld>
            <a:endParaRPr lang="en-GB"/>
          </a:p>
        </p:txBody>
      </p:sp>
    </p:spTree>
    <p:extLst>
      <p:ext uri="{BB962C8B-B14F-4D97-AF65-F5344CB8AC3E}">
        <p14:creationId xmlns:p14="http://schemas.microsoft.com/office/powerpoint/2010/main" val="2746746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B192E"/>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E838E7-298F-F7CE-6B19-9CB3758991C7}"/>
              </a:ext>
            </a:extLst>
          </p:cNvPr>
          <p:cNvSpPr txBox="1">
            <a:spLocks noGrp="1"/>
          </p:cNvSpPr>
          <p:nvPr>
            <p:ph type="title"/>
          </p:nvPr>
        </p:nvSpPr>
        <p:spPr>
          <a:xfrm>
            <a:off x="550861" y="550797"/>
            <a:ext cx="11090272" cy="1333058"/>
          </a:xfrm>
          <a:prstGeom prst="rect">
            <a:avLst/>
          </a:prstGeom>
          <a:noFill/>
          <a:ln>
            <a:noFill/>
          </a:ln>
        </p:spPr>
        <p:txBody>
          <a:bodyPr vert="horz" wrap="square" lIns="0" tIns="0" rIns="0" bIns="0" anchor="t" anchorCtr="0"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920E928-836F-A9DC-63A3-C16B07F13E19}"/>
              </a:ext>
            </a:extLst>
          </p:cNvPr>
          <p:cNvSpPr txBox="1">
            <a:spLocks noGrp="1"/>
          </p:cNvSpPr>
          <p:nvPr>
            <p:ph type="body" idx="1"/>
          </p:nvPr>
        </p:nvSpPr>
        <p:spPr>
          <a:xfrm>
            <a:off x="550861" y="2113864"/>
            <a:ext cx="11091598" cy="3978965"/>
          </a:xfrm>
          <a:prstGeom prst="rect">
            <a:avLst/>
          </a:prstGeom>
          <a:noFill/>
          <a:ln>
            <a:noFill/>
          </a:ln>
        </p:spPr>
        <p:txBody>
          <a:bodyPr vert="horz" wrap="square" lIns="0" tIns="0" rIns="0" bIns="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6E97B-89EF-8159-FBA0-CBA1B5E5BC7D}"/>
              </a:ext>
            </a:extLst>
          </p:cNvPr>
          <p:cNvSpPr txBox="1">
            <a:spLocks noGrp="1"/>
          </p:cNvSpPr>
          <p:nvPr>
            <p:ph type="dt" sz="half" idx="2"/>
          </p:nvPr>
        </p:nvSpPr>
        <p:spPr>
          <a:xfrm>
            <a:off x="550861" y="6507208"/>
            <a:ext cx="2628899" cy="153884"/>
          </a:xfrm>
          <a:prstGeom prst="rect">
            <a:avLst/>
          </a:prstGeom>
          <a:noFill/>
          <a:ln>
            <a:noFill/>
          </a:ln>
        </p:spPr>
        <p:txBody>
          <a:bodyPr vert="horz" wrap="square" lIns="0" tIns="0" rIns="0" bIns="0" anchor="ctr" anchorCtr="0" compatLnSpc="1">
            <a:sp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A6A6A6"/>
                </a:solidFill>
                <a:uFillTx/>
                <a:latin typeface="Gill Sans MT"/>
              </a:defRPr>
            </a:lvl1pPr>
          </a:lstStyle>
          <a:p>
            <a:pPr lvl="0"/>
            <a:r>
              <a:rPr lang="en-GB"/>
              <a:t>Tuesday, February 2, 20XX</a:t>
            </a:r>
          </a:p>
        </p:txBody>
      </p:sp>
      <p:sp>
        <p:nvSpPr>
          <p:cNvPr id="5" name="Footer Placeholder 4">
            <a:extLst>
              <a:ext uri="{FF2B5EF4-FFF2-40B4-BE49-F238E27FC236}">
                <a16:creationId xmlns:a16="http://schemas.microsoft.com/office/drawing/2014/main" id="{10E1036A-41BE-C510-228D-4F0A757A18F4}"/>
              </a:ext>
            </a:extLst>
          </p:cNvPr>
          <p:cNvSpPr txBox="1">
            <a:spLocks noGrp="1"/>
          </p:cNvSpPr>
          <p:nvPr>
            <p:ph type="ftr" sz="quarter" idx="3"/>
          </p:nvPr>
        </p:nvSpPr>
        <p:spPr>
          <a:xfrm>
            <a:off x="3359148" y="6507208"/>
            <a:ext cx="6379211" cy="153884"/>
          </a:xfrm>
          <a:prstGeom prst="rect">
            <a:avLst/>
          </a:prstGeom>
          <a:noFill/>
          <a:ln>
            <a:noFill/>
          </a:ln>
        </p:spPr>
        <p:txBody>
          <a:bodyPr vert="horz" wrap="square" lIns="0" tIns="0" rIns="0" bIns="0" anchor="ctr" anchorCtr="0" compatLnSpc="1">
            <a:sp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A6A6A6"/>
                </a:solidFill>
                <a:uFillTx/>
                <a:latin typeface="Gill Sans MT"/>
              </a:defRPr>
            </a:lvl1pPr>
          </a:lstStyle>
          <a:p>
            <a:pPr lvl="0"/>
            <a:r>
              <a:rPr lang="en-GB"/>
              <a:t>Sample Footer Text</a:t>
            </a:r>
          </a:p>
        </p:txBody>
      </p:sp>
      <p:sp>
        <p:nvSpPr>
          <p:cNvPr id="6" name="Slide Number Placeholder 5">
            <a:extLst>
              <a:ext uri="{FF2B5EF4-FFF2-40B4-BE49-F238E27FC236}">
                <a16:creationId xmlns:a16="http://schemas.microsoft.com/office/drawing/2014/main" id="{248B3BA2-F407-1C2A-7886-31527F76F278}"/>
              </a:ext>
            </a:extLst>
          </p:cNvPr>
          <p:cNvSpPr txBox="1">
            <a:spLocks noGrp="1"/>
          </p:cNvSpPr>
          <p:nvPr>
            <p:ph type="sldNum" sz="quarter" idx="4"/>
          </p:nvPr>
        </p:nvSpPr>
        <p:spPr>
          <a:xfrm>
            <a:off x="9948864" y="6507208"/>
            <a:ext cx="1692270" cy="153884"/>
          </a:xfrm>
          <a:prstGeom prst="rect">
            <a:avLst/>
          </a:prstGeom>
          <a:noFill/>
          <a:ln>
            <a:noFill/>
          </a:ln>
        </p:spPr>
        <p:txBody>
          <a:bodyPr vert="horz" wrap="square" lIns="0" tIns="0" rIns="0" bIns="0" anchor="ctr" anchorCtr="0" compatLnSpc="1">
            <a:spAutoFit/>
          </a:bodyPr>
          <a:lstStyle>
            <a:lvl1pPr marL="0" marR="0" lvl="0" indent="0" algn="r" defTabSz="914400" rtl="0" fontAlgn="auto" hangingPunct="1">
              <a:lnSpc>
                <a:spcPct val="100000"/>
              </a:lnSpc>
              <a:spcBef>
                <a:spcPts val="0"/>
              </a:spcBef>
              <a:spcAft>
                <a:spcPts val="0"/>
              </a:spcAft>
              <a:buNone/>
              <a:tabLst/>
              <a:defRPr lang="en-GB" sz="1000" b="0" i="0" u="none" strike="noStrike" kern="1200" cap="none" spc="0" baseline="0">
                <a:solidFill>
                  <a:srgbClr val="A6A6A6"/>
                </a:solidFill>
                <a:uFillTx/>
                <a:latin typeface="Gill Sans MT"/>
              </a:defRPr>
            </a:lvl1pPr>
          </a:lstStyle>
          <a:p>
            <a:pPr lvl="0"/>
            <a:fld id="{018F7F72-DB58-4DB5-BA30-A4D8831D5FE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00" rtl="0" fontAlgn="auto" hangingPunct="1">
        <a:lnSpc>
          <a:spcPct val="100000"/>
        </a:lnSpc>
        <a:spcBef>
          <a:spcPts val="0"/>
        </a:spcBef>
        <a:spcAft>
          <a:spcPts val="0"/>
        </a:spcAft>
        <a:buNone/>
        <a:tabLst/>
        <a:defRPr lang="en-US" sz="4800" b="0" i="0" u="none" strike="noStrike" kern="1200" cap="none" spc="0" baseline="0">
          <a:solidFill>
            <a:srgbClr val="FFFFFF"/>
          </a:solidFill>
          <a:uFillTx/>
          <a:latin typeface="Walbaum Display"/>
        </a:defRPr>
      </a:lvl1pPr>
    </p:titleStyle>
    <p:bodyStyle>
      <a:lvl1pPr marL="228600" marR="0" lvl="0" indent="-228600" algn="l" defTabSz="914400" rtl="0" fontAlgn="auto" hangingPunct="1">
        <a:lnSpc>
          <a:spcPct val="110000"/>
        </a:lnSpc>
        <a:spcBef>
          <a:spcPts val="1000"/>
        </a:spcBef>
        <a:spcAft>
          <a:spcPts val="800"/>
        </a:spcAft>
        <a:buSzPct val="100000"/>
        <a:buFont typeface="Arial" pitchFamily="34"/>
        <a:buChar char="•"/>
        <a:tabLst/>
        <a:defRPr lang="en-US" sz="2000" b="0" i="0" u="none" strike="noStrike" kern="1200" cap="none" spc="0" baseline="0">
          <a:solidFill>
            <a:srgbClr val="FFFFFF"/>
          </a:solidFill>
          <a:uFillTx/>
          <a:latin typeface="Gill Sans MT"/>
        </a:defRPr>
      </a:lvl1pPr>
      <a:lvl2pPr marL="685800" marR="0" lvl="1"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2pPr>
      <a:lvl3pPr marL="1143000" marR="0" lvl="2"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3pPr>
      <a:lvl4pPr marL="1600200" marR="0" lvl="3"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4pPr>
      <a:lvl5pPr marL="2057400" marR="0" lvl="4"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2.deloitte.com/nl/nl/pages/consumer-industrial-products/articles/blockchain-in-the-consumer-products-industry.html" TargetMode="External"/><Relationship Id="rId2" Type="http://schemas.openxmlformats.org/officeDocument/2006/relationships/hyperlink" Target="https://www.bbc.co.uk/safety/resources/aztopics/event-planning-management/" TargetMode="External"/><Relationship Id="rId1" Type="http://schemas.openxmlformats.org/officeDocument/2006/relationships/slideLayout" Target="../slideLayouts/slideLayout6.xml"/><Relationship Id="rId6" Type="http://schemas.openxmlformats.org/officeDocument/2006/relationships/hyperlink" Target="https://www.indeed.com/career-advice/resumes-cover-letters/event-planner-skills" TargetMode="External"/><Relationship Id="rId5" Type="http://schemas.openxmlformats.org/officeDocument/2006/relationships/hyperlink" Target="https://www.globaldata.com/store/report/blockchain-market-analysis/" TargetMode="External"/><Relationship Id="rId4" Type="http://schemas.openxmlformats.org/officeDocument/2006/relationships/hyperlink" Target="https://www.excel.london/whats-on/london-blockchain-conferenc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eetnorthwales.co.uk/item/venue-cymru/"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www.venuecymru.co.uk/organise-event" TargetMode="External"/><Relationship Id="rId5" Type="http://schemas.openxmlformats.org/officeDocument/2006/relationships/hyperlink" Target="https://www.unicef.org/innovation/blockchain-learning-hub" TargetMode="External"/><Relationship Id="rId4" Type="http://schemas.openxmlformats.org/officeDocument/2006/relationships/hyperlink" Target="https://www.oecd.org/coronavirus/policy-responses/rebuilding-tourism-for-the-future-covid-19-policy-responses-and-recovery-bced985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9B4C29-00EB-40C3-84B0-CC1801623030}"/>
              </a:ext>
            </a:extLst>
          </p:cNvPr>
          <p:cNvSpPr txBox="1"/>
          <p:nvPr/>
        </p:nvSpPr>
        <p:spPr>
          <a:xfrm>
            <a:off x="219075" y="1717675"/>
            <a:ext cx="11753850" cy="3293209"/>
          </a:xfrm>
          <a:prstGeom prst="rect">
            <a:avLst/>
          </a:prstGeom>
          <a:noFill/>
        </p:spPr>
        <p:txBody>
          <a:bodyPr wrap="square" rtlCol="0">
            <a:spAutoFit/>
          </a:bodyPr>
          <a:lstStyle/>
          <a:p>
            <a:pPr algn="ctr"/>
            <a:r>
              <a:rPr lang="en-US" sz="4400" b="1" dirty="0"/>
              <a:t>Blockchain Technology in Hospitality: Enhancing Security and Transparency</a:t>
            </a:r>
            <a:endParaRPr lang="en-US" sz="3800" b="1" dirty="0">
              <a:solidFill>
                <a:srgbClr val="00B0F0"/>
              </a:solidFill>
            </a:endParaRPr>
          </a:p>
          <a:p>
            <a:pPr algn="ctr"/>
            <a:endParaRPr lang="en-GB" sz="2400" b="1" dirty="0">
              <a:solidFill>
                <a:srgbClr val="FF0000"/>
              </a:solidFill>
            </a:endParaRPr>
          </a:p>
          <a:p>
            <a:pPr algn="ctr"/>
            <a:r>
              <a:rPr lang="en-GB" sz="2400" b="1" dirty="0">
                <a:solidFill>
                  <a:schemeClr val="bg1"/>
                </a:solidFill>
              </a:rPr>
              <a:t>Student Name Florin Matache</a:t>
            </a:r>
          </a:p>
          <a:p>
            <a:pPr algn="ctr"/>
            <a:r>
              <a:rPr lang="en-GB" sz="2400" b="1" dirty="0">
                <a:solidFill>
                  <a:schemeClr val="bg1"/>
                </a:solidFill>
              </a:rPr>
              <a:t>Course: BMIH6007</a:t>
            </a:r>
          </a:p>
          <a:p>
            <a:pPr algn="ctr"/>
            <a:r>
              <a:rPr lang="en-GB" sz="2400" b="1" dirty="0">
                <a:solidFill>
                  <a:schemeClr val="bg1"/>
                </a:solidFill>
              </a:rPr>
              <a:t>Lecturer : Kathryn Flynn</a:t>
            </a:r>
          </a:p>
          <a:p>
            <a:pPr algn="ctr"/>
            <a:endParaRPr lang="en-GB" sz="2400" b="1" dirty="0">
              <a:solidFill>
                <a:schemeClr val="bg1"/>
              </a:solidFill>
            </a:endParaRPr>
          </a:p>
        </p:txBody>
      </p:sp>
      <p:pic>
        <p:nvPicPr>
          <p:cNvPr id="5" name="Picture 4">
            <a:extLst>
              <a:ext uri="{FF2B5EF4-FFF2-40B4-BE49-F238E27FC236}">
                <a16:creationId xmlns:a16="http://schemas.microsoft.com/office/drawing/2014/main" id="{634239E9-C9D3-E4AE-4804-7C104FC97F6D}"/>
              </a:ext>
            </a:extLst>
          </p:cNvPr>
          <p:cNvPicPr>
            <a:picLocks noChangeAspect="1"/>
          </p:cNvPicPr>
          <p:nvPr/>
        </p:nvPicPr>
        <p:blipFill>
          <a:blip r:embed="rId3"/>
          <a:stretch>
            <a:fillRect/>
          </a:stretch>
        </p:blipFill>
        <p:spPr>
          <a:xfrm>
            <a:off x="4226092" y="378732"/>
            <a:ext cx="2857500" cy="1338943"/>
          </a:xfrm>
          <a:prstGeom prst="teardrop">
            <a:avLst/>
          </a:prstGeom>
        </p:spPr>
      </p:pic>
    </p:spTree>
    <p:extLst>
      <p:ext uri="{BB962C8B-B14F-4D97-AF65-F5344CB8AC3E}">
        <p14:creationId xmlns:p14="http://schemas.microsoft.com/office/powerpoint/2010/main" val="4592426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6713"/>
            <a:ext cx="11029950" cy="781050"/>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US" sz="3700" dirty="0"/>
              <a:t>Slide 1: Introduction, Aim and Objectives</a:t>
            </a:r>
          </a:p>
        </p:txBody>
      </p:sp>
      <p:sp>
        <p:nvSpPr>
          <p:cNvPr id="7" name="Content Placeholder 2">
            <a:extLst>
              <a:ext uri="{FF2B5EF4-FFF2-40B4-BE49-F238E27FC236}">
                <a16:creationId xmlns:a16="http://schemas.microsoft.com/office/drawing/2014/main" id="{070599A7-BE8D-4798-9BBE-47964FEB11F8}"/>
              </a:ext>
            </a:extLst>
          </p:cNvPr>
          <p:cNvSpPr txBox="1">
            <a:spLocks/>
          </p:cNvSpPr>
          <p:nvPr/>
        </p:nvSpPr>
        <p:spPr>
          <a:xfrm>
            <a:off x="754886" y="1193593"/>
            <a:ext cx="7842827" cy="39444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Clr>
                <a:srgbClr val="00B0F0"/>
              </a:buClr>
              <a:buNone/>
            </a:pPr>
            <a:r>
              <a:rPr lang="en-US" sz="2400" dirty="0">
                <a:solidFill>
                  <a:srgbClr val="FF0000"/>
                </a:solidFill>
                <a:latin typeface="Adobe Arabic" panose="02040503050201020203" pitchFamily="18" charset="-78"/>
                <a:cs typeface="Adobe Arabic" panose="02040503050201020203" pitchFamily="18" charset="-78"/>
              </a:rPr>
              <a:t>Aim</a:t>
            </a:r>
          </a:p>
          <a:p>
            <a:pPr>
              <a:lnSpc>
                <a:spcPct val="100000"/>
              </a:lnSpc>
            </a:pPr>
            <a:r>
              <a:rPr lang="en-GB" sz="2400" dirty="0">
                <a:latin typeface="Adobe Arabic" panose="02040503050201020203" pitchFamily="18" charset="-78"/>
                <a:cs typeface="Adobe Arabic" panose="02040503050201020203" pitchFamily="18" charset="-78"/>
              </a:rPr>
              <a:t>To examine the feasibility of hosting an event seeking to explore blockchain for hospitality security  at Cymru, Llandudno</a:t>
            </a:r>
            <a:endParaRPr lang="en-US" sz="2400" dirty="0">
              <a:latin typeface="Adobe Arabic" panose="02040503050201020203" pitchFamily="18" charset="-78"/>
              <a:cs typeface="Adobe Arabic" panose="02040503050201020203" pitchFamily="18" charset="-78"/>
            </a:endParaRPr>
          </a:p>
          <a:p>
            <a:pPr marL="0" indent="0">
              <a:lnSpc>
                <a:spcPct val="100000"/>
              </a:lnSpc>
              <a:buClr>
                <a:srgbClr val="00B0F0"/>
              </a:buClr>
              <a:buNone/>
            </a:pPr>
            <a:r>
              <a:rPr lang="en-US" sz="2400" dirty="0">
                <a:solidFill>
                  <a:srgbClr val="FF0000"/>
                </a:solidFill>
                <a:latin typeface="Adobe Arabic" panose="02040503050201020203" pitchFamily="18" charset="-78"/>
                <a:cs typeface="Adobe Arabic" panose="02040503050201020203" pitchFamily="18" charset="-78"/>
              </a:rPr>
              <a:t>Objectives </a:t>
            </a:r>
          </a:p>
          <a:p>
            <a:pPr lvl="0">
              <a:lnSpc>
                <a:spcPct val="100000"/>
              </a:lnSpc>
            </a:pPr>
            <a:r>
              <a:rPr lang="en-GB" sz="2400" dirty="0">
                <a:latin typeface="Adobe Arabic" panose="02040503050201020203" pitchFamily="18" charset="-78"/>
                <a:cs typeface="Adobe Arabic" panose="02040503050201020203" pitchFamily="18" charset="-78"/>
              </a:rPr>
              <a:t>Facilitate  Hospitality and Technology Industry networking </a:t>
            </a:r>
            <a:endParaRPr lang="en-US" sz="2400" dirty="0">
              <a:latin typeface="Adobe Arabic" panose="02040503050201020203" pitchFamily="18" charset="-78"/>
              <a:cs typeface="Adobe Arabic" panose="02040503050201020203" pitchFamily="18" charset="-78"/>
            </a:endParaRPr>
          </a:p>
          <a:p>
            <a:pPr lvl="0">
              <a:lnSpc>
                <a:spcPct val="100000"/>
              </a:lnSpc>
            </a:pPr>
            <a:r>
              <a:rPr lang="en-GB" sz="2400" dirty="0">
                <a:latin typeface="Adobe Arabic" panose="02040503050201020203" pitchFamily="18" charset="-78"/>
                <a:cs typeface="Adobe Arabic" panose="02040503050201020203" pitchFamily="18" charset="-78"/>
              </a:rPr>
              <a:t>To offer an interactive  workshop for stakeholders to understand the role of blockchain technology in hospitality industry </a:t>
            </a:r>
            <a:endParaRPr lang="en-US" sz="2400" dirty="0">
              <a:latin typeface="Adobe Arabic" panose="02040503050201020203" pitchFamily="18" charset="-78"/>
              <a:cs typeface="Adobe Arabic" panose="02040503050201020203" pitchFamily="18" charset="-78"/>
            </a:endParaRPr>
          </a:p>
          <a:p>
            <a:pPr lvl="0">
              <a:lnSpc>
                <a:spcPct val="100000"/>
              </a:lnSpc>
            </a:pPr>
            <a:r>
              <a:rPr lang="en-GB" sz="2400" dirty="0">
                <a:latin typeface="Adobe Arabic" panose="02040503050201020203" pitchFamily="18" charset="-78"/>
                <a:cs typeface="Adobe Arabic" panose="02040503050201020203" pitchFamily="18" charset="-78"/>
              </a:rPr>
              <a:t>To facilitate discussion on policy implications for adopting blockchain in the hospitality industry </a:t>
            </a:r>
            <a:endParaRPr lang="en-US" sz="2400" dirty="0">
              <a:latin typeface="Adobe Arabic" panose="02040503050201020203" pitchFamily="18" charset="-78"/>
              <a:cs typeface="Adobe Arabic" panose="02040503050201020203" pitchFamily="18" charset="-78"/>
            </a:endParaRPr>
          </a:p>
          <a:p>
            <a:pPr marL="0" indent="0">
              <a:lnSpc>
                <a:spcPct val="100000"/>
              </a:lnSpc>
              <a:buClr>
                <a:srgbClr val="00B0F0"/>
              </a:buClr>
              <a:buNone/>
            </a:pPr>
            <a:endParaRPr lang="en-US" sz="2400" dirty="0">
              <a:solidFill>
                <a:srgbClr val="FF0000"/>
              </a:solidFill>
              <a:latin typeface="Adobe Arabic" panose="02040503050201020203" pitchFamily="18" charset="-78"/>
              <a:cs typeface="Adobe Arabic" panose="02040503050201020203" pitchFamily="18" charset="-78"/>
            </a:endParaRPr>
          </a:p>
        </p:txBody>
      </p:sp>
      <p:pic>
        <p:nvPicPr>
          <p:cNvPr id="4" name="Picture 3">
            <a:extLst>
              <a:ext uri="{FF2B5EF4-FFF2-40B4-BE49-F238E27FC236}">
                <a16:creationId xmlns:a16="http://schemas.microsoft.com/office/drawing/2014/main" id="{1A262D8F-CC2B-DB5E-C4FD-AC8ABF2A4CFE}"/>
              </a:ext>
            </a:extLst>
          </p:cNvPr>
          <p:cNvPicPr>
            <a:picLocks noChangeAspect="1"/>
          </p:cNvPicPr>
          <p:nvPr/>
        </p:nvPicPr>
        <p:blipFill>
          <a:blip r:embed="rId3"/>
          <a:stretch>
            <a:fillRect/>
          </a:stretch>
        </p:blipFill>
        <p:spPr>
          <a:xfrm>
            <a:off x="8778745" y="1527930"/>
            <a:ext cx="3098930" cy="3275769"/>
          </a:xfrm>
          <a:prstGeom prst="rect">
            <a:avLst/>
          </a:prstGeom>
        </p:spPr>
      </p:pic>
    </p:spTree>
    <p:extLst>
      <p:ext uri="{BB962C8B-B14F-4D97-AF65-F5344CB8AC3E}">
        <p14:creationId xmlns:p14="http://schemas.microsoft.com/office/powerpoint/2010/main" val="27602465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GB" sz="3700" dirty="0"/>
              <a:t>Market  Factors </a:t>
            </a:r>
          </a:p>
        </p:txBody>
      </p:sp>
      <p:sp>
        <p:nvSpPr>
          <p:cNvPr id="6" name="Text Placeholder 5"/>
          <p:cNvSpPr>
            <a:spLocks noGrp="1"/>
          </p:cNvSpPr>
          <p:nvPr>
            <p:ph type="body" idx="1"/>
          </p:nvPr>
        </p:nvSpPr>
        <p:spPr>
          <a:xfrm>
            <a:off x="1154955" y="2522299"/>
            <a:ext cx="4825157" cy="576262"/>
          </a:xfrm>
        </p:spPr>
        <p:txBody>
          <a:bodyPr/>
          <a:lstStyle/>
          <a:p>
            <a:pPr algn="ctr"/>
            <a:r>
              <a:rPr lang="en-US" dirty="0"/>
              <a:t>Target Market</a:t>
            </a:r>
          </a:p>
        </p:txBody>
      </p:sp>
      <p:sp>
        <p:nvSpPr>
          <p:cNvPr id="3" name="Content Placeholder 2"/>
          <p:cNvSpPr>
            <a:spLocks noGrp="1"/>
          </p:cNvSpPr>
          <p:nvPr>
            <p:ph sz="half" idx="2"/>
          </p:nvPr>
        </p:nvSpPr>
        <p:spPr/>
        <p:txBody>
          <a:bodyPr>
            <a:noAutofit/>
          </a:bodyPr>
          <a:lstStyle/>
          <a:p>
            <a:pPr lvl="0"/>
            <a:r>
              <a:rPr lang="en-GB" sz="2400" dirty="0">
                <a:latin typeface="Adobe Arabic" panose="02040503050201020203" pitchFamily="18" charset="-78"/>
                <a:cs typeface="Adobe Arabic" panose="02040503050201020203" pitchFamily="18" charset="-78"/>
              </a:rPr>
              <a:t>Hospitality professionals </a:t>
            </a:r>
            <a:endParaRPr lang="en-US" sz="2400" dirty="0">
              <a:latin typeface="Adobe Arabic" panose="02040503050201020203" pitchFamily="18" charset="-78"/>
              <a:cs typeface="Adobe Arabic" panose="02040503050201020203" pitchFamily="18" charset="-78"/>
            </a:endParaRPr>
          </a:p>
          <a:p>
            <a:pPr lvl="0"/>
            <a:r>
              <a:rPr lang="en-GB" sz="2400" dirty="0">
                <a:latin typeface="Adobe Arabic" panose="02040503050201020203" pitchFamily="18" charset="-78"/>
                <a:cs typeface="Adobe Arabic" panose="02040503050201020203" pitchFamily="18" charset="-78"/>
              </a:rPr>
              <a:t>Investors and Venture Capitalists</a:t>
            </a:r>
            <a:endParaRPr lang="en-US" sz="2400" dirty="0">
              <a:latin typeface="Adobe Arabic" panose="02040503050201020203" pitchFamily="18" charset="-78"/>
              <a:cs typeface="Adobe Arabic" panose="02040503050201020203" pitchFamily="18" charset="-78"/>
            </a:endParaRPr>
          </a:p>
          <a:p>
            <a:pPr lvl="0"/>
            <a:r>
              <a:rPr lang="en-GB" sz="2400" dirty="0">
                <a:latin typeface="Adobe Arabic" panose="02040503050201020203" pitchFamily="18" charset="-78"/>
                <a:cs typeface="Adobe Arabic" panose="02040503050201020203" pitchFamily="18" charset="-78"/>
              </a:rPr>
              <a:t>Policymakers and regulatory bodies </a:t>
            </a:r>
            <a:endParaRPr lang="en-US" sz="2400" dirty="0">
              <a:latin typeface="Adobe Arabic" panose="02040503050201020203" pitchFamily="18" charset="-78"/>
              <a:cs typeface="Adobe Arabic" panose="02040503050201020203" pitchFamily="18" charset="-78"/>
            </a:endParaRPr>
          </a:p>
          <a:p>
            <a:pPr lvl="0"/>
            <a:r>
              <a:rPr lang="en-GB" sz="2400" dirty="0">
                <a:latin typeface="Adobe Arabic" panose="02040503050201020203" pitchFamily="18" charset="-78"/>
                <a:cs typeface="Adobe Arabic" panose="02040503050201020203" pitchFamily="18" charset="-78"/>
              </a:rPr>
              <a:t>Industry Partners and Service Providers:</a:t>
            </a:r>
            <a:endParaRPr lang="en-US" sz="2400" dirty="0">
              <a:latin typeface="Adobe Arabic" panose="02040503050201020203" pitchFamily="18" charset="-78"/>
              <a:cs typeface="Adobe Arabic" panose="02040503050201020203" pitchFamily="18" charset="-78"/>
            </a:endParaRPr>
          </a:p>
          <a:p>
            <a:pPr>
              <a:lnSpc>
                <a:spcPct val="150000"/>
              </a:lnSpc>
              <a:buClr>
                <a:srgbClr val="00B0F0"/>
              </a:buClr>
            </a:pPr>
            <a:endParaRPr lang="en-US" sz="2400" dirty="0">
              <a:latin typeface="Adobe Arabic" panose="02040503050201020203" pitchFamily="18" charset="-78"/>
              <a:cs typeface="Adobe Arabic" panose="02040503050201020203" pitchFamily="18" charset="-78"/>
            </a:endParaRPr>
          </a:p>
        </p:txBody>
      </p:sp>
      <p:sp>
        <p:nvSpPr>
          <p:cNvPr id="7" name="Text Placeholder 6"/>
          <p:cNvSpPr>
            <a:spLocks noGrp="1"/>
          </p:cNvSpPr>
          <p:nvPr>
            <p:ph type="body" sz="quarter" idx="3"/>
          </p:nvPr>
        </p:nvSpPr>
        <p:spPr>
          <a:xfrm>
            <a:off x="6208712" y="2522299"/>
            <a:ext cx="4825159" cy="576262"/>
          </a:xfrm>
        </p:spPr>
        <p:txBody>
          <a:bodyPr/>
          <a:lstStyle/>
          <a:p>
            <a:pPr algn="ctr"/>
            <a:r>
              <a:rPr lang="en-US" dirty="0"/>
              <a:t>Competition </a:t>
            </a:r>
          </a:p>
        </p:txBody>
      </p:sp>
      <p:sp>
        <p:nvSpPr>
          <p:cNvPr id="9" name="Content Placeholder 8"/>
          <p:cNvSpPr>
            <a:spLocks noGrp="1"/>
          </p:cNvSpPr>
          <p:nvPr>
            <p:ph sz="quarter" idx="4"/>
          </p:nvPr>
        </p:nvSpPr>
        <p:spPr/>
        <p:txBody>
          <a:bodyPr>
            <a:normAutofit/>
          </a:bodyPr>
          <a:lstStyle/>
          <a:p>
            <a:pPr lvl="0"/>
            <a:r>
              <a:rPr lang="en-GB" sz="2400" dirty="0">
                <a:latin typeface="Adobe Arabic" panose="02040503050201020203" pitchFamily="18" charset="-78"/>
                <a:cs typeface="Adobe Arabic" panose="02040503050201020203" pitchFamily="18" charset="-78"/>
              </a:rPr>
              <a:t>Limited direct competition </a:t>
            </a:r>
            <a:r>
              <a:rPr lang="en-US" sz="2400" b="1" dirty="0">
                <a:latin typeface="Adobe Arabic" panose="02040503050201020203" pitchFamily="18" charset="-78"/>
                <a:cs typeface="Adobe Arabic" panose="02040503050201020203" pitchFamily="18" charset="-78"/>
              </a:rPr>
              <a:t>(Global Data, 2024:</a:t>
            </a:r>
            <a:r>
              <a:rPr lang="en-GB" sz="2400" b="1" dirty="0">
                <a:latin typeface="Adobe Arabic" panose="02040503050201020203" pitchFamily="18" charset="-78"/>
                <a:cs typeface="Adobe Arabic" panose="02040503050201020203" pitchFamily="18" charset="-78"/>
              </a:rPr>
              <a:t> Al Karim et al., 2022 )</a:t>
            </a:r>
            <a:endParaRPr lang="en-US" sz="2400" b="1" dirty="0">
              <a:latin typeface="Adobe Arabic" panose="02040503050201020203" pitchFamily="18" charset="-78"/>
              <a:cs typeface="Adobe Arabic" panose="02040503050201020203" pitchFamily="18" charset="-78"/>
            </a:endParaRPr>
          </a:p>
          <a:p>
            <a:pPr lvl="0"/>
            <a:r>
              <a:rPr lang="en-GB" sz="2400" dirty="0">
                <a:latin typeface="Adobe Arabic" panose="02040503050201020203" pitchFamily="18" charset="-78"/>
                <a:cs typeface="Adobe Arabic" panose="02040503050201020203" pitchFamily="18" charset="-78"/>
              </a:rPr>
              <a:t>Technology focused events </a:t>
            </a:r>
            <a:endParaRPr lang="en-US" sz="2400" dirty="0">
              <a:latin typeface="Adobe Arabic" panose="02040503050201020203" pitchFamily="18" charset="-78"/>
              <a:cs typeface="Adobe Arabic" panose="02040503050201020203" pitchFamily="18" charset="-78"/>
            </a:endParaRPr>
          </a:p>
          <a:p>
            <a:pPr lvl="0"/>
            <a:r>
              <a:rPr lang="en-GB" sz="2400" dirty="0">
                <a:latin typeface="Adobe Arabic" panose="02040503050201020203" pitchFamily="18" charset="-78"/>
                <a:cs typeface="Adobe Arabic" panose="02040503050201020203" pitchFamily="18" charset="-78"/>
              </a:rPr>
              <a:t>Online workshops, resources and seminars Webinars </a:t>
            </a:r>
            <a:r>
              <a:rPr lang="en-GB" sz="2400" b="1" dirty="0">
                <a:latin typeface="Adobe Arabic" panose="02040503050201020203" pitchFamily="18" charset="-78"/>
                <a:cs typeface="Adobe Arabic" panose="02040503050201020203" pitchFamily="18" charset="-78"/>
              </a:rPr>
              <a:t>(Organisation for Economic Co-operation and Development, 2020; )</a:t>
            </a:r>
            <a:endParaRPr lang="en-US" sz="2400" b="1" dirty="0">
              <a:latin typeface="Adobe Arabic" panose="02040503050201020203" pitchFamily="18" charset="-78"/>
              <a:cs typeface="Adobe Arabic" panose="02040503050201020203" pitchFamily="18" charset="-78"/>
            </a:endParaRPr>
          </a:p>
          <a:p>
            <a:pPr lvl="0"/>
            <a:endParaRPr lang="en-US" sz="2400" b="1" dirty="0">
              <a:latin typeface="Adobe Arabic" panose="02040503050201020203" pitchFamily="18" charset="-78"/>
              <a:cs typeface="Adobe Arabic" panose="02040503050201020203" pitchFamily="18" charset="-78"/>
            </a:endParaRPr>
          </a:p>
          <a:p>
            <a:pPr lvl="0"/>
            <a:endParaRPr lang="en-US" sz="2400" dirty="0">
              <a:latin typeface="Adobe Arabic" panose="02040503050201020203" pitchFamily="18" charset="-78"/>
              <a:cs typeface="Adobe Arabic" panose="02040503050201020203" pitchFamily="18" charset="-78"/>
            </a:endParaRPr>
          </a:p>
          <a:p>
            <a:endParaRPr lang="en-US" sz="2400" b="1" dirty="0">
              <a:latin typeface="Adobe Arabic" panose="02040503050201020203" pitchFamily="18" charset="-78"/>
              <a:cs typeface="Adobe Arabic" panose="02040503050201020203" pitchFamily="18" charset="-78"/>
            </a:endParaRPr>
          </a:p>
        </p:txBody>
      </p:sp>
      <p:sp>
        <p:nvSpPr>
          <p:cNvPr id="8" name="Rectangle 7">
            <a:extLst>
              <a:ext uri="{FF2B5EF4-FFF2-40B4-BE49-F238E27FC236}">
                <a16:creationId xmlns:a16="http://schemas.microsoft.com/office/drawing/2014/main" id="{CB1C3BA9-3A75-4EE1-974D-C1E211934004}"/>
              </a:ext>
            </a:extLst>
          </p:cNvPr>
          <p:cNvSpPr/>
          <p:nvPr/>
        </p:nvSpPr>
        <p:spPr>
          <a:xfrm>
            <a:off x="1122692" y="5650469"/>
            <a:ext cx="4857420" cy="369332"/>
          </a:xfrm>
          <a:prstGeom prst="rect">
            <a:avLst/>
          </a:prstGeom>
        </p:spPr>
        <p:txBody>
          <a:bodyPr wrap="none">
            <a:spAutoFit/>
          </a:bodyPr>
          <a:lstStyle/>
          <a:p>
            <a:r>
              <a:rPr lang="en-US" dirty="0">
                <a:latin typeface="Adobe Arabic" panose="02040503050201020203" pitchFamily="18" charset="-78"/>
                <a:cs typeface="Adobe Arabic" panose="02040503050201020203" pitchFamily="18" charset="-78"/>
              </a:rPr>
              <a:t>(Deloitte, 2024; </a:t>
            </a:r>
            <a:r>
              <a:rPr lang="en-US" dirty="0" err="1">
                <a:latin typeface="Adobe Arabic" panose="02040503050201020203" pitchFamily="18" charset="-78"/>
                <a:cs typeface="Adobe Arabic" panose="02040503050201020203" pitchFamily="18" charset="-78"/>
              </a:rPr>
              <a:t>Dyball</a:t>
            </a:r>
            <a:r>
              <a:rPr lang="en-US" dirty="0">
                <a:latin typeface="Adobe Arabic" panose="02040503050201020203" pitchFamily="18" charset="-78"/>
                <a:cs typeface="Adobe Arabic" panose="02040503050201020203" pitchFamily="18" charset="-78"/>
              </a:rPr>
              <a:t> and </a:t>
            </a:r>
            <a:r>
              <a:rPr lang="en-US" dirty="0" err="1">
                <a:latin typeface="Adobe Arabic" panose="02040503050201020203" pitchFamily="18" charset="-78"/>
                <a:cs typeface="Adobe Arabic" panose="02040503050201020203" pitchFamily="18" charset="-78"/>
              </a:rPr>
              <a:t>Seethamraju</a:t>
            </a:r>
            <a:r>
              <a:rPr lang="en-US" dirty="0">
                <a:latin typeface="Adobe Arabic" panose="02040503050201020203" pitchFamily="18" charset="-78"/>
                <a:cs typeface="Adobe Arabic" panose="02040503050201020203" pitchFamily="18" charset="-78"/>
              </a:rPr>
              <a:t>, 2021; </a:t>
            </a:r>
            <a:r>
              <a:rPr lang="en-US" dirty="0" err="1">
                <a:latin typeface="Adobe Arabic" panose="02040503050201020203" pitchFamily="18" charset="-78"/>
                <a:cs typeface="Adobe Arabic" panose="02040503050201020203" pitchFamily="18" charset="-78"/>
              </a:rPr>
              <a:t>Nuryyev</a:t>
            </a:r>
            <a:r>
              <a:rPr lang="en-US" dirty="0">
                <a:latin typeface="Adobe Arabic" panose="02040503050201020203" pitchFamily="18" charset="-78"/>
                <a:cs typeface="Adobe Arabic" panose="02040503050201020203" pitchFamily="18" charset="-78"/>
              </a:rPr>
              <a:t> et al., 2020)</a:t>
            </a:r>
          </a:p>
        </p:txBody>
      </p:sp>
    </p:spTree>
    <p:extLst>
      <p:ext uri="{BB962C8B-B14F-4D97-AF65-F5344CB8AC3E}">
        <p14:creationId xmlns:p14="http://schemas.microsoft.com/office/powerpoint/2010/main" val="3763135711"/>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0" y="1396999"/>
            <a:ext cx="7842250" cy="4404451"/>
          </a:xfrm>
        </p:spPr>
        <p:txBody>
          <a:bodyPr>
            <a:noAutofit/>
          </a:bodyPr>
          <a:lstStyle/>
          <a:p>
            <a:pPr lvl="0" algn="ctr"/>
            <a:r>
              <a:rPr lang="en-GB" sz="2400" dirty="0">
                <a:latin typeface="Adobe Arabic" panose="02040503050201020203" pitchFamily="18" charset="-78"/>
                <a:cs typeface="Adobe Arabic" panose="02040503050201020203" pitchFamily="18" charset="-78"/>
              </a:rPr>
              <a:t>Increasing demand  and growing recognition of the benefits of Blockchain in the hospitality industry (</a:t>
            </a:r>
            <a:r>
              <a:rPr lang="en-GB" sz="2400" dirty="0" err="1">
                <a:latin typeface="Adobe Arabic" panose="02040503050201020203" pitchFamily="18" charset="-78"/>
                <a:cs typeface="Adobe Arabic" panose="02040503050201020203" pitchFamily="18" charset="-78"/>
              </a:rPr>
              <a:t>Flecha</a:t>
            </a:r>
            <a:r>
              <a:rPr lang="en-GB" sz="2400" dirty="0">
                <a:latin typeface="Adobe Arabic" panose="02040503050201020203" pitchFamily="18" charset="-78"/>
                <a:cs typeface="Adobe Arabic" panose="02040503050201020203" pitchFamily="18" charset="-78"/>
              </a:rPr>
              <a:t>-Barrio et al., 2019) </a:t>
            </a:r>
            <a:endParaRPr lang="en-US" sz="2400" dirty="0">
              <a:latin typeface="Adobe Arabic" panose="02040503050201020203" pitchFamily="18" charset="-78"/>
              <a:cs typeface="Adobe Arabic" panose="02040503050201020203" pitchFamily="18" charset="-78"/>
            </a:endParaRPr>
          </a:p>
          <a:p>
            <a:pPr algn="ctr"/>
            <a:r>
              <a:rPr lang="en-US" sz="2400" dirty="0">
                <a:latin typeface="Adobe Arabic" panose="02040503050201020203" pitchFamily="18" charset="-78"/>
                <a:cs typeface="Adobe Arabic" panose="02040503050201020203" pitchFamily="18" charset="-78"/>
              </a:rPr>
              <a:t>Greater market to leverage the technology; 2023 market valued at $12.3 billion, CAGR annual growth of 57%(</a:t>
            </a:r>
            <a:r>
              <a:rPr lang="en-GB" sz="2400" dirty="0">
                <a:latin typeface="Adobe Arabic" panose="02040503050201020203" pitchFamily="18" charset="-78"/>
                <a:cs typeface="Adobe Arabic" panose="02040503050201020203" pitchFamily="18" charset="-78"/>
              </a:rPr>
              <a:t>Global Data, 2024).</a:t>
            </a:r>
          </a:p>
          <a:p>
            <a:pPr algn="ctr"/>
            <a:r>
              <a:rPr lang="en-GB" sz="2400" dirty="0">
                <a:latin typeface="Adobe Arabic" panose="02040503050201020203" pitchFamily="18" charset="-78"/>
                <a:cs typeface="Adobe Arabic" panose="02040503050201020203" pitchFamily="18" charset="-78"/>
              </a:rPr>
              <a:t> </a:t>
            </a:r>
            <a:r>
              <a:rPr lang="en-US" sz="2400" dirty="0">
                <a:latin typeface="Adobe Arabic" panose="02040503050201020203" pitchFamily="18" charset="-78"/>
                <a:cs typeface="Adobe Arabic" panose="02040503050201020203" pitchFamily="18" charset="-78"/>
              </a:rPr>
              <a:t>Significant challenges in the implementation of Blockchain technology in the Hospitality industry  </a:t>
            </a:r>
          </a:p>
          <a:p>
            <a:pPr algn="ctr">
              <a:lnSpc>
                <a:spcPct val="150000"/>
              </a:lnSpc>
              <a:buClr>
                <a:srgbClr val="00B0F0"/>
              </a:buClr>
            </a:pPr>
            <a:r>
              <a:rPr lang="en-US" sz="2400" dirty="0">
                <a:latin typeface="Adobe Arabic" panose="02040503050201020203" pitchFamily="18" charset="-78"/>
                <a:cs typeface="Adobe Arabic" panose="02040503050201020203" pitchFamily="18" charset="-78"/>
              </a:rPr>
              <a:t>Supply falls short of demand</a:t>
            </a:r>
          </a:p>
          <a:p>
            <a:pPr algn="ctr">
              <a:lnSpc>
                <a:spcPct val="150000"/>
              </a:lnSpc>
              <a:buClr>
                <a:srgbClr val="00B0F0"/>
              </a:buClr>
            </a:pPr>
            <a:r>
              <a:rPr lang="en-US" sz="2400" dirty="0">
                <a:latin typeface="Adobe Arabic" panose="02040503050201020203" pitchFamily="18" charset="-78"/>
                <a:cs typeface="Adobe Arabic" panose="02040503050201020203" pitchFamily="18" charset="-78"/>
              </a:rPr>
              <a:t>•	Limited events on Blockchain technology </a:t>
            </a:r>
          </a:p>
        </p:txBody>
      </p:sp>
      <p:sp>
        <p:nvSpPr>
          <p:cNvPr id="2" name="Title 1"/>
          <p:cNvSpPr>
            <a:spLocks noGrp="1"/>
          </p:cNvSpPr>
          <p:nvPr>
            <p:ph type="title" idx="4294967295"/>
          </p:nvPr>
        </p:nvSpPr>
        <p:spPr>
          <a:xfrm>
            <a:off x="0" y="366713"/>
            <a:ext cx="11029950" cy="781050"/>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GB" sz="3700" dirty="0"/>
              <a:t>Demand and Supply</a:t>
            </a:r>
          </a:p>
        </p:txBody>
      </p:sp>
      <p:sp>
        <p:nvSpPr>
          <p:cNvPr id="8" name="Rectangle 7">
            <a:extLst>
              <a:ext uri="{FF2B5EF4-FFF2-40B4-BE49-F238E27FC236}">
                <a16:creationId xmlns:a16="http://schemas.microsoft.com/office/drawing/2014/main" id="{CB1C3BA9-3A75-4EE1-974D-C1E211934004}"/>
              </a:ext>
            </a:extLst>
          </p:cNvPr>
          <p:cNvSpPr/>
          <p:nvPr/>
        </p:nvSpPr>
        <p:spPr>
          <a:xfrm>
            <a:off x="2956134" y="6109061"/>
            <a:ext cx="5465971" cy="369332"/>
          </a:xfrm>
          <a:prstGeom prst="rect">
            <a:avLst/>
          </a:prstGeom>
        </p:spPr>
        <p:txBody>
          <a:bodyPr wrap="square">
            <a:spAutoFit/>
          </a:bodyPr>
          <a:lstStyle/>
          <a:p>
            <a:r>
              <a:rPr lang="en-US" b="1" dirty="0"/>
              <a:t>(Global Data, 2024; Nielson, 2023; Thakur, 2023)</a:t>
            </a:r>
          </a:p>
        </p:txBody>
      </p:sp>
      <p:pic>
        <p:nvPicPr>
          <p:cNvPr id="6" name="Picture 5">
            <a:extLst>
              <a:ext uri="{FF2B5EF4-FFF2-40B4-BE49-F238E27FC236}">
                <a16:creationId xmlns:a16="http://schemas.microsoft.com/office/drawing/2014/main" id="{470BD4B4-DAA6-4047-1A39-DB758BD519F7}"/>
              </a:ext>
            </a:extLst>
          </p:cNvPr>
          <p:cNvPicPr>
            <a:picLocks noChangeAspect="1"/>
          </p:cNvPicPr>
          <p:nvPr/>
        </p:nvPicPr>
        <p:blipFill>
          <a:blip r:embed="rId3"/>
          <a:stretch>
            <a:fillRect/>
          </a:stretch>
        </p:blipFill>
        <p:spPr>
          <a:xfrm>
            <a:off x="8737218" y="1649344"/>
            <a:ext cx="3126921" cy="3004457"/>
          </a:xfrm>
          <a:prstGeom prst="rect">
            <a:avLst/>
          </a:prstGeom>
        </p:spPr>
      </p:pic>
      <p:sp>
        <p:nvSpPr>
          <p:cNvPr id="9" name="TextBox 8">
            <a:extLst>
              <a:ext uri="{FF2B5EF4-FFF2-40B4-BE49-F238E27FC236}">
                <a16:creationId xmlns:a16="http://schemas.microsoft.com/office/drawing/2014/main" id="{E84CC382-6054-D63D-E7BD-3DE814FFDF0A}"/>
              </a:ext>
            </a:extLst>
          </p:cNvPr>
          <p:cNvSpPr txBox="1"/>
          <p:nvPr/>
        </p:nvSpPr>
        <p:spPr>
          <a:xfrm>
            <a:off x="9455221" y="5155382"/>
            <a:ext cx="2408918" cy="369332"/>
          </a:xfrm>
          <a:prstGeom prst="rect">
            <a:avLst/>
          </a:prstGeom>
          <a:noFill/>
        </p:spPr>
        <p:txBody>
          <a:bodyPr wrap="square">
            <a:spAutoFit/>
          </a:bodyPr>
          <a:lstStyle/>
          <a:p>
            <a:r>
              <a:rPr lang="en-GB" b="1" dirty="0"/>
              <a:t>(Global Data, 2024)</a:t>
            </a:r>
          </a:p>
        </p:txBody>
      </p:sp>
    </p:spTree>
    <p:extLst>
      <p:ext uri="{BB962C8B-B14F-4D97-AF65-F5344CB8AC3E}">
        <p14:creationId xmlns:p14="http://schemas.microsoft.com/office/powerpoint/2010/main" val="3043140570"/>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6713"/>
            <a:ext cx="11029950" cy="781050"/>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GB" sz="3700" dirty="0"/>
              <a:t>Venue</a:t>
            </a:r>
            <a:endParaRPr lang="en-US" sz="3700" dirty="0"/>
          </a:p>
        </p:txBody>
      </p:sp>
      <p:sp>
        <p:nvSpPr>
          <p:cNvPr id="6" name="Content Placeholder 2">
            <a:extLst>
              <a:ext uri="{FF2B5EF4-FFF2-40B4-BE49-F238E27FC236}">
                <a16:creationId xmlns:a16="http://schemas.microsoft.com/office/drawing/2014/main" id="{6341DD1C-549D-4E44-B378-779A9D1AB7D1}"/>
              </a:ext>
            </a:extLst>
          </p:cNvPr>
          <p:cNvSpPr txBox="1">
            <a:spLocks/>
          </p:cNvSpPr>
          <p:nvPr/>
        </p:nvSpPr>
        <p:spPr>
          <a:xfrm>
            <a:off x="983461" y="1456777"/>
            <a:ext cx="7842827" cy="39444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Clr>
                <a:srgbClr val="00B0F0"/>
              </a:buClr>
            </a:pPr>
            <a:r>
              <a:rPr lang="en-US" sz="2500" dirty="0"/>
              <a:t>Venue Cymru, Llandudno</a:t>
            </a:r>
          </a:p>
          <a:p>
            <a:pPr>
              <a:lnSpc>
                <a:spcPct val="150000"/>
              </a:lnSpc>
              <a:buClr>
                <a:srgbClr val="00B0F0"/>
              </a:buClr>
            </a:pPr>
            <a:r>
              <a:rPr lang="en-US" sz="2500" dirty="0"/>
              <a:t>Iconic events venue in Llandudno</a:t>
            </a:r>
          </a:p>
          <a:p>
            <a:pPr>
              <a:lnSpc>
                <a:spcPct val="150000"/>
              </a:lnSpc>
              <a:buClr>
                <a:srgbClr val="00B0F0"/>
              </a:buClr>
            </a:pPr>
            <a:r>
              <a:rPr lang="en-US" sz="2500" dirty="0"/>
              <a:t>Conference hall accommodates up to 1500 delegates</a:t>
            </a:r>
          </a:p>
          <a:p>
            <a:pPr>
              <a:lnSpc>
                <a:spcPct val="150000"/>
              </a:lnSpc>
              <a:buClr>
                <a:srgbClr val="00B0F0"/>
              </a:buClr>
            </a:pPr>
            <a:r>
              <a:rPr lang="en-US" sz="2500" dirty="0"/>
              <a:t>Convenient transport links and accessibility</a:t>
            </a:r>
          </a:p>
          <a:p>
            <a:pPr>
              <a:lnSpc>
                <a:spcPct val="150000"/>
              </a:lnSpc>
              <a:buClr>
                <a:srgbClr val="00B0F0"/>
              </a:buClr>
            </a:pPr>
            <a:r>
              <a:rPr lang="en-US" sz="2500" dirty="0"/>
              <a:t>Availability for proposed event dates</a:t>
            </a:r>
          </a:p>
        </p:txBody>
      </p:sp>
      <p:sp>
        <p:nvSpPr>
          <p:cNvPr id="7" name="Rectangle 6">
            <a:extLst>
              <a:ext uri="{FF2B5EF4-FFF2-40B4-BE49-F238E27FC236}">
                <a16:creationId xmlns:a16="http://schemas.microsoft.com/office/drawing/2014/main" id="{4B6EBE3B-7EA3-45C0-8ECF-F4ABFFD920C3}"/>
              </a:ext>
            </a:extLst>
          </p:cNvPr>
          <p:cNvSpPr/>
          <p:nvPr/>
        </p:nvSpPr>
        <p:spPr>
          <a:xfrm>
            <a:off x="4132182" y="5824426"/>
            <a:ext cx="4694106" cy="369332"/>
          </a:xfrm>
          <a:prstGeom prst="rect">
            <a:avLst/>
          </a:prstGeom>
        </p:spPr>
        <p:txBody>
          <a:bodyPr wrap="none">
            <a:spAutoFit/>
          </a:bodyPr>
          <a:lstStyle/>
          <a:p>
            <a:r>
              <a:rPr lang="en-US" dirty="0"/>
              <a:t>(North Wales Tourism, 2019; Venue Cymru, 2024)</a:t>
            </a:r>
          </a:p>
        </p:txBody>
      </p:sp>
      <p:pic>
        <p:nvPicPr>
          <p:cNvPr id="5" name="Picture 4">
            <a:extLst>
              <a:ext uri="{FF2B5EF4-FFF2-40B4-BE49-F238E27FC236}">
                <a16:creationId xmlns:a16="http://schemas.microsoft.com/office/drawing/2014/main" id="{091FAA40-6D66-E66B-95DF-D6ECC9B8E0AD}"/>
              </a:ext>
            </a:extLst>
          </p:cNvPr>
          <p:cNvPicPr>
            <a:picLocks noChangeAspect="1"/>
          </p:cNvPicPr>
          <p:nvPr/>
        </p:nvPicPr>
        <p:blipFill>
          <a:blip r:embed="rId3"/>
          <a:stretch>
            <a:fillRect/>
          </a:stretch>
        </p:blipFill>
        <p:spPr>
          <a:xfrm>
            <a:off x="8096250" y="1845129"/>
            <a:ext cx="2933700" cy="3200400"/>
          </a:xfrm>
          <a:prstGeom prst="rect">
            <a:avLst/>
          </a:prstGeom>
        </p:spPr>
      </p:pic>
    </p:spTree>
    <p:extLst>
      <p:ext uri="{BB962C8B-B14F-4D97-AF65-F5344CB8AC3E}">
        <p14:creationId xmlns:p14="http://schemas.microsoft.com/office/powerpoint/2010/main" val="21856879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A1130340-5ADB-45A4-BAAA-C54A66897CDA}"/>
              </a:ext>
            </a:extLst>
          </p:cNvPr>
          <p:cNvGraphicFramePr>
            <a:graphicFrameLocks noGrp="1"/>
          </p:cNvGraphicFramePr>
          <p:nvPr>
            <p:ph sz="half" idx="4294967295"/>
          </p:nvPr>
        </p:nvGraphicFramePr>
        <p:xfrm>
          <a:off x="0" y="1346200"/>
          <a:ext cx="10668000" cy="490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idx="4294967295"/>
          </p:nvPr>
        </p:nvSpPr>
        <p:spPr>
          <a:xfrm>
            <a:off x="0" y="366713"/>
            <a:ext cx="11029950" cy="781050"/>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US" sz="3700" dirty="0"/>
              <a:t>Important Skills</a:t>
            </a:r>
            <a:endParaRPr lang="en-GB" sz="3700" dirty="0"/>
          </a:p>
        </p:txBody>
      </p:sp>
      <p:sp>
        <p:nvSpPr>
          <p:cNvPr id="4" name="Rectangle 3">
            <a:extLst>
              <a:ext uri="{FF2B5EF4-FFF2-40B4-BE49-F238E27FC236}">
                <a16:creationId xmlns:a16="http://schemas.microsoft.com/office/drawing/2014/main" id="{BF886403-D01E-40C2-83C6-94815D703432}"/>
              </a:ext>
            </a:extLst>
          </p:cNvPr>
          <p:cNvSpPr/>
          <p:nvPr/>
        </p:nvSpPr>
        <p:spPr>
          <a:xfrm>
            <a:off x="3048000" y="5884017"/>
            <a:ext cx="5486400" cy="830997"/>
          </a:xfrm>
          <a:prstGeom prst="rect">
            <a:avLst/>
          </a:prstGeom>
        </p:spPr>
        <p:txBody>
          <a:bodyPr wrap="square">
            <a:spAutoFit/>
          </a:bodyPr>
          <a:lstStyle/>
          <a:p>
            <a:pPr algn="ctr"/>
            <a:r>
              <a:rPr lang="en-GB" sz="2400" dirty="0">
                <a:latin typeface="Adobe Arabic" panose="02040503050201020203" pitchFamily="18" charset="-78"/>
                <a:cs typeface="Adobe Arabic" panose="02040503050201020203" pitchFamily="18" charset="-78"/>
              </a:rPr>
              <a:t>(Indeed.com, 2022; Minor et al., 2024; </a:t>
            </a:r>
            <a:r>
              <a:rPr lang="en-US" sz="2400" dirty="0">
                <a:latin typeface="Adobe Arabic" panose="02040503050201020203" pitchFamily="18" charset="-78"/>
                <a:cs typeface="Adobe Arabic" panose="02040503050201020203" pitchFamily="18" charset="-78"/>
              </a:rPr>
              <a:t>Richards et al., 2022</a:t>
            </a:r>
            <a:r>
              <a:rPr lang="en-GB" sz="2400" dirty="0">
                <a:latin typeface="Adobe Arabic" panose="02040503050201020203" pitchFamily="18" charset="-78"/>
                <a:cs typeface="Adobe Arabic" panose="02040503050201020203" pitchFamily="18" charset="-78"/>
              </a:rPr>
              <a:t>)</a:t>
            </a:r>
            <a:r>
              <a:rPr lang="en-GB" sz="2400" b="1" dirty="0">
                <a:latin typeface="Adobe Arabic" panose="02040503050201020203" pitchFamily="18" charset="-78"/>
                <a:cs typeface="Adobe Arabic" panose="02040503050201020203" pitchFamily="18" charset="-78"/>
              </a:rPr>
              <a:t> </a:t>
            </a:r>
            <a:endParaRPr lang="en-US" sz="24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246684030"/>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73AA780E-EC6D-4EFF-B317-CE9D83707B37}"/>
              </a:ext>
            </a:extLst>
          </p:cNvPr>
          <p:cNvGraphicFramePr>
            <a:graphicFrameLocks noGrp="1"/>
          </p:cNvGraphicFramePr>
          <p:nvPr>
            <p:ph sz="half" idx="4294967295"/>
          </p:nvPr>
        </p:nvGraphicFramePr>
        <p:xfrm>
          <a:off x="256674" y="1371600"/>
          <a:ext cx="10920914" cy="5093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idx="4294967295"/>
          </p:nvPr>
        </p:nvSpPr>
        <p:spPr>
          <a:xfrm>
            <a:off x="0" y="352425"/>
            <a:ext cx="11177588" cy="781050"/>
          </a:xfrm>
        </p:spPr>
        <p:style>
          <a:lnRef idx="2">
            <a:schemeClr val="accent3">
              <a:shade val="50000"/>
            </a:schemeClr>
          </a:lnRef>
          <a:fillRef idx="1">
            <a:schemeClr val="accent3"/>
          </a:fillRef>
          <a:effectRef idx="0">
            <a:schemeClr val="accent3"/>
          </a:effectRef>
          <a:fontRef idx="minor">
            <a:schemeClr val="lt1"/>
          </a:fontRef>
        </p:style>
        <p:txBody>
          <a:bodyPr>
            <a:noAutofit/>
          </a:bodyPr>
          <a:lstStyle/>
          <a:p>
            <a:pPr algn="ctr"/>
            <a:r>
              <a:rPr lang="en-US" sz="3700" dirty="0"/>
              <a:t>Required Resources</a:t>
            </a:r>
          </a:p>
        </p:txBody>
      </p:sp>
      <p:sp>
        <p:nvSpPr>
          <p:cNvPr id="4" name="Rectangle 3">
            <a:extLst>
              <a:ext uri="{FF2B5EF4-FFF2-40B4-BE49-F238E27FC236}">
                <a16:creationId xmlns:a16="http://schemas.microsoft.com/office/drawing/2014/main" id="{3C088F54-1375-4FC5-B682-A4F0808F5C4A}"/>
              </a:ext>
            </a:extLst>
          </p:cNvPr>
          <p:cNvSpPr/>
          <p:nvPr/>
        </p:nvSpPr>
        <p:spPr>
          <a:xfrm rot="18002500">
            <a:off x="8863679" y="2958047"/>
            <a:ext cx="2749806" cy="646331"/>
          </a:xfrm>
          <a:prstGeom prst="rect">
            <a:avLst/>
          </a:prstGeom>
        </p:spPr>
        <p:txBody>
          <a:bodyPr wrap="square">
            <a:spAutoFit/>
          </a:bodyPr>
          <a:lstStyle/>
          <a:p>
            <a:r>
              <a:rPr lang="en-US" dirty="0"/>
              <a:t>(</a:t>
            </a:r>
            <a:r>
              <a:rPr lang="en-US" dirty="0" err="1"/>
              <a:t>Centobelli</a:t>
            </a:r>
            <a:r>
              <a:rPr lang="en-US" dirty="0"/>
              <a:t> et al., 2021; UNICEF, 2024)</a:t>
            </a:r>
          </a:p>
        </p:txBody>
      </p:sp>
      <p:sp>
        <p:nvSpPr>
          <p:cNvPr id="3" name="TextBox 2"/>
          <p:cNvSpPr txBox="1"/>
          <p:nvPr/>
        </p:nvSpPr>
        <p:spPr>
          <a:xfrm rot="17044356">
            <a:off x="191997" y="2665329"/>
            <a:ext cx="2390274" cy="923330"/>
          </a:xfrm>
          <a:prstGeom prst="rect">
            <a:avLst/>
          </a:prstGeom>
          <a:noFill/>
        </p:spPr>
        <p:txBody>
          <a:bodyPr wrap="square" rtlCol="0">
            <a:spAutoFit/>
          </a:bodyPr>
          <a:lstStyle/>
          <a:p>
            <a:pPr lvl="0"/>
            <a:r>
              <a:rPr lang="en-GB" dirty="0"/>
              <a:t>(</a:t>
            </a:r>
            <a:r>
              <a:rPr lang="en-GB" dirty="0" err="1"/>
              <a:t>Mehrotra</a:t>
            </a:r>
            <a:r>
              <a:rPr lang="en-GB" dirty="0"/>
              <a:t> &amp; Lobo, 2020).</a:t>
            </a:r>
            <a:endParaRPr lang="en-US" dirty="0"/>
          </a:p>
          <a:p>
            <a:endParaRPr lang="en-US" dirty="0"/>
          </a:p>
        </p:txBody>
      </p:sp>
    </p:spTree>
    <p:extLst>
      <p:ext uri="{BB962C8B-B14F-4D97-AF65-F5344CB8AC3E}">
        <p14:creationId xmlns:p14="http://schemas.microsoft.com/office/powerpoint/2010/main" val="404741659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6713"/>
            <a:ext cx="11029950" cy="781050"/>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US" sz="3700" dirty="0"/>
              <a:t>Cost and Projected Revenues</a:t>
            </a:r>
          </a:p>
        </p:txBody>
      </p:sp>
      <p:graphicFrame>
        <p:nvGraphicFramePr>
          <p:cNvPr id="4" name="Table 3"/>
          <p:cNvGraphicFramePr>
            <a:graphicFrameLocks noGrp="1"/>
          </p:cNvGraphicFramePr>
          <p:nvPr/>
        </p:nvGraphicFramePr>
        <p:xfrm>
          <a:off x="1374271" y="1356310"/>
          <a:ext cx="8748296" cy="4740599"/>
        </p:xfrm>
        <a:graphic>
          <a:graphicData uri="http://schemas.openxmlformats.org/drawingml/2006/table">
            <a:tbl>
              <a:tblPr firstRow="1" bandRow="1">
                <a:tableStyleId>{5C22544A-7EE6-4342-B048-85BDC9FD1C3A}</a:tableStyleId>
              </a:tblPr>
              <a:tblGrid>
                <a:gridCol w="4320676">
                  <a:extLst>
                    <a:ext uri="{9D8B030D-6E8A-4147-A177-3AD203B41FA5}">
                      <a16:colId xmlns:a16="http://schemas.microsoft.com/office/drawing/2014/main" val="20000"/>
                    </a:ext>
                  </a:extLst>
                </a:gridCol>
                <a:gridCol w="4427620">
                  <a:extLst>
                    <a:ext uri="{9D8B030D-6E8A-4147-A177-3AD203B41FA5}">
                      <a16:colId xmlns:a16="http://schemas.microsoft.com/office/drawing/2014/main" val="20001"/>
                    </a:ext>
                  </a:extLst>
                </a:gridCol>
              </a:tblGrid>
              <a:tr h="370840">
                <a:tc>
                  <a:txBody>
                    <a:bodyPr/>
                    <a:lstStyle/>
                    <a:p>
                      <a:pPr>
                        <a:lnSpc>
                          <a:spcPct val="150000"/>
                        </a:lnSpc>
                      </a:pPr>
                      <a:r>
                        <a:rPr lang="en-US" sz="2400" dirty="0"/>
                        <a:t>COST ITTEM</a:t>
                      </a:r>
                      <a:r>
                        <a:rPr lang="en-US" sz="2400" baseline="0" dirty="0"/>
                        <a:t> </a:t>
                      </a:r>
                      <a:endParaRPr lang="en-US" sz="2400" dirty="0"/>
                    </a:p>
                  </a:txBody>
                  <a:tcPr/>
                </a:tc>
                <a:tc>
                  <a:txBody>
                    <a:bodyPr/>
                    <a:lstStyle/>
                    <a:p>
                      <a:pPr algn="ctr">
                        <a:lnSpc>
                          <a:spcPct val="150000"/>
                        </a:lnSpc>
                      </a:pPr>
                      <a:r>
                        <a:rPr lang="en-US" sz="2400" dirty="0"/>
                        <a:t>PROJECTED COST </a:t>
                      </a:r>
                    </a:p>
                  </a:txBody>
                  <a:tcPr/>
                </a:tc>
                <a:extLst>
                  <a:ext uri="{0D108BD9-81ED-4DB2-BD59-A6C34878D82A}">
                    <a16:rowId xmlns:a16="http://schemas.microsoft.com/office/drawing/2014/main" val="10000"/>
                  </a:ext>
                </a:extLst>
              </a:tr>
              <a:tr h="370840">
                <a:tc>
                  <a:txBody>
                    <a:bodyPr/>
                    <a:lstStyle/>
                    <a:p>
                      <a:pPr>
                        <a:lnSpc>
                          <a:spcPct val="150000"/>
                        </a:lnSpc>
                      </a:pPr>
                      <a:r>
                        <a:rPr lang="en-GB" sz="2400" kern="1200" dirty="0">
                          <a:solidFill>
                            <a:schemeClr val="dk1"/>
                          </a:solidFill>
                          <a:effectLst/>
                          <a:latin typeface="+mn-lt"/>
                          <a:ea typeface="+mn-ea"/>
                          <a:cs typeface="+mn-cs"/>
                        </a:rPr>
                        <a:t>Venue Rental  + Catering </a:t>
                      </a:r>
                      <a:endParaRPr lang="en-US" sz="2400" dirty="0"/>
                    </a:p>
                  </a:txBody>
                  <a:tcPr/>
                </a:tc>
                <a:tc>
                  <a:txBody>
                    <a:bodyPr/>
                    <a:lstStyle/>
                    <a:p>
                      <a:pPr algn="r">
                        <a:lnSpc>
                          <a:spcPct val="150000"/>
                        </a:lnSpc>
                      </a:pPr>
                      <a:r>
                        <a:rPr lang="en-US" sz="2400" dirty="0"/>
                        <a:t>£8000</a:t>
                      </a:r>
                    </a:p>
                  </a:txBody>
                  <a:tcPr/>
                </a:tc>
                <a:extLst>
                  <a:ext uri="{0D108BD9-81ED-4DB2-BD59-A6C34878D82A}">
                    <a16:rowId xmlns:a16="http://schemas.microsoft.com/office/drawing/2014/main" val="10001"/>
                  </a:ext>
                </a:extLst>
              </a:tr>
              <a:tr h="370840">
                <a:tc>
                  <a:txBody>
                    <a:bodyPr/>
                    <a:lstStyle/>
                    <a:p>
                      <a:pPr>
                        <a:lnSpc>
                          <a:spcPct val="150000"/>
                        </a:lnSpc>
                      </a:pPr>
                      <a:r>
                        <a:rPr lang="en-US" sz="2400" dirty="0"/>
                        <a:t>Marketing </a:t>
                      </a:r>
                    </a:p>
                  </a:txBody>
                  <a:tcPr/>
                </a:tc>
                <a:tc>
                  <a:txBody>
                    <a:bodyPr/>
                    <a:lstStyle/>
                    <a:p>
                      <a:pPr algn="r">
                        <a:lnSpc>
                          <a:spcPct val="150000"/>
                        </a:lnSpc>
                      </a:pPr>
                      <a:r>
                        <a:rPr lang="en-US" sz="2400" dirty="0"/>
                        <a:t>£2500</a:t>
                      </a:r>
                    </a:p>
                  </a:txBody>
                  <a:tcPr/>
                </a:tc>
                <a:extLst>
                  <a:ext uri="{0D108BD9-81ED-4DB2-BD59-A6C34878D82A}">
                    <a16:rowId xmlns:a16="http://schemas.microsoft.com/office/drawing/2014/main" val="10002"/>
                  </a:ext>
                </a:extLst>
              </a:tr>
              <a:tr h="370840">
                <a:tc>
                  <a:txBody>
                    <a:bodyPr/>
                    <a:lstStyle/>
                    <a:p>
                      <a:pPr>
                        <a:lnSpc>
                          <a:spcPct val="150000"/>
                        </a:lnSpc>
                      </a:pPr>
                      <a:r>
                        <a:rPr lang="en-GB" sz="2400" kern="1200" dirty="0">
                          <a:solidFill>
                            <a:schemeClr val="dk1"/>
                          </a:solidFill>
                          <a:effectLst/>
                          <a:latin typeface="+mn-lt"/>
                          <a:ea typeface="+mn-ea"/>
                          <a:cs typeface="+mn-cs"/>
                        </a:rPr>
                        <a:t>Human resources (Staffing)</a:t>
                      </a:r>
                      <a:endParaRPr lang="en-US" sz="2400" dirty="0"/>
                    </a:p>
                  </a:txBody>
                  <a:tcPr/>
                </a:tc>
                <a:tc>
                  <a:txBody>
                    <a:bodyPr/>
                    <a:lstStyle/>
                    <a:p>
                      <a:pPr algn="r">
                        <a:lnSpc>
                          <a:spcPct val="150000"/>
                        </a:lnSpc>
                      </a:pPr>
                      <a:r>
                        <a:rPr lang="en-GB" sz="2400" kern="1200" dirty="0">
                          <a:solidFill>
                            <a:schemeClr val="dk1"/>
                          </a:solidFill>
                          <a:effectLst/>
                          <a:latin typeface="+mn-lt"/>
                          <a:ea typeface="+mn-ea"/>
                          <a:cs typeface="+mn-cs"/>
                        </a:rPr>
                        <a:t>£3000</a:t>
                      </a:r>
                      <a:endParaRPr lang="en-US" sz="2400" dirty="0"/>
                    </a:p>
                  </a:txBody>
                  <a:tcPr/>
                </a:tc>
                <a:extLst>
                  <a:ext uri="{0D108BD9-81ED-4DB2-BD59-A6C34878D82A}">
                    <a16:rowId xmlns:a16="http://schemas.microsoft.com/office/drawing/2014/main" val="10003"/>
                  </a:ext>
                </a:extLst>
              </a:tr>
              <a:tr h="370840">
                <a:tc>
                  <a:txBody>
                    <a:bodyPr/>
                    <a:lstStyle/>
                    <a:p>
                      <a:pPr>
                        <a:lnSpc>
                          <a:spcPct val="150000"/>
                        </a:lnSpc>
                      </a:pPr>
                      <a:r>
                        <a:rPr lang="en-US" sz="2400" dirty="0"/>
                        <a:t>Speaker’s fee </a:t>
                      </a:r>
                    </a:p>
                  </a:txBody>
                  <a:tcPr/>
                </a:tc>
                <a:tc>
                  <a:txBody>
                    <a:bodyPr/>
                    <a:lstStyle/>
                    <a:p>
                      <a:pPr algn="r">
                        <a:lnSpc>
                          <a:spcPct val="150000"/>
                        </a:lnSpc>
                      </a:pPr>
                      <a:r>
                        <a:rPr lang="en-GB" sz="2400" kern="1200" dirty="0">
                          <a:solidFill>
                            <a:schemeClr val="dk1"/>
                          </a:solidFill>
                          <a:effectLst/>
                          <a:latin typeface="+mn-lt"/>
                          <a:ea typeface="+mn-ea"/>
                          <a:cs typeface="+mn-cs"/>
                        </a:rPr>
                        <a:t>£1500</a:t>
                      </a:r>
                      <a:endParaRPr lang="en-US" sz="2400" dirty="0"/>
                    </a:p>
                  </a:txBody>
                  <a:tcPr/>
                </a:tc>
                <a:extLst>
                  <a:ext uri="{0D108BD9-81ED-4DB2-BD59-A6C34878D82A}">
                    <a16:rowId xmlns:a16="http://schemas.microsoft.com/office/drawing/2014/main" val="10004"/>
                  </a:ext>
                </a:extLst>
              </a:tr>
              <a:tr h="656974">
                <a:tc>
                  <a:txBody>
                    <a:bodyPr/>
                    <a:lstStyle/>
                    <a:p>
                      <a:pPr marL="0" marR="0" indent="0" algn="l" defTabSz="457200" rtl="0" eaLnBrk="1" fontAlgn="auto" latinLnBrk="0" hangingPunct="1">
                        <a:lnSpc>
                          <a:spcPct val="150000"/>
                        </a:lnSpc>
                        <a:spcBef>
                          <a:spcPts val="0"/>
                        </a:spcBef>
                        <a:spcAft>
                          <a:spcPts val="0"/>
                        </a:spcAft>
                        <a:buClrTx/>
                        <a:buSzTx/>
                        <a:buFontTx/>
                        <a:buNone/>
                        <a:tabLst/>
                        <a:defRPr/>
                      </a:pPr>
                      <a:r>
                        <a:rPr lang="en-US" sz="2400" dirty="0"/>
                        <a:t>Technological equipment </a:t>
                      </a:r>
                    </a:p>
                  </a:txBody>
                  <a:tcPr/>
                </a:tc>
                <a:tc>
                  <a:txBody>
                    <a:bodyPr/>
                    <a:lstStyle/>
                    <a:p>
                      <a:pPr algn="r">
                        <a:lnSpc>
                          <a:spcPct val="150000"/>
                        </a:lnSpc>
                      </a:pPr>
                      <a:r>
                        <a:rPr lang="en-GB" sz="2400" b="0" kern="1200" dirty="0">
                          <a:solidFill>
                            <a:schemeClr val="dk1"/>
                          </a:solidFill>
                          <a:effectLst/>
                          <a:latin typeface="+mn-lt"/>
                          <a:ea typeface="+mn-ea"/>
                          <a:cs typeface="+mn-cs"/>
                        </a:rPr>
                        <a:t>£2</a:t>
                      </a:r>
                      <a:r>
                        <a:rPr lang="en-GB" sz="2400" kern="1200" dirty="0">
                          <a:solidFill>
                            <a:schemeClr val="dk1"/>
                          </a:solidFill>
                          <a:effectLst/>
                          <a:latin typeface="+mn-lt"/>
                          <a:ea typeface="+mn-ea"/>
                          <a:cs typeface="+mn-cs"/>
                        </a:rPr>
                        <a:t>000</a:t>
                      </a:r>
                      <a:endParaRPr lang="en-US" sz="2400" dirty="0"/>
                    </a:p>
                  </a:txBody>
                  <a:tcPr/>
                </a:tc>
                <a:extLst>
                  <a:ext uri="{0D108BD9-81ED-4DB2-BD59-A6C34878D82A}">
                    <a16:rowId xmlns:a16="http://schemas.microsoft.com/office/drawing/2014/main" val="10005"/>
                  </a:ext>
                </a:extLst>
              </a:tr>
              <a:tr h="545432">
                <a:tc>
                  <a:txBody>
                    <a:bodyPr/>
                    <a:lstStyle/>
                    <a:p>
                      <a:pPr marL="0" marR="0" indent="0" algn="l" defTabSz="457200" rtl="0" eaLnBrk="1" fontAlgn="auto" latinLnBrk="0" hangingPunct="1">
                        <a:lnSpc>
                          <a:spcPct val="150000"/>
                        </a:lnSpc>
                        <a:spcBef>
                          <a:spcPts val="0"/>
                        </a:spcBef>
                        <a:spcAft>
                          <a:spcPts val="0"/>
                        </a:spcAft>
                        <a:buClrTx/>
                        <a:buSzTx/>
                        <a:buFontTx/>
                        <a:buNone/>
                        <a:tabLst/>
                        <a:defRPr/>
                      </a:pPr>
                      <a:r>
                        <a:rPr lang="en-US" sz="2400" dirty="0"/>
                        <a:t>Miscellaneous</a:t>
                      </a:r>
                      <a:r>
                        <a:rPr lang="en-US" sz="2400" baseline="0" dirty="0"/>
                        <a:t> </a:t>
                      </a:r>
                      <a:endParaRPr lang="en-US" sz="2400" dirty="0"/>
                    </a:p>
                  </a:txBody>
                  <a:tcPr/>
                </a:tc>
                <a:tc>
                  <a:txBody>
                    <a:bodyPr/>
                    <a:lstStyle/>
                    <a:p>
                      <a:pPr algn="r">
                        <a:lnSpc>
                          <a:spcPct val="150000"/>
                        </a:lnSpc>
                      </a:pPr>
                      <a:r>
                        <a:rPr lang="en-GB" sz="2400" b="0" kern="1200" dirty="0">
                          <a:solidFill>
                            <a:schemeClr val="dk1"/>
                          </a:solidFill>
                          <a:effectLst/>
                          <a:latin typeface="+mn-lt"/>
                          <a:ea typeface="+mn-ea"/>
                          <a:cs typeface="+mn-cs"/>
                        </a:rPr>
                        <a:t>£1000</a:t>
                      </a:r>
                      <a:endParaRPr lang="en-US" sz="2400" b="0" dirty="0"/>
                    </a:p>
                  </a:txBody>
                  <a:tcPr/>
                </a:tc>
                <a:extLst>
                  <a:ext uri="{0D108BD9-81ED-4DB2-BD59-A6C34878D82A}">
                    <a16:rowId xmlns:a16="http://schemas.microsoft.com/office/drawing/2014/main" val="10006"/>
                  </a:ext>
                </a:extLst>
              </a:tr>
              <a:tr h="370840">
                <a:tc>
                  <a:txBody>
                    <a:bodyPr/>
                    <a:lstStyle/>
                    <a:p>
                      <a:pPr>
                        <a:lnSpc>
                          <a:spcPct val="150000"/>
                        </a:lnSpc>
                      </a:pPr>
                      <a:r>
                        <a:rPr lang="en-US" sz="2400" b="1" dirty="0"/>
                        <a:t>Total</a:t>
                      </a:r>
                    </a:p>
                  </a:txBody>
                  <a:tcPr/>
                </a:tc>
                <a:tc>
                  <a:txBody>
                    <a:bodyPr/>
                    <a:lstStyle/>
                    <a:p>
                      <a:pPr algn="r">
                        <a:lnSpc>
                          <a:spcPct val="150000"/>
                        </a:lnSpc>
                      </a:pPr>
                      <a:r>
                        <a:rPr lang="en-GB" sz="2400" b="1" kern="1200" dirty="0">
                          <a:solidFill>
                            <a:schemeClr val="dk1"/>
                          </a:solidFill>
                          <a:effectLst/>
                          <a:latin typeface="+mn-lt"/>
                          <a:ea typeface="+mn-ea"/>
                          <a:cs typeface="+mn-cs"/>
                        </a:rPr>
                        <a:t>£</a:t>
                      </a:r>
                      <a:r>
                        <a:rPr lang="en-US" sz="2400" b="1" dirty="0"/>
                        <a:t>18000</a:t>
                      </a:r>
                    </a:p>
                  </a:txBody>
                  <a:tcPr/>
                </a:tc>
                <a:extLst>
                  <a:ext uri="{0D108BD9-81ED-4DB2-BD59-A6C34878D82A}">
                    <a16:rowId xmlns:a16="http://schemas.microsoft.com/office/drawing/2014/main" val="10007"/>
                  </a:ext>
                </a:extLst>
              </a:tr>
            </a:tbl>
          </a:graphicData>
        </a:graphic>
      </p:graphicFrame>
      <p:sp>
        <p:nvSpPr>
          <p:cNvPr id="6" name="TextBox 5"/>
          <p:cNvSpPr txBox="1"/>
          <p:nvPr/>
        </p:nvSpPr>
        <p:spPr>
          <a:xfrm>
            <a:off x="2586446" y="6074229"/>
            <a:ext cx="5172891" cy="923330"/>
          </a:xfrm>
          <a:prstGeom prst="rect">
            <a:avLst/>
          </a:prstGeom>
          <a:noFill/>
        </p:spPr>
        <p:txBody>
          <a:bodyPr wrap="square" rtlCol="0">
            <a:spAutoFit/>
          </a:bodyPr>
          <a:lstStyle/>
          <a:p>
            <a:pPr algn="ctr"/>
            <a:r>
              <a:rPr lang="en-US" dirty="0"/>
              <a:t>(</a:t>
            </a:r>
            <a:r>
              <a:rPr lang="en-US" dirty="0" err="1"/>
              <a:t>Lekgau</a:t>
            </a:r>
            <a:r>
              <a:rPr lang="en-US" dirty="0"/>
              <a:t> &amp; </a:t>
            </a:r>
            <a:r>
              <a:rPr lang="en-US" dirty="0" err="1"/>
              <a:t>Tichaawa</a:t>
            </a:r>
            <a:r>
              <a:rPr lang="en-US" dirty="0"/>
              <a:t>, 2023: </a:t>
            </a:r>
            <a:r>
              <a:rPr lang="en-GB" dirty="0"/>
              <a:t>Campos et al., 2022)</a:t>
            </a:r>
            <a:endParaRPr lang="en-US" dirty="0"/>
          </a:p>
          <a:p>
            <a:pPr algn="ctr"/>
            <a:endParaRPr lang="en-US" dirty="0"/>
          </a:p>
        </p:txBody>
      </p:sp>
    </p:spTree>
    <p:extLst>
      <p:ext uri="{BB962C8B-B14F-4D97-AF65-F5344CB8AC3E}">
        <p14:creationId xmlns:p14="http://schemas.microsoft.com/office/powerpoint/2010/main" val="26634650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314" y="255464"/>
            <a:ext cx="10515600" cy="672029"/>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ctr"/>
            <a:r>
              <a:rPr lang="en-GB" sz="3700" dirty="0"/>
              <a:t>Funding Sources / Projected Revenue</a:t>
            </a:r>
          </a:p>
        </p:txBody>
      </p:sp>
      <p:sp>
        <p:nvSpPr>
          <p:cNvPr id="3" name="Content Placeholder 2"/>
          <p:cNvSpPr>
            <a:spLocks noGrp="1"/>
          </p:cNvSpPr>
          <p:nvPr>
            <p:ph sz="half" idx="1"/>
          </p:nvPr>
        </p:nvSpPr>
        <p:spPr>
          <a:xfrm>
            <a:off x="578068" y="1150142"/>
            <a:ext cx="5599112" cy="4814560"/>
          </a:xfrm>
        </p:spPr>
        <p:txBody>
          <a:bodyPr/>
          <a:lstStyle/>
          <a:p>
            <a:pPr marL="0" indent="0">
              <a:buNone/>
            </a:pPr>
            <a:endParaRPr lang="en-US" dirty="0"/>
          </a:p>
          <a:p>
            <a:endParaRPr lang="en-US" dirty="0"/>
          </a:p>
        </p:txBody>
      </p:sp>
      <p:graphicFrame>
        <p:nvGraphicFramePr>
          <p:cNvPr id="5" name="Content Placeholder 4"/>
          <p:cNvGraphicFramePr>
            <a:graphicFrameLocks noGrp="1"/>
          </p:cNvGraphicFramePr>
          <p:nvPr>
            <p:ph sz="half" idx="2"/>
          </p:nvPr>
        </p:nvGraphicFramePr>
        <p:xfrm>
          <a:off x="746342" y="1150142"/>
          <a:ext cx="5430838" cy="5404994"/>
        </p:xfrm>
        <a:graphic>
          <a:graphicData uri="http://schemas.openxmlformats.org/drawingml/2006/table">
            <a:tbl>
              <a:tblPr firstRow="1" bandRow="1">
                <a:tableStyleId>{5C22544A-7EE6-4342-B048-85BDC9FD1C3A}</a:tableStyleId>
              </a:tblPr>
              <a:tblGrid>
                <a:gridCol w="2715419">
                  <a:extLst>
                    <a:ext uri="{9D8B030D-6E8A-4147-A177-3AD203B41FA5}">
                      <a16:colId xmlns:a16="http://schemas.microsoft.com/office/drawing/2014/main" val="20000"/>
                    </a:ext>
                  </a:extLst>
                </a:gridCol>
                <a:gridCol w="2715419">
                  <a:extLst>
                    <a:ext uri="{9D8B030D-6E8A-4147-A177-3AD203B41FA5}">
                      <a16:colId xmlns:a16="http://schemas.microsoft.com/office/drawing/2014/main" val="20001"/>
                    </a:ext>
                  </a:extLst>
                </a:gridCol>
              </a:tblGrid>
              <a:tr h="720356">
                <a:tc>
                  <a:txBody>
                    <a:bodyPr/>
                    <a:lstStyle/>
                    <a:p>
                      <a:pPr algn="r">
                        <a:lnSpc>
                          <a:spcPct val="200000"/>
                        </a:lnSpc>
                      </a:pPr>
                      <a:r>
                        <a:rPr lang="en-US" sz="2400" dirty="0">
                          <a:latin typeface="Adobe Arabic" panose="02040503050201020203" pitchFamily="18" charset="-78"/>
                          <a:cs typeface="Adobe Arabic" panose="02040503050201020203" pitchFamily="18" charset="-78"/>
                        </a:rPr>
                        <a:t>Source of Funds</a:t>
                      </a:r>
                      <a:r>
                        <a:rPr lang="en-US" sz="2400" baseline="0" dirty="0">
                          <a:latin typeface="Adobe Arabic" panose="02040503050201020203" pitchFamily="18" charset="-78"/>
                          <a:cs typeface="Adobe Arabic" panose="02040503050201020203" pitchFamily="18" charset="-78"/>
                        </a:rPr>
                        <a:t> </a:t>
                      </a:r>
                      <a:endParaRPr lang="en-US" sz="2400" dirty="0">
                        <a:latin typeface="Adobe Arabic" panose="02040503050201020203" pitchFamily="18" charset="-78"/>
                        <a:cs typeface="Adobe Arabic" panose="02040503050201020203" pitchFamily="18" charset="-78"/>
                      </a:endParaRPr>
                    </a:p>
                  </a:txBody>
                  <a:tcPr/>
                </a:tc>
                <a:tc>
                  <a:txBody>
                    <a:bodyPr/>
                    <a:lstStyle/>
                    <a:p>
                      <a:pPr algn="r">
                        <a:lnSpc>
                          <a:spcPct val="200000"/>
                        </a:lnSpc>
                      </a:pPr>
                      <a:r>
                        <a:rPr lang="en-US" sz="2400" dirty="0">
                          <a:latin typeface="Adobe Arabic" panose="02040503050201020203" pitchFamily="18" charset="-78"/>
                          <a:cs typeface="Adobe Arabic" panose="02040503050201020203" pitchFamily="18" charset="-78"/>
                        </a:rPr>
                        <a:t>Projected Revenue </a:t>
                      </a:r>
                    </a:p>
                  </a:txBody>
                  <a:tcPr/>
                </a:tc>
                <a:extLst>
                  <a:ext uri="{0D108BD9-81ED-4DB2-BD59-A6C34878D82A}">
                    <a16:rowId xmlns:a16="http://schemas.microsoft.com/office/drawing/2014/main" val="10000"/>
                  </a:ext>
                </a:extLst>
              </a:tr>
              <a:tr h="810400">
                <a:tc>
                  <a:txBody>
                    <a:bodyPr/>
                    <a:lstStyle/>
                    <a:p>
                      <a:pPr>
                        <a:lnSpc>
                          <a:spcPct val="200000"/>
                        </a:lnSpc>
                      </a:pPr>
                      <a:r>
                        <a:rPr lang="en-US" sz="2400" dirty="0">
                          <a:latin typeface="Adobe Arabic" panose="02040503050201020203" pitchFamily="18" charset="-78"/>
                          <a:cs typeface="Adobe Arabic" panose="02040503050201020203" pitchFamily="18" charset="-78"/>
                        </a:rPr>
                        <a:t>Registration fee</a:t>
                      </a:r>
                    </a:p>
                  </a:txBody>
                  <a:tcPr/>
                </a:tc>
                <a:tc>
                  <a:txBody>
                    <a:bodyPr/>
                    <a:lstStyle/>
                    <a:p>
                      <a:pPr algn="r">
                        <a:lnSpc>
                          <a:spcPct val="200000"/>
                        </a:lnSpc>
                      </a:pPr>
                      <a:r>
                        <a:rPr lang="en-US" sz="2400" dirty="0">
                          <a:latin typeface="Adobe Arabic" panose="02040503050201020203" pitchFamily="18" charset="-78"/>
                          <a:cs typeface="Adobe Arabic" panose="02040503050201020203" pitchFamily="18" charset="-78"/>
                        </a:rPr>
                        <a:t>£20,000</a:t>
                      </a:r>
                    </a:p>
                  </a:txBody>
                  <a:tcPr/>
                </a:tc>
                <a:extLst>
                  <a:ext uri="{0D108BD9-81ED-4DB2-BD59-A6C34878D82A}">
                    <a16:rowId xmlns:a16="http://schemas.microsoft.com/office/drawing/2014/main" val="10001"/>
                  </a:ext>
                </a:extLst>
              </a:tr>
              <a:tr h="810400">
                <a:tc>
                  <a:txBody>
                    <a:bodyPr/>
                    <a:lstStyle/>
                    <a:p>
                      <a:pPr>
                        <a:lnSpc>
                          <a:spcPct val="200000"/>
                        </a:lnSpc>
                      </a:pPr>
                      <a:r>
                        <a:rPr lang="en-US" sz="2400" dirty="0">
                          <a:latin typeface="Adobe Arabic" panose="02040503050201020203" pitchFamily="18" charset="-78"/>
                          <a:cs typeface="Adobe Arabic" panose="02040503050201020203" pitchFamily="18" charset="-78"/>
                        </a:rPr>
                        <a:t>Sponsorships</a:t>
                      </a:r>
                      <a:r>
                        <a:rPr lang="en-US" sz="2400" baseline="0" dirty="0">
                          <a:latin typeface="Adobe Arabic" panose="02040503050201020203" pitchFamily="18" charset="-78"/>
                          <a:cs typeface="Adobe Arabic" panose="02040503050201020203" pitchFamily="18" charset="-78"/>
                        </a:rPr>
                        <a:t> </a:t>
                      </a:r>
                      <a:endParaRPr lang="en-US" sz="2400" dirty="0">
                        <a:latin typeface="Adobe Arabic" panose="02040503050201020203" pitchFamily="18" charset="-78"/>
                        <a:cs typeface="Adobe Arabic" panose="02040503050201020203" pitchFamily="18" charset="-78"/>
                      </a:endParaRPr>
                    </a:p>
                  </a:txBody>
                  <a:tcPr/>
                </a:tc>
                <a:tc>
                  <a:txBody>
                    <a:bodyPr/>
                    <a:lstStyle/>
                    <a:p>
                      <a:pPr algn="r">
                        <a:lnSpc>
                          <a:spcPct val="200000"/>
                        </a:lnSpc>
                      </a:pPr>
                      <a:r>
                        <a:rPr lang="en-GB" sz="2400" kern="1200" dirty="0">
                          <a:solidFill>
                            <a:schemeClr val="dk1"/>
                          </a:solidFill>
                          <a:effectLst/>
                          <a:latin typeface="Adobe Arabic" panose="02040503050201020203" pitchFamily="18" charset="-78"/>
                          <a:ea typeface="+mn-ea"/>
                          <a:cs typeface="Adobe Arabic" panose="02040503050201020203" pitchFamily="18" charset="-78"/>
                        </a:rPr>
                        <a:t>£5000</a:t>
                      </a:r>
                      <a:endParaRPr lang="en-US" sz="2400" dirty="0">
                        <a:latin typeface="Adobe Arabic" panose="02040503050201020203" pitchFamily="18" charset="-78"/>
                        <a:cs typeface="Adobe Arabic" panose="02040503050201020203" pitchFamily="18" charset="-78"/>
                      </a:endParaRPr>
                    </a:p>
                  </a:txBody>
                  <a:tcPr/>
                </a:tc>
                <a:extLst>
                  <a:ext uri="{0D108BD9-81ED-4DB2-BD59-A6C34878D82A}">
                    <a16:rowId xmlns:a16="http://schemas.microsoft.com/office/drawing/2014/main" val="10002"/>
                  </a:ext>
                </a:extLst>
              </a:tr>
              <a:tr h="810400">
                <a:tc>
                  <a:txBody>
                    <a:bodyPr/>
                    <a:lstStyle/>
                    <a:p>
                      <a:pPr>
                        <a:lnSpc>
                          <a:spcPct val="200000"/>
                        </a:lnSpc>
                      </a:pPr>
                      <a:r>
                        <a:rPr lang="en-US" sz="2400" dirty="0">
                          <a:latin typeface="Adobe Arabic" panose="02040503050201020203" pitchFamily="18" charset="-78"/>
                          <a:cs typeface="Adobe Arabic" panose="02040503050201020203" pitchFamily="18" charset="-78"/>
                        </a:rPr>
                        <a:t>Merchandise</a:t>
                      </a:r>
                      <a:r>
                        <a:rPr lang="en-US" sz="2400" baseline="0" dirty="0">
                          <a:latin typeface="Adobe Arabic" panose="02040503050201020203" pitchFamily="18" charset="-78"/>
                          <a:cs typeface="Adobe Arabic" panose="02040503050201020203" pitchFamily="18" charset="-78"/>
                        </a:rPr>
                        <a:t> </a:t>
                      </a:r>
                      <a:endParaRPr lang="en-US" sz="2400" dirty="0">
                        <a:latin typeface="Adobe Arabic" panose="02040503050201020203" pitchFamily="18" charset="-78"/>
                        <a:cs typeface="Adobe Arabic" panose="02040503050201020203" pitchFamily="18" charset="-78"/>
                      </a:endParaRPr>
                    </a:p>
                  </a:txBody>
                  <a:tcPr/>
                </a:tc>
                <a:tc>
                  <a:txBody>
                    <a:bodyPr/>
                    <a:lstStyle/>
                    <a:p>
                      <a:pPr algn="r">
                        <a:lnSpc>
                          <a:spcPct val="200000"/>
                        </a:lnSpc>
                      </a:pPr>
                      <a:r>
                        <a:rPr lang="en-US" sz="2400" dirty="0">
                          <a:latin typeface="Adobe Arabic" panose="02040503050201020203" pitchFamily="18" charset="-78"/>
                          <a:cs typeface="Adobe Arabic" panose="02040503050201020203" pitchFamily="18" charset="-78"/>
                        </a:rPr>
                        <a:t>£1000</a:t>
                      </a:r>
                    </a:p>
                  </a:txBody>
                  <a:tcPr/>
                </a:tc>
                <a:extLst>
                  <a:ext uri="{0D108BD9-81ED-4DB2-BD59-A6C34878D82A}">
                    <a16:rowId xmlns:a16="http://schemas.microsoft.com/office/drawing/2014/main" val="10003"/>
                  </a:ext>
                </a:extLst>
              </a:tr>
              <a:tr h="810400">
                <a:tc>
                  <a:txBody>
                    <a:bodyPr/>
                    <a:lstStyle/>
                    <a:p>
                      <a:pPr>
                        <a:lnSpc>
                          <a:spcPct val="200000"/>
                        </a:lnSpc>
                      </a:pPr>
                      <a:r>
                        <a:rPr lang="en-US" sz="2400" dirty="0">
                          <a:latin typeface="Adobe Arabic" panose="02040503050201020203" pitchFamily="18" charset="-78"/>
                          <a:cs typeface="Adobe Arabic" panose="02040503050201020203" pitchFamily="18" charset="-78"/>
                        </a:rPr>
                        <a:t>Exhibitions </a:t>
                      </a:r>
                    </a:p>
                  </a:txBody>
                  <a:tcPr/>
                </a:tc>
                <a:tc>
                  <a:txBody>
                    <a:bodyPr/>
                    <a:lstStyle/>
                    <a:p>
                      <a:pPr algn="r">
                        <a:lnSpc>
                          <a:spcPct val="200000"/>
                        </a:lnSpc>
                      </a:pPr>
                      <a:r>
                        <a:rPr lang="en-GB" sz="2400" kern="1200" dirty="0">
                          <a:solidFill>
                            <a:schemeClr val="dk1"/>
                          </a:solidFill>
                          <a:effectLst/>
                          <a:latin typeface="Adobe Arabic" panose="02040503050201020203" pitchFamily="18" charset="-78"/>
                          <a:ea typeface="+mn-ea"/>
                          <a:cs typeface="Adobe Arabic" panose="02040503050201020203" pitchFamily="18" charset="-78"/>
                        </a:rPr>
                        <a:t>£2000</a:t>
                      </a:r>
                      <a:endParaRPr lang="en-US" sz="2400" dirty="0">
                        <a:latin typeface="Adobe Arabic" panose="02040503050201020203" pitchFamily="18" charset="-78"/>
                        <a:cs typeface="Adobe Arabic" panose="02040503050201020203" pitchFamily="18" charset="-78"/>
                      </a:endParaRPr>
                    </a:p>
                  </a:txBody>
                  <a:tcPr/>
                </a:tc>
                <a:extLst>
                  <a:ext uri="{0D108BD9-81ED-4DB2-BD59-A6C34878D82A}">
                    <a16:rowId xmlns:a16="http://schemas.microsoft.com/office/drawing/2014/main" val="10004"/>
                  </a:ext>
                </a:extLst>
              </a:tr>
              <a:tr h="810400">
                <a:tc>
                  <a:txBody>
                    <a:bodyPr/>
                    <a:lstStyle/>
                    <a:p>
                      <a:pPr>
                        <a:lnSpc>
                          <a:spcPct val="200000"/>
                        </a:lnSpc>
                      </a:pPr>
                      <a:r>
                        <a:rPr lang="en-US" sz="2400" b="1" dirty="0">
                          <a:latin typeface="Adobe Arabic" panose="02040503050201020203" pitchFamily="18" charset="-78"/>
                          <a:cs typeface="Adobe Arabic" panose="02040503050201020203" pitchFamily="18" charset="-78"/>
                        </a:rPr>
                        <a:t>Total projected Revenue </a:t>
                      </a:r>
                    </a:p>
                  </a:txBody>
                  <a:tcPr/>
                </a:tc>
                <a:tc>
                  <a:txBody>
                    <a:bodyPr/>
                    <a:lstStyle/>
                    <a:p>
                      <a:pPr algn="r">
                        <a:lnSpc>
                          <a:spcPct val="200000"/>
                        </a:lnSpc>
                      </a:pPr>
                      <a:r>
                        <a:rPr lang="en-GB" sz="2400" b="1" kern="1200" dirty="0">
                          <a:solidFill>
                            <a:schemeClr val="dk1"/>
                          </a:solidFill>
                          <a:effectLst/>
                          <a:latin typeface="Adobe Arabic" panose="02040503050201020203" pitchFamily="18" charset="-78"/>
                          <a:ea typeface="+mn-ea"/>
                          <a:cs typeface="Adobe Arabic" panose="02040503050201020203" pitchFamily="18" charset="-78"/>
                        </a:rPr>
                        <a:t>£</a:t>
                      </a:r>
                      <a:r>
                        <a:rPr lang="en-US" sz="2400" b="1" dirty="0">
                          <a:latin typeface="Adobe Arabic" panose="02040503050201020203" pitchFamily="18" charset="-78"/>
                          <a:cs typeface="Adobe Arabic" panose="02040503050201020203" pitchFamily="18" charset="-78"/>
                        </a:rPr>
                        <a:t>28000</a:t>
                      </a:r>
                    </a:p>
                  </a:txBody>
                  <a:tcPr/>
                </a:tc>
                <a:extLst>
                  <a:ext uri="{0D108BD9-81ED-4DB2-BD59-A6C34878D82A}">
                    <a16:rowId xmlns:a16="http://schemas.microsoft.com/office/drawing/2014/main" val="10005"/>
                  </a:ext>
                </a:extLst>
              </a:tr>
            </a:tbl>
          </a:graphicData>
        </a:graphic>
      </p:graphicFrame>
      <p:sp>
        <p:nvSpPr>
          <p:cNvPr id="12" name="TextBox 11"/>
          <p:cNvSpPr txBox="1"/>
          <p:nvPr/>
        </p:nvSpPr>
        <p:spPr>
          <a:xfrm>
            <a:off x="6639951" y="1150142"/>
            <a:ext cx="5233181" cy="3970318"/>
          </a:xfrm>
          <a:prstGeom prst="rect">
            <a:avLst/>
          </a:prstGeom>
          <a:noFill/>
        </p:spPr>
        <p:txBody>
          <a:bodyPr wrap="square" rtlCol="0">
            <a:spAutoFit/>
          </a:bodyPr>
          <a:lstStyle/>
          <a:p>
            <a:pPr algn="ctr">
              <a:lnSpc>
                <a:spcPct val="150000"/>
              </a:lnSpc>
            </a:pPr>
            <a:r>
              <a:rPr lang="en-US" sz="2400" b="1" dirty="0">
                <a:solidFill>
                  <a:srgbClr val="0070C0"/>
                </a:solidFill>
                <a:latin typeface="Adobe Arabic" panose="02040503050201020203" pitchFamily="18" charset="-78"/>
                <a:cs typeface="Adobe Arabic" panose="02040503050201020203" pitchFamily="18" charset="-78"/>
              </a:rPr>
              <a:t>Other Potential  Source of Funds</a:t>
            </a:r>
          </a:p>
          <a:p>
            <a:pPr marL="285750" lvl="0" indent="-285750">
              <a:lnSpc>
                <a:spcPct val="150000"/>
              </a:lnSpc>
              <a:buFont typeface="Wingdings" panose="05000000000000000000" pitchFamily="2" charset="2"/>
              <a:buChar char="q"/>
            </a:pPr>
            <a:r>
              <a:rPr lang="en-US" sz="2400" dirty="0">
                <a:latin typeface="Adobe Arabic" panose="02040503050201020203" pitchFamily="18" charset="-78"/>
                <a:cs typeface="Adobe Arabic" panose="02040503050201020203" pitchFamily="18" charset="-78"/>
              </a:rPr>
              <a:t> Government grants &amp; Partnerships </a:t>
            </a:r>
            <a:r>
              <a:rPr lang="en-GB" sz="2400" dirty="0">
                <a:latin typeface="Adobe Arabic" panose="02040503050201020203" pitchFamily="18" charset="-78"/>
                <a:cs typeface="Adobe Arabic" panose="02040503050201020203" pitchFamily="18" charset="-78"/>
              </a:rPr>
              <a:t>(</a:t>
            </a:r>
            <a:r>
              <a:rPr lang="en-GB" sz="2400" dirty="0" err="1">
                <a:latin typeface="Adobe Arabic" panose="02040503050201020203" pitchFamily="18" charset="-78"/>
                <a:cs typeface="Adobe Arabic" panose="02040503050201020203" pitchFamily="18" charset="-78"/>
              </a:rPr>
              <a:t>Ormerod</a:t>
            </a:r>
            <a:r>
              <a:rPr lang="en-GB" sz="2400" dirty="0">
                <a:latin typeface="Adobe Arabic" panose="02040503050201020203" pitchFamily="18" charset="-78"/>
                <a:cs typeface="Adobe Arabic" panose="02040503050201020203" pitchFamily="18" charset="-78"/>
              </a:rPr>
              <a:t> &amp; Wood, 2020)</a:t>
            </a:r>
            <a:r>
              <a:rPr lang="en-GB" sz="2400" b="1" dirty="0">
                <a:latin typeface="Adobe Arabic" panose="02040503050201020203" pitchFamily="18" charset="-78"/>
                <a:cs typeface="Adobe Arabic" panose="02040503050201020203" pitchFamily="18" charset="-78"/>
              </a:rPr>
              <a:t>.</a:t>
            </a:r>
            <a:r>
              <a:rPr lang="en-GB" sz="2400" dirty="0">
                <a:latin typeface="Adobe Arabic" panose="02040503050201020203" pitchFamily="18" charset="-78"/>
                <a:cs typeface="Adobe Arabic" panose="02040503050201020203" pitchFamily="18" charset="-78"/>
              </a:rPr>
              <a:t>  </a:t>
            </a:r>
            <a:endParaRPr lang="en-US" sz="2400" dirty="0">
              <a:latin typeface="Adobe Arabic" panose="02040503050201020203" pitchFamily="18" charset="-78"/>
              <a:cs typeface="Adobe Arabic" panose="02040503050201020203" pitchFamily="18" charset="-78"/>
            </a:endParaRPr>
          </a:p>
          <a:p>
            <a:pPr marL="285750" indent="-285750">
              <a:lnSpc>
                <a:spcPct val="150000"/>
              </a:lnSpc>
              <a:buFont typeface="Wingdings" panose="05000000000000000000" pitchFamily="2" charset="2"/>
              <a:buChar char="q"/>
            </a:pPr>
            <a:r>
              <a:rPr lang="en-US" sz="2400" dirty="0">
                <a:latin typeface="Adobe Arabic" panose="02040503050201020203" pitchFamily="18" charset="-78"/>
                <a:cs typeface="Adobe Arabic" panose="02040503050201020203" pitchFamily="18" charset="-78"/>
              </a:rPr>
              <a:t> Crowdfunding campaigns (</a:t>
            </a:r>
            <a:r>
              <a:rPr lang="en-GB" sz="2400" dirty="0"/>
              <a:t>Mödl,2020) </a:t>
            </a:r>
            <a:r>
              <a:rPr lang="en-US" sz="2400" dirty="0">
                <a:latin typeface="Adobe Arabic" panose="02040503050201020203" pitchFamily="18" charset="-78"/>
                <a:cs typeface="Adobe Arabic" panose="02040503050201020203" pitchFamily="18" charset="-78"/>
              </a:rPr>
              <a:t> </a:t>
            </a:r>
          </a:p>
          <a:p>
            <a:pPr marL="285750" indent="-285750">
              <a:lnSpc>
                <a:spcPct val="150000"/>
              </a:lnSpc>
              <a:buFont typeface="Wingdings" panose="05000000000000000000" pitchFamily="2" charset="2"/>
              <a:buChar char="q"/>
            </a:pPr>
            <a:r>
              <a:rPr lang="en-US" sz="2400" dirty="0">
                <a:latin typeface="Adobe Arabic" panose="02040503050201020203" pitchFamily="18" charset="-78"/>
                <a:cs typeface="Adobe Arabic" panose="02040503050201020203" pitchFamily="18" charset="-78"/>
              </a:rPr>
              <a:t>Research and academic institutions </a:t>
            </a:r>
          </a:p>
          <a:p>
            <a:pPr marL="285750" indent="-285750">
              <a:lnSpc>
                <a:spcPct val="150000"/>
              </a:lnSpc>
              <a:buFont typeface="Wingdings" panose="05000000000000000000" pitchFamily="2" charset="2"/>
              <a:buChar char="q"/>
            </a:pPr>
            <a:r>
              <a:rPr lang="en-US" sz="2400" dirty="0">
                <a:latin typeface="Adobe Arabic" panose="02040503050201020203" pitchFamily="18" charset="-78"/>
                <a:cs typeface="Adobe Arabic" panose="02040503050201020203" pitchFamily="18" charset="-78"/>
              </a:rPr>
              <a:t>Venture capitalists and Angel investors (</a:t>
            </a:r>
            <a:r>
              <a:rPr lang="en-US" sz="2400" dirty="0" err="1">
                <a:latin typeface="Adobe Arabic" panose="02040503050201020203" pitchFamily="18" charset="-78"/>
                <a:cs typeface="Adobe Arabic" panose="02040503050201020203" pitchFamily="18" charset="-78"/>
              </a:rPr>
              <a:t>Ormerod</a:t>
            </a:r>
            <a:r>
              <a:rPr lang="en-US" sz="2400" dirty="0">
                <a:latin typeface="Adobe Arabic" panose="02040503050201020203" pitchFamily="18" charset="-78"/>
                <a:cs typeface="Adobe Arabic" panose="02040503050201020203" pitchFamily="18" charset="-78"/>
              </a:rPr>
              <a:t> &amp; Wood, 2020) </a:t>
            </a:r>
          </a:p>
        </p:txBody>
      </p:sp>
      <p:sp>
        <p:nvSpPr>
          <p:cNvPr id="13" name="TextBox 12"/>
          <p:cNvSpPr txBox="1"/>
          <p:nvPr/>
        </p:nvSpPr>
        <p:spPr>
          <a:xfrm>
            <a:off x="2940148" y="6312692"/>
            <a:ext cx="5008098" cy="646331"/>
          </a:xfrm>
          <a:prstGeom prst="rect">
            <a:avLst/>
          </a:prstGeom>
          <a:noFill/>
        </p:spPr>
        <p:txBody>
          <a:bodyPr wrap="square" rtlCol="0">
            <a:spAutoFit/>
          </a:bodyPr>
          <a:lstStyle/>
          <a:p>
            <a:pPr lvl="0"/>
            <a:r>
              <a:rPr lang="en-GB" dirty="0"/>
              <a:t>(BBC, 2024; </a:t>
            </a:r>
            <a:endParaRPr lang="en-US" dirty="0"/>
          </a:p>
          <a:p>
            <a:endParaRPr lang="en-US" dirty="0"/>
          </a:p>
        </p:txBody>
      </p:sp>
    </p:spTree>
    <p:extLst>
      <p:ext uri="{BB962C8B-B14F-4D97-AF65-F5344CB8AC3E}">
        <p14:creationId xmlns:p14="http://schemas.microsoft.com/office/powerpoint/2010/main" val="2135194447"/>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shade val="50000"/>
            </a:schemeClr>
          </a:lnRef>
          <a:fillRef idx="1">
            <a:schemeClr val="accent3"/>
          </a:fillRef>
          <a:effectRef idx="0">
            <a:schemeClr val="accent3"/>
          </a:effectRef>
          <a:fontRef idx="minor">
            <a:schemeClr val="lt1"/>
          </a:fontRef>
        </p:style>
        <p:txBody>
          <a:bodyPr>
            <a:noAutofit/>
          </a:bodyPr>
          <a:lstStyle/>
          <a:p>
            <a:pPr algn="ctr"/>
            <a:r>
              <a:rPr lang="en-GB" b="1" dirty="0"/>
              <a:t>Conclusion/Justification of Feasibility</a:t>
            </a:r>
            <a:endParaRPr lang="en-US" dirty="0"/>
          </a:p>
        </p:txBody>
      </p:sp>
      <p:sp>
        <p:nvSpPr>
          <p:cNvPr id="3" name="Content Placeholder 2"/>
          <p:cNvSpPr>
            <a:spLocks noGrp="1"/>
          </p:cNvSpPr>
          <p:nvPr>
            <p:ph idx="1"/>
          </p:nvPr>
        </p:nvSpPr>
        <p:spPr>
          <a:xfrm>
            <a:off x="984738" y="2110153"/>
            <a:ext cx="10170942" cy="4346917"/>
          </a:xfrm>
        </p:spPr>
        <p:txBody>
          <a:bodyPr>
            <a:noAutofit/>
          </a:bodyPr>
          <a:lstStyle/>
          <a:p>
            <a:pPr marL="171450" lvl="0" indent="-171450">
              <a:buFont typeface="Arial" panose="020B0604020202020204" pitchFamily="34" charset="0"/>
              <a:buChar char="•"/>
            </a:pPr>
            <a:r>
              <a:rPr lang="en-GB" sz="2400" dirty="0">
                <a:solidFill>
                  <a:schemeClr val="tx1"/>
                </a:solidFill>
                <a:latin typeface="Adobe Arabic" panose="02040503050201020203" pitchFamily="18" charset="-78"/>
                <a:cs typeface="Adobe Arabic" panose="02040503050201020203" pitchFamily="18" charset="-78"/>
              </a:rPr>
              <a:t>The above feasibility plan offers the rationale for hosting a blockchain technology event on the security of the hospitality industry. </a:t>
            </a:r>
            <a:endParaRPr lang="en-US" sz="2400" dirty="0">
              <a:solidFill>
                <a:schemeClr val="tx1"/>
              </a:solidFill>
              <a:latin typeface="Adobe Arabic" panose="02040503050201020203" pitchFamily="18" charset="-78"/>
              <a:cs typeface="Adobe Arabic" panose="02040503050201020203" pitchFamily="18" charset="-78"/>
            </a:endParaRPr>
          </a:p>
          <a:p>
            <a:pPr marL="171450" lvl="0" indent="-171450">
              <a:buFont typeface="Arial" panose="020B0604020202020204" pitchFamily="34" charset="0"/>
              <a:buChar char="•"/>
            </a:pPr>
            <a:r>
              <a:rPr lang="en-GB" sz="2400" dirty="0">
                <a:solidFill>
                  <a:schemeClr val="tx1"/>
                </a:solidFill>
                <a:latin typeface="Adobe Arabic" panose="02040503050201020203" pitchFamily="18" charset="-78"/>
                <a:cs typeface="Adobe Arabic" panose="02040503050201020203" pitchFamily="18" charset="-78"/>
              </a:rPr>
              <a:t>Because of the growing interest in blockchain technology within the hospitality industry, there is a significant opportunity for the proposed event. </a:t>
            </a:r>
            <a:endParaRPr lang="en-US" sz="2400" dirty="0">
              <a:solidFill>
                <a:schemeClr val="tx1"/>
              </a:solidFill>
              <a:latin typeface="Adobe Arabic" panose="02040503050201020203" pitchFamily="18" charset="-78"/>
              <a:cs typeface="Adobe Arabic" panose="02040503050201020203" pitchFamily="18" charset="-78"/>
            </a:endParaRPr>
          </a:p>
          <a:p>
            <a:pPr marL="171450" lvl="0" indent="-171450">
              <a:buFont typeface="Arial" panose="020B0604020202020204" pitchFamily="34" charset="0"/>
              <a:buChar char="•"/>
            </a:pPr>
            <a:r>
              <a:rPr lang="en-GB" sz="2400" dirty="0">
                <a:solidFill>
                  <a:schemeClr val="tx1"/>
                </a:solidFill>
                <a:latin typeface="Adobe Arabic" panose="02040503050201020203" pitchFamily="18" charset="-78"/>
                <a:cs typeface="Adobe Arabic" panose="02040503050201020203" pitchFamily="18" charset="-78"/>
              </a:rPr>
              <a:t>The proposed Venue, I.e., Venue </a:t>
            </a:r>
            <a:r>
              <a:rPr lang="en-GB" sz="2400" dirty="0" err="1">
                <a:solidFill>
                  <a:schemeClr val="tx1"/>
                </a:solidFill>
                <a:latin typeface="Adobe Arabic" panose="02040503050201020203" pitchFamily="18" charset="-78"/>
                <a:cs typeface="Adobe Arabic" panose="02040503050201020203" pitchFamily="18" charset="-78"/>
              </a:rPr>
              <a:t>Cymru</a:t>
            </a:r>
            <a:r>
              <a:rPr lang="en-GB" sz="2400" dirty="0">
                <a:solidFill>
                  <a:schemeClr val="tx1"/>
                </a:solidFill>
                <a:latin typeface="Adobe Arabic" panose="02040503050201020203" pitchFamily="18" charset="-78"/>
                <a:cs typeface="Adobe Arabic" panose="02040503050201020203" pitchFamily="18" charset="-78"/>
              </a:rPr>
              <a:t>, has the required infrastructure and resources to host the event. </a:t>
            </a:r>
            <a:endParaRPr lang="en-US" sz="2400" dirty="0">
              <a:solidFill>
                <a:schemeClr val="tx1"/>
              </a:solidFill>
              <a:latin typeface="Adobe Arabic" panose="02040503050201020203" pitchFamily="18" charset="-78"/>
              <a:cs typeface="Adobe Arabic" panose="02040503050201020203" pitchFamily="18" charset="-78"/>
            </a:endParaRPr>
          </a:p>
          <a:p>
            <a:pPr marL="171450" lvl="0" indent="-171450">
              <a:buFont typeface="Arial" panose="020B0604020202020204" pitchFamily="34" charset="0"/>
              <a:buChar char="•"/>
            </a:pPr>
            <a:r>
              <a:rPr lang="en-GB" sz="2400" dirty="0">
                <a:solidFill>
                  <a:schemeClr val="tx1"/>
                </a:solidFill>
                <a:latin typeface="Adobe Arabic" panose="02040503050201020203" pitchFamily="18" charset="-78"/>
                <a:cs typeface="Adobe Arabic" panose="02040503050201020203" pitchFamily="18" charset="-78"/>
              </a:rPr>
              <a:t>Even though financial viability is based on assumption, marketing, and comprehension, financial planning will ensure the event’s sustainability and success.</a:t>
            </a:r>
            <a:endParaRPr lang="en-US" sz="2400" dirty="0">
              <a:solidFill>
                <a:schemeClr val="tx1"/>
              </a:solidFill>
              <a:latin typeface="Adobe Arabic" panose="02040503050201020203" pitchFamily="18" charset="-78"/>
              <a:cs typeface="Adobe Arabic" panose="02040503050201020203" pitchFamily="18" charset="-78"/>
            </a:endParaRPr>
          </a:p>
          <a:p>
            <a:pPr marL="171450" lvl="0" indent="-171450">
              <a:buFont typeface="Arial" panose="020B0604020202020204" pitchFamily="34" charset="0"/>
              <a:buChar char="•"/>
            </a:pPr>
            <a:r>
              <a:rPr lang="en-GB" sz="2400" dirty="0">
                <a:solidFill>
                  <a:schemeClr val="tx1"/>
                </a:solidFill>
                <a:latin typeface="Adobe Arabic" panose="02040503050201020203" pitchFamily="18" charset="-78"/>
                <a:cs typeface="Adobe Arabic" panose="02040503050201020203" pitchFamily="18" charset="-78"/>
              </a:rPr>
              <a:t>In addition, extensive research has been done in planning and preparation with careful evaluation of the market, operational, and financial factors </a:t>
            </a:r>
            <a:endParaRPr lang="en-US" sz="2400" dirty="0">
              <a:solidFill>
                <a:schemeClr val="tx1"/>
              </a:solidFill>
              <a:latin typeface="Adobe Arabic" panose="02040503050201020203" pitchFamily="18" charset="-78"/>
              <a:cs typeface="Adobe Arabic" panose="02040503050201020203" pitchFamily="18" charset="-78"/>
            </a:endParaRPr>
          </a:p>
          <a:p>
            <a:endParaRPr lang="en-US" sz="2400" dirty="0"/>
          </a:p>
        </p:txBody>
      </p:sp>
    </p:spTree>
    <p:extLst>
      <p:ext uri="{BB962C8B-B14F-4D97-AF65-F5344CB8AC3E}">
        <p14:creationId xmlns:p14="http://schemas.microsoft.com/office/powerpoint/2010/main" val="29739640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559908"/>
          </a:xfrm>
        </p:spPr>
        <p:txBody>
          <a:bodyPr>
            <a:normAutofit/>
          </a:bodyPr>
          <a:lstStyle/>
          <a:p>
            <a:pPr algn="ctr"/>
            <a:r>
              <a:rPr lang="en-US" sz="2400" dirty="0">
                <a:latin typeface="Adobe Naskh Medium" panose="01010101010101010101" pitchFamily="50" charset="-78"/>
                <a:cs typeface="Adobe Naskh Medium" panose="01010101010101010101" pitchFamily="50" charset="-78"/>
              </a:rPr>
              <a:t>References </a:t>
            </a:r>
          </a:p>
        </p:txBody>
      </p:sp>
      <p:sp>
        <p:nvSpPr>
          <p:cNvPr id="5" name="Content Placeholder 4"/>
          <p:cNvSpPr>
            <a:spLocks noGrp="1"/>
          </p:cNvSpPr>
          <p:nvPr>
            <p:ph idx="1"/>
          </p:nvPr>
        </p:nvSpPr>
        <p:spPr>
          <a:xfrm>
            <a:off x="838200" y="925034"/>
            <a:ext cx="10515600" cy="4911689"/>
          </a:xfrm>
        </p:spPr>
        <p:txBody>
          <a:bodyPr>
            <a:noAutofit/>
          </a:bodyPr>
          <a:lstStyle/>
          <a:p>
            <a:pPr>
              <a:lnSpc>
                <a:spcPct val="100000"/>
              </a:lnSpc>
            </a:pPr>
            <a:r>
              <a:rPr lang="en-US" sz="1300" dirty="0">
                <a:latin typeface="Adobe Arabic" panose="02040503050201020203" pitchFamily="18" charset="-78"/>
                <a:cs typeface="Adobe Arabic" panose="02040503050201020203" pitchFamily="18" charset="-78"/>
              </a:rPr>
              <a:t>Al Karim, R., </a:t>
            </a:r>
            <a:r>
              <a:rPr lang="en-US" sz="1300" dirty="0" err="1">
                <a:latin typeface="Adobe Arabic" panose="02040503050201020203" pitchFamily="18" charset="-78"/>
                <a:cs typeface="Adobe Arabic" panose="02040503050201020203" pitchFamily="18" charset="-78"/>
              </a:rPr>
              <a:t>Ishrat</a:t>
            </a:r>
            <a:r>
              <a:rPr lang="en-US" sz="1300" dirty="0">
                <a:latin typeface="Adobe Arabic" panose="02040503050201020203" pitchFamily="18" charset="-78"/>
                <a:cs typeface="Adobe Arabic" panose="02040503050201020203" pitchFamily="18" charset="-78"/>
              </a:rPr>
              <a:t>, M. and Rahman, M.A. (2022) ‘Blockchain technology and its untapped potentials in the hospitality industry’, </a:t>
            </a:r>
            <a:r>
              <a:rPr lang="en-US" sz="1300" i="1" dirty="0">
                <a:latin typeface="Adobe Arabic" panose="02040503050201020203" pitchFamily="18" charset="-78"/>
                <a:cs typeface="Adobe Arabic" panose="02040503050201020203" pitchFamily="18" charset="-78"/>
              </a:rPr>
              <a:t>Journal of Technology Management and Business</a:t>
            </a:r>
            <a:r>
              <a:rPr lang="en-US" sz="1300" dirty="0">
                <a:latin typeface="Adobe Arabic" panose="02040503050201020203" pitchFamily="18" charset="-78"/>
                <a:cs typeface="Adobe Arabic" panose="02040503050201020203" pitchFamily="18" charset="-78"/>
              </a:rPr>
              <a:t>, 9(1). doi:10.30880/jtmb.2022.09.01.001. </a:t>
            </a:r>
          </a:p>
          <a:p>
            <a:pPr>
              <a:lnSpc>
                <a:spcPct val="100000"/>
              </a:lnSpc>
            </a:pPr>
            <a:r>
              <a:rPr lang="en-US" sz="1300" dirty="0">
                <a:latin typeface="Adobe Arabic" panose="02040503050201020203" pitchFamily="18" charset="-78"/>
                <a:cs typeface="Adobe Arabic" panose="02040503050201020203" pitchFamily="18" charset="-78"/>
              </a:rPr>
              <a:t>An, J., Kim, H. and </a:t>
            </a:r>
            <a:r>
              <a:rPr lang="en-US" sz="1300" dirty="0" err="1">
                <a:latin typeface="Adobe Arabic" panose="02040503050201020203" pitchFamily="18" charset="-78"/>
                <a:cs typeface="Adobe Arabic" panose="02040503050201020203" pitchFamily="18" charset="-78"/>
              </a:rPr>
              <a:t>Hur</a:t>
            </a:r>
            <a:r>
              <a:rPr lang="en-US" sz="1300" dirty="0">
                <a:latin typeface="Adobe Arabic" panose="02040503050201020203" pitchFamily="18" charset="-78"/>
                <a:cs typeface="Adobe Arabic" panose="02040503050201020203" pitchFamily="18" charset="-78"/>
              </a:rPr>
              <a:t>, D. (2021) ‘Keeping the competitive edge of a convention and exhibition center in mice environment: Identification of event attributes for long-run success’, </a:t>
            </a:r>
            <a:r>
              <a:rPr lang="en-US" sz="1300" i="1" dirty="0">
                <a:latin typeface="Adobe Arabic" panose="02040503050201020203" pitchFamily="18" charset="-78"/>
                <a:cs typeface="Adobe Arabic" panose="02040503050201020203" pitchFamily="18" charset="-78"/>
              </a:rPr>
              <a:t>Sustainability</a:t>
            </a:r>
            <a:r>
              <a:rPr lang="en-US" sz="1300" dirty="0">
                <a:latin typeface="Adobe Arabic" panose="02040503050201020203" pitchFamily="18" charset="-78"/>
                <a:cs typeface="Adobe Arabic" panose="02040503050201020203" pitchFamily="18" charset="-78"/>
              </a:rPr>
              <a:t>, 13(9), p. 5030. doi:10.3390/su13095030. </a:t>
            </a:r>
          </a:p>
          <a:p>
            <a:pPr>
              <a:lnSpc>
                <a:spcPct val="100000"/>
              </a:lnSpc>
            </a:pPr>
            <a:r>
              <a:rPr lang="en-US" sz="1300" dirty="0">
                <a:latin typeface="Adobe Arabic" panose="02040503050201020203" pitchFamily="18" charset="-78"/>
                <a:cs typeface="Adobe Arabic" panose="02040503050201020203" pitchFamily="18" charset="-78"/>
              </a:rPr>
              <a:t>BBC (2024) </a:t>
            </a:r>
            <a:r>
              <a:rPr lang="en-US" sz="1300" i="1" dirty="0">
                <a:latin typeface="Adobe Arabic" panose="02040503050201020203" pitchFamily="18" charset="-78"/>
                <a:cs typeface="Adobe Arabic" panose="02040503050201020203" pitchFamily="18" charset="-78"/>
              </a:rPr>
              <a:t>Events: Planning and management</a:t>
            </a:r>
            <a:r>
              <a:rPr lang="en-US" sz="1300" dirty="0">
                <a:latin typeface="Adobe Arabic" panose="02040503050201020203" pitchFamily="18" charset="-78"/>
                <a:cs typeface="Adobe Arabic" panose="02040503050201020203" pitchFamily="18" charset="-78"/>
              </a:rPr>
              <a:t>, </a:t>
            </a:r>
            <a:r>
              <a:rPr lang="en-US" sz="1300" i="1" dirty="0">
                <a:latin typeface="Adobe Arabic" panose="02040503050201020203" pitchFamily="18" charset="-78"/>
                <a:cs typeface="Adobe Arabic" panose="02040503050201020203" pitchFamily="18" charset="-78"/>
              </a:rPr>
              <a:t>BBC News</a:t>
            </a:r>
            <a:r>
              <a:rPr lang="en-US" sz="1300" dirty="0">
                <a:latin typeface="Adobe Arabic" panose="02040503050201020203" pitchFamily="18" charset="-78"/>
                <a:cs typeface="Adobe Arabic" panose="02040503050201020203" pitchFamily="18" charset="-78"/>
              </a:rPr>
              <a:t>. Available at: </a:t>
            </a:r>
            <a:r>
              <a:rPr lang="en-US" sz="1300" u="sng" dirty="0">
                <a:latin typeface="Adobe Arabic" panose="02040503050201020203" pitchFamily="18" charset="-78"/>
                <a:cs typeface="Adobe Arabic" panose="02040503050201020203" pitchFamily="18" charset="-78"/>
                <a:hlinkClick r:id="rId2"/>
              </a:rPr>
              <a:t>https://www.bbc.co.uk/safety/resources/aztopics/event-planning-management/</a:t>
            </a:r>
            <a:endParaRPr lang="en-US" sz="1300" dirty="0">
              <a:latin typeface="Adobe Arabic" panose="02040503050201020203" pitchFamily="18" charset="-78"/>
              <a:cs typeface="Adobe Arabic" panose="02040503050201020203" pitchFamily="18" charset="-78"/>
            </a:endParaRPr>
          </a:p>
          <a:p>
            <a:pPr>
              <a:lnSpc>
                <a:spcPct val="100000"/>
              </a:lnSpc>
            </a:pPr>
            <a:r>
              <a:rPr lang="en-US" sz="1300" dirty="0">
                <a:latin typeface="Adobe Arabic" panose="02040503050201020203" pitchFamily="18" charset="-78"/>
                <a:cs typeface="Adobe Arabic" panose="02040503050201020203" pitchFamily="18" charset="-78"/>
              </a:rPr>
              <a:t>Campos, F. </a:t>
            </a:r>
            <a:r>
              <a:rPr lang="en-US" sz="1300" i="1" dirty="0">
                <a:latin typeface="Adobe Arabic" panose="02040503050201020203" pitchFamily="18" charset="-78"/>
                <a:cs typeface="Adobe Arabic" panose="02040503050201020203" pitchFamily="18" charset="-78"/>
              </a:rPr>
              <a:t>et al.</a:t>
            </a:r>
            <a:r>
              <a:rPr lang="en-US" sz="1300" dirty="0">
                <a:latin typeface="Adobe Arabic" panose="02040503050201020203" pitchFamily="18" charset="-78"/>
                <a:cs typeface="Adobe Arabic" panose="02040503050201020203" pitchFamily="18" charset="-78"/>
              </a:rPr>
              <a:t> (2022) ‘Management accounting practices in the hospitality industry: A systematic review and Critical Approach’, </a:t>
            </a:r>
            <a:r>
              <a:rPr lang="en-US" sz="1300" i="1" dirty="0">
                <a:latin typeface="Adobe Arabic" panose="02040503050201020203" pitchFamily="18" charset="-78"/>
                <a:cs typeface="Adobe Arabic" panose="02040503050201020203" pitchFamily="18" charset="-78"/>
              </a:rPr>
              <a:t>Tourism and Hospitality</a:t>
            </a:r>
            <a:r>
              <a:rPr lang="en-US" sz="1300" dirty="0">
                <a:latin typeface="Adobe Arabic" panose="02040503050201020203" pitchFamily="18" charset="-78"/>
                <a:cs typeface="Adobe Arabic" panose="02040503050201020203" pitchFamily="18" charset="-78"/>
              </a:rPr>
              <a:t>, 3(1), pp. 243–264. doi:10.3390/tourhosp3010017. </a:t>
            </a:r>
          </a:p>
          <a:p>
            <a:pPr>
              <a:lnSpc>
                <a:spcPct val="100000"/>
              </a:lnSpc>
            </a:pPr>
            <a:r>
              <a:rPr lang="en-US" sz="1300" dirty="0">
                <a:latin typeface="Adobe Arabic" panose="02040503050201020203" pitchFamily="18" charset="-78"/>
                <a:cs typeface="Adobe Arabic" panose="02040503050201020203" pitchFamily="18" charset="-78"/>
              </a:rPr>
              <a:t>Deloitte. (2024). </a:t>
            </a:r>
            <a:r>
              <a:rPr lang="en-US" sz="1300" i="1" dirty="0" err="1">
                <a:latin typeface="Adobe Arabic" panose="02040503050201020203" pitchFamily="18" charset="-78"/>
                <a:cs typeface="Adobe Arabic" panose="02040503050201020203" pitchFamily="18" charset="-78"/>
              </a:rPr>
              <a:t>Blockchain’s</a:t>
            </a:r>
            <a:r>
              <a:rPr lang="en-US" sz="1300" i="1" dirty="0">
                <a:latin typeface="Adobe Arabic" panose="02040503050201020203" pitchFamily="18" charset="-78"/>
                <a:cs typeface="Adobe Arabic" panose="02040503050201020203" pitchFamily="18" charset="-78"/>
              </a:rPr>
              <a:t> potential for consumer products companies</a:t>
            </a:r>
            <a:r>
              <a:rPr lang="en-US" sz="1300" dirty="0">
                <a:latin typeface="Adobe Arabic" panose="02040503050201020203" pitchFamily="18" charset="-78"/>
                <a:cs typeface="Adobe Arabic" panose="02040503050201020203" pitchFamily="18" charset="-78"/>
              </a:rPr>
              <a:t>. [online] Available at: </a:t>
            </a:r>
            <a:r>
              <a:rPr lang="en-US" sz="1300" u="sng" dirty="0">
                <a:latin typeface="Adobe Arabic" panose="02040503050201020203" pitchFamily="18" charset="-78"/>
                <a:cs typeface="Adobe Arabic" panose="02040503050201020203" pitchFamily="18" charset="-78"/>
                <a:hlinkClick r:id="rId3"/>
              </a:rPr>
              <a:t>https://www2.deloitte.com/nl/nl/pages/consumer-industrial-products/articles/blockchain-in-the-consumer-products-industry.html</a:t>
            </a:r>
            <a:endParaRPr lang="en-US" sz="1300" u="sng" dirty="0">
              <a:latin typeface="Adobe Arabic" panose="02040503050201020203" pitchFamily="18" charset="-78"/>
              <a:cs typeface="Adobe Arabic" panose="02040503050201020203" pitchFamily="18" charset="-78"/>
            </a:endParaRPr>
          </a:p>
          <a:p>
            <a:r>
              <a:rPr lang="en-US" sz="1300" dirty="0" err="1">
                <a:latin typeface="Adobe Arabic" panose="02040503050201020203" pitchFamily="18" charset="-78"/>
                <a:cs typeface="Adobe Arabic" panose="02040503050201020203" pitchFamily="18" charset="-78"/>
              </a:rPr>
              <a:t>Dhiraj</a:t>
            </a:r>
            <a:r>
              <a:rPr lang="en-US" sz="1300" dirty="0">
                <a:latin typeface="Adobe Arabic" panose="02040503050201020203" pitchFamily="18" charset="-78"/>
                <a:cs typeface="Adobe Arabic" panose="02040503050201020203" pitchFamily="18" charset="-78"/>
              </a:rPr>
              <a:t>, A. </a:t>
            </a:r>
            <a:r>
              <a:rPr lang="en-US" sz="1300" i="1" dirty="0">
                <a:latin typeface="Adobe Arabic" panose="02040503050201020203" pitchFamily="18" charset="-78"/>
                <a:cs typeface="Adobe Arabic" panose="02040503050201020203" pitchFamily="18" charset="-78"/>
              </a:rPr>
              <a:t>et al.</a:t>
            </a:r>
            <a:r>
              <a:rPr lang="en-US" sz="1300" dirty="0">
                <a:latin typeface="Adobe Arabic" panose="02040503050201020203" pitchFamily="18" charset="-78"/>
                <a:cs typeface="Adobe Arabic" panose="02040503050201020203" pitchFamily="18" charset="-78"/>
              </a:rPr>
              <a:t> (2023) ‘Blockchain payment services in the hospitality sector: The mediating role of data security on </a:t>
            </a:r>
            <a:r>
              <a:rPr lang="en-US" sz="1300" dirty="0" err="1">
                <a:latin typeface="Adobe Arabic" panose="02040503050201020203" pitchFamily="18" charset="-78"/>
                <a:cs typeface="Adobe Arabic" panose="02040503050201020203" pitchFamily="18" charset="-78"/>
              </a:rPr>
              <a:t>utilisation</a:t>
            </a:r>
            <a:r>
              <a:rPr lang="en-US" sz="1300" dirty="0">
                <a:latin typeface="Adobe Arabic" panose="02040503050201020203" pitchFamily="18" charset="-78"/>
                <a:cs typeface="Adobe Arabic" panose="02040503050201020203" pitchFamily="18" charset="-78"/>
              </a:rPr>
              <a:t> efficiency of the customer’, </a:t>
            </a:r>
            <a:r>
              <a:rPr lang="en-US" sz="1300" i="1" dirty="0">
                <a:latin typeface="Adobe Arabic" panose="02040503050201020203" pitchFamily="18" charset="-78"/>
                <a:cs typeface="Adobe Arabic" panose="02040503050201020203" pitchFamily="18" charset="-78"/>
              </a:rPr>
              <a:t>Data</a:t>
            </a:r>
            <a:r>
              <a:rPr lang="en-US" sz="1300" dirty="0">
                <a:latin typeface="Adobe Arabic" panose="02040503050201020203" pitchFamily="18" charset="-78"/>
                <a:cs typeface="Adobe Arabic" panose="02040503050201020203" pitchFamily="18" charset="-78"/>
              </a:rPr>
              <a:t>, 8(8), p. 123. doi:10.3390/data8080123. </a:t>
            </a:r>
          </a:p>
          <a:p>
            <a:r>
              <a:rPr lang="en-US" sz="1300" dirty="0" err="1">
                <a:latin typeface="Adobe Arabic" panose="02040503050201020203" pitchFamily="18" charset="-78"/>
                <a:cs typeface="Adobe Arabic" panose="02040503050201020203" pitchFamily="18" charset="-78"/>
              </a:rPr>
              <a:t>ExCeL</a:t>
            </a:r>
            <a:r>
              <a:rPr lang="en-US" sz="1300" dirty="0">
                <a:latin typeface="Adobe Arabic" panose="02040503050201020203" pitchFamily="18" charset="-78"/>
                <a:cs typeface="Adobe Arabic" panose="02040503050201020203" pitchFamily="18" charset="-78"/>
              </a:rPr>
              <a:t> London (2024) </a:t>
            </a:r>
            <a:r>
              <a:rPr lang="en-US" sz="1300" i="1" dirty="0">
                <a:latin typeface="Adobe Arabic" panose="02040503050201020203" pitchFamily="18" charset="-78"/>
                <a:cs typeface="Adobe Arabic" panose="02040503050201020203" pitchFamily="18" charset="-78"/>
              </a:rPr>
              <a:t>London blockchain conference</a:t>
            </a:r>
            <a:r>
              <a:rPr lang="en-US" sz="1300" dirty="0">
                <a:latin typeface="Adobe Arabic" panose="02040503050201020203" pitchFamily="18" charset="-78"/>
                <a:cs typeface="Adobe Arabic" panose="02040503050201020203" pitchFamily="18" charset="-78"/>
              </a:rPr>
              <a:t>, </a:t>
            </a:r>
            <a:r>
              <a:rPr lang="en-US" sz="1300" i="1" dirty="0" err="1">
                <a:latin typeface="Adobe Arabic" panose="02040503050201020203" pitchFamily="18" charset="-78"/>
                <a:cs typeface="Adobe Arabic" panose="02040503050201020203" pitchFamily="18" charset="-78"/>
              </a:rPr>
              <a:t>ExCeL</a:t>
            </a:r>
            <a:r>
              <a:rPr lang="en-US" sz="1300" i="1" dirty="0">
                <a:latin typeface="Adobe Arabic" panose="02040503050201020203" pitchFamily="18" charset="-78"/>
                <a:cs typeface="Adobe Arabic" panose="02040503050201020203" pitchFamily="18" charset="-78"/>
              </a:rPr>
              <a:t> London</a:t>
            </a:r>
            <a:r>
              <a:rPr lang="en-US" sz="1300" dirty="0">
                <a:latin typeface="Adobe Arabic" panose="02040503050201020203" pitchFamily="18" charset="-78"/>
                <a:cs typeface="Adobe Arabic" panose="02040503050201020203" pitchFamily="18" charset="-78"/>
              </a:rPr>
              <a:t>. Available at: </a:t>
            </a:r>
            <a:r>
              <a:rPr lang="en-US" sz="1300" u="sng" dirty="0">
                <a:latin typeface="Adobe Arabic" panose="02040503050201020203" pitchFamily="18" charset="-78"/>
                <a:cs typeface="Adobe Arabic" panose="02040503050201020203" pitchFamily="18" charset="-78"/>
                <a:hlinkClick r:id="rId4"/>
              </a:rPr>
              <a:t>https://www.excel.london/whats-on/london-blockchain-conference</a:t>
            </a:r>
            <a:endParaRPr lang="en-US" sz="1300" dirty="0">
              <a:latin typeface="Adobe Arabic" panose="02040503050201020203" pitchFamily="18" charset="-78"/>
              <a:cs typeface="Adobe Arabic" panose="02040503050201020203" pitchFamily="18" charset="-78"/>
            </a:endParaRPr>
          </a:p>
          <a:p>
            <a:r>
              <a:rPr lang="en-US" sz="1300" dirty="0">
                <a:latin typeface="Adobe Arabic" panose="02040503050201020203" pitchFamily="18" charset="-78"/>
                <a:cs typeface="Adobe Arabic" panose="02040503050201020203" pitchFamily="18" charset="-78"/>
              </a:rPr>
              <a:t>Flecha-Barrio, M.D., </a:t>
            </a:r>
            <a:r>
              <a:rPr lang="en-US" sz="1300" dirty="0" err="1">
                <a:latin typeface="Adobe Arabic" panose="02040503050201020203" pitchFamily="18" charset="-78"/>
                <a:cs typeface="Adobe Arabic" panose="02040503050201020203" pitchFamily="18" charset="-78"/>
              </a:rPr>
              <a:t>Palomo</a:t>
            </a:r>
            <a:r>
              <a:rPr lang="en-US" sz="1300" dirty="0">
                <a:latin typeface="Adobe Arabic" panose="02040503050201020203" pitchFamily="18" charset="-78"/>
                <a:cs typeface="Adobe Arabic" panose="02040503050201020203" pitchFamily="18" charset="-78"/>
              </a:rPr>
              <a:t>, J., Figueroa-Domecq, C. and Segovia-Perez, M. (2019). Blockchain implementation in hotel management. </a:t>
            </a:r>
            <a:r>
              <a:rPr lang="en-US" sz="1300" i="1" dirty="0">
                <a:latin typeface="Adobe Arabic" panose="02040503050201020203" pitchFamily="18" charset="-78"/>
                <a:cs typeface="Adobe Arabic" panose="02040503050201020203" pitchFamily="18" charset="-78"/>
              </a:rPr>
              <a:t>Information and Communication Technologies in Tourism 2020</a:t>
            </a:r>
            <a:r>
              <a:rPr lang="en-US" sz="1300" dirty="0">
                <a:latin typeface="Adobe Arabic" panose="02040503050201020203" pitchFamily="18" charset="-78"/>
                <a:cs typeface="Adobe Arabic" panose="02040503050201020203" pitchFamily="18" charset="-78"/>
              </a:rPr>
              <a:t>, pp.255–266. </a:t>
            </a:r>
            <a:r>
              <a:rPr lang="en-US" sz="1300" dirty="0" err="1">
                <a:latin typeface="Adobe Arabic" panose="02040503050201020203" pitchFamily="18" charset="-78"/>
                <a:cs typeface="Adobe Arabic" panose="02040503050201020203" pitchFamily="18" charset="-78"/>
              </a:rPr>
              <a:t>doi:https</a:t>
            </a:r>
            <a:r>
              <a:rPr lang="en-US" sz="1300" dirty="0">
                <a:latin typeface="Adobe Arabic" panose="02040503050201020203" pitchFamily="18" charset="-78"/>
                <a:cs typeface="Adobe Arabic" panose="02040503050201020203" pitchFamily="18" charset="-78"/>
              </a:rPr>
              <a:t>://doi.org/10.1007/978-3-030-36737-4_21.</a:t>
            </a:r>
          </a:p>
          <a:p>
            <a:r>
              <a:rPr lang="en-US" sz="1300" dirty="0">
                <a:latin typeface="Adobe Arabic" panose="02040503050201020203" pitchFamily="18" charset="-78"/>
                <a:cs typeface="Adobe Arabic" panose="02040503050201020203" pitchFamily="18" charset="-78"/>
              </a:rPr>
              <a:t>Global Data (2024). </a:t>
            </a:r>
            <a:r>
              <a:rPr lang="en-US" sz="1300" i="1" dirty="0">
                <a:latin typeface="Adobe Arabic" panose="02040503050201020203" pitchFamily="18" charset="-78"/>
                <a:cs typeface="Adobe Arabic" panose="02040503050201020203" pitchFamily="18" charset="-78"/>
              </a:rPr>
              <a:t>Blockchain market size, share, trends and analysis by application, vertical, region, and segment forecast to 2030</a:t>
            </a:r>
            <a:r>
              <a:rPr lang="en-US" sz="1300" dirty="0">
                <a:latin typeface="Adobe Arabic" panose="02040503050201020203" pitchFamily="18" charset="-78"/>
                <a:cs typeface="Adobe Arabic" panose="02040503050201020203" pitchFamily="18" charset="-78"/>
              </a:rPr>
              <a:t>. [online] www.globaldata.com. Available at: </a:t>
            </a:r>
            <a:r>
              <a:rPr lang="en-US" sz="1300" u="sng" dirty="0">
                <a:latin typeface="Adobe Arabic" panose="02040503050201020203" pitchFamily="18" charset="-78"/>
                <a:cs typeface="Adobe Arabic" panose="02040503050201020203" pitchFamily="18" charset="-78"/>
                <a:hlinkClick r:id="rId5"/>
              </a:rPr>
              <a:t>https://www.globaldata.com/store/report/blockchain-market-analysis/</a:t>
            </a:r>
            <a:endParaRPr lang="en-US" sz="1300" dirty="0">
              <a:latin typeface="Adobe Arabic" panose="02040503050201020203" pitchFamily="18" charset="-78"/>
              <a:cs typeface="Adobe Arabic" panose="02040503050201020203" pitchFamily="18" charset="-78"/>
            </a:endParaRPr>
          </a:p>
          <a:p>
            <a:r>
              <a:rPr lang="en-US" sz="1300" dirty="0">
                <a:latin typeface="Adobe Arabic" panose="02040503050201020203" pitchFamily="18" charset="-78"/>
                <a:cs typeface="Adobe Arabic" panose="02040503050201020203" pitchFamily="18" charset="-78"/>
              </a:rPr>
              <a:t>Indeed.com (2022) </a:t>
            </a:r>
            <a:r>
              <a:rPr lang="en-US" sz="1300" i="1" dirty="0">
                <a:latin typeface="Adobe Arabic" panose="02040503050201020203" pitchFamily="18" charset="-78"/>
                <a:cs typeface="Adobe Arabic" panose="02040503050201020203" pitchFamily="18" charset="-78"/>
              </a:rPr>
              <a:t>Event planner skills: Definition and examples | indeed.com</a:t>
            </a:r>
            <a:r>
              <a:rPr lang="en-US" sz="1300" dirty="0">
                <a:latin typeface="Adobe Arabic" panose="02040503050201020203" pitchFamily="18" charset="-78"/>
                <a:cs typeface="Adobe Arabic" panose="02040503050201020203" pitchFamily="18" charset="-78"/>
              </a:rPr>
              <a:t>, </a:t>
            </a:r>
            <a:r>
              <a:rPr lang="en-US" sz="1300" i="1" dirty="0">
                <a:latin typeface="Adobe Arabic" panose="02040503050201020203" pitchFamily="18" charset="-78"/>
                <a:cs typeface="Adobe Arabic" panose="02040503050201020203" pitchFamily="18" charset="-78"/>
              </a:rPr>
              <a:t>Indeed.com</a:t>
            </a:r>
            <a:r>
              <a:rPr lang="en-US" sz="1300" dirty="0">
                <a:latin typeface="Adobe Arabic" panose="02040503050201020203" pitchFamily="18" charset="-78"/>
                <a:cs typeface="Adobe Arabic" panose="02040503050201020203" pitchFamily="18" charset="-78"/>
              </a:rPr>
              <a:t>. Available at: </a:t>
            </a:r>
            <a:r>
              <a:rPr lang="en-US" sz="1300" u="sng" dirty="0">
                <a:latin typeface="Adobe Arabic" panose="02040503050201020203" pitchFamily="18" charset="-78"/>
                <a:cs typeface="Adobe Arabic" panose="02040503050201020203" pitchFamily="18" charset="-78"/>
                <a:hlinkClick r:id="rId6"/>
              </a:rPr>
              <a:t>https://www.indeed.com/career-advice/resumes-cover-letters/event-planner-skills</a:t>
            </a:r>
            <a:endParaRPr lang="en-US" sz="1300" dirty="0">
              <a:latin typeface="Adobe Arabic" panose="02040503050201020203" pitchFamily="18" charset="-78"/>
              <a:cs typeface="Adobe Arabic" panose="02040503050201020203" pitchFamily="18" charset="-78"/>
            </a:endParaRPr>
          </a:p>
          <a:p>
            <a:r>
              <a:rPr lang="en-US" sz="1300" dirty="0" err="1">
                <a:latin typeface="Adobe Arabic" panose="02040503050201020203" pitchFamily="18" charset="-78"/>
                <a:cs typeface="Adobe Arabic" panose="02040503050201020203" pitchFamily="18" charset="-78"/>
              </a:rPr>
              <a:t>Lekgau</a:t>
            </a:r>
            <a:r>
              <a:rPr lang="en-US" sz="1300" dirty="0">
                <a:latin typeface="Adobe Arabic" panose="02040503050201020203" pitchFamily="18" charset="-78"/>
                <a:cs typeface="Adobe Arabic" panose="02040503050201020203" pitchFamily="18" charset="-78"/>
              </a:rPr>
              <a:t>, R.J. and </a:t>
            </a:r>
            <a:r>
              <a:rPr lang="en-US" sz="1300" dirty="0" err="1">
                <a:latin typeface="Adobe Arabic" panose="02040503050201020203" pitchFamily="18" charset="-78"/>
                <a:cs typeface="Adobe Arabic" panose="02040503050201020203" pitchFamily="18" charset="-78"/>
              </a:rPr>
              <a:t>Tichaawa</a:t>
            </a:r>
            <a:r>
              <a:rPr lang="en-US" sz="1300" dirty="0">
                <a:latin typeface="Adobe Arabic" panose="02040503050201020203" pitchFamily="18" charset="-78"/>
                <a:cs typeface="Adobe Arabic" panose="02040503050201020203" pitchFamily="18" charset="-78"/>
              </a:rPr>
              <a:t>, T.M. (2023) ‘Dynamic changes and recovery in event venues: Perspectives from mice event planners and venue managers’, </a:t>
            </a:r>
            <a:r>
              <a:rPr lang="en-US" sz="1300" i="1" dirty="0" err="1">
                <a:latin typeface="Adobe Arabic" panose="02040503050201020203" pitchFamily="18" charset="-78"/>
                <a:cs typeface="Adobe Arabic" panose="02040503050201020203" pitchFamily="18" charset="-78"/>
              </a:rPr>
              <a:t>Studia</a:t>
            </a:r>
            <a:r>
              <a:rPr lang="en-US" sz="1300" i="1" dirty="0">
                <a:latin typeface="Adobe Arabic" panose="02040503050201020203" pitchFamily="18" charset="-78"/>
                <a:cs typeface="Adobe Arabic" panose="02040503050201020203" pitchFamily="18" charset="-78"/>
              </a:rPr>
              <a:t> </a:t>
            </a:r>
            <a:r>
              <a:rPr lang="en-US" sz="1300" i="1" dirty="0" err="1">
                <a:latin typeface="Adobe Arabic" panose="02040503050201020203" pitchFamily="18" charset="-78"/>
                <a:cs typeface="Adobe Arabic" panose="02040503050201020203" pitchFamily="18" charset="-78"/>
              </a:rPr>
              <a:t>Periegetica</a:t>
            </a:r>
            <a:r>
              <a:rPr lang="en-US" sz="1300" dirty="0">
                <a:latin typeface="Adobe Arabic" panose="02040503050201020203" pitchFamily="18" charset="-78"/>
                <a:cs typeface="Adobe Arabic" panose="02040503050201020203" pitchFamily="18" charset="-78"/>
              </a:rPr>
              <a:t> [Preprint]. doi:10.58683/sp.598. </a:t>
            </a:r>
          </a:p>
          <a:p>
            <a:pPr>
              <a:lnSpc>
                <a:spcPct val="100000"/>
              </a:lnSpc>
            </a:pPr>
            <a:endParaRPr lang="en-US" sz="1300" dirty="0">
              <a:latin typeface="Adobe Arabic" panose="02040503050201020203" pitchFamily="18" charset="-78"/>
              <a:cs typeface="Adobe Arabic" panose="02040503050201020203" pitchFamily="18" charset="-78"/>
            </a:endParaRPr>
          </a:p>
          <a:p>
            <a:pPr>
              <a:lnSpc>
                <a:spcPct val="100000"/>
              </a:lnSpc>
            </a:pPr>
            <a:endParaRPr lang="en-US" sz="13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2386386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23433"/>
          </a:xfrm>
        </p:spPr>
        <p:txBody>
          <a:bodyPr>
            <a:normAutofit/>
          </a:bodyPr>
          <a:lstStyle/>
          <a:p>
            <a:pPr algn="ctr"/>
            <a:r>
              <a:rPr lang="en-US" sz="3600" dirty="0">
                <a:latin typeface="Adobe Arabic" panose="02040503050201020203" pitchFamily="18" charset="-78"/>
                <a:cs typeface="Adobe Arabic" panose="02040503050201020203" pitchFamily="18" charset="-78"/>
              </a:rPr>
              <a:t>References</a:t>
            </a:r>
          </a:p>
        </p:txBody>
      </p:sp>
      <p:sp>
        <p:nvSpPr>
          <p:cNvPr id="3" name="Content Placeholder 2"/>
          <p:cNvSpPr>
            <a:spLocks noGrp="1"/>
          </p:cNvSpPr>
          <p:nvPr>
            <p:ph idx="1"/>
          </p:nvPr>
        </p:nvSpPr>
        <p:spPr>
          <a:xfrm>
            <a:off x="838200" y="1488558"/>
            <a:ext cx="10515600" cy="4688405"/>
          </a:xfrm>
        </p:spPr>
        <p:txBody>
          <a:bodyPr>
            <a:normAutofit fontScale="40000" lnSpcReduction="20000"/>
          </a:bodyPr>
          <a:lstStyle/>
          <a:p>
            <a:r>
              <a:rPr lang="en-US" dirty="0" err="1">
                <a:latin typeface="Adobe Arabic" panose="02040503050201020203" pitchFamily="18" charset="-78"/>
                <a:cs typeface="Adobe Arabic" panose="02040503050201020203" pitchFamily="18" charset="-78"/>
              </a:rPr>
              <a:t>Mehrotra</a:t>
            </a:r>
            <a:r>
              <a:rPr lang="en-US" dirty="0">
                <a:latin typeface="Adobe Arabic" panose="02040503050201020203" pitchFamily="18" charset="-78"/>
                <a:cs typeface="Adobe Arabic" panose="02040503050201020203" pitchFamily="18" charset="-78"/>
              </a:rPr>
              <a:t>, A. and Lobo, J. (2020) ‘Technology driving event management industry to the next level’, </a:t>
            </a:r>
            <a:r>
              <a:rPr lang="en-US" i="1" dirty="0">
                <a:latin typeface="Adobe Arabic" panose="02040503050201020203" pitchFamily="18" charset="-78"/>
                <a:cs typeface="Adobe Arabic" panose="02040503050201020203" pitchFamily="18" charset="-78"/>
              </a:rPr>
              <a:t>2020 8th International Conference on Reliability, </a:t>
            </a:r>
            <a:r>
              <a:rPr lang="en-US" i="1" dirty="0" err="1">
                <a:latin typeface="Adobe Arabic" panose="02040503050201020203" pitchFamily="18" charset="-78"/>
                <a:cs typeface="Adobe Arabic" panose="02040503050201020203" pitchFamily="18" charset="-78"/>
              </a:rPr>
              <a:t>Infocom</a:t>
            </a:r>
            <a:r>
              <a:rPr lang="en-US" i="1" dirty="0">
                <a:latin typeface="Adobe Arabic" panose="02040503050201020203" pitchFamily="18" charset="-78"/>
                <a:cs typeface="Adobe Arabic" panose="02040503050201020203" pitchFamily="18" charset="-78"/>
              </a:rPr>
              <a:t> Technologies and Optimization (Trends and Future Directions) (ICRITO)</a:t>
            </a:r>
            <a:r>
              <a:rPr lang="en-US" dirty="0">
                <a:latin typeface="Adobe Arabic" panose="02040503050201020203" pitchFamily="18" charset="-78"/>
                <a:cs typeface="Adobe Arabic" panose="02040503050201020203" pitchFamily="18" charset="-78"/>
              </a:rPr>
              <a:t> [Preprint]. doi:10.1109/icrito48877.2020.9198025. </a:t>
            </a:r>
          </a:p>
          <a:p>
            <a:r>
              <a:rPr lang="en-US" dirty="0" err="1">
                <a:latin typeface="Adobe Arabic" panose="02040503050201020203" pitchFamily="18" charset="-78"/>
                <a:cs typeface="Adobe Arabic" panose="02040503050201020203" pitchFamily="18" charset="-78"/>
              </a:rPr>
              <a:t>Melly</a:t>
            </a:r>
            <a:r>
              <a:rPr lang="en-US" dirty="0">
                <a:latin typeface="Adobe Arabic" panose="02040503050201020203" pitchFamily="18" charset="-78"/>
                <a:cs typeface="Adobe Arabic" panose="02040503050201020203" pitchFamily="18" charset="-78"/>
              </a:rPr>
              <a:t>, D., </a:t>
            </a:r>
            <a:r>
              <a:rPr lang="en-US" dirty="0" err="1">
                <a:latin typeface="Adobe Arabic" panose="02040503050201020203" pitchFamily="18" charset="-78"/>
                <a:cs typeface="Adobe Arabic" panose="02040503050201020203" pitchFamily="18" charset="-78"/>
              </a:rPr>
              <a:t>McLoughlin</a:t>
            </a:r>
            <a:r>
              <a:rPr lang="en-US" dirty="0">
                <a:latin typeface="Adobe Arabic" panose="02040503050201020203" pitchFamily="18" charset="-78"/>
                <a:cs typeface="Adobe Arabic" panose="02040503050201020203" pitchFamily="18" charset="-78"/>
              </a:rPr>
              <a:t>, E. and Maguire, K. (2023) ‘Emerging venue considerations for event management: The case of Ireland’, </a:t>
            </a:r>
            <a:r>
              <a:rPr lang="en-US" i="1" dirty="0">
                <a:latin typeface="Adobe Arabic" panose="02040503050201020203" pitchFamily="18" charset="-78"/>
                <a:cs typeface="Adobe Arabic" panose="02040503050201020203" pitchFamily="18" charset="-78"/>
              </a:rPr>
              <a:t>Tourism and Hospitality</a:t>
            </a:r>
            <a:r>
              <a:rPr lang="en-US" dirty="0">
                <a:latin typeface="Adobe Arabic" panose="02040503050201020203" pitchFamily="18" charset="-78"/>
                <a:cs typeface="Adobe Arabic" panose="02040503050201020203" pitchFamily="18" charset="-78"/>
              </a:rPr>
              <a:t>, 4(1), pp. 187–201. doi:10.3390/tourhosp4010011. </a:t>
            </a:r>
          </a:p>
          <a:p>
            <a:r>
              <a:rPr lang="en-US" dirty="0">
                <a:latin typeface="Adobe Arabic" panose="02040503050201020203" pitchFamily="18" charset="-78"/>
                <a:cs typeface="Adobe Arabic" panose="02040503050201020203" pitchFamily="18" charset="-78"/>
              </a:rPr>
              <a:t>Minor, K., </a:t>
            </a:r>
            <a:r>
              <a:rPr lang="en-US" dirty="0" err="1">
                <a:latin typeface="Adobe Arabic" panose="02040503050201020203" pitchFamily="18" charset="-78"/>
                <a:cs typeface="Adobe Arabic" panose="02040503050201020203" pitchFamily="18" charset="-78"/>
              </a:rPr>
              <a:t>McLoughlin</a:t>
            </a:r>
            <a:r>
              <a:rPr lang="en-US" dirty="0">
                <a:latin typeface="Adobe Arabic" panose="02040503050201020203" pitchFamily="18" charset="-78"/>
                <a:cs typeface="Adobe Arabic" panose="02040503050201020203" pitchFamily="18" charset="-78"/>
              </a:rPr>
              <a:t>, E. and Carlisle, S. (2024) ‘The Digital Skills Gap – is it time to rethink the needs of tourism and hospitality organizations in the UK?’, </a:t>
            </a:r>
            <a:r>
              <a:rPr lang="en-US" i="1" dirty="0">
                <a:latin typeface="Adobe Arabic" panose="02040503050201020203" pitchFamily="18" charset="-78"/>
                <a:cs typeface="Adobe Arabic" panose="02040503050201020203" pitchFamily="18" charset="-78"/>
              </a:rPr>
              <a:t>Journal of Hospitality &amp;amp; Tourism Education</a:t>
            </a:r>
            <a:r>
              <a:rPr lang="en-US" dirty="0">
                <a:latin typeface="Adobe Arabic" panose="02040503050201020203" pitchFamily="18" charset="-78"/>
                <a:cs typeface="Adobe Arabic" panose="02040503050201020203" pitchFamily="18" charset="-78"/>
              </a:rPr>
              <a:t>, pp. 1–12. doi:10.1080/10963758.2024.2316338. </a:t>
            </a:r>
          </a:p>
          <a:p>
            <a:r>
              <a:rPr lang="en-US" dirty="0" err="1">
                <a:latin typeface="Adobe Arabic" panose="02040503050201020203" pitchFamily="18" charset="-78"/>
                <a:cs typeface="Adobe Arabic" panose="02040503050201020203" pitchFamily="18" charset="-78"/>
              </a:rPr>
              <a:t>Mödl</a:t>
            </a:r>
            <a:r>
              <a:rPr lang="en-US" dirty="0">
                <a:latin typeface="Adobe Arabic" panose="02040503050201020203" pitchFamily="18" charset="-78"/>
                <a:cs typeface="Adobe Arabic" panose="02040503050201020203" pitchFamily="18" charset="-78"/>
              </a:rPr>
              <a:t>, M. (2020) ‘Venture investors’ perceptions of entrepreneurs’ financing hierarchies’, </a:t>
            </a:r>
            <a:r>
              <a:rPr lang="en-US" i="1" dirty="0">
                <a:latin typeface="Adobe Arabic" panose="02040503050201020203" pitchFamily="18" charset="-78"/>
                <a:cs typeface="Adobe Arabic" panose="02040503050201020203" pitchFamily="18" charset="-78"/>
              </a:rPr>
              <a:t>Innovation und Entrepreneurship</a:t>
            </a:r>
            <a:r>
              <a:rPr lang="en-US" dirty="0">
                <a:latin typeface="Adobe Arabic" panose="02040503050201020203" pitchFamily="18" charset="-78"/>
                <a:cs typeface="Adobe Arabic" panose="02040503050201020203" pitchFamily="18" charset="-78"/>
              </a:rPr>
              <a:t>, pp. 101–123. doi:10.1007/978-3-658-31590-0_6. </a:t>
            </a:r>
          </a:p>
          <a:p>
            <a:r>
              <a:rPr lang="en-US" dirty="0" err="1">
                <a:latin typeface="Adobe Arabic" panose="02040503050201020203" pitchFamily="18" charset="-78"/>
                <a:cs typeface="Adobe Arabic" panose="02040503050201020203" pitchFamily="18" charset="-78"/>
              </a:rPr>
              <a:t>Napierała</a:t>
            </a:r>
            <a:r>
              <a:rPr lang="en-US" dirty="0">
                <a:latin typeface="Adobe Arabic" panose="02040503050201020203" pitchFamily="18" charset="-78"/>
                <a:cs typeface="Adobe Arabic" panose="02040503050201020203" pitchFamily="18" charset="-78"/>
              </a:rPr>
              <a:t>, T. and </a:t>
            </a:r>
            <a:r>
              <a:rPr lang="en-US" dirty="0" err="1">
                <a:latin typeface="Adobe Arabic" panose="02040503050201020203" pitchFamily="18" charset="-78"/>
                <a:cs typeface="Adobe Arabic" panose="02040503050201020203" pitchFamily="18" charset="-78"/>
              </a:rPr>
              <a:t>Birdir</a:t>
            </a:r>
            <a:r>
              <a:rPr lang="en-US" dirty="0">
                <a:latin typeface="Adobe Arabic" panose="02040503050201020203" pitchFamily="18" charset="-78"/>
                <a:cs typeface="Adobe Arabic" panose="02040503050201020203" pitchFamily="18" charset="-78"/>
              </a:rPr>
              <a:t>, K. (2020) ‘Competition in hotel industry: Theory, evidence and Business Practice’, </a:t>
            </a:r>
            <a:r>
              <a:rPr lang="en-US" i="1" dirty="0">
                <a:latin typeface="Adobe Arabic" panose="02040503050201020203" pitchFamily="18" charset="-78"/>
                <a:cs typeface="Adobe Arabic" panose="02040503050201020203" pitchFamily="18" charset="-78"/>
              </a:rPr>
              <a:t>European Journal of Tourism, Hospitality and Recreation</a:t>
            </a:r>
            <a:r>
              <a:rPr lang="en-US" dirty="0">
                <a:latin typeface="Adobe Arabic" panose="02040503050201020203" pitchFamily="18" charset="-78"/>
                <a:cs typeface="Adobe Arabic" panose="02040503050201020203" pitchFamily="18" charset="-78"/>
              </a:rPr>
              <a:t>, 10(3), pp. 200–202. doi:10.2478/ejthr-2020-0017. </a:t>
            </a:r>
          </a:p>
          <a:p>
            <a:r>
              <a:rPr lang="en-US" dirty="0">
                <a:latin typeface="Adobe Arabic" panose="02040503050201020203" pitchFamily="18" charset="-78"/>
                <a:cs typeface="Adobe Arabic" panose="02040503050201020203" pitchFamily="18" charset="-78"/>
              </a:rPr>
              <a:t>North Wales Tourism (2019). </a:t>
            </a:r>
            <a:r>
              <a:rPr lang="en-US" i="1" dirty="0">
                <a:latin typeface="Adobe Arabic" panose="02040503050201020203" pitchFamily="18" charset="-78"/>
                <a:cs typeface="Adobe Arabic" panose="02040503050201020203" pitchFamily="18" charset="-78"/>
              </a:rPr>
              <a:t>Venue </a:t>
            </a:r>
            <a:r>
              <a:rPr lang="en-US" i="1" dirty="0" err="1">
                <a:latin typeface="Adobe Arabic" panose="02040503050201020203" pitchFamily="18" charset="-78"/>
                <a:cs typeface="Adobe Arabic" panose="02040503050201020203" pitchFamily="18" charset="-78"/>
              </a:rPr>
              <a:t>Cymru</a:t>
            </a:r>
            <a:r>
              <a:rPr lang="en-US" i="1" dirty="0">
                <a:latin typeface="Adobe Arabic" panose="02040503050201020203" pitchFamily="18" charset="-78"/>
                <a:cs typeface="Adobe Arabic" panose="02040503050201020203" pitchFamily="18" charset="-78"/>
              </a:rPr>
              <a:t> | Meet in North Wales</a:t>
            </a:r>
            <a:r>
              <a:rPr lang="en-US" dirty="0">
                <a:latin typeface="Adobe Arabic" panose="02040503050201020203" pitchFamily="18" charset="-78"/>
                <a:cs typeface="Adobe Arabic" panose="02040503050201020203" pitchFamily="18" charset="-78"/>
              </a:rPr>
              <a:t>. [online] Available at: </a:t>
            </a:r>
            <a:r>
              <a:rPr lang="en-US" u="sng" dirty="0">
                <a:latin typeface="Adobe Arabic" panose="02040503050201020203" pitchFamily="18" charset="-78"/>
                <a:cs typeface="Adobe Arabic" panose="02040503050201020203" pitchFamily="18" charset="-78"/>
                <a:hlinkClick r:id="rId3"/>
              </a:rPr>
              <a:t>https://meetnorthwales.co.uk/item/venue-cymru/</a:t>
            </a:r>
            <a:endParaRPr lang="en-US" dirty="0">
              <a:latin typeface="Adobe Arabic" panose="02040503050201020203" pitchFamily="18" charset="-78"/>
              <a:cs typeface="Adobe Arabic" panose="02040503050201020203" pitchFamily="18" charset="-78"/>
            </a:endParaRPr>
          </a:p>
          <a:p>
            <a:r>
              <a:rPr lang="en-US" dirty="0">
                <a:latin typeface="Adobe Arabic" panose="02040503050201020203" pitchFamily="18" charset="-78"/>
                <a:cs typeface="Adobe Arabic" panose="02040503050201020203" pitchFamily="18" charset="-78"/>
              </a:rPr>
              <a:t>Organisation for Economic Co-operation and Development (2020) </a:t>
            </a:r>
            <a:r>
              <a:rPr lang="en-US" i="1" dirty="0">
                <a:latin typeface="Adobe Arabic" panose="02040503050201020203" pitchFamily="18" charset="-78"/>
                <a:cs typeface="Adobe Arabic" panose="02040503050201020203" pitchFamily="18" charset="-78"/>
              </a:rPr>
              <a:t>Rebuilding tourism for the future: Covid-19 policy responses and recovery</a:t>
            </a:r>
            <a:r>
              <a:rPr lang="en-US" dirty="0">
                <a:latin typeface="Adobe Arabic" panose="02040503050201020203" pitchFamily="18" charset="-78"/>
                <a:cs typeface="Adobe Arabic" panose="02040503050201020203" pitchFamily="18" charset="-78"/>
              </a:rPr>
              <a:t>, </a:t>
            </a:r>
            <a:r>
              <a:rPr lang="en-US" i="1" dirty="0">
                <a:latin typeface="Adobe Arabic" panose="02040503050201020203" pitchFamily="18" charset="-78"/>
                <a:cs typeface="Adobe Arabic" panose="02040503050201020203" pitchFamily="18" charset="-78"/>
              </a:rPr>
              <a:t>OECD.COM</a:t>
            </a:r>
            <a:r>
              <a:rPr lang="en-US" dirty="0">
                <a:latin typeface="Adobe Arabic" panose="02040503050201020203" pitchFamily="18" charset="-78"/>
                <a:cs typeface="Adobe Arabic" panose="02040503050201020203" pitchFamily="18" charset="-78"/>
              </a:rPr>
              <a:t>. Available at: </a:t>
            </a:r>
            <a:r>
              <a:rPr lang="en-US" u="sng" dirty="0">
                <a:latin typeface="Adobe Arabic" panose="02040503050201020203" pitchFamily="18" charset="-78"/>
                <a:cs typeface="Adobe Arabic" panose="02040503050201020203" pitchFamily="18" charset="-78"/>
                <a:hlinkClick r:id="rId4"/>
              </a:rPr>
              <a:t>https://www.oecd.org/coronavirus/policy-responses/rebuilding-tourism-for-the-future-covid-19-policy-responses-and-recovery-bced9859/</a:t>
            </a:r>
            <a:endParaRPr lang="en-US" dirty="0">
              <a:latin typeface="Adobe Arabic" panose="02040503050201020203" pitchFamily="18" charset="-78"/>
              <a:cs typeface="Adobe Arabic" panose="02040503050201020203" pitchFamily="18" charset="-78"/>
            </a:endParaRPr>
          </a:p>
          <a:p>
            <a:r>
              <a:rPr lang="en-US" dirty="0" err="1">
                <a:latin typeface="Adobe Arabic" panose="02040503050201020203" pitchFamily="18" charset="-78"/>
                <a:cs typeface="Adobe Arabic" panose="02040503050201020203" pitchFamily="18" charset="-78"/>
              </a:rPr>
              <a:t>Ormerod</a:t>
            </a:r>
            <a:r>
              <a:rPr lang="en-US" dirty="0">
                <a:latin typeface="Adobe Arabic" panose="02040503050201020203" pitchFamily="18" charset="-78"/>
                <a:cs typeface="Adobe Arabic" panose="02040503050201020203" pitchFamily="18" charset="-78"/>
              </a:rPr>
              <a:t>, N. and Wood, E.H. (2020) ‘Regional Event Tourism Funding Policies: A strategic-relational critique of current practice’, </a:t>
            </a:r>
            <a:r>
              <a:rPr lang="en-US" i="1" dirty="0">
                <a:latin typeface="Adobe Arabic" panose="02040503050201020203" pitchFamily="18" charset="-78"/>
                <a:cs typeface="Adobe Arabic" panose="02040503050201020203" pitchFamily="18" charset="-78"/>
              </a:rPr>
              <a:t>Journal of Travel Research</a:t>
            </a:r>
            <a:r>
              <a:rPr lang="en-US" dirty="0">
                <a:latin typeface="Adobe Arabic" panose="02040503050201020203" pitchFamily="18" charset="-78"/>
                <a:cs typeface="Adobe Arabic" panose="02040503050201020203" pitchFamily="18" charset="-78"/>
              </a:rPr>
              <a:t>, 60(4), pp. 860–877. doi:10.1177/0047287520913631. </a:t>
            </a:r>
          </a:p>
          <a:p>
            <a:r>
              <a:rPr lang="en-US" dirty="0">
                <a:latin typeface="Adobe Arabic" panose="02040503050201020203" pitchFamily="18" charset="-78"/>
                <a:cs typeface="Adobe Arabic" panose="02040503050201020203" pitchFamily="18" charset="-78"/>
              </a:rPr>
              <a:t>Richards, G. </a:t>
            </a:r>
            <a:r>
              <a:rPr lang="en-US" i="1" dirty="0">
                <a:latin typeface="Adobe Arabic" panose="02040503050201020203" pitchFamily="18" charset="-78"/>
                <a:cs typeface="Adobe Arabic" panose="02040503050201020203" pitchFamily="18" charset="-78"/>
              </a:rPr>
              <a:t>et al.</a:t>
            </a:r>
            <a:r>
              <a:rPr lang="en-US" dirty="0">
                <a:latin typeface="Adobe Arabic" panose="02040503050201020203" pitchFamily="18" charset="-78"/>
                <a:cs typeface="Adobe Arabic" panose="02040503050201020203" pitchFamily="18" charset="-78"/>
              </a:rPr>
              <a:t> (2022a) ‘Event management literature: Exploring the missing body of knowledge’, </a:t>
            </a:r>
            <a:r>
              <a:rPr lang="en-US" i="1" dirty="0">
                <a:latin typeface="Adobe Arabic" panose="02040503050201020203" pitchFamily="18" charset="-78"/>
                <a:cs typeface="Adobe Arabic" panose="02040503050201020203" pitchFamily="18" charset="-78"/>
              </a:rPr>
              <a:t>Journal of Policy Research in Tourism, Leisure and Events</a:t>
            </a:r>
            <a:r>
              <a:rPr lang="en-US" dirty="0">
                <a:latin typeface="Adobe Arabic" panose="02040503050201020203" pitchFamily="18" charset="-78"/>
                <a:cs typeface="Adobe Arabic" panose="02040503050201020203" pitchFamily="18" charset="-78"/>
              </a:rPr>
              <a:t>, pp. 1–22. doi:10.1080/19407963.2022.2128810. </a:t>
            </a:r>
          </a:p>
          <a:p>
            <a:r>
              <a:rPr lang="en-US" dirty="0">
                <a:latin typeface="Adobe Arabic" panose="02040503050201020203" pitchFamily="18" charset="-78"/>
                <a:cs typeface="Adobe Arabic" panose="02040503050201020203" pitchFamily="18" charset="-78"/>
              </a:rPr>
              <a:t>UNICEF (2024). </a:t>
            </a:r>
            <a:r>
              <a:rPr lang="en-US" i="1" dirty="0">
                <a:latin typeface="Adobe Arabic" panose="02040503050201020203" pitchFamily="18" charset="-78"/>
                <a:cs typeface="Adobe Arabic" panose="02040503050201020203" pitchFamily="18" charset="-78"/>
              </a:rPr>
              <a:t>Blockchain Learning Hub</a:t>
            </a:r>
            <a:r>
              <a:rPr lang="en-US" dirty="0">
                <a:latin typeface="Adobe Arabic" panose="02040503050201020203" pitchFamily="18" charset="-78"/>
                <a:cs typeface="Adobe Arabic" panose="02040503050201020203" pitchFamily="18" charset="-78"/>
              </a:rPr>
              <a:t>. [online] www.unicef.org. Available at: </a:t>
            </a:r>
            <a:r>
              <a:rPr lang="en-US" u="sng" dirty="0">
                <a:latin typeface="Adobe Arabic" panose="02040503050201020203" pitchFamily="18" charset="-78"/>
                <a:cs typeface="Adobe Arabic" panose="02040503050201020203" pitchFamily="18" charset="-78"/>
                <a:hlinkClick r:id="rId5"/>
              </a:rPr>
              <a:t>https://www.unicef.org/innovation/blockchain-learning-hub</a:t>
            </a:r>
            <a:endParaRPr lang="en-US" dirty="0">
              <a:latin typeface="Adobe Arabic" panose="02040503050201020203" pitchFamily="18" charset="-78"/>
              <a:cs typeface="Adobe Arabic" panose="02040503050201020203" pitchFamily="18" charset="-78"/>
            </a:endParaRPr>
          </a:p>
          <a:p>
            <a:r>
              <a:rPr lang="en-US" dirty="0">
                <a:latin typeface="Adobe Arabic" panose="02040503050201020203" pitchFamily="18" charset="-78"/>
                <a:cs typeface="Adobe Arabic" panose="02040503050201020203" pitchFamily="18" charset="-78"/>
              </a:rPr>
              <a:t>Venue </a:t>
            </a:r>
            <a:r>
              <a:rPr lang="en-US" dirty="0" err="1">
                <a:latin typeface="Adobe Arabic" panose="02040503050201020203" pitchFamily="18" charset="-78"/>
                <a:cs typeface="Adobe Arabic" panose="02040503050201020203" pitchFamily="18" charset="-78"/>
              </a:rPr>
              <a:t>Cymru</a:t>
            </a:r>
            <a:r>
              <a:rPr lang="en-US" dirty="0">
                <a:latin typeface="Adobe Arabic" panose="02040503050201020203" pitchFamily="18" charset="-78"/>
                <a:cs typeface="Adobe Arabic" panose="02040503050201020203" pitchFamily="18" charset="-78"/>
              </a:rPr>
              <a:t> (2024). </a:t>
            </a:r>
            <a:r>
              <a:rPr lang="en-US" i="1" dirty="0" err="1">
                <a:latin typeface="Adobe Arabic" panose="02040503050201020203" pitchFamily="18" charset="-78"/>
                <a:cs typeface="Adobe Arabic" panose="02040503050201020203" pitchFamily="18" charset="-78"/>
              </a:rPr>
              <a:t>Organise</a:t>
            </a:r>
            <a:r>
              <a:rPr lang="en-US" i="1" dirty="0">
                <a:latin typeface="Adobe Arabic" panose="02040503050201020203" pitchFamily="18" charset="-78"/>
                <a:cs typeface="Adobe Arabic" panose="02040503050201020203" pitchFamily="18" charset="-78"/>
              </a:rPr>
              <a:t> an Event</a:t>
            </a:r>
            <a:r>
              <a:rPr lang="en-US" dirty="0">
                <a:latin typeface="Adobe Arabic" panose="02040503050201020203" pitchFamily="18" charset="-78"/>
                <a:cs typeface="Adobe Arabic" panose="02040503050201020203" pitchFamily="18" charset="-78"/>
              </a:rPr>
              <a:t>. [online] Venue </a:t>
            </a:r>
            <a:r>
              <a:rPr lang="en-US" dirty="0" err="1">
                <a:latin typeface="Adobe Arabic" panose="02040503050201020203" pitchFamily="18" charset="-78"/>
                <a:cs typeface="Adobe Arabic" panose="02040503050201020203" pitchFamily="18" charset="-78"/>
              </a:rPr>
              <a:t>Cymru</a:t>
            </a:r>
            <a:r>
              <a:rPr lang="en-US" dirty="0">
                <a:latin typeface="Adobe Arabic" panose="02040503050201020203" pitchFamily="18" charset="-78"/>
                <a:cs typeface="Adobe Arabic" panose="02040503050201020203" pitchFamily="18" charset="-78"/>
              </a:rPr>
              <a:t>. Available at: </a:t>
            </a:r>
            <a:r>
              <a:rPr lang="en-US" u="sng" dirty="0">
                <a:latin typeface="Adobe Arabic" panose="02040503050201020203" pitchFamily="18" charset="-78"/>
                <a:cs typeface="Adobe Arabic" panose="02040503050201020203" pitchFamily="18" charset="-78"/>
                <a:hlinkClick r:id="rId6"/>
              </a:rPr>
              <a:t>https://www.venuecymru.co.uk/organise-event</a:t>
            </a:r>
            <a:endParaRPr lang="en-US" dirty="0">
              <a:latin typeface="Adobe Arabic" panose="02040503050201020203" pitchFamily="18" charset="-78"/>
              <a:cs typeface="Adobe Arabic" panose="02040503050201020203" pitchFamily="18" charset="-78"/>
            </a:endParaRPr>
          </a:p>
          <a:p>
            <a:endParaRPr lang="en-US" dirty="0">
              <a:latin typeface="Adobe Arabic" panose="02040503050201020203" pitchFamily="18" charset="-78"/>
              <a:cs typeface="Adobe Arabic" panose="02040503050201020203" pitchFamily="18" charset="-78"/>
            </a:endParaRPr>
          </a:p>
          <a:p>
            <a:endParaRPr lang="en-US"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226347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BB1E82-61A2-0A7A-71BC-39CB4E95E30D}"/>
              </a:ext>
            </a:extLst>
          </p:cNvPr>
          <p:cNvPicPr>
            <a:picLocks noChangeAspect="1"/>
          </p:cNvPicPr>
          <p:nvPr/>
        </p:nvPicPr>
        <p:blipFill>
          <a:blip r:embed="rId3"/>
          <a:stretch>
            <a:fillRect/>
          </a:stretch>
        </p:blipFill>
        <p:spPr>
          <a:xfrm>
            <a:off x="3952875" y="3875994"/>
            <a:ext cx="2143125" cy="2143125"/>
          </a:xfrm>
          <a:prstGeom prst="rect">
            <a:avLst/>
          </a:prstGeom>
        </p:spPr>
      </p:pic>
      <p:sp>
        <p:nvSpPr>
          <p:cNvPr id="7" name="Thought Bubble: Cloud 6">
            <a:extLst>
              <a:ext uri="{FF2B5EF4-FFF2-40B4-BE49-F238E27FC236}">
                <a16:creationId xmlns:a16="http://schemas.microsoft.com/office/drawing/2014/main" id="{EFBC7914-FD16-4B7F-A219-733054F5834A}"/>
              </a:ext>
            </a:extLst>
          </p:cNvPr>
          <p:cNvSpPr/>
          <p:nvPr/>
        </p:nvSpPr>
        <p:spPr>
          <a:xfrm>
            <a:off x="6096000" y="1089535"/>
            <a:ext cx="3347049" cy="2339465"/>
          </a:xfrm>
          <a:prstGeom prst="cloudCallout">
            <a:avLst>
              <a:gd name="adj1" fmla="val -75505"/>
              <a:gd name="adj2" fmla="val 69158"/>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sz="3000" dirty="0"/>
              <a:t>Any questions</a:t>
            </a:r>
          </a:p>
        </p:txBody>
      </p:sp>
    </p:spTree>
    <p:extLst>
      <p:ext uri="{BB962C8B-B14F-4D97-AF65-F5344CB8AC3E}">
        <p14:creationId xmlns:p14="http://schemas.microsoft.com/office/powerpoint/2010/main" val="89156691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theme/theme1.xml><?xml version="1.0" encoding="utf-8"?>
<a:theme xmlns:a="http://schemas.openxmlformats.org/drawingml/2006/main" name="3DFloa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96181bd-7638-4872-b83c-8fd44324247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3127E10D480A448750C80349128C1B" ma:contentTypeVersion="11" ma:contentTypeDescription="Create a new document." ma:contentTypeScope="" ma:versionID="6e5f5293197ea40bb0d1b1d4ff08b6ce">
  <xsd:schema xmlns:xsd="http://www.w3.org/2001/XMLSchema" xmlns:xs="http://www.w3.org/2001/XMLSchema" xmlns:p="http://schemas.microsoft.com/office/2006/metadata/properties" xmlns:ns3="e96181bd-7638-4872-b83c-8fd44324247a" xmlns:ns4="88dc3e3e-6a5a-47f5-baa4-de851cdf642c" targetNamespace="http://schemas.microsoft.com/office/2006/metadata/properties" ma:root="true" ma:fieldsID="0af74115f51d2b1a2bf2767106caf2e0" ns3:_="" ns4:_="">
    <xsd:import namespace="e96181bd-7638-4872-b83c-8fd44324247a"/>
    <xsd:import namespace="88dc3e3e-6a5a-47f5-baa4-de851cdf642c"/>
    <xsd:element name="properties">
      <xsd:complexType>
        <xsd:sequence>
          <xsd:element name="documentManagement">
            <xsd:complexType>
              <xsd:all>
                <xsd:element ref="ns3:MediaServiceMetadata" minOccurs="0"/>
                <xsd:element ref="ns3:MediaServiceFastMetadata" minOccurs="0"/>
                <xsd:element ref="ns3:_activity" minOccurs="0"/>
                <xsd:element ref="ns4:SharedWithUsers" minOccurs="0"/>
                <xsd:element ref="ns4:SharedWithDetails" minOccurs="0"/>
                <xsd:element ref="ns4:SharingHintHash"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6181bd-7638-4872-b83c-8fd44324247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0" nillable="true" ma:displayName="_activity" ma:hidden="true" ma:internalName="_activity">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8dc3e3e-6a5a-47f5-baa4-de851cdf642c"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10FF03-83F0-4E11-BE48-62F5A21296B1}">
  <ds:schemaRefs>
    <ds:schemaRef ds:uri="http://www.w3.org/XML/1998/namespace"/>
    <ds:schemaRef ds:uri="http://purl.org/dc/terms/"/>
    <ds:schemaRef ds:uri="http://schemas.microsoft.com/office/2006/metadata/properties"/>
    <ds:schemaRef ds:uri="88dc3e3e-6a5a-47f5-baa4-de851cdf642c"/>
    <ds:schemaRef ds:uri="e96181bd-7638-4872-b83c-8fd44324247a"/>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743093AF-97CB-40C8-8E9C-ACF3CDB9911C}">
  <ds:schemaRefs>
    <ds:schemaRef ds:uri="http://schemas.microsoft.com/sharepoint/v3/contenttype/forms"/>
  </ds:schemaRefs>
</ds:datastoreItem>
</file>

<file path=customXml/itemProps3.xml><?xml version="1.0" encoding="utf-8"?>
<ds:datastoreItem xmlns:ds="http://schemas.openxmlformats.org/officeDocument/2006/customXml" ds:itemID="{1FB05642-72A6-4E73-9D72-900F94C8D3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6181bd-7638-4872-b83c-8fd44324247a"/>
    <ds:schemaRef ds:uri="88dc3e3e-6a5a-47f5-baa4-de851cdf64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%7b441BEB1F-7DF1-4FC7-9808-12468AA6BD37%7dtf33713516_win32</Template>
  <TotalTime>182</TotalTime>
  <Words>3088</Words>
  <Application>Microsoft Office PowerPoint</Application>
  <PresentationFormat>Widescreen</PresentationFormat>
  <Paragraphs>205</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Adobe Arabic</vt:lpstr>
      <vt:lpstr>Adobe Naskh Medium</vt:lpstr>
      <vt:lpstr>Arial</vt:lpstr>
      <vt:lpstr>Calibri</vt:lpstr>
      <vt:lpstr>Gill Sans MT</vt:lpstr>
      <vt:lpstr>Walbaum Display</vt:lpstr>
      <vt:lpstr>Wingdings</vt:lpstr>
      <vt:lpstr>3DFloatVTI</vt:lpstr>
      <vt:lpstr>PowerPoint Presentation</vt:lpstr>
      <vt:lpstr>Slide 1: Introduction, Aim and Objectives</vt:lpstr>
      <vt:lpstr>Market  Factors </vt:lpstr>
      <vt:lpstr>Demand and Supply</vt:lpstr>
      <vt:lpstr>Venue</vt:lpstr>
      <vt:lpstr>Important Skills</vt:lpstr>
      <vt:lpstr>Required Resources</vt:lpstr>
      <vt:lpstr>Cost and Projected Revenues</vt:lpstr>
      <vt:lpstr>Funding Sources / Projected Revenue</vt:lpstr>
      <vt:lpstr>Conclusion/Justification of Feasibility</vt:lpstr>
      <vt:lpstr>References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CAFÉ TEA</dc:title>
  <dc:creator>Florin Matache (2126293)</dc:creator>
  <cp:lastModifiedBy>Florin Matache (2126293)</cp:lastModifiedBy>
  <cp:revision>11</cp:revision>
  <dcterms:created xsi:type="dcterms:W3CDTF">2023-11-20T11:35:21Z</dcterms:created>
  <dcterms:modified xsi:type="dcterms:W3CDTF">2024-05-10T17:28:15Z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0x0101002F3127E10D480A448750C80349128C1B</vt:lpwstr>
  </property>
</Properties>
</file>