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5"/>
  </p:notesMasterIdLst>
  <p:handoutMasterIdLst>
    <p:handoutMasterId r:id="rId36"/>
  </p:handoutMasterIdLst>
  <p:sldIdLst>
    <p:sldId id="277" r:id="rId5"/>
    <p:sldId id="331" r:id="rId6"/>
    <p:sldId id="364" r:id="rId7"/>
    <p:sldId id="365" r:id="rId8"/>
    <p:sldId id="373" r:id="rId9"/>
    <p:sldId id="368" r:id="rId10"/>
    <p:sldId id="369" r:id="rId11"/>
    <p:sldId id="370" r:id="rId12"/>
    <p:sldId id="371" r:id="rId13"/>
    <p:sldId id="375" r:id="rId14"/>
    <p:sldId id="377" r:id="rId15"/>
    <p:sldId id="329" r:id="rId16"/>
    <p:sldId id="363" r:id="rId17"/>
    <p:sldId id="376" r:id="rId18"/>
    <p:sldId id="378" r:id="rId19"/>
    <p:sldId id="332" r:id="rId20"/>
    <p:sldId id="333" r:id="rId21"/>
    <p:sldId id="334" r:id="rId22"/>
    <p:sldId id="335" r:id="rId23"/>
    <p:sldId id="340" r:id="rId24"/>
    <p:sldId id="336" r:id="rId25"/>
    <p:sldId id="337" r:id="rId26"/>
    <p:sldId id="379" r:id="rId27"/>
    <p:sldId id="380" r:id="rId28"/>
    <p:sldId id="381" r:id="rId29"/>
    <p:sldId id="382" r:id="rId30"/>
    <p:sldId id="372" r:id="rId31"/>
    <p:sldId id="374" r:id="rId32"/>
    <p:sldId id="366" r:id="rId33"/>
    <p:sldId id="367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86934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04" d="100"/>
          <a:sy n="104" d="100"/>
        </p:scale>
        <p:origin x="1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TfY8dvbuF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utoLhjUuAI?feature=oembed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LCHS4001-Academic and Employability Skills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4149080"/>
            <a:ext cx="8249000" cy="2076261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Week 2</a:t>
            </a: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14/06/2026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00FF"/>
                </a:solidFill>
                <a:cs typeface="Calibri" panose="020F0502020204030204" pitchFamily="34" charset="0"/>
              </a:rPr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3600" dirty="0">
                <a:latin typeface="+mj-lt"/>
                <a:cs typeface="Calibri" panose="020F0502020204030204" pitchFamily="34" charset="0"/>
              </a:rPr>
              <a:t>Watch the following presentation and spot all the mistakes. What should students avoid when giving presentations? Take notes on the Week 2 Worksheet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D620367-E038-AB8F-6F0C-274896BDFB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364F2A3-E66E-49C4-A8B9-E4C9B81F9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F610618-2B08-9410-8177-A209AD4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Structuring Your Presentation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</a:t>
            </a:r>
            <a:r>
              <a:rPr lang="en-US" dirty="0" err="1"/>
              <a:t>summarise</a:t>
            </a:r>
            <a:r>
              <a:rPr lang="en-US" dirty="0"/>
              <a:t>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 dirty="0"/>
              <a:t>You need to clearly provide the structure of your presentations (e.g., include an outline slide)</a:t>
            </a:r>
          </a:p>
          <a:p>
            <a:r>
              <a:rPr lang="en-GB" sz="2600" dirty="0"/>
              <a:t>You need to start with the general picture and then focus on the exact topic of your presentation.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14/06/2026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14/06/2026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b="1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summarise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9D706-AF4B-775D-8AC0-C964A6E0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3E6AC-402E-527C-1366-15EEBF15A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368" y="1434480"/>
            <a:ext cx="8209431" cy="3989040"/>
          </a:xfrm>
        </p:spPr>
        <p:txBody>
          <a:bodyPr/>
          <a:lstStyle/>
          <a:p>
            <a:r>
              <a:rPr lang="en-GB" sz="3200" dirty="0"/>
              <a:t>Go to the Week 2 worksheet and complete </a:t>
            </a:r>
            <a:r>
              <a:rPr lang="en-GB" sz="3200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E4F29-E336-473C-21E1-FE214C80E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005F4-0B09-F8FD-37F3-D0C292CB27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1208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41CF0-D083-3C5A-2716-263EB75C7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524" y="155899"/>
            <a:ext cx="5482952" cy="508918"/>
          </a:xfrm>
        </p:spPr>
        <p:txBody>
          <a:bodyPr/>
          <a:lstStyle/>
          <a:p>
            <a:r>
              <a:rPr lang="en-US" sz="3600" b="1" dirty="0">
                <a:solidFill>
                  <a:srgbClr val="0000FF"/>
                </a:solidFill>
              </a:rPr>
              <a:t>Activity 2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7E6-0657-A099-28CC-8B58E2A62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64817"/>
            <a:ext cx="4464496" cy="4981522"/>
          </a:xfrm>
        </p:spPr>
        <p:txBody>
          <a:bodyPr/>
          <a:lstStyle/>
          <a:p>
            <a:pPr algn="just" rtl="0" fontAlgn="base">
              <a:buFont typeface="+mj-lt"/>
              <a:buAutoNum type="arabicPeriod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Brainstorm what you know about the topic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Research to fill any gaps in your knowledge about the topic, as well as to support any ideas/arguments you might have </a:t>
            </a:r>
          </a:p>
          <a:p>
            <a:pPr algn="just" rtl="0" fontAlgn="base">
              <a:buFont typeface="+mj-lt"/>
              <a:buAutoNum type="arabicPeriod" startAt="3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Plan your presentation with notes about what you might include on each slide </a:t>
            </a:r>
          </a:p>
          <a:p>
            <a:pPr algn="just" rtl="0" fontAlgn="base">
              <a:buFont typeface="+mj-lt"/>
              <a:buAutoNum type="arabicPeriod" startAt="4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On each slide, write the main points of information you want to show the audience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Edit slides so that they do not have too much text on them, make sure these points are brief and there are only 3-5 points per slide (note: teaching slides are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not a good model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for presentation slides) </a:t>
            </a:r>
          </a:p>
          <a:p>
            <a:pPr algn="just" rtl="0" fontAlgn="base">
              <a:buFont typeface="+mj-lt"/>
              <a:buAutoNum type="arabicPeriod" startAt="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Write your notes for the information you will explain for each slide (because you don’t want to read straight off the slides and will need to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expand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on the brief points written on each slide) </a:t>
            </a:r>
          </a:p>
          <a:p>
            <a:pPr algn="just" rtl="0" fontAlgn="base">
              <a:buFont typeface="+mj-lt"/>
              <a:buAutoNum type="arabicPeriod" startAt="7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Add images to make slides engaging for the audience </a:t>
            </a:r>
          </a:p>
          <a:p>
            <a:pPr algn="just" rtl="0" fontAlgn="base">
              <a:buFont typeface="+mj-lt"/>
              <a:buAutoNum type="arabicPeriod" startAt="8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Proofread slides to check for typos/accurate citations/mistakes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indent="0" algn="just">
              <a:buNone/>
            </a:pPr>
            <a:endParaRPr lang="en-US" sz="145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AD90CE-F90F-3E4E-0514-9DB79153D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C473E-33B7-B33C-229A-81BC27A853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91664B-1C6D-B58B-E473-E2A7299B7170}"/>
              </a:ext>
            </a:extLst>
          </p:cNvPr>
          <p:cNvSpPr txBox="1"/>
          <p:nvPr/>
        </p:nvSpPr>
        <p:spPr>
          <a:xfrm>
            <a:off x="4572000" y="665592"/>
            <a:ext cx="4457259" cy="52245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0" fontAlgn="base">
              <a:buFont typeface="+mj-lt"/>
              <a:buAutoNum type="arabicPeriod" startAt="9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Brainstorm some possible questions you might be asked and consider the answers you might give to these questions; practice answering with a kind family member/friend </a:t>
            </a:r>
          </a:p>
          <a:p>
            <a:pPr algn="just" rtl="0" fontAlgn="base">
              <a:buFont typeface="+mj-lt"/>
              <a:buAutoNum type="arabicPeriod" startAt="10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 Rehearse your presentation with your notes so that you know all the material and do not need to look at the slides to present well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1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Time yourself to check that you are within any time limits given </a:t>
            </a:r>
          </a:p>
          <a:p>
            <a:pPr algn="just" rtl="0" fontAlgn="base">
              <a:buFont typeface="+mj-lt"/>
              <a:buAutoNum type="arabicPeriod" startAt="1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Make any necessary changes to your presentation and/or notes based on the rehearsals and time limits </a:t>
            </a:r>
          </a:p>
          <a:p>
            <a:pPr algn="just" rtl="0" fontAlgn="base">
              <a:buFont typeface="+mj-lt"/>
              <a:buAutoNum type="arabicPeriod" startAt="13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 Send your final version to yourself or download it onto a USB device so that you can access it quickly on a computer that is not your own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4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Dress appropriately for your audience and the presentation context (e.g. if at work, would you show up in pyjamas? If at school, might you choose something a little more formal to present in?) </a:t>
            </a:r>
          </a:p>
          <a:p>
            <a:pPr algn="just" rtl="0" fontAlgn="base">
              <a:buFont typeface="+mj-lt"/>
              <a:buAutoNum type="arabicPeriod" startAt="1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Arrive a few minutes early to set up and test the equipment </a:t>
            </a:r>
          </a:p>
          <a:p>
            <a:pPr algn="just" rtl="0" fontAlgn="base">
              <a:buFont typeface="+mj-lt"/>
              <a:buAutoNum type="arabicPeriod" startAt="1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Turn off your mobile phone </a:t>
            </a:r>
          </a:p>
          <a:p>
            <a:pPr algn="just" rtl="0" fontAlgn="base">
              <a:buFont typeface="+mj-lt"/>
              <a:buAutoNum type="arabicPeriod" startAt="17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Successfully Present!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/>
            <a:endParaRPr lang="en-US" sz="1450" dirty="0"/>
          </a:p>
        </p:txBody>
      </p:sp>
    </p:spTree>
    <p:extLst>
      <p:ext uri="{BB962C8B-B14F-4D97-AF65-F5344CB8AC3E}">
        <p14:creationId xmlns:p14="http://schemas.microsoft.com/office/powerpoint/2010/main" val="129259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Before anything else, </a:t>
            </a:r>
            <a:r>
              <a:rPr lang="en-US" altLang="en-US" b="1" i="1" dirty="0">
                <a:solidFill>
                  <a:srgbClr val="0000FF"/>
                </a:solidFill>
                <a:cs typeface="Calibri" panose="020F0502020204030204" pitchFamily="34" charset="0"/>
              </a:rPr>
              <a:t>preparation </a:t>
            </a: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is the key to success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Dress appropriately for your audience and the situation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2.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96" y="836712"/>
            <a:ext cx="8229600" cy="3917032"/>
          </a:xfrm>
        </p:spPr>
        <p:txBody>
          <a:bodyPr/>
          <a:lstStyle/>
          <a:p>
            <a:r>
              <a:rPr lang="en-US" altLang="en-US" sz="27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</a:t>
            </a:r>
            <a:r>
              <a:rPr lang="en-US" altLang="en-US" sz="2700" dirty="0" err="1">
                <a:cs typeface="Calibri" panose="020F0502020204030204" pitchFamily="34" charset="0"/>
              </a:rPr>
              <a:t>summarise</a:t>
            </a:r>
            <a:r>
              <a:rPr lang="en-US" altLang="en-US" sz="2700" dirty="0"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Don't improvise at the last moment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If you are VERY nervous, always open with some basic information about yourself (e.g. name, degree, title of the presentation) </a:t>
            </a:r>
            <a:r>
              <a:rPr lang="en-US" altLang="en-US" sz="2700" b="1" dirty="0">
                <a:solidFill>
                  <a:srgbClr val="0000FF"/>
                </a:solidFill>
                <a:cs typeface="Calibri" panose="020F0502020204030204" pitchFamily="34" charset="0"/>
              </a:rPr>
              <a:t>(Why do you think this is recommended?!)</a:t>
            </a:r>
            <a:endParaRPr lang="en-US" altLang="en-US" sz="2700" dirty="0">
              <a:cs typeface="Calibri" panose="020F0502020204030204" pitchFamily="34" charset="0"/>
            </a:endParaRPr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68357-F36D-F09E-A6DB-9FB24F252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5DF58-FA60-6170-76C8-ADDF04366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Week 2 Worksheet and complete Activity 3 about Presentation body language and speaking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7A65E-9207-C567-1ED5-A26E3F0E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4DA1B-43FD-7EC8-193A-EF3A36FCE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8417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3AE94-2A83-0CEB-9BD5-28820A8D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520" y="26594"/>
            <a:ext cx="5554960" cy="364902"/>
          </a:xfrm>
        </p:spPr>
        <p:txBody>
          <a:bodyPr/>
          <a:lstStyle/>
          <a:p>
            <a:r>
              <a:rPr lang="en-US" sz="3200" b="1" dirty="0">
                <a:solidFill>
                  <a:srgbClr val="0000FF"/>
                </a:solidFill>
              </a:rPr>
              <a:t>Activity 3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7A689-E341-BE46-A9E5-8D573FD28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59" y="553542"/>
            <a:ext cx="8893082" cy="3917032"/>
          </a:xfrm>
        </p:spPr>
        <p:txBody>
          <a:bodyPr/>
          <a:lstStyle/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00FFFF"/>
                </a:highlight>
              </a:rPr>
              <a:t>Make eye contact with one person in the audience and maintain that eye contact the whole time-they are now your comfort person for the whole presentation to prevent you from getting too nervous!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Stand up straight, don’t slouch, don’t lean on something, only sit if the context is appropriate (e.g. in a job interview you might need to present while seated)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00FFFF"/>
                </a:highlight>
              </a:rPr>
              <a:t>You can put your back to the audience to read off slides when you need to (e.g. if you’ve forgotten something)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clearly and loud enough for people in back rows to hear you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00FFFF"/>
                </a:highlight>
              </a:rPr>
              <a:t>Rocking back and forth on your heels is a good way to calm nerves when you are presenting </a:t>
            </a:r>
            <a:r>
              <a:rPr lang="en-US" sz="1600" dirty="0">
                <a:highlight>
                  <a:srgbClr val="00FFFF"/>
                </a:highlight>
              </a:rPr>
              <a:t>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Pause briefly after each slide to give your audience time to take in the important information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00FFFF"/>
                </a:highlight>
              </a:rPr>
              <a:t>Put your hands in your pockets, fiddle your hair, or play with your ID card if you are nervous while presenting-it’s important to have something to do with your hands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at an even and measured pace throughout the presentation, only slowing your speech when you need to </a:t>
            </a:r>
            <a:r>
              <a:rPr lang="en-US" sz="1600" dirty="0" err="1"/>
              <a:t>emphasise</a:t>
            </a:r>
            <a:r>
              <a:rPr lang="en-US" sz="1600" dirty="0"/>
              <a:t> something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Slow down or repeat yourself (once) when you are giving information that is particularly important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Make eye contact with the audience naturally and with as much of an equal distribution among them as you can manage. </a:t>
            </a:r>
          </a:p>
          <a:p>
            <a:pPr marL="0" indent="0" algn="just">
              <a:buNone/>
            </a:pPr>
            <a:endParaRPr lang="en-US" sz="1600" dirty="0"/>
          </a:p>
          <a:p>
            <a:pPr algn="just">
              <a:buFont typeface="+mj-lt"/>
              <a:buAutoNum type="arabicPeriod"/>
            </a:pP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A85C4-C353-0D4A-4DB9-8C350F424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42CBE5-F3D8-B5B3-55A1-9CA29108C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512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3.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the slides aloud-use notes! (but don’t read straight off of these either!)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4.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5.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/>
              </a:rPr>
              <a:t>Don’t take questions during the talk (unless you are very experienced). </a:t>
            </a:r>
            <a:r>
              <a:rPr lang="en-US" altLang="en-US" sz="2800" b="1" dirty="0">
                <a:solidFill>
                  <a:srgbClr val="0000FF"/>
                </a:solidFill>
                <a:cs typeface="Calibri"/>
              </a:rPr>
              <a:t>Why? </a:t>
            </a:r>
          </a:p>
          <a:p>
            <a:r>
              <a:rPr lang="en-US" altLang="en-US" sz="2800" dirty="0">
                <a:cs typeface="Calibri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/>
              </a:rPr>
              <a:t>If you can’t answer a question, say so.</a:t>
            </a:r>
          </a:p>
          <a:p>
            <a:r>
              <a:rPr lang="en-US" altLang="en-US" sz="2800" dirty="0">
                <a:cs typeface="Calibri"/>
              </a:rPr>
              <a:t>Brainstorm a few questions you might be asked before your presentation and have some thoughts on what you might answer.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6.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010" y="1556792"/>
            <a:ext cx="8312968" cy="2803450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To end on time, you must </a:t>
            </a:r>
            <a:r>
              <a:rPr lang="en-US" altLang="en-US" sz="2800" b="1" dirty="0" err="1">
                <a:cs typeface="Calibri" panose="020F0502020204030204" pitchFamily="34" charset="0"/>
              </a:rPr>
              <a:t>practise</a:t>
            </a:r>
            <a:r>
              <a:rPr lang="en-US" altLang="en-US" sz="2800" dirty="0">
                <a:cs typeface="Calibri" panose="020F0502020204030204" pitchFamily="34" charset="0"/>
              </a:rPr>
              <a:t>!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When </a:t>
            </a:r>
            <a:r>
              <a:rPr lang="en-US" altLang="en-US" sz="2800" dirty="0" err="1">
                <a:cs typeface="Calibri" panose="020F0502020204030204" pitchFamily="34" charset="0"/>
              </a:rPr>
              <a:t>practising</a:t>
            </a:r>
            <a:r>
              <a:rPr lang="en-US" altLang="en-US" sz="2800" dirty="0">
                <a:cs typeface="Calibri" panose="020F0502020204030204" pitchFamily="34" charset="0"/>
              </a:rPr>
              <a:t>, try to end early</a:t>
            </a:r>
          </a:p>
          <a:p>
            <a:r>
              <a:rPr lang="en-US" altLang="en-US" sz="2800" dirty="0">
                <a:cs typeface="Calibri"/>
              </a:rPr>
              <a:t>Try to </a:t>
            </a:r>
            <a:r>
              <a:rPr lang="en-US" altLang="en-US" sz="2800" dirty="0" err="1">
                <a:cs typeface="Calibri"/>
              </a:rPr>
              <a:t>practise</a:t>
            </a:r>
            <a:r>
              <a:rPr lang="en-US" altLang="en-US" sz="2800" dirty="0">
                <a:cs typeface="Calibri"/>
              </a:rPr>
              <a:t> in front of</a:t>
            </a:r>
            <a:r>
              <a:rPr lang="en-US" altLang="en-US" sz="2800" b="1" dirty="0">
                <a:cs typeface="Calibri"/>
              </a:rPr>
              <a:t> other people</a:t>
            </a:r>
            <a:r>
              <a:rPr lang="en-US" altLang="en-US" sz="2800" dirty="0">
                <a:cs typeface="Calibri"/>
              </a:rPr>
              <a:t> or use a mirror (you should do both if you can!) Many students say that they forget to do this and so still are very nervous on the day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Allow time for audience interruptions and questions.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7.  </a:t>
            </a:r>
            <a:r>
              <a:rPr lang="en-US" altLang="en-US" b="1" dirty="0" err="1">
                <a:latin typeface="+mn-lt"/>
                <a:cs typeface="Calibri"/>
              </a:rPr>
              <a:t>Behaviour</a:t>
            </a:r>
            <a:endParaRPr lang="en-US" altLang="en-US" b="1" dirty="0">
              <a:latin typeface="+mn-lt"/>
              <a:cs typeface="Calibri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Ask questions, make eye contact, use </a:t>
            </a:r>
            <a:r>
              <a:rPr lang="en-US" altLang="en-US" sz="2400" dirty="0" err="1">
                <a:cs typeface="Calibri" panose="020F0502020204030204" pitchFamily="34" charset="0"/>
              </a:rPr>
              <a:t>humour</a:t>
            </a:r>
            <a:r>
              <a:rPr lang="en-US" altLang="en-US" sz="24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Don’t get distracted by noises or audience movements.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/>
              </a:rPr>
              <a:t>8.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 summary of your key points, a cartoon, a team logo, or a company logo may be stronger.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62200-0643-4E6F-35AA-6A74CBC7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035" y="-2055"/>
            <a:ext cx="8743455" cy="741138"/>
          </a:xfrm>
        </p:spPr>
        <p:txBody>
          <a:bodyPr/>
          <a:lstStyle/>
          <a:p>
            <a:r>
              <a:rPr lang="en-US" sz="2800" b="1" dirty="0">
                <a:ea typeface="+mj-lt"/>
                <a:cs typeface="+mj-lt"/>
              </a:rPr>
              <a:t>How to Verbally Refer to Sources in a Presentation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F1B02-CB32-4B51-4855-31E7F11D8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37" y="737186"/>
            <a:ext cx="8743452" cy="4878863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en-US" sz="2000" dirty="0"/>
              <a:t>✔</a:t>
            </a:r>
            <a:r>
              <a:rPr lang="en-US" sz="2000" b="1" dirty="0"/>
              <a:t>️ </a:t>
            </a:r>
            <a:r>
              <a:rPr lang="en-US" sz="2000" b="1" dirty="0">
                <a:solidFill>
                  <a:srgbClr val="086934"/>
                </a:solidFill>
              </a:rPr>
              <a:t>Use the source name directly (but vary the structure):</a:t>
            </a:r>
            <a:endParaRPr lang="en-US" sz="2000" dirty="0">
              <a:solidFill>
                <a:srgbClr val="086934"/>
              </a:solidFill>
            </a:endParaRPr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“The </a:t>
            </a:r>
            <a:r>
              <a:rPr lang="en-US" sz="2000" b="1" i="1" dirty="0">
                <a:ea typeface="+mn-lt"/>
                <a:cs typeface="+mn-lt"/>
              </a:rPr>
              <a:t>National Careers Service</a:t>
            </a:r>
            <a:r>
              <a:rPr lang="en-US" sz="2000" i="1" dirty="0">
                <a:ea typeface="+mn-lt"/>
                <a:cs typeface="+mn-lt"/>
              </a:rPr>
              <a:t> website explains that librarians need to be patient when helping the public.”</a:t>
            </a:r>
            <a:endParaRPr lang="en-US" sz="2000" dirty="0"/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“On </a:t>
            </a:r>
            <a:r>
              <a:rPr lang="en-US" sz="2000" b="1" i="1" dirty="0">
                <a:ea typeface="+mn-lt"/>
                <a:cs typeface="+mn-lt"/>
              </a:rPr>
              <a:t>Skills You Need</a:t>
            </a:r>
            <a:r>
              <a:rPr lang="en-US" sz="2000" i="1" dirty="0">
                <a:ea typeface="+mn-lt"/>
                <a:cs typeface="+mn-lt"/>
              </a:rPr>
              <a:t>, I found that using checklists is a good way to stay </a:t>
            </a:r>
            <a:r>
              <a:rPr lang="en-US" sz="2000" i="1" dirty="0" err="1">
                <a:ea typeface="+mn-lt"/>
                <a:cs typeface="+mn-lt"/>
              </a:rPr>
              <a:t>organised</a:t>
            </a:r>
            <a:r>
              <a:rPr lang="en-US" sz="2000" i="1" dirty="0">
                <a:ea typeface="+mn-lt"/>
                <a:cs typeface="+mn-lt"/>
              </a:rPr>
              <a:t>.”</a:t>
            </a:r>
          </a:p>
          <a:p>
            <a:pPr marL="0" indent="0" algn="just">
              <a:buNone/>
            </a:pPr>
            <a:r>
              <a:rPr lang="en-US" sz="2000" dirty="0"/>
              <a:t>✔</a:t>
            </a:r>
            <a:r>
              <a:rPr lang="en-US" sz="2000" b="1" dirty="0"/>
              <a:t>️ </a:t>
            </a:r>
            <a:r>
              <a:rPr lang="en-US" sz="2000" b="1" dirty="0">
                <a:solidFill>
                  <a:srgbClr val="086934"/>
                </a:solidFill>
              </a:rPr>
              <a:t>Bring in the source as part of your sentence:</a:t>
            </a:r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</a:t>
            </a:r>
            <a:r>
              <a:rPr lang="en-US" sz="2000" b="1" i="1" dirty="0">
                <a:ea typeface="+mn-lt"/>
                <a:cs typeface="+mn-lt"/>
              </a:rPr>
              <a:t>Prospects</a:t>
            </a:r>
            <a:r>
              <a:rPr lang="en-US" sz="2000" i="1" dirty="0">
                <a:ea typeface="+mn-lt"/>
                <a:cs typeface="+mn-lt"/>
              </a:rPr>
              <a:t> points out that communication is important when helping new library users.”</a:t>
            </a:r>
            <a:endParaRPr lang="en-US" sz="2000" dirty="0"/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“As </a:t>
            </a:r>
            <a:r>
              <a:rPr lang="en-US" sz="2000" b="1" i="1" dirty="0" err="1">
                <a:ea typeface="+mn-lt"/>
                <a:cs typeface="+mn-lt"/>
              </a:rPr>
              <a:t>FutureLearn</a:t>
            </a:r>
            <a:r>
              <a:rPr lang="en-US" sz="2000" i="1" dirty="0">
                <a:ea typeface="+mn-lt"/>
                <a:cs typeface="+mn-lt"/>
              </a:rPr>
              <a:t> suggests, joining a group can build confidence in speaking and listening.”</a:t>
            </a:r>
            <a:endParaRPr lang="en-US" sz="2000" dirty="0"/>
          </a:p>
          <a:p>
            <a:pPr marL="0" indent="0" algn="just">
              <a:buNone/>
            </a:pPr>
            <a:r>
              <a:rPr lang="en-US" sz="2000" dirty="0"/>
              <a:t>✔</a:t>
            </a:r>
            <a:r>
              <a:rPr lang="en-US" sz="2000" b="1" dirty="0"/>
              <a:t>️ </a:t>
            </a:r>
            <a:r>
              <a:rPr lang="en-US" sz="2000" b="1" dirty="0">
                <a:solidFill>
                  <a:srgbClr val="086934"/>
                </a:solidFill>
              </a:rPr>
              <a:t>Mention the source at the end:</a:t>
            </a:r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“I found a useful strategy about using checklists — that idea came from </a:t>
            </a:r>
            <a:r>
              <a:rPr lang="en-US" sz="2000" b="1" i="1" dirty="0">
                <a:ea typeface="+mn-lt"/>
                <a:cs typeface="+mn-lt"/>
              </a:rPr>
              <a:t>Indeed Career Guide</a:t>
            </a:r>
            <a:r>
              <a:rPr lang="en-US" sz="2000" i="1" dirty="0">
                <a:ea typeface="+mn-lt"/>
                <a:cs typeface="+mn-lt"/>
              </a:rPr>
              <a:t>.”</a:t>
            </a:r>
            <a:endParaRPr lang="en-US" sz="2000" dirty="0"/>
          </a:p>
          <a:p>
            <a:pPr marL="0" indent="0" algn="just">
              <a:buNone/>
            </a:pPr>
            <a:r>
              <a:rPr lang="en-US" sz="2000" i="1" dirty="0">
                <a:ea typeface="+mn-lt"/>
                <a:cs typeface="+mn-lt"/>
              </a:rPr>
              <a:t>“That tip was from a guide on the </a:t>
            </a:r>
            <a:r>
              <a:rPr lang="en-US" sz="2000" b="1" i="1" dirty="0">
                <a:ea typeface="+mn-lt"/>
                <a:cs typeface="+mn-lt"/>
              </a:rPr>
              <a:t>National Careers Service</a:t>
            </a:r>
            <a:r>
              <a:rPr lang="en-US" sz="2000" i="1" dirty="0">
                <a:ea typeface="+mn-lt"/>
                <a:cs typeface="+mn-lt"/>
              </a:rPr>
              <a:t> site.”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80014-F908-F337-1C7C-018A708F3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EC3F1-2D6D-61BC-D558-7CD90359E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9437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E0215-99F3-3B28-8F97-F575A8FAB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958" y="880724"/>
            <a:ext cx="7966085" cy="839958"/>
          </a:xfrm>
        </p:spPr>
        <p:txBody>
          <a:bodyPr/>
          <a:lstStyle/>
          <a:p>
            <a:r>
              <a:rPr lang="en-US" sz="3600" b="1" dirty="0">
                <a:ea typeface="+mj-lt"/>
                <a:cs typeface="+mj-lt"/>
              </a:rPr>
              <a:t>How (NOT) to Verbally Refer to Sources in a Presentation</a:t>
            </a:r>
            <a:endParaRPr lang="en-US" sz="3600" dirty="0">
              <a:ea typeface="+mj-lt"/>
              <a:cs typeface="+mj-lt"/>
            </a:endParaRPr>
          </a:p>
          <a:p>
            <a:endParaRPr lang="en-US" sz="5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82E77-6FD7-128B-BCB7-E0FEAF868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86AC3-ECAC-FE31-F3EF-4AF8794D0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17315F-7A49-01DB-CDFB-4D729D129E07}"/>
              </a:ext>
            </a:extLst>
          </p:cNvPr>
          <p:cNvSpPr txBox="1"/>
          <p:nvPr/>
        </p:nvSpPr>
        <p:spPr>
          <a:xfrm>
            <a:off x="589421" y="1607861"/>
            <a:ext cx="8083551" cy="4154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❌ </a:t>
            </a:r>
            <a:r>
              <a:rPr lang="en-US" sz="2400" b="1" dirty="0"/>
              <a:t>Avoid vague phrases like:</a:t>
            </a:r>
          </a:p>
          <a:p>
            <a:r>
              <a:rPr lang="en-US" sz="2400" dirty="0">
                <a:ea typeface="+mn-lt"/>
                <a:cs typeface="+mn-lt"/>
              </a:rPr>
              <a:t>“One article I read says...”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“I saw on a website...”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“I think I found it on a blog...”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“Someone online said...”</a:t>
            </a:r>
          </a:p>
          <a:p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And </a:t>
            </a:r>
            <a:r>
              <a:rPr lang="en-US" sz="2400" b="1" dirty="0">
                <a:ea typeface="+mn-lt"/>
                <a:cs typeface="+mn-lt"/>
              </a:rPr>
              <a:t>do not read out loud the in-text citations</a:t>
            </a:r>
            <a:r>
              <a:rPr lang="en-US" sz="2400" dirty="0">
                <a:ea typeface="+mn-lt"/>
                <a:cs typeface="+mn-lt"/>
              </a:rPr>
              <a:t>! E.g. This is an important issue in public health (NHS, 2020) [do not read out loud the ‘NHS, 2020’ part during your presentation!]</a:t>
            </a:r>
            <a:endParaRPr lang="en-US" sz="2400" dirty="0"/>
          </a:p>
          <a:p>
            <a:pPr algn="l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99756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4AE30-4E44-DA7C-4714-224A7F2FB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478" y="126471"/>
            <a:ext cx="5365045" cy="557389"/>
          </a:xfrm>
        </p:spPr>
        <p:txBody>
          <a:bodyPr/>
          <a:lstStyle/>
          <a:p>
            <a:r>
              <a:rPr lang="en-US" sz="3200" b="1" dirty="0"/>
              <a:t>Signposting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74C20-275A-2CF9-5EB3-B870A7DB7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12" y="929923"/>
            <a:ext cx="8709377" cy="4996532"/>
          </a:xfrm>
        </p:spPr>
        <p:txBody>
          <a:bodyPr/>
          <a:lstStyle/>
          <a:p>
            <a:pPr marL="0" indent="0">
              <a:buNone/>
            </a:pPr>
            <a:r>
              <a:rPr lang="en-US" sz="2200" b="1" dirty="0">
                <a:ea typeface="+mn-lt"/>
                <a:cs typeface="+mn-lt"/>
              </a:rPr>
              <a:t>Signposting language</a:t>
            </a:r>
            <a:r>
              <a:rPr lang="en-US" sz="2200" dirty="0">
                <a:ea typeface="+mn-lt"/>
                <a:cs typeface="+mn-lt"/>
              </a:rPr>
              <a:t>: Specific words or phrases that show the audience where you are in your presentation and what is coming next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 dirty="0"/>
          </a:p>
          <a:p>
            <a:pPr marL="0" indent="0">
              <a:buNone/>
            </a:pP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 b="1" dirty="0">
                <a:ea typeface="+mn-lt"/>
                <a:cs typeface="+mn-lt"/>
              </a:rPr>
              <a:t>Why it’s important:</a:t>
            </a:r>
            <a:endParaRPr lang="en-US" sz="2200" dirty="0"/>
          </a:p>
          <a:p>
            <a:pPr marL="0" indent="0">
              <a:buNone/>
            </a:pPr>
            <a:endParaRPr lang="en-US" sz="1200" b="1" dirty="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Helps the audience understand your ideas step by step</a:t>
            </a:r>
            <a:endParaRPr lang="en-US" sz="2200" dirty="0"/>
          </a:p>
          <a:p>
            <a:endParaRPr lang="en-US" sz="1100" dirty="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Shows when you are starting, changing topic, or finishing</a:t>
            </a:r>
            <a:endParaRPr lang="en-US" sz="2200" dirty="0"/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Makes your presentation clear and easy to follow</a:t>
            </a:r>
            <a:endParaRPr lang="en-US" sz="2200" dirty="0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Keeps the audience interested and focused</a:t>
            </a:r>
            <a:endParaRPr lang="en-US" sz="2200" dirty="0"/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2200" dirty="0">
                <a:ea typeface="+mn-lt"/>
                <a:cs typeface="+mn-lt"/>
              </a:rPr>
              <a:t>Helps the audience remember your main points.</a:t>
            </a:r>
            <a:endParaRPr lang="en-US" sz="2200" dirty="0"/>
          </a:p>
          <a:p>
            <a:endParaRPr lang="en-US" sz="2000" dirty="0"/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CD53C-4D4C-4997-9C1E-05C917A2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908178-3ABF-A1A5-6464-36E27290D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117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EC387-5AC9-25DA-3A1F-35185BA4E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5B6C2-96BC-4A26-85AA-FD8C2DC97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645" y="140582"/>
            <a:ext cx="6846710" cy="557389"/>
          </a:xfrm>
        </p:spPr>
        <p:txBody>
          <a:bodyPr/>
          <a:lstStyle/>
          <a:p>
            <a:r>
              <a:rPr lang="en-US" sz="3600" b="1" dirty="0">
                <a:solidFill>
                  <a:srgbClr val="0000FF"/>
                </a:solidFill>
              </a:rPr>
              <a:t>Signposting Language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0699A-6A68-8755-FB36-CD5614D41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12" y="1049868"/>
            <a:ext cx="8709377" cy="49965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There are many functions for Signposting Language, as well as many different expressions.</a:t>
            </a:r>
            <a:endParaRPr lang="en-US" sz="28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>
                <a:solidFill>
                  <a:srgbClr val="0000FF"/>
                </a:solidFill>
              </a:rPr>
              <a:t>Go to the 'Signposting Language for Presentations' worksheet on Moodle (in the Week 2 Tile) and work with a partner to sort the signposting expressions into the correct function</a:t>
            </a:r>
          </a:p>
          <a:p>
            <a:pPr marL="0" indent="0">
              <a:buNone/>
            </a:pPr>
            <a:endParaRPr lang="en-US" sz="2200" b="1" dirty="0"/>
          </a:p>
          <a:p>
            <a:pPr marL="0" indent="0">
              <a:buNone/>
            </a:pPr>
            <a:endParaRPr lang="en-US" sz="2200" b="1" dirty="0"/>
          </a:p>
          <a:p>
            <a:endParaRPr lang="en-US" sz="2000" dirty="0"/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0E084-995F-2F6F-411F-2BA1A4174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7DB982-7633-3B90-DE58-8B38F50A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22789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D5CC-2BCF-D758-C7A7-9027C42F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373734"/>
            <a:ext cx="4330824" cy="219075"/>
          </a:xfrm>
        </p:spPr>
        <p:txBody>
          <a:bodyPr/>
          <a:lstStyle/>
          <a:p>
            <a:r>
              <a:rPr lang="en-US" b="1" dirty="0">
                <a:solidFill>
                  <a:srgbClr val="0000FF"/>
                </a:solidFill>
              </a:rPr>
              <a:t>Activity 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1FB7-3583-F5BE-A82B-27FEFAAF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A99E3-125E-954F-C448-14C21C611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9F3395-D639-184F-2E23-59EF9568B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GB" sz="3200" dirty="0">
                <a:latin typeface="+mj-lt"/>
                <a:cs typeface="Calibri" panose="020F0502020204030204" pitchFamily="34" charset="0"/>
              </a:rPr>
              <a:t>Watch the following presentation and spot all the things the presenter does </a:t>
            </a:r>
            <a:r>
              <a:rPr lang="en-GB" sz="3200" b="1" dirty="0">
                <a:latin typeface="+mj-lt"/>
                <a:cs typeface="Calibri" panose="020F0502020204030204" pitchFamily="34" charset="0"/>
              </a:rPr>
              <a:t>right</a:t>
            </a:r>
            <a:r>
              <a:rPr lang="en-GB" sz="3200" dirty="0">
                <a:latin typeface="+mj-lt"/>
                <a:cs typeface="Calibri" panose="020F0502020204030204" pitchFamily="34" charset="0"/>
              </a:rPr>
              <a:t>. Did the presenter do all the suggested things from this lesson? What did she miss (if anything)? Take notes on the Week 2 Worksheet.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9090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EDA6D4FD-AF54-3336-CAC7-0D4A9A2E2B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07032C-34E6-BF47-5E61-9524E719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FD535ED8-5CA8-4A58-F538-981E6745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9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4A9907-4155-4245-9769-5F0A4DB94B77}">
  <ds:schemaRefs>
    <ds:schemaRef ds:uri="http://schemas.microsoft.com/office/2006/metadata/properties"/>
    <ds:schemaRef ds:uri="d656cee4-eeba-45fa-a761-9e0ba90d158e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deaaa82-f5a2-45b4-bb96-651ce2c0e4b2"/>
  </ds:schemaRefs>
</ds:datastoreItem>
</file>

<file path=customXml/itemProps2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1777</Words>
  <Application>Microsoft Office PowerPoint</Application>
  <PresentationFormat>On-screen Show (4:3)</PresentationFormat>
  <Paragraphs>205</Paragraphs>
  <Slides>30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Myriad Pro</vt:lpstr>
      <vt:lpstr>华文细黑</vt:lpstr>
      <vt:lpstr>Aptos</vt:lpstr>
      <vt:lpstr>Arial</vt:lpstr>
      <vt:lpstr>Calibri</vt:lpstr>
      <vt:lpstr>Verdana</vt:lpstr>
      <vt:lpstr>Wingdings</vt:lpstr>
      <vt:lpstr>20140311PresentationUWTSDTemplate</vt:lpstr>
      <vt:lpstr>  LCHS4001-Academic and Employability Skills</vt:lpstr>
      <vt:lpstr>Lesson Aims</vt:lpstr>
      <vt:lpstr>Discuss </vt:lpstr>
      <vt:lpstr>Activity 1 </vt:lpstr>
      <vt:lpstr>PowerPoint Presentation</vt:lpstr>
      <vt:lpstr>Structuring Your Presentation</vt:lpstr>
      <vt:lpstr>The Beginning </vt:lpstr>
      <vt:lpstr>The Middle</vt:lpstr>
      <vt:lpstr>The End </vt:lpstr>
      <vt:lpstr>Activity 2</vt:lpstr>
      <vt:lpstr>Activity 2 Answers</vt:lpstr>
      <vt:lpstr>1.  Pre-talk Preparation</vt:lpstr>
      <vt:lpstr>2.  Opening</vt:lpstr>
      <vt:lpstr>Activity 3</vt:lpstr>
      <vt:lpstr>Activity 3 Answers</vt:lpstr>
      <vt:lpstr>3.  Speaking</vt:lpstr>
      <vt:lpstr>4.  Body Language</vt:lpstr>
      <vt:lpstr>5.  Questions</vt:lpstr>
      <vt:lpstr>6.  Length</vt:lpstr>
      <vt:lpstr>PowerPoint Presentation</vt:lpstr>
      <vt:lpstr>7.  Behaviour</vt:lpstr>
      <vt:lpstr>8.  Conclusion</vt:lpstr>
      <vt:lpstr>How to Verbally Refer to Sources in a Presentation</vt:lpstr>
      <vt:lpstr>How (NOT) to Verbally Refer to Sources in a Presentation </vt:lpstr>
      <vt:lpstr>Signposting Language</vt:lpstr>
      <vt:lpstr>Signposting Language Activity</vt:lpstr>
      <vt:lpstr>Activity 4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Eleni Koutsogeorgou-Andreou</cp:lastModifiedBy>
  <cp:revision>197</cp:revision>
  <dcterms:created xsi:type="dcterms:W3CDTF">2020-03-25T19:49:57Z</dcterms:created>
  <dcterms:modified xsi:type="dcterms:W3CDTF">2026-06-14T16:02:28Z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