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2" r:id="rId4"/>
  </p:sldMasterIdLst>
  <p:notesMasterIdLst>
    <p:notesMasterId r:id="rId19"/>
  </p:notesMasterIdLst>
  <p:handoutMasterIdLst>
    <p:handoutMasterId r:id="rId20"/>
  </p:handoutMasterIdLst>
  <p:sldIdLst>
    <p:sldId id="1534" r:id="rId5"/>
    <p:sldId id="1520" r:id="rId6"/>
    <p:sldId id="1521" r:id="rId7"/>
    <p:sldId id="1522" r:id="rId8"/>
    <p:sldId id="1539" r:id="rId9"/>
    <p:sldId id="1537" r:id="rId10"/>
    <p:sldId id="1524" r:id="rId11"/>
    <p:sldId id="1538" r:id="rId12"/>
    <p:sldId id="1528" r:id="rId13"/>
    <p:sldId id="1526" r:id="rId14"/>
    <p:sldId id="1529" r:id="rId15"/>
    <p:sldId id="1536" r:id="rId16"/>
    <p:sldId id="1533" r:id="rId17"/>
    <p:sldId id="1530" r:id="rId18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69912" autoAdjust="0"/>
  </p:normalViewPr>
  <p:slideViewPr>
    <p:cSldViewPr snapToGrid="0">
      <p:cViewPr varScale="1">
        <p:scale>
          <a:sx n="59" d="100"/>
          <a:sy n="59" d="100"/>
        </p:scale>
        <p:origin x="177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72A76A-6AA1-49DD-A652-541BED2432E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CD088E-BD19-4573-912E-1D08F8454F00}">
      <dgm:prSet phldrT="[Text]" phldr="0"/>
      <dgm:spPr/>
      <dgm:t>
        <a:bodyPr/>
        <a:lstStyle/>
        <a:p>
          <a:r>
            <a:rPr lang="en-GB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Brand Identity </a:t>
          </a:r>
          <a:r>
            <a:rPr lang="en-GB" dirty="0"/>
            <a:t>– Strong and recognisable</a:t>
          </a:r>
        </a:p>
      </dgm:t>
    </dgm:pt>
    <dgm:pt modelId="{D29D1FE2-01FE-4948-9A0E-464A0662AB26}" type="parTrans" cxnId="{3572AF60-57E4-4BE7-85D7-293D21BF55BE}">
      <dgm:prSet/>
      <dgm:spPr/>
      <dgm:t>
        <a:bodyPr/>
        <a:lstStyle/>
        <a:p>
          <a:endParaRPr lang="en-GB"/>
        </a:p>
      </dgm:t>
    </dgm:pt>
    <dgm:pt modelId="{3F05BF7C-BF8E-4FC8-9699-D99E54B76FF4}" type="sibTrans" cxnId="{3572AF60-57E4-4BE7-85D7-293D21BF55BE}">
      <dgm:prSet/>
      <dgm:spPr/>
      <dgm:t>
        <a:bodyPr/>
        <a:lstStyle/>
        <a:p>
          <a:endParaRPr lang="en-GB"/>
        </a:p>
      </dgm:t>
    </dgm:pt>
    <dgm:pt modelId="{27E36A0F-F8B2-460A-AAE9-BC5E313E1F33}">
      <dgm:prSet phldrT="[Text]" phldr="0"/>
      <dgm:spPr/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Marketing Strategies </a:t>
          </a:r>
          <a:r>
            <a:rPr lang="en-GB" dirty="0"/>
            <a:t>– targeted digital marketing</a:t>
          </a:r>
        </a:p>
      </dgm:t>
    </dgm:pt>
    <dgm:pt modelId="{A3461A70-F853-4C6E-A8BA-1C6DEA8F32E2}" type="parTrans" cxnId="{4657DE11-9CFB-46AF-B13A-1A4ADC9F3596}">
      <dgm:prSet/>
      <dgm:spPr/>
      <dgm:t>
        <a:bodyPr/>
        <a:lstStyle/>
        <a:p>
          <a:endParaRPr lang="en-GB"/>
        </a:p>
      </dgm:t>
    </dgm:pt>
    <dgm:pt modelId="{257441BA-3222-4A89-ADF2-FD381C2E946D}" type="sibTrans" cxnId="{4657DE11-9CFB-46AF-B13A-1A4ADC9F3596}">
      <dgm:prSet/>
      <dgm:spPr/>
      <dgm:t>
        <a:bodyPr/>
        <a:lstStyle/>
        <a:p>
          <a:endParaRPr lang="en-GB"/>
        </a:p>
      </dgm:t>
    </dgm:pt>
    <dgm:pt modelId="{5EEB26DB-A72D-4079-AE52-F785428F0A2A}">
      <dgm:prSet phldrT="[Text]" phldr="0"/>
      <dgm:spPr/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Technology</a:t>
          </a:r>
          <a:r>
            <a:rPr lang="en-GB" dirty="0"/>
            <a:t> – Cloud-based solutions</a:t>
          </a:r>
        </a:p>
      </dgm:t>
    </dgm:pt>
    <dgm:pt modelId="{5B7C82DE-69ED-40A6-9185-BDB47B245309}" type="parTrans" cxnId="{A47C1FAC-C3CD-4511-A3F9-D9F8CC76C64F}">
      <dgm:prSet/>
      <dgm:spPr/>
      <dgm:t>
        <a:bodyPr/>
        <a:lstStyle/>
        <a:p>
          <a:endParaRPr lang="en-GB"/>
        </a:p>
      </dgm:t>
    </dgm:pt>
    <dgm:pt modelId="{4C9F64B9-CAFC-44D8-B684-A1B9184DC346}" type="sibTrans" cxnId="{A47C1FAC-C3CD-4511-A3F9-D9F8CC76C64F}">
      <dgm:prSet/>
      <dgm:spPr/>
      <dgm:t>
        <a:bodyPr/>
        <a:lstStyle/>
        <a:p>
          <a:endParaRPr lang="en-GB"/>
        </a:p>
      </dgm:t>
    </dgm:pt>
    <dgm:pt modelId="{11C8563E-A481-4253-8279-BDE3A31D2502}">
      <dgm:prSet phldrT="[Text]" phldr="0"/>
      <dgm:spPr/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Security</a:t>
          </a:r>
          <a:r>
            <a:rPr lang="en-GB" dirty="0"/>
            <a:t> – Secure and trusted experience</a:t>
          </a:r>
        </a:p>
      </dgm:t>
    </dgm:pt>
    <dgm:pt modelId="{EA2F6B72-BA64-406A-8E15-FABBF749F4D3}" type="parTrans" cxnId="{097D359E-BF77-49C7-B555-F72AC51B0D85}">
      <dgm:prSet/>
      <dgm:spPr/>
      <dgm:t>
        <a:bodyPr/>
        <a:lstStyle/>
        <a:p>
          <a:endParaRPr lang="en-GB"/>
        </a:p>
      </dgm:t>
    </dgm:pt>
    <dgm:pt modelId="{8B1CCBB9-4538-436A-A296-578D04F5F0DE}" type="sibTrans" cxnId="{097D359E-BF77-49C7-B555-F72AC51B0D85}">
      <dgm:prSet/>
      <dgm:spPr/>
      <dgm:t>
        <a:bodyPr/>
        <a:lstStyle/>
        <a:p>
          <a:endParaRPr lang="en-GB"/>
        </a:p>
      </dgm:t>
    </dgm:pt>
    <dgm:pt modelId="{8FC566C3-1BA8-41E6-BEB8-1E2623937D6A}">
      <dgm:prSet phldrT="[Text]" phldr="0"/>
      <dgm:spPr/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Business Growth </a:t>
          </a:r>
          <a:r>
            <a:rPr lang="en-GB" dirty="0"/>
            <a:t>– Long-term business growth</a:t>
          </a:r>
        </a:p>
      </dgm:t>
    </dgm:pt>
    <dgm:pt modelId="{F74251AD-5760-4E50-92DC-6C2A4170A41A}" type="parTrans" cxnId="{23FD3B2D-C9A3-4407-BBD7-20299D2E6F8D}">
      <dgm:prSet/>
      <dgm:spPr/>
      <dgm:t>
        <a:bodyPr/>
        <a:lstStyle/>
        <a:p>
          <a:endParaRPr lang="en-GB"/>
        </a:p>
      </dgm:t>
    </dgm:pt>
    <dgm:pt modelId="{05C439DC-C9C6-487F-9442-BAD98EA8F243}" type="sibTrans" cxnId="{23FD3B2D-C9A3-4407-BBD7-20299D2E6F8D}">
      <dgm:prSet/>
      <dgm:spPr/>
      <dgm:t>
        <a:bodyPr/>
        <a:lstStyle/>
        <a:p>
          <a:endParaRPr lang="en-GB"/>
        </a:p>
      </dgm:t>
    </dgm:pt>
    <dgm:pt modelId="{F18DFDB5-0AF1-4B97-BDA4-243253C8DF76}" type="pres">
      <dgm:prSet presAssocID="{7272A76A-6AA1-49DD-A652-541BED2432E5}" presName="cycle" presStyleCnt="0">
        <dgm:presLayoutVars>
          <dgm:dir/>
          <dgm:resizeHandles val="exact"/>
        </dgm:presLayoutVars>
      </dgm:prSet>
      <dgm:spPr/>
    </dgm:pt>
    <dgm:pt modelId="{2F7C2353-2B2D-4759-B65F-B18FD49AD8F5}" type="pres">
      <dgm:prSet presAssocID="{3ACD088E-BD19-4573-912E-1D08F8454F00}" presName="node" presStyleLbl="node1" presStyleIdx="0" presStyleCnt="5">
        <dgm:presLayoutVars>
          <dgm:bulletEnabled val="1"/>
        </dgm:presLayoutVars>
      </dgm:prSet>
      <dgm:spPr/>
    </dgm:pt>
    <dgm:pt modelId="{6FA656CD-DC03-4FCE-A26D-D6F4384B76D7}" type="pres">
      <dgm:prSet presAssocID="{3F05BF7C-BF8E-4FC8-9699-D99E54B76FF4}" presName="sibTrans" presStyleLbl="sibTrans2D1" presStyleIdx="0" presStyleCnt="5"/>
      <dgm:spPr/>
    </dgm:pt>
    <dgm:pt modelId="{CA753321-BE9E-40A1-BEBE-F2525DB7E5DB}" type="pres">
      <dgm:prSet presAssocID="{3F05BF7C-BF8E-4FC8-9699-D99E54B76FF4}" presName="connectorText" presStyleLbl="sibTrans2D1" presStyleIdx="0" presStyleCnt="5"/>
      <dgm:spPr/>
    </dgm:pt>
    <dgm:pt modelId="{F9474E50-9984-47D3-BAEB-429DF04F3D9E}" type="pres">
      <dgm:prSet presAssocID="{27E36A0F-F8B2-460A-AAE9-BC5E313E1F33}" presName="node" presStyleLbl="node1" presStyleIdx="1" presStyleCnt="5">
        <dgm:presLayoutVars>
          <dgm:bulletEnabled val="1"/>
        </dgm:presLayoutVars>
      </dgm:prSet>
      <dgm:spPr/>
    </dgm:pt>
    <dgm:pt modelId="{AFADC5B4-9193-4EC8-9482-04724114D2A7}" type="pres">
      <dgm:prSet presAssocID="{257441BA-3222-4A89-ADF2-FD381C2E946D}" presName="sibTrans" presStyleLbl="sibTrans2D1" presStyleIdx="1" presStyleCnt="5"/>
      <dgm:spPr/>
    </dgm:pt>
    <dgm:pt modelId="{54FCC853-B562-4D78-867F-DA3D71A78C89}" type="pres">
      <dgm:prSet presAssocID="{257441BA-3222-4A89-ADF2-FD381C2E946D}" presName="connectorText" presStyleLbl="sibTrans2D1" presStyleIdx="1" presStyleCnt="5"/>
      <dgm:spPr/>
    </dgm:pt>
    <dgm:pt modelId="{B3D6A859-BB22-455C-B1E3-CA665C0A7BEA}" type="pres">
      <dgm:prSet presAssocID="{5EEB26DB-A72D-4079-AE52-F785428F0A2A}" presName="node" presStyleLbl="node1" presStyleIdx="2" presStyleCnt="5">
        <dgm:presLayoutVars>
          <dgm:bulletEnabled val="1"/>
        </dgm:presLayoutVars>
      </dgm:prSet>
      <dgm:spPr/>
    </dgm:pt>
    <dgm:pt modelId="{34B99BCB-E8A3-4712-A6FA-788F5312E4C1}" type="pres">
      <dgm:prSet presAssocID="{4C9F64B9-CAFC-44D8-B684-A1B9184DC346}" presName="sibTrans" presStyleLbl="sibTrans2D1" presStyleIdx="2" presStyleCnt="5"/>
      <dgm:spPr/>
    </dgm:pt>
    <dgm:pt modelId="{32CD7AC1-1F0B-49D9-BB2A-45C63B06FFC5}" type="pres">
      <dgm:prSet presAssocID="{4C9F64B9-CAFC-44D8-B684-A1B9184DC346}" presName="connectorText" presStyleLbl="sibTrans2D1" presStyleIdx="2" presStyleCnt="5"/>
      <dgm:spPr/>
    </dgm:pt>
    <dgm:pt modelId="{3D3BA8CF-D36F-4FE7-9B5B-7D04E3E80173}" type="pres">
      <dgm:prSet presAssocID="{11C8563E-A481-4253-8279-BDE3A31D2502}" presName="node" presStyleLbl="node1" presStyleIdx="3" presStyleCnt="5">
        <dgm:presLayoutVars>
          <dgm:bulletEnabled val="1"/>
        </dgm:presLayoutVars>
      </dgm:prSet>
      <dgm:spPr/>
    </dgm:pt>
    <dgm:pt modelId="{5ADB8F54-4975-4FC5-A73B-4AA0FD5D2E2E}" type="pres">
      <dgm:prSet presAssocID="{8B1CCBB9-4538-436A-A296-578D04F5F0DE}" presName="sibTrans" presStyleLbl="sibTrans2D1" presStyleIdx="3" presStyleCnt="5"/>
      <dgm:spPr/>
    </dgm:pt>
    <dgm:pt modelId="{0A218C63-2BBF-4005-9152-2FB00BE94881}" type="pres">
      <dgm:prSet presAssocID="{8B1CCBB9-4538-436A-A296-578D04F5F0DE}" presName="connectorText" presStyleLbl="sibTrans2D1" presStyleIdx="3" presStyleCnt="5"/>
      <dgm:spPr/>
    </dgm:pt>
    <dgm:pt modelId="{4C465553-B0D1-4935-AFAA-363EFD8D1005}" type="pres">
      <dgm:prSet presAssocID="{8FC566C3-1BA8-41E6-BEB8-1E2623937D6A}" presName="node" presStyleLbl="node1" presStyleIdx="4" presStyleCnt="5">
        <dgm:presLayoutVars>
          <dgm:bulletEnabled val="1"/>
        </dgm:presLayoutVars>
      </dgm:prSet>
      <dgm:spPr/>
    </dgm:pt>
    <dgm:pt modelId="{C470B8F8-CA46-4456-BE9B-0C2D4AE9DD4A}" type="pres">
      <dgm:prSet presAssocID="{05C439DC-C9C6-487F-9442-BAD98EA8F243}" presName="sibTrans" presStyleLbl="sibTrans2D1" presStyleIdx="4" presStyleCnt="5"/>
      <dgm:spPr/>
    </dgm:pt>
    <dgm:pt modelId="{C0A5ED88-78BC-4B68-B01E-A60E73BCE6D3}" type="pres">
      <dgm:prSet presAssocID="{05C439DC-C9C6-487F-9442-BAD98EA8F243}" presName="connectorText" presStyleLbl="sibTrans2D1" presStyleIdx="4" presStyleCnt="5"/>
      <dgm:spPr/>
    </dgm:pt>
  </dgm:ptLst>
  <dgm:cxnLst>
    <dgm:cxn modelId="{4657DE11-9CFB-46AF-B13A-1A4ADC9F3596}" srcId="{7272A76A-6AA1-49DD-A652-541BED2432E5}" destId="{27E36A0F-F8B2-460A-AAE9-BC5E313E1F33}" srcOrd="1" destOrd="0" parTransId="{A3461A70-F853-4C6E-A8BA-1C6DEA8F32E2}" sibTransId="{257441BA-3222-4A89-ADF2-FD381C2E946D}"/>
    <dgm:cxn modelId="{C25A101A-514A-42D7-B07B-6A817DF240E3}" type="presOf" srcId="{3F05BF7C-BF8E-4FC8-9699-D99E54B76FF4}" destId="{6FA656CD-DC03-4FCE-A26D-D6F4384B76D7}" srcOrd="0" destOrd="0" presId="urn:microsoft.com/office/officeart/2005/8/layout/cycle2"/>
    <dgm:cxn modelId="{5F8E1429-D8DE-4250-B1AC-09C1BEF66CB3}" type="presOf" srcId="{7272A76A-6AA1-49DD-A652-541BED2432E5}" destId="{F18DFDB5-0AF1-4B97-BDA4-243253C8DF76}" srcOrd="0" destOrd="0" presId="urn:microsoft.com/office/officeart/2005/8/layout/cycle2"/>
    <dgm:cxn modelId="{23FD3B2D-C9A3-4407-BBD7-20299D2E6F8D}" srcId="{7272A76A-6AA1-49DD-A652-541BED2432E5}" destId="{8FC566C3-1BA8-41E6-BEB8-1E2623937D6A}" srcOrd="4" destOrd="0" parTransId="{F74251AD-5760-4E50-92DC-6C2A4170A41A}" sibTransId="{05C439DC-C9C6-487F-9442-BAD98EA8F243}"/>
    <dgm:cxn modelId="{7F610037-8AE4-497F-B1FA-71D8AB7D8102}" type="presOf" srcId="{257441BA-3222-4A89-ADF2-FD381C2E946D}" destId="{54FCC853-B562-4D78-867F-DA3D71A78C89}" srcOrd="1" destOrd="0" presId="urn:microsoft.com/office/officeart/2005/8/layout/cycle2"/>
    <dgm:cxn modelId="{9FC50940-23B5-4DFD-8FAC-2E0101129210}" type="presOf" srcId="{4C9F64B9-CAFC-44D8-B684-A1B9184DC346}" destId="{32CD7AC1-1F0B-49D9-BB2A-45C63B06FFC5}" srcOrd="1" destOrd="0" presId="urn:microsoft.com/office/officeart/2005/8/layout/cycle2"/>
    <dgm:cxn modelId="{3572AF60-57E4-4BE7-85D7-293D21BF55BE}" srcId="{7272A76A-6AA1-49DD-A652-541BED2432E5}" destId="{3ACD088E-BD19-4573-912E-1D08F8454F00}" srcOrd="0" destOrd="0" parTransId="{D29D1FE2-01FE-4948-9A0E-464A0662AB26}" sibTransId="{3F05BF7C-BF8E-4FC8-9699-D99E54B76FF4}"/>
    <dgm:cxn modelId="{93E51B4A-A17C-40E6-8CC6-B0BEC558C278}" type="presOf" srcId="{4C9F64B9-CAFC-44D8-B684-A1B9184DC346}" destId="{34B99BCB-E8A3-4712-A6FA-788F5312E4C1}" srcOrd="0" destOrd="0" presId="urn:microsoft.com/office/officeart/2005/8/layout/cycle2"/>
    <dgm:cxn modelId="{929ED44B-C3C2-48C3-8DC5-DFBA5EECD5C7}" type="presOf" srcId="{8B1CCBB9-4538-436A-A296-578D04F5F0DE}" destId="{5ADB8F54-4975-4FC5-A73B-4AA0FD5D2E2E}" srcOrd="0" destOrd="0" presId="urn:microsoft.com/office/officeart/2005/8/layout/cycle2"/>
    <dgm:cxn modelId="{E87C7B83-0BAD-44E5-8C2A-2F48C848C551}" type="presOf" srcId="{11C8563E-A481-4253-8279-BDE3A31D2502}" destId="{3D3BA8CF-D36F-4FE7-9B5B-7D04E3E80173}" srcOrd="0" destOrd="0" presId="urn:microsoft.com/office/officeart/2005/8/layout/cycle2"/>
    <dgm:cxn modelId="{A679358F-2475-47D7-ABC0-F2828E50B9D0}" type="presOf" srcId="{3ACD088E-BD19-4573-912E-1D08F8454F00}" destId="{2F7C2353-2B2D-4759-B65F-B18FD49AD8F5}" srcOrd="0" destOrd="0" presId="urn:microsoft.com/office/officeart/2005/8/layout/cycle2"/>
    <dgm:cxn modelId="{C9864B94-139D-4C1A-A488-2E7A6551A8D8}" type="presOf" srcId="{05C439DC-C9C6-487F-9442-BAD98EA8F243}" destId="{C470B8F8-CA46-4456-BE9B-0C2D4AE9DD4A}" srcOrd="0" destOrd="0" presId="urn:microsoft.com/office/officeart/2005/8/layout/cycle2"/>
    <dgm:cxn modelId="{097D359E-BF77-49C7-B555-F72AC51B0D85}" srcId="{7272A76A-6AA1-49DD-A652-541BED2432E5}" destId="{11C8563E-A481-4253-8279-BDE3A31D2502}" srcOrd="3" destOrd="0" parTransId="{EA2F6B72-BA64-406A-8E15-FABBF749F4D3}" sibTransId="{8B1CCBB9-4538-436A-A296-578D04F5F0DE}"/>
    <dgm:cxn modelId="{B908F7A3-F97D-4684-A082-3FDDFAB6A41F}" type="presOf" srcId="{8B1CCBB9-4538-436A-A296-578D04F5F0DE}" destId="{0A218C63-2BBF-4005-9152-2FB00BE94881}" srcOrd="1" destOrd="0" presId="urn:microsoft.com/office/officeart/2005/8/layout/cycle2"/>
    <dgm:cxn modelId="{A47C1FAC-C3CD-4511-A3F9-D9F8CC76C64F}" srcId="{7272A76A-6AA1-49DD-A652-541BED2432E5}" destId="{5EEB26DB-A72D-4079-AE52-F785428F0A2A}" srcOrd="2" destOrd="0" parTransId="{5B7C82DE-69ED-40A6-9185-BDB47B245309}" sibTransId="{4C9F64B9-CAFC-44D8-B684-A1B9184DC346}"/>
    <dgm:cxn modelId="{807407B8-7DD0-4510-A77A-BE42CFE35271}" type="presOf" srcId="{27E36A0F-F8B2-460A-AAE9-BC5E313E1F33}" destId="{F9474E50-9984-47D3-BAEB-429DF04F3D9E}" srcOrd="0" destOrd="0" presId="urn:microsoft.com/office/officeart/2005/8/layout/cycle2"/>
    <dgm:cxn modelId="{C9AEC3C1-D139-4EA4-9AC2-7DFF95A98610}" type="presOf" srcId="{257441BA-3222-4A89-ADF2-FD381C2E946D}" destId="{AFADC5B4-9193-4EC8-9482-04724114D2A7}" srcOrd="0" destOrd="0" presId="urn:microsoft.com/office/officeart/2005/8/layout/cycle2"/>
    <dgm:cxn modelId="{57BBA4DC-0A6F-446B-B0D2-D617641FB828}" type="presOf" srcId="{05C439DC-C9C6-487F-9442-BAD98EA8F243}" destId="{C0A5ED88-78BC-4B68-B01E-A60E73BCE6D3}" srcOrd="1" destOrd="0" presId="urn:microsoft.com/office/officeart/2005/8/layout/cycle2"/>
    <dgm:cxn modelId="{3B7EDBE8-4892-4BA6-B77C-D0140C7FB551}" type="presOf" srcId="{5EEB26DB-A72D-4079-AE52-F785428F0A2A}" destId="{B3D6A859-BB22-455C-B1E3-CA665C0A7BEA}" srcOrd="0" destOrd="0" presId="urn:microsoft.com/office/officeart/2005/8/layout/cycle2"/>
    <dgm:cxn modelId="{DE4F6FED-0DED-4F9D-8B32-A58EE5959025}" type="presOf" srcId="{8FC566C3-1BA8-41E6-BEB8-1E2623937D6A}" destId="{4C465553-B0D1-4935-AFAA-363EFD8D1005}" srcOrd="0" destOrd="0" presId="urn:microsoft.com/office/officeart/2005/8/layout/cycle2"/>
    <dgm:cxn modelId="{229D53F3-4789-45C0-B948-140798D03C92}" type="presOf" srcId="{3F05BF7C-BF8E-4FC8-9699-D99E54B76FF4}" destId="{CA753321-BE9E-40A1-BEBE-F2525DB7E5DB}" srcOrd="1" destOrd="0" presId="urn:microsoft.com/office/officeart/2005/8/layout/cycle2"/>
    <dgm:cxn modelId="{26EEB5C3-F9B8-4817-B061-ED454B6D29BD}" type="presParOf" srcId="{F18DFDB5-0AF1-4B97-BDA4-243253C8DF76}" destId="{2F7C2353-2B2D-4759-B65F-B18FD49AD8F5}" srcOrd="0" destOrd="0" presId="urn:microsoft.com/office/officeart/2005/8/layout/cycle2"/>
    <dgm:cxn modelId="{F1DE6955-EEB4-4442-B416-F28EEC3A9E88}" type="presParOf" srcId="{F18DFDB5-0AF1-4B97-BDA4-243253C8DF76}" destId="{6FA656CD-DC03-4FCE-A26D-D6F4384B76D7}" srcOrd="1" destOrd="0" presId="urn:microsoft.com/office/officeart/2005/8/layout/cycle2"/>
    <dgm:cxn modelId="{2DADD476-BACF-4BEE-9E8F-B9500B43DEE7}" type="presParOf" srcId="{6FA656CD-DC03-4FCE-A26D-D6F4384B76D7}" destId="{CA753321-BE9E-40A1-BEBE-F2525DB7E5DB}" srcOrd="0" destOrd="0" presId="urn:microsoft.com/office/officeart/2005/8/layout/cycle2"/>
    <dgm:cxn modelId="{F27C82C2-EDFD-4ECB-A3CB-279C20CE2317}" type="presParOf" srcId="{F18DFDB5-0AF1-4B97-BDA4-243253C8DF76}" destId="{F9474E50-9984-47D3-BAEB-429DF04F3D9E}" srcOrd="2" destOrd="0" presId="urn:microsoft.com/office/officeart/2005/8/layout/cycle2"/>
    <dgm:cxn modelId="{075D04AA-C299-4058-864A-51ACE2B5429A}" type="presParOf" srcId="{F18DFDB5-0AF1-4B97-BDA4-243253C8DF76}" destId="{AFADC5B4-9193-4EC8-9482-04724114D2A7}" srcOrd="3" destOrd="0" presId="urn:microsoft.com/office/officeart/2005/8/layout/cycle2"/>
    <dgm:cxn modelId="{78717CEC-A5F9-4C3B-AD8E-79CD2D17E9DA}" type="presParOf" srcId="{AFADC5B4-9193-4EC8-9482-04724114D2A7}" destId="{54FCC853-B562-4D78-867F-DA3D71A78C89}" srcOrd="0" destOrd="0" presId="urn:microsoft.com/office/officeart/2005/8/layout/cycle2"/>
    <dgm:cxn modelId="{725C9942-311C-4670-ACE3-C8F3B089F2D2}" type="presParOf" srcId="{F18DFDB5-0AF1-4B97-BDA4-243253C8DF76}" destId="{B3D6A859-BB22-455C-B1E3-CA665C0A7BEA}" srcOrd="4" destOrd="0" presId="urn:microsoft.com/office/officeart/2005/8/layout/cycle2"/>
    <dgm:cxn modelId="{A21D9D31-A18F-4BB4-B173-16C6F97D9E38}" type="presParOf" srcId="{F18DFDB5-0AF1-4B97-BDA4-243253C8DF76}" destId="{34B99BCB-E8A3-4712-A6FA-788F5312E4C1}" srcOrd="5" destOrd="0" presId="urn:microsoft.com/office/officeart/2005/8/layout/cycle2"/>
    <dgm:cxn modelId="{B72FF6EC-D25A-4272-9C3E-471C231F8CDD}" type="presParOf" srcId="{34B99BCB-E8A3-4712-A6FA-788F5312E4C1}" destId="{32CD7AC1-1F0B-49D9-BB2A-45C63B06FFC5}" srcOrd="0" destOrd="0" presId="urn:microsoft.com/office/officeart/2005/8/layout/cycle2"/>
    <dgm:cxn modelId="{CD03D821-6181-4F9E-B6F6-6519FBF27C1F}" type="presParOf" srcId="{F18DFDB5-0AF1-4B97-BDA4-243253C8DF76}" destId="{3D3BA8CF-D36F-4FE7-9B5B-7D04E3E80173}" srcOrd="6" destOrd="0" presId="urn:microsoft.com/office/officeart/2005/8/layout/cycle2"/>
    <dgm:cxn modelId="{2A0641D2-A78E-4735-95BC-7C0A0FB049D1}" type="presParOf" srcId="{F18DFDB5-0AF1-4B97-BDA4-243253C8DF76}" destId="{5ADB8F54-4975-4FC5-A73B-4AA0FD5D2E2E}" srcOrd="7" destOrd="0" presId="urn:microsoft.com/office/officeart/2005/8/layout/cycle2"/>
    <dgm:cxn modelId="{29367319-B1E4-48CD-A39D-F6197F9C87FE}" type="presParOf" srcId="{5ADB8F54-4975-4FC5-A73B-4AA0FD5D2E2E}" destId="{0A218C63-2BBF-4005-9152-2FB00BE94881}" srcOrd="0" destOrd="0" presId="urn:microsoft.com/office/officeart/2005/8/layout/cycle2"/>
    <dgm:cxn modelId="{5331B608-E903-4055-94B3-566F500CB986}" type="presParOf" srcId="{F18DFDB5-0AF1-4B97-BDA4-243253C8DF76}" destId="{4C465553-B0D1-4935-AFAA-363EFD8D1005}" srcOrd="8" destOrd="0" presId="urn:microsoft.com/office/officeart/2005/8/layout/cycle2"/>
    <dgm:cxn modelId="{725B73EE-5040-421B-B7B5-6272D927B86A}" type="presParOf" srcId="{F18DFDB5-0AF1-4B97-BDA4-243253C8DF76}" destId="{C470B8F8-CA46-4456-BE9B-0C2D4AE9DD4A}" srcOrd="9" destOrd="0" presId="urn:microsoft.com/office/officeart/2005/8/layout/cycle2"/>
    <dgm:cxn modelId="{1C43D119-CC56-4968-BC98-1B92E03FEC82}" type="presParOf" srcId="{C470B8F8-CA46-4456-BE9B-0C2D4AE9DD4A}" destId="{C0A5ED88-78BC-4B68-B01E-A60E73BCE6D3}" srcOrd="0" destOrd="0" presId="urn:microsoft.com/office/officeart/2005/8/layout/cycle2"/>
  </dgm:cxnLst>
  <dgm:bg>
    <a:effectLst>
      <a:glow rad="228600">
        <a:schemeClr val="accent6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C2353-2B2D-4759-B65F-B18FD49AD8F5}">
      <dsp:nvSpPr>
        <dsp:cNvPr id="0" name=""/>
        <dsp:cNvSpPr/>
      </dsp:nvSpPr>
      <dsp:spPr>
        <a:xfrm>
          <a:off x="2208064" y="1566"/>
          <a:ext cx="1625442" cy="16254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Brand Identity </a:t>
          </a:r>
          <a:r>
            <a:rPr lang="en-GB" sz="1500" kern="1200" dirty="0"/>
            <a:t>– Strong and recognisable</a:t>
          </a:r>
        </a:p>
      </dsp:txBody>
      <dsp:txXfrm>
        <a:off x="2446104" y="239606"/>
        <a:ext cx="1149362" cy="1149362"/>
      </dsp:txXfrm>
    </dsp:sp>
    <dsp:sp modelId="{6FA656CD-DC03-4FCE-A26D-D6F4384B76D7}">
      <dsp:nvSpPr>
        <dsp:cNvPr id="0" name=""/>
        <dsp:cNvSpPr/>
      </dsp:nvSpPr>
      <dsp:spPr>
        <a:xfrm rot="2160000">
          <a:off x="3781863" y="1249507"/>
          <a:ext cx="430965" cy="5485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794209" y="1321227"/>
        <a:ext cx="301676" cy="329152"/>
      </dsp:txXfrm>
    </dsp:sp>
    <dsp:sp modelId="{F9474E50-9984-47D3-BAEB-429DF04F3D9E}">
      <dsp:nvSpPr>
        <dsp:cNvPr id="0" name=""/>
        <dsp:cNvSpPr/>
      </dsp:nvSpPr>
      <dsp:spPr>
        <a:xfrm>
          <a:off x="4180921" y="1434930"/>
          <a:ext cx="1625442" cy="16254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Marketing Strategies </a:t>
          </a:r>
          <a:r>
            <a:rPr lang="en-GB" sz="1500" kern="1200" dirty="0"/>
            <a:t>– targeted digital marketing</a:t>
          </a:r>
        </a:p>
      </dsp:txBody>
      <dsp:txXfrm>
        <a:off x="4418961" y="1672970"/>
        <a:ext cx="1149362" cy="1149362"/>
      </dsp:txXfrm>
    </dsp:sp>
    <dsp:sp modelId="{AFADC5B4-9193-4EC8-9482-04724114D2A7}">
      <dsp:nvSpPr>
        <dsp:cNvPr id="0" name=""/>
        <dsp:cNvSpPr/>
      </dsp:nvSpPr>
      <dsp:spPr>
        <a:xfrm rot="6480000">
          <a:off x="4405146" y="3121374"/>
          <a:ext cx="430965" cy="5485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4489767" y="3169610"/>
        <a:ext cx="301676" cy="329152"/>
      </dsp:txXfrm>
    </dsp:sp>
    <dsp:sp modelId="{B3D6A859-BB22-455C-B1E3-CA665C0A7BEA}">
      <dsp:nvSpPr>
        <dsp:cNvPr id="0" name=""/>
        <dsp:cNvSpPr/>
      </dsp:nvSpPr>
      <dsp:spPr>
        <a:xfrm>
          <a:off x="3427357" y="3754163"/>
          <a:ext cx="1625442" cy="16254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Technology</a:t>
          </a:r>
          <a:r>
            <a:rPr lang="en-GB" sz="1500" kern="1200" dirty="0"/>
            <a:t> – Cloud-based solutions</a:t>
          </a:r>
        </a:p>
      </dsp:txBody>
      <dsp:txXfrm>
        <a:off x="3665397" y="3992203"/>
        <a:ext cx="1149362" cy="1149362"/>
      </dsp:txXfrm>
    </dsp:sp>
    <dsp:sp modelId="{34B99BCB-E8A3-4712-A6FA-788F5312E4C1}">
      <dsp:nvSpPr>
        <dsp:cNvPr id="0" name=""/>
        <dsp:cNvSpPr/>
      </dsp:nvSpPr>
      <dsp:spPr>
        <a:xfrm rot="10800000">
          <a:off x="2817499" y="4292591"/>
          <a:ext cx="430965" cy="5485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2946788" y="4402308"/>
        <a:ext cx="301676" cy="329152"/>
      </dsp:txXfrm>
    </dsp:sp>
    <dsp:sp modelId="{3D3BA8CF-D36F-4FE7-9B5B-7D04E3E80173}">
      <dsp:nvSpPr>
        <dsp:cNvPr id="0" name=""/>
        <dsp:cNvSpPr/>
      </dsp:nvSpPr>
      <dsp:spPr>
        <a:xfrm>
          <a:off x="988771" y="3754163"/>
          <a:ext cx="1625442" cy="16254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Security</a:t>
          </a:r>
          <a:r>
            <a:rPr lang="en-GB" sz="1500" kern="1200" dirty="0"/>
            <a:t> – Secure and trusted experience</a:t>
          </a:r>
        </a:p>
      </dsp:txBody>
      <dsp:txXfrm>
        <a:off x="1226811" y="3992203"/>
        <a:ext cx="1149362" cy="1149362"/>
      </dsp:txXfrm>
    </dsp:sp>
    <dsp:sp modelId="{5ADB8F54-4975-4FC5-A73B-4AA0FD5D2E2E}">
      <dsp:nvSpPr>
        <dsp:cNvPr id="0" name=""/>
        <dsp:cNvSpPr/>
      </dsp:nvSpPr>
      <dsp:spPr>
        <a:xfrm rot="15120000">
          <a:off x="1212996" y="3144575"/>
          <a:ext cx="430965" cy="5485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1297617" y="3315773"/>
        <a:ext cx="301676" cy="329152"/>
      </dsp:txXfrm>
    </dsp:sp>
    <dsp:sp modelId="{4C465553-B0D1-4935-AFAA-363EFD8D1005}">
      <dsp:nvSpPr>
        <dsp:cNvPr id="0" name=""/>
        <dsp:cNvSpPr/>
      </dsp:nvSpPr>
      <dsp:spPr>
        <a:xfrm>
          <a:off x="235207" y="1434930"/>
          <a:ext cx="1625442" cy="16254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Business Growth </a:t>
          </a:r>
          <a:r>
            <a:rPr lang="en-GB" sz="1500" kern="1200" dirty="0"/>
            <a:t>– Long-term business growth</a:t>
          </a:r>
        </a:p>
      </dsp:txBody>
      <dsp:txXfrm>
        <a:off x="473247" y="1672970"/>
        <a:ext cx="1149362" cy="1149362"/>
      </dsp:txXfrm>
    </dsp:sp>
    <dsp:sp modelId="{C470B8F8-CA46-4456-BE9B-0C2D4AE9DD4A}">
      <dsp:nvSpPr>
        <dsp:cNvPr id="0" name=""/>
        <dsp:cNvSpPr/>
      </dsp:nvSpPr>
      <dsp:spPr>
        <a:xfrm rot="19440000">
          <a:off x="1809006" y="1263845"/>
          <a:ext cx="430965" cy="5485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821352" y="1411559"/>
        <a:ext cx="301676" cy="329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D5D1EC30-5B0B-48D0-A1A8-66A96720DF2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69F68A4D-42A7-45F7-9930-00E8DCB48D7E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afternoon. My name is Meliha Redzhep and today I will present </a:t>
            </a:r>
            <a:r>
              <a:rPr lang="en-GB" b="1" dirty="0"/>
              <a:t>my proposal</a:t>
            </a:r>
            <a:r>
              <a:rPr lang="en-GB" dirty="0"/>
              <a:t> for creating a </a:t>
            </a:r>
            <a:r>
              <a:rPr lang="en-GB" b="1" dirty="0"/>
              <a:t>complete online presence</a:t>
            </a:r>
            <a:r>
              <a:rPr lang="en-GB" dirty="0"/>
              <a:t> for VerdeMode Studio.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00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VerdeMode Studio</a:t>
            </a:r>
            <a:r>
              <a:rPr lang="en-GB" b="1" dirty="0"/>
              <a:t> is a sustainable fashion brand</a:t>
            </a:r>
            <a:r>
              <a:rPr lang="en-GB" dirty="0"/>
              <a:t>.</a:t>
            </a:r>
          </a:p>
          <a:p>
            <a:r>
              <a:rPr lang="en-GB" dirty="0"/>
              <a:t>VerdeMode specialises in </a:t>
            </a:r>
            <a:r>
              <a:rPr lang="en-GB" b="1" dirty="0"/>
              <a:t>eco-friendly clothing </a:t>
            </a:r>
            <a:r>
              <a:rPr lang="en-GB" dirty="0"/>
              <a:t>and accessories produced using </a:t>
            </a:r>
            <a:r>
              <a:rPr lang="en-GB" b="1" dirty="0"/>
              <a:t>ethically sourced materials</a:t>
            </a:r>
            <a:r>
              <a:rPr lang="en-GB" dirty="0"/>
              <a:t> and environmentally responsible manufacturing methods. </a:t>
            </a:r>
          </a:p>
          <a:p>
            <a:r>
              <a:rPr lang="en-GB" dirty="0"/>
              <a:t>Although the business has a clear vision and a unique selling point, it currently has </a:t>
            </a:r>
            <a:r>
              <a:rPr lang="en-GB" b="1" dirty="0"/>
              <a:t>no website or social media presence</a:t>
            </a:r>
            <a:r>
              <a:rPr lang="en-GB" dirty="0"/>
              <a:t>, limiting its ability to reach potential customers and compete in today's digital marketplace.</a:t>
            </a:r>
          </a:p>
          <a:p>
            <a:r>
              <a:rPr lang="en-GB" dirty="0"/>
              <a:t>The </a:t>
            </a:r>
            <a:r>
              <a:rPr lang="en-GB" b="1" dirty="0"/>
              <a:t>target audience </a:t>
            </a:r>
            <a:r>
              <a:rPr lang="en-GB" dirty="0"/>
              <a:t>consists of environmentally conscious consumers aged between </a:t>
            </a:r>
            <a:r>
              <a:rPr lang="en-GB" b="1" dirty="0"/>
              <a:t>20 and 45</a:t>
            </a:r>
            <a:r>
              <a:rPr lang="en-GB" dirty="0"/>
              <a:t>, including professionals, students and creatives who value sustainability, transparency and high-quality fashion.</a:t>
            </a:r>
          </a:p>
          <a:p>
            <a:r>
              <a:rPr lang="en-GB" b="1" dirty="0"/>
              <a:t>My proposal </a:t>
            </a:r>
            <a:r>
              <a:rPr lang="en-GB" dirty="0"/>
              <a:t>focuses on </a:t>
            </a:r>
            <a:r>
              <a:rPr lang="en-GB" b="1" dirty="0"/>
              <a:t>developing a professional brand identity</a:t>
            </a:r>
            <a:r>
              <a:rPr lang="en-GB" dirty="0"/>
              <a:t>, implementing an </a:t>
            </a:r>
            <a:r>
              <a:rPr lang="en-GB" b="1" dirty="0"/>
              <a:t>effective digital marketing strategy</a:t>
            </a:r>
            <a:r>
              <a:rPr lang="en-GB" dirty="0"/>
              <a:t>, recommending </a:t>
            </a:r>
            <a:r>
              <a:rPr lang="en-GB" b="1" dirty="0"/>
              <a:t>suitable cloud computing solutions </a:t>
            </a:r>
            <a:r>
              <a:rPr lang="en-GB" dirty="0"/>
              <a:t>and introducing </a:t>
            </a:r>
            <a:r>
              <a:rPr lang="en-GB" b="1" dirty="0"/>
              <a:t>strong security measures</a:t>
            </a:r>
            <a:r>
              <a:rPr lang="en-GB" dirty="0"/>
              <a:t>. </a:t>
            </a:r>
          </a:p>
          <a:p>
            <a:r>
              <a:rPr lang="en-GB" dirty="0"/>
              <a:t>Together, these </a:t>
            </a:r>
            <a:r>
              <a:rPr lang="en-GB" b="1" dirty="0"/>
              <a:t>recommendations</a:t>
            </a:r>
            <a:r>
              <a:rPr lang="en-GB" dirty="0"/>
              <a:t> will help VerdeMode establish a </a:t>
            </a:r>
            <a:r>
              <a:rPr lang="en-GB" b="1" dirty="0"/>
              <a:t>trustworthy online presence, attract customers </a:t>
            </a:r>
            <a:r>
              <a:rPr lang="en-GB" dirty="0"/>
              <a:t>and support long-term</a:t>
            </a:r>
            <a:r>
              <a:rPr lang="en-GB" b="1" dirty="0"/>
              <a:t> business growth.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8932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strong logo is essential because it creates the </a:t>
            </a:r>
            <a:r>
              <a:rPr lang="en-GB" b="1" dirty="0"/>
              <a:t>first impression of the brand </a:t>
            </a:r>
            <a:r>
              <a:rPr lang="en-GB" dirty="0"/>
              <a:t>and helps </a:t>
            </a:r>
            <a:r>
              <a:rPr lang="en-GB" b="1" dirty="0"/>
              <a:t>customers recognise </a:t>
            </a:r>
            <a:r>
              <a:rPr lang="en-GB" dirty="0"/>
              <a:t>and remember the business.</a:t>
            </a:r>
          </a:p>
          <a:p>
            <a:r>
              <a:rPr lang="en-GB" dirty="0"/>
              <a:t>The logo has been designed to reflect VerdeMode Studio's </a:t>
            </a:r>
            <a:r>
              <a:rPr lang="en-GB" b="1" dirty="0"/>
              <a:t>core values of sustainability, ethical fashion and simplicity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leaf symbol </a:t>
            </a:r>
            <a:r>
              <a:rPr lang="en-GB" b="0" dirty="0"/>
              <a:t>represents</a:t>
            </a:r>
            <a:r>
              <a:rPr lang="en-GB" b="1" dirty="0"/>
              <a:t> environmental responsibility</a:t>
            </a:r>
            <a:r>
              <a:rPr lang="en-GB" dirty="0"/>
              <a:t> and the use of </a:t>
            </a:r>
            <a:r>
              <a:rPr lang="en-GB" b="1" dirty="0"/>
              <a:t>eco-friendly materials</a:t>
            </a:r>
          </a:p>
          <a:p>
            <a:r>
              <a:rPr lang="en-GB" dirty="0"/>
              <a:t>The </a:t>
            </a:r>
            <a:r>
              <a:rPr lang="en-GB" b="1" dirty="0"/>
              <a:t>clothing hanger </a:t>
            </a:r>
            <a:r>
              <a:rPr lang="en-GB" dirty="0"/>
              <a:t>immediately communicates that the </a:t>
            </a:r>
            <a:r>
              <a:rPr lang="en-GB" b="1" dirty="0"/>
              <a:t>business operates within the fashion industry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forest green colour palette </a:t>
            </a:r>
            <a:r>
              <a:rPr lang="en-GB" dirty="0"/>
              <a:t>was selected because green is associated with </a:t>
            </a:r>
            <a:r>
              <a:rPr lang="en-GB" b="1" dirty="0"/>
              <a:t>nature, growth and sustainability</a:t>
            </a:r>
            <a:r>
              <a:rPr lang="en-GB" dirty="0"/>
              <a:t>. </a:t>
            </a:r>
          </a:p>
          <a:p>
            <a:r>
              <a:rPr lang="en-GB" dirty="0"/>
              <a:t>The modern </a:t>
            </a:r>
            <a:r>
              <a:rPr lang="en-GB" b="1" dirty="0"/>
              <a:t>minimalist typography </a:t>
            </a:r>
            <a:r>
              <a:rPr lang="en-GB" dirty="0"/>
              <a:t>reflects the premium yet </a:t>
            </a:r>
            <a:r>
              <a:rPr lang="en-GB" b="1" dirty="0"/>
              <a:t>timeless style </a:t>
            </a:r>
            <a:r>
              <a:rPr lang="en-GB" dirty="0"/>
              <a:t>of VerdeMode's products and </a:t>
            </a:r>
            <a:r>
              <a:rPr lang="en-GB" b="1" dirty="0"/>
              <a:t>appeals</a:t>
            </a:r>
            <a:r>
              <a:rPr lang="en-GB" dirty="0"/>
              <a:t> to the </a:t>
            </a:r>
            <a:r>
              <a:rPr lang="en-GB" b="1" dirty="0"/>
              <a:t>target audience.</a:t>
            </a:r>
          </a:p>
          <a:p>
            <a:r>
              <a:rPr lang="en-GB" dirty="0"/>
              <a:t>Overall, the </a:t>
            </a:r>
            <a:r>
              <a:rPr lang="en-GB" b="1" dirty="0"/>
              <a:t>logo</a:t>
            </a:r>
            <a:r>
              <a:rPr lang="en-GB" dirty="0"/>
              <a:t> is simple, </a:t>
            </a:r>
            <a:r>
              <a:rPr lang="en-GB" b="1" dirty="0"/>
              <a:t>professional </a:t>
            </a:r>
            <a:r>
              <a:rPr lang="en-GB" dirty="0"/>
              <a:t>and memorable, allowing it to be </a:t>
            </a:r>
            <a:r>
              <a:rPr lang="en-GB" b="1" dirty="0"/>
              <a:t>easily recognised across </a:t>
            </a:r>
            <a:r>
              <a:rPr lang="en-GB" dirty="0"/>
              <a:t>the </a:t>
            </a:r>
            <a:r>
              <a:rPr lang="en-GB" b="1" dirty="0"/>
              <a:t>website, social media platforms, product labels</a:t>
            </a:r>
            <a:r>
              <a:rPr lang="en-GB" dirty="0"/>
              <a:t> and marketing materials</a:t>
            </a:r>
          </a:p>
          <a:p>
            <a:endParaRPr lang="en-GB" dirty="0"/>
          </a:p>
          <a:p>
            <a:r>
              <a:rPr lang="en-GB" dirty="0"/>
              <a:t>*Logo produced on Canva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52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VerdeMode Studio was founded with the </a:t>
            </a:r>
            <a:r>
              <a:rPr lang="en-GB" b="1" dirty="0"/>
              <a:t>aim</a:t>
            </a:r>
            <a:r>
              <a:rPr lang="en-GB" dirty="0"/>
              <a:t> of providing a </a:t>
            </a:r>
            <a:r>
              <a:rPr lang="en-GB" b="1" dirty="0"/>
              <a:t>sustainable alternative to fast fashion</a:t>
            </a:r>
            <a:r>
              <a:rPr lang="en-GB" dirty="0"/>
              <a:t>. </a:t>
            </a:r>
          </a:p>
          <a:p>
            <a:r>
              <a:rPr lang="en-GB" dirty="0"/>
              <a:t>The business </a:t>
            </a:r>
            <a:r>
              <a:rPr lang="en-GB" b="1" dirty="0"/>
              <a:t>recognises</a:t>
            </a:r>
            <a:r>
              <a:rPr lang="en-GB" dirty="0"/>
              <a:t> the </a:t>
            </a:r>
            <a:r>
              <a:rPr lang="en-GB" b="1" dirty="0"/>
              <a:t>environmental impact </a:t>
            </a:r>
            <a:r>
              <a:rPr lang="en-GB" dirty="0"/>
              <a:t>caused by </a:t>
            </a:r>
            <a:r>
              <a:rPr lang="en-GB" b="1" dirty="0"/>
              <a:t>excessive clothing waste</a:t>
            </a:r>
            <a:r>
              <a:rPr lang="en-GB" dirty="0"/>
              <a:t> and </a:t>
            </a:r>
            <a:r>
              <a:rPr lang="en-GB" b="1" dirty="0"/>
              <a:t>unethical manufacturing practices</a:t>
            </a:r>
            <a:r>
              <a:rPr lang="en-GB" dirty="0"/>
              <a:t>, and seeks </a:t>
            </a:r>
            <a:r>
              <a:rPr lang="en-GB" b="1" dirty="0"/>
              <a:t>to offer consumers</a:t>
            </a:r>
            <a:r>
              <a:rPr lang="en-GB" dirty="0"/>
              <a:t> a more </a:t>
            </a:r>
            <a:r>
              <a:rPr lang="en-GB" b="1" dirty="0"/>
              <a:t>responsible choice</a:t>
            </a:r>
            <a:r>
              <a:rPr lang="en-GB" dirty="0"/>
              <a:t>.</a:t>
            </a:r>
          </a:p>
          <a:p>
            <a:r>
              <a:rPr lang="en-GB" dirty="0"/>
              <a:t>Every product is </a:t>
            </a:r>
            <a:r>
              <a:rPr lang="en-GB" b="1" dirty="0"/>
              <a:t>designed</a:t>
            </a:r>
            <a:r>
              <a:rPr lang="en-GB" dirty="0"/>
              <a:t> using </a:t>
            </a:r>
            <a:r>
              <a:rPr lang="en-GB" b="1" dirty="0"/>
              <a:t>ethically sourced materials </a:t>
            </a:r>
            <a:r>
              <a:rPr lang="en-GB" dirty="0"/>
              <a:t>and </a:t>
            </a:r>
            <a:r>
              <a:rPr lang="en-GB" b="1" dirty="0"/>
              <a:t>environmentally responsible production </a:t>
            </a:r>
            <a:r>
              <a:rPr lang="en-GB" dirty="0"/>
              <a:t>methods without compromising on quality or style. </a:t>
            </a:r>
          </a:p>
          <a:p>
            <a:r>
              <a:rPr lang="en-GB" dirty="0"/>
              <a:t>Instead of encouraging customers to purchase large quantities of clothing, </a:t>
            </a:r>
            <a:r>
              <a:rPr lang="en-GB" b="1" dirty="0"/>
              <a:t>VerdeMode promotes</a:t>
            </a:r>
            <a:r>
              <a:rPr lang="en-GB" dirty="0"/>
              <a:t> </a:t>
            </a:r>
            <a:r>
              <a:rPr lang="en-GB" b="1" dirty="0"/>
              <a:t>timeless designs </a:t>
            </a:r>
            <a:r>
              <a:rPr lang="en-GB" dirty="0"/>
              <a:t>that remain </a:t>
            </a:r>
            <a:r>
              <a:rPr lang="en-GB" b="1" dirty="0"/>
              <a:t>fashionable for years</a:t>
            </a:r>
            <a:r>
              <a:rPr lang="en-GB" dirty="0"/>
              <a:t>, </a:t>
            </a:r>
            <a:r>
              <a:rPr lang="en-GB" b="1" dirty="0"/>
              <a:t>supporting the principles of slow fashion</a:t>
            </a:r>
            <a:r>
              <a:rPr lang="en-GB" dirty="0"/>
              <a:t>.</a:t>
            </a:r>
          </a:p>
          <a:p>
            <a:r>
              <a:rPr lang="en-GB" b="1" dirty="0"/>
              <a:t>Transparency</a:t>
            </a:r>
            <a:r>
              <a:rPr lang="en-GB" dirty="0"/>
              <a:t> is also a key part of the brand. </a:t>
            </a:r>
            <a:r>
              <a:rPr lang="en-GB" b="1" dirty="0"/>
              <a:t>Customers</a:t>
            </a:r>
            <a:r>
              <a:rPr lang="en-GB" dirty="0"/>
              <a:t> are </a:t>
            </a:r>
            <a:r>
              <a:rPr lang="en-GB" b="1" dirty="0"/>
              <a:t>encouraged</a:t>
            </a:r>
            <a:r>
              <a:rPr lang="en-GB" dirty="0"/>
              <a:t> to </a:t>
            </a:r>
            <a:r>
              <a:rPr lang="en-GB" b="1" dirty="0"/>
              <a:t>understand where their clothing comes from </a:t>
            </a:r>
            <a:r>
              <a:rPr lang="en-GB" dirty="0"/>
              <a:t>and how it </a:t>
            </a:r>
            <a:r>
              <a:rPr lang="en-GB" b="1" dirty="0"/>
              <a:t>has been produced</a:t>
            </a:r>
            <a:r>
              <a:rPr lang="en-GB" dirty="0"/>
              <a:t>, helping to </a:t>
            </a:r>
            <a:r>
              <a:rPr lang="en-GB" b="1" dirty="0"/>
              <a:t>build trust </a:t>
            </a:r>
            <a:r>
              <a:rPr lang="en-GB" dirty="0"/>
              <a:t>and </a:t>
            </a:r>
            <a:r>
              <a:rPr lang="en-GB" b="1" dirty="0"/>
              <a:t>strengthen customer loyalty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brand's slogan, </a:t>
            </a:r>
            <a:r>
              <a:rPr lang="en-GB" b="1" i="1" dirty="0"/>
              <a:t>'Style with Purpose</a:t>
            </a:r>
            <a:r>
              <a:rPr lang="en-GB" i="1" dirty="0"/>
              <a:t>,'</a:t>
            </a:r>
            <a:r>
              <a:rPr lang="en-GB" dirty="0"/>
              <a:t> reflects its </a:t>
            </a:r>
            <a:r>
              <a:rPr lang="en-GB" b="1" dirty="0"/>
              <a:t>commitment</a:t>
            </a:r>
            <a:r>
              <a:rPr lang="en-GB" dirty="0"/>
              <a:t> to </a:t>
            </a:r>
            <a:r>
              <a:rPr lang="en-GB" b="1" dirty="0"/>
              <a:t>combining modern fashion with environmental responsibility</a:t>
            </a:r>
            <a:r>
              <a:rPr lang="en-GB" dirty="0"/>
              <a:t>, </a:t>
            </a:r>
            <a:r>
              <a:rPr lang="en-GB" b="1" dirty="0"/>
              <a:t>encouraging customers </a:t>
            </a:r>
            <a:r>
              <a:rPr lang="en-GB" dirty="0"/>
              <a:t>to make </a:t>
            </a:r>
            <a:r>
              <a:rPr lang="en-GB" b="1" dirty="0"/>
              <a:t>purchasing decisions </a:t>
            </a:r>
            <a:r>
              <a:rPr lang="en-GB" dirty="0"/>
              <a:t>that have a </a:t>
            </a:r>
            <a:r>
              <a:rPr lang="en-GB" b="1" dirty="0"/>
              <a:t>positive impact </a:t>
            </a:r>
            <a:r>
              <a:rPr lang="en-GB" dirty="0"/>
              <a:t>on both </a:t>
            </a:r>
            <a:r>
              <a:rPr lang="en-GB" b="1" dirty="0"/>
              <a:t>society</a:t>
            </a:r>
            <a:r>
              <a:rPr lang="en-GB" dirty="0"/>
              <a:t> and the </a:t>
            </a:r>
            <a:r>
              <a:rPr lang="en-GB" b="1" dirty="0"/>
              <a:t>planet.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541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DDF43-4579-11B6-7887-3167CF1BD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10C8E6-4FC3-3947-B125-46384E954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ED657F-4131-9425-7FC1-3DD10E6284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image produced using AI tools to </a:t>
            </a:r>
            <a:r>
              <a:rPr lang="en-GB" b="1" dirty="0"/>
              <a:t>display brand identity visually</a:t>
            </a:r>
            <a:r>
              <a:rPr lang="en-GB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42FEDE-0039-5423-9EA2-23BB54B77A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503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98988-DD07-32A8-043F-3A15D629D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1C07E5-3EB8-2AFE-728C-C45BEA2209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CE6324-C4A4-ED34-28DD-3BB2ED350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Social media </a:t>
            </a:r>
            <a:r>
              <a:rPr lang="en-GB" dirty="0"/>
              <a:t>will be one of VerdeMode Studio's most </a:t>
            </a:r>
            <a:r>
              <a:rPr lang="en-GB" b="1" dirty="0"/>
              <a:t>effective marketing tools</a:t>
            </a:r>
            <a:r>
              <a:rPr lang="en-GB" dirty="0"/>
              <a:t> because the business currently has </a:t>
            </a:r>
            <a:r>
              <a:rPr lang="en-GB" b="1" dirty="0"/>
              <a:t>no online presence</a:t>
            </a:r>
            <a:r>
              <a:rPr lang="en-GB" dirty="0"/>
              <a:t>. It will </a:t>
            </a:r>
            <a:r>
              <a:rPr lang="en-GB" b="1" dirty="0"/>
              <a:t>increase brand awareness</a:t>
            </a:r>
            <a:r>
              <a:rPr lang="en-GB" dirty="0"/>
              <a:t>, build </a:t>
            </a:r>
            <a:r>
              <a:rPr lang="en-GB" b="1" dirty="0"/>
              <a:t>customer relationships </a:t>
            </a:r>
            <a:r>
              <a:rPr lang="en-GB" dirty="0"/>
              <a:t>and drive traffic to the company's future website.</a:t>
            </a:r>
          </a:p>
          <a:p>
            <a:r>
              <a:rPr lang="en-GB" b="1" dirty="0"/>
              <a:t>Instagram</a:t>
            </a:r>
            <a:r>
              <a:rPr lang="en-GB" dirty="0"/>
              <a:t> will be used as the </a:t>
            </a:r>
            <a:r>
              <a:rPr lang="en-GB" b="1" dirty="0"/>
              <a:t>primary platform </a:t>
            </a:r>
            <a:r>
              <a:rPr lang="en-GB" dirty="0"/>
              <a:t>because it is highly visual and ideal for </a:t>
            </a:r>
            <a:r>
              <a:rPr lang="en-GB" b="1" dirty="0"/>
              <a:t>showcasing clothing </a:t>
            </a:r>
            <a:r>
              <a:rPr lang="en-GB" dirty="0"/>
              <a:t>collections, styling ideas and customer testimonials. </a:t>
            </a:r>
            <a:r>
              <a:rPr lang="en-GB" b="1" dirty="0"/>
              <a:t>Reels</a:t>
            </a:r>
            <a:r>
              <a:rPr lang="en-GB" dirty="0"/>
              <a:t> can demonstrate how products are made, explain sustainable fabrics and show </a:t>
            </a:r>
            <a:r>
              <a:rPr lang="en-GB" b="1" dirty="0"/>
              <a:t>different ways to style </a:t>
            </a:r>
            <a:r>
              <a:rPr lang="en-GB" dirty="0"/>
              <a:t>outfits.</a:t>
            </a:r>
          </a:p>
          <a:p>
            <a:r>
              <a:rPr lang="en-GB" b="1" dirty="0"/>
              <a:t>TikTok</a:t>
            </a:r>
            <a:r>
              <a:rPr lang="en-GB" dirty="0"/>
              <a:t> will help VerdeMode reach </a:t>
            </a:r>
            <a:r>
              <a:rPr lang="en-GB" b="1" dirty="0"/>
              <a:t>younger consumers </a:t>
            </a:r>
            <a:r>
              <a:rPr lang="en-GB" dirty="0"/>
              <a:t>through short videos featuring </a:t>
            </a:r>
            <a:r>
              <a:rPr lang="en-GB" b="1" dirty="0"/>
              <a:t>behind-the-scenes production</a:t>
            </a:r>
            <a:r>
              <a:rPr lang="en-GB" dirty="0"/>
              <a:t>, sustainable fashion tips and day-in-the-life content from the brand.</a:t>
            </a:r>
          </a:p>
          <a:p>
            <a:r>
              <a:rPr lang="en-GB" b="1" dirty="0"/>
              <a:t>Pinterest</a:t>
            </a:r>
            <a:r>
              <a:rPr lang="en-GB" dirty="0"/>
              <a:t> will be used to share capsule wardrobes</a:t>
            </a:r>
            <a:r>
              <a:rPr lang="en-GB" b="1" dirty="0"/>
              <a:t>, seasonal outfit inspiration </a:t>
            </a:r>
            <a:r>
              <a:rPr lang="en-GB" dirty="0"/>
              <a:t>and sustainable lifestyle ideas, </a:t>
            </a:r>
            <a:r>
              <a:rPr lang="en-GB" b="1" dirty="0"/>
              <a:t>encouraging </a:t>
            </a:r>
            <a:r>
              <a:rPr lang="en-GB" dirty="0"/>
              <a:t>users to </a:t>
            </a:r>
            <a:r>
              <a:rPr lang="en-GB" b="1" dirty="0"/>
              <a:t>visit the website</a:t>
            </a:r>
            <a:r>
              <a:rPr lang="en-GB" dirty="0"/>
              <a:t> for more information.</a:t>
            </a:r>
            <a:endParaRPr lang="en-GB" sz="100" dirty="0"/>
          </a:p>
          <a:p>
            <a:r>
              <a:rPr lang="en-GB" dirty="0"/>
              <a:t>To </a:t>
            </a:r>
            <a:r>
              <a:rPr lang="en-GB" b="1" dirty="0"/>
              <a:t>maintain engagement</a:t>
            </a:r>
            <a:r>
              <a:rPr lang="en-GB" dirty="0"/>
              <a:t>, content should be </a:t>
            </a:r>
            <a:r>
              <a:rPr lang="en-GB" b="1" dirty="0"/>
              <a:t>posted consistently </a:t>
            </a:r>
            <a:r>
              <a:rPr lang="en-GB" dirty="0"/>
              <a:t>throughout the week, with </a:t>
            </a:r>
            <a:r>
              <a:rPr lang="en-GB" b="1" dirty="0"/>
              <a:t>relevant hashtags </a:t>
            </a:r>
            <a:r>
              <a:rPr lang="en-GB" dirty="0"/>
              <a:t>such </a:t>
            </a:r>
            <a:r>
              <a:rPr lang="en-GB" b="0" dirty="0"/>
              <a:t>as #StyleWithPurpose, #SlowFashion </a:t>
            </a:r>
            <a:r>
              <a:rPr lang="en-GB" dirty="0"/>
              <a:t>and </a:t>
            </a:r>
            <a:r>
              <a:rPr lang="en-GB" b="0" dirty="0"/>
              <a:t>#SustainableStyle.</a:t>
            </a:r>
            <a:r>
              <a:rPr lang="en-GB" dirty="0"/>
              <a:t> </a:t>
            </a:r>
          </a:p>
          <a:p>
            <a:r>
              <a:rPr lang="en-GB" b="1" dirty="0"/>
              <a:t>Collaborating</a:t>
            </a:r>
            <a:r>
              <a:rPr lang="en-GB" dirty="0"/>
              <a:t> with eco-conscious </a:t>
            </a:r>
            <a:r>
              <a:rPr lang="en-GB" b="1" dirty="0"/>
              <a:t>influencers</a:t>
            </a:r>
            <a:r>
              <a:rPr lang="en-GB" dirty="0"/>
              <a:t> will also increase credibility and </a:t>
            </a:r>
            <a:r>
              <a:rPr lang="en-GB" b="1" dirty="0"/>
              <a:t>reach new audiences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0D3E6E-44FB-A35E-157C-9A0530B91D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0358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Content marketing </a:t>
            </a:r>
            <a:r>
              <a:rPr lang="en-GB" dirty="0"/>
              <a:t>allows VerdeMode Studio to </a:t>
            </a:r>
            <a:r>
              <a:rPr lang="en-GB" b="1" dirty="0"/>
              <a:t>educate customers </a:t>
            </a:r>
            <a:r>
              <a:rPr lang="en-GB" dirty="0"/>
              <a:t>while </a:t>
            </a:r>
            <a:r>
              <a:rPr lang="en-GB" b="1" dirty="0"/>
              <a:t>building trust </a:t>
            </a:r>
            <a:r>
              <a:rPr lang="en-GB" dirty="0"/>
              <a:t>and </a:t>
            </a:r>
            <a:r>
              <a:rPr lang="en-GB" b="1" dirty="0"/>
              <a:t>encouraging</a:t>
            </a:r>
            <a:r>
              <a:rPr lang="en-GB" dirty="0"/>
              <a:t> repeat visits to its </a:t>
            </a:r>
            <a:r>
              <a:rPr lang="en-GB" b="1" dirty="0"/>
              <a:t>website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sustainability blog </a:t>
            </a:r>
            <a:r>
              <a:rPr lang="en-GB" dirty="0"/>
              <a:t>can provide </a:t>
            </a:r>
            <a:r>
              <a:rPr lang="en-GB" b="1" dirty="0"/>
              <a:t>valuable information </a:t>
            </a:r>
            <a:r>
              <a:rPr lang="en-GB" dirty="0"/>
              <a:t>on topics such as </a:t>
            </a:r>
            <a:r>
              <a:rPr lang="en-GB" b="1" dirty="0"/>
              <a:t>environmentally friendly fabrics</a:t>
            </a:r>
            <a:r>
              <a:rPr lang="en-GB" dirty="0"/>
              <a:t>, clothing </a:t>
            </a:r>
            <a:r>
              <a:rPr lang="en-GB" b="1" dirty="0"/>
              <a:t>care</a:t>
            </a:r>
            <a:r>
              <a:rPr lang="en-GB" dirty="0"/>
              <a:t> and creating a </a:t>
            </a:r>
            <a:r>
              <a:rPr lang="en-GB" b="1" dirty="0"/>
              <a:t>capsule wardrobe</a:t>
            </a:r>
            <a:r>
              <a:rPr lang="en-GB" dirty="0"/>
              <a:t>. This positions VerdeMode as an expert in sustainable fashion rather than simply a retailer.</a:t>
            </a:r>
          </a:p>
          <a:p>
            <a:r>
              <a:rPr lang="en-GB" b="1" dirty="0"/>
              <a:t>Monthly email newsletters </a:t>
            </a:r>
            <a:r>
              <a:rPr lang="en-GB" dirty="0"/>
              <a:t>will keep </a:t>
            </a:r>
            <a:r>
              <a:rPr lang="en-GB" b="1" dirty="0"/>
              <a:t>subscribers informed </a:t>
            </a:r>
            <a:r>
              <a:rPr lang="en-GB" dirty="0"/>
              <a:t>about </a:t>
            </a:r>
            <a:r>
              <a:rPr lang="en-GB" b="1" dirty="0"/>
              <a:t>new collections</a:t>
            </a:r>
            <a:r>
              <a:rPr lang="en-GB" dirty="0"/>
              <a:t>, exclusive </a:t>
            </a:r>
            <a:r>
              <a:rPr lang="en-GB" b="1" dirty="0"/>
              <a:t>offers</a:t>
            </a:r>
            <a:r>
              <a:rPr lang="en-GB" dirty="0"/>
              <a:t> and sustainability initiatives while encouraging repeat purchases.</a:t>
            </a:r>
          </a:p>
          <a:p>
            <a:r>
              <a:rPr lang="en-GB" b="1" dirty="0"/>
              <a:t>Video content </a:t>
            </a:r>
            <a:r>
              <a:rPr lang="en-GB" dirty="0"/>
              <a:t>can show the </a:t>
            </a:r>
            <a:r>
              <a:rPr lang="en-GB" b="1" dirty="0"/>
              <a:t>production process</a:t>
            </a:r>
            <a:r>
              <a:rPr lang="en-GB" dirty="0"/>
              <a:t>, </a:t>
            </a:r>
            <a:r>
              <a:rPr lang="en-GB" b="1" dirty="0"/>
              <a:t>introduce designers </a:t>
            </a:r>
            <a:r>
              <a:rPr lang="en-GB" dirty="0"/>
              <a:t>and explain how products are </a:t>
            </a:r>
            <a:r>
              <a:rPr lang="en-GB" b="1" dirty="0"/>
              <a:t>ethically manufactured</a:t>
            </a:r>
            <a:r>
              <a:rPr lang="en-GB" dirty="0"/>
              <a:t>. This increases </a:t>
            </a:r>
            <a:r>
              <a:rPr lang="en-GB" b="1" dirty="0"/>
              <a:t>transparency</a:t>
            </a:r>
            <a:r>
              <a:rPr lang="en-GB" dirty="0"/>
              <a:t> and </a:t>
            </a:r>
            <a:r>
              <a:rPr lang="en-GB" b="1" dirty="0"/>
              <a:t>strengthens customer confidence</a:t>
            </a:r>
            <a:r>
              <a:rPr lang="en-GB" dirty="0"/>
              <a:t>.</a:t>
            </a:r>
          </a:p>
          <a:p>
            <a:r>
              <a:rPr lang="en-GB" b="1" dirty="0"/>
              <a:t>User-generated content</a:t>
            </a:r>
            <a:r>
              <a:rPr lang="en-GB" dirty="0"/>
              <a:t> is another powerful strategy. </a:t>
            </a:r>
            <a:r>
              <a:rPr lang="en-GB" b="1" dirty="0"/>
              <a:t>Customers</a:t>
            </a:r>
            <a:r>
              <a:rPr lang="en-GB" dirty="0"/>
              <a:t> can be encouraged to </a:t>
            </a:r>
            <a:r>
              <a:rPr lang="en-GB" b="1" dirty="0"/>
              <a:t>share photos</a:t>
            </a:r>
            <a:r>
              <a:rPr lang="en-GB" dirty="0"/>
              <a:t> of themselves wearing VerdeMode products </a:t>
            </a:r>
            <a:r>
              <a:rPr lang="en-GB" b="1" dirty="0"/>
              <a:t>using branded hashtags</a:t>
            </a:r>
            <a:r>
              <a:rPr lang="en-GB" dirty="0"/>
              <a:t>. </a:t>
            </a:r>
          </a:p>
          <a:p>
            <a:r>
              <a:rPr lang="en-GB" b="1" dirty="0"/>
              <a:t>Featuring </a:t>
            </a:r>
            <a:r>
              <a:rPr lang="en-GB" dirty="0"/>
              <a:t>these posts on the </a:t>
            </a:r>
            <a:r>
              <a:rPr lang="en-GB" b="1" dirty="0"/>
              <a:t>company's social media platforms </a:t>
            </a:r>
            <a:r>
              <a:rPr lang="en-GB" dirty="0"/>
              <a:t>creates a sense of </a:t>
            </a:r>
            <a:r>
              <a:rPr lang="en-GB" b="1" dirty="0"/>
              <a:t>community</a:t>
            </a:r>
            <a:r>
              <a:rPr lang="en-GB" dirty="0"/>
              <a:t> and provides authentic social proof.</a:t>
            </a:r>
          </a:p>
          <a:p>
            <a:r>
              <a:rPr lang="en-GB" b="1" dirty="0"/>
              <a:t>Customer reviews </a:t>
            </a:r>
            <a:r>
              <a:rPr lang="en-GB" dirty="0"/>
              <a:t>and testimonials should also be displayed on the website to </a:t>
            </a:r>
            <a:r>
              <a:rPr lang="en-GB" b="1" dirty="0"/>
              <a:t>increase trust </a:t>
            </a:r>
            <a:r>
              <a:rPr lang="en-GB" dirty="0"/>
              <a:t>and </a:t>
            </a:r>
            <a:r>
              <a:rPr lang="en-GB" b="1" dirty="0"/>
              <a:t>influence purchasing decisions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678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Search Engine Optimisation, or </a:t>
            </a:r>
            <a:r>
              <a:rPr lang="en-GB" b="1" dirty="0"/>
              <a:t>SEO</a:t>
            </a:r>
            <a:r>
              <a:rPr lang="en-GB" dirty="0"/>
              <a:t>, will help VerdeMode Studio </a:t>
            </a:r>
            <a:r>
              <a:rPr lang="en-GB" b="1" dirty="0"/>
              <a:t>appear higher in search engine results</a:t>
            </a:r>
            <a:r>
              <a:rPr lang="en-GB" dirty="0"/>
              <a:t>, making it </a:t>
            </a:r>
            <a:r>
              <a:rPr lang="en-GB" b="1" dirty="0"/>
              <a:t>easier for potential customers</a:t>
            </a:r>
            <a:r>
              <a:rPr lang="en-GB" dirty="0"/>
              <a:t> to discover the business </a:t>
            </a:r>
            <a:r>
              <a:rPr lang="en-GB" b="1" dirty="0"/>
              <a:t>without relying solely on paid advertising.</a:t>
            </a:r>
          </a:p>
          <a:p>
            <a:r>
              <a:rPr lang="en-GB" b="1" dirty="0"/>
              <a:t>Relevant keywords </a:t>
            </a:r>
            <a:r>
              <a:rPr lang="en-GB" dirty="0"/>
              <a:t>such as </a:t>
            </a:r>
            <a:r>
              <a:rPr lang="en-GB" b="1" i="1" dirty="0"/>
              <a:t>sustainable clothing</a:t>
            </a:r>
            <a:r>
              <a:rPr lang="en-GB" dirty="0"/>
              <a:t>, </a:t>
            </a:r>
            <a:r>
              <a:rPr lang="en-GB" i="1" dirty="0"/>
              <a:t>ethical fashion</a:t>
            </a:r>
            <a:r>
              <a:rPr lang="en-GB" dirty="0"/>
              <a:t> and </a:t>
            </a:r>
            <a:r>
              <a:rPr lang="en-GB" i="1" dirty="0"/>
              <a:t>eco-friendly clothing UK</a:t>
            </a:r>
            <a:r>
              <a:rPr lang="en-GB" dirty="0"/>
              <a:t> should be </a:t>
            </a:r>
            <a:r>
              <a:rPr lang="en-GB" b="1" dirty="0"/>
              <a:t>incorporated</a:t>
            </a:r>
            <a:r>
              <a:rPr lang="en-GB" dirty="0"/>
              <a:t> naturally throughout the </a:t>
            </a:r>
            <a:r>
              <a:rPr lang="en-GB" b="1" dirty="0"/>
              <a:t>website</a:t>
            </a:r>
            <a:r>
              <a:rPr lang="en-GB" dirty="0"/>
              <a:t>.</a:t>
            </a:r>
          </a:p>
          <a:p>
            <a:r>
              <a:rPr lang="en-GB" dirty="0"/>
              <a:t>Each </a:t>
            </a:r>
            <a:r>
              <a:rPr lang="en-GB" b="1" dirty="0"/>
              <a:t>page</a:t>
            </a:r>
            <a:r>
              <a:rPr lang="en-GB" dirty="0"/>
              <a:t> should include optimised </a:t>
            </a:r>
            <a:r>
              <a:rPr lang="en-GB" b="1" dirty="0"/>
              <a:t>meta titles and descriptions </a:t>
            </a:r>
            <a:r>
              <a:rPr lang="en-GB" dirty="0"/>
              <a:t>to </a:t>
            </a:r>
            <a:r>
              <a:rPr lang="en-GB" b="1" dirty="0"/>
              <a:t>improve visibility </a:t>
            </a:r>
            <a:r>
              <a:rPr lang="en-GB" dirty="0"/>
              <a:t>on search engine results pages and </a:t>
            </a:r>
            <a:r>
              <a:rPr lang="en-GB" b="1" dirty="0"/>
              <a:t>encourage users to click through to the website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mobile-friendly website </a:t>
            </a:r>
            <a:r>
              <a:rPr lang="en-GB" dirty="0"/>
              <a:t>is essential because many </a:t>
            </a:r>
            <a:r>
              <a:rPr lang="en-GB" b="1" dirty="0"/>
              <a:t>customers browse </a:t>
            </a:r>
            <a:r>
              <a:rPr lang="en-GB" dirty="0"/>
              <a:t>and shop using </a:t>
            </a:r>
            <a:r>
              <a:rPr lang="en-GB" b="1" dirty="0"/>
              <a:t>smartphones</a:t>
            </a:r>
            <a:r>
              <a:rPr lang="en-GB" dirty="0"/>
              <a:t>. </a:t>
            </a:r>
          </a:p>
          <a:p>
            <a:r>
              <a:rPr lang="en-GB" b="1" dirty="0"/>
              <a:t>Fast loading speeds </a:t>
            </a:r>
            <a:r>
              <a:rPr lang="en-GB" dirty="0"/>
              <a:t>will </a:t>
            </a:r>
            <a:r>
              <a:rPr lang="en-GB" b="1" dirty="0"/>
              <a:t>improve user experience </a:t>
            </a:r>
            <a:r>
              <a:rPr lang="en-GB" dirty="0"/>
              <a:t>and reduce the likelihood of visitors leaving the website.</a:t>
            </a:r>
          </a:p>
          <a:p>
            <a:r>
              <a:rPr lang="en-GB" b="1" dirty="0"/>
              <a:t>Images</a:t>
            </a:r>
            <a:r>
              <a:rPr lang="en-GB" dirty="0"/>
              <a:t> should include </a:t>
            </a:r>
            <a:r>
              <a:rPr lang="en-GB" b="1" dirty="0"/>
              <a:t>descriptive alt text to improve accessibility </a:t>
            </a:r>
            <a:r>
              <a:rPr lang="en-GB" dirty="0"/>
              <a:t>while also supporting SEO. </a:t>
            </a:r>
          </a:p>
          <a:p>
            <a:r>
              <a:rPr lang="en-GB" b="1" dirty="0"/>
              <a:t>Internal links </a:t>
            </a:r>
            <a:r>
              <a:rPr lang="en-GB" dirty="0"/>
              <a:t>between pages will </a:t>
            </a:r>
            <a:r>
              <a:rPr lang="en-GB" b="1" dirty="0"/>
              <a:t>help visitors navigate the website </a:t>
            </a:r>
            <a:r>
              <a:rPr lang="en-GB" dirty="0"/>
              <a:t>and encourage them to </a:t>
            </a:r>
            <a:r>
              <a:rPr lang="en-GB" b="1" dirty="0"/>
              <a:t>spend more time exploring products </a:t>
            </a:r>
            <a:r>
              <a:rPr lang="en-GB" dirty="0"/>
              <a:t>and content.</a:t>
            </a:r>
          </a:p>
          <a:p>
            <a:r>
              <a:rPr lang="en-GB" dirty="0"/>
              <a:t>Together, these </a:t>
            </a:r>
            <a:r>
              <a:rPr lang="en-GB" b="1" dirty="0"/>
              <a:t>strategies</a:t>
            </a:r>
            <a:r>
              <a:rPr lang="en-GB" dirty="0"/>
              <a:t> will increase </a:t>
            </a:r>
            <a:r>
              <a:rPr lang="en-GB" b="1" dirty="0"/>
              <a:t>organic traffic</a:t>
            </a:r>
            <a:r>
              <a:rPr lang="en-GB" dirty="0"/>
              <a:t>, </a:t>
            </a:r>
            <a:r>
              <a:rPr lang="en-GB" b="1" dirty="0"/>
              <a:t>improve</a:t>
            </a:r>
            <a:r>
              <a:rPr lang="en-GB" dirty="0"/>
              <a:t> the </a:t>
            </a:r>
            <a:r>
              <a:rPr lang="en-GB" b="1" dirty="0"/>
              <a:t>user experience </a:t>
            </a:r>
            <a:r>
              <a:rPr lang="en-GB" dirty="0"/>
              <a:t>and support </a:t>
            </a:r>
            <a:r>
              <a:rPr lang="en-GB" b="1" dirty="0"/>
              <a:t>long-term business growth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211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Cloud computing </a:t>
            </a:r>
            <a:r>
              <a:rPr lang="en-GB" dirty="0"/>
              <a:t>provides VerdeMode Studio with </a:t>
            </a:r>
            <a:r>
              <a:rPr lang="en-GB" b="1" dirty="0"/>
              <a:t>flexible and cost-effective technology </a:t>
            </a:r>
            <a:r>
              <a:rPr lang="en-GB" dirty="0"/>
              <a:t>that supports </a:t>
            </a:r>
            <a:r>
              <a:rPr lang="en-GB" b="1" dirty="0"/>
              <a:t>business growth</a:t>
            </a:r>
            <a:r>
              <a:rPr lang="en-GB" dirty="0"/>
              <a:t>.</a:t>
            </a:r>
          </a:p>
          <a:p>
            <a:r>
              <a:rPr lang="en-GB" dirty="0"/>
              <a:t>Hosting the website in the </a:t>
            </a:r>
            <a:r>
              <a:rPr lang="en-GB" b="1" dirty="0"/>
              <a:t>cloud</a:t>
            </a:r>
            <a:r>
              <a:rPr lang="en-GB" dirty="0"/>
              <a:t> ensures </a:t>
            </a:r>
            <a:r>
              <a:rPr lang="en-GB" b="1" dirty="0"/>
              <a:t>high availability </a:t>
            </a:r>
            <a:r>
              <a:rPr lang="en-GB" dirty="0"/>
              <a:t>and allows the business to </a:t>
            </a:r>
            <a:r>
              <a:rPr lang="en-GB" b="1" dirty="0"/>
              <a:t>handle increased visitor numbers </a:t>
            </a:r>
            <a:r>
              <a:rPr lang="en-GB" dirty="0"/>
              <a:t>during promotions or seasonal demand.</a:t>
            </a:r>
          </a:p>
          <a:p>
            <a:r>
              <a:rPr lang="en-GB" b="1" dirty="0"/>
              <a:t>Cloud storage </a:t>
            </a:r>
            <a:r>
              <a:rPr lang="en-GB" dirty="0"/>
              <a:t>enables </a:t>
            </a:r>
            <a:r>
              <a:rPr lang="en-GB" b="1" dirty="0"/>
              <a:t>customer information</a:t>
            </a:r>
            <a:r>
              <a:rPr lang="en-GB" dirty="0"/>
              <a:t>, product images and </a:t>
            </a:r>
            <a:r>
              <a:rPr lang="en-GB" b="1" dirty="0"/>
              <a:t>business documents </a:t>
            </a:r>
            <a:r>
              <a:rPr lang="en-GB" dirty="0"/>
              <a:t>to be </a:t>
            </a:r>
            <a:r>
              <a:rPr lang="en-GB" b="1" dirty="0"/>
              <a:t>securely stored </a:t>
            </a:r>
            <a:r>
              <a:rPr lang="en-GB" dirty="0"/>
              <a:t>and </a:t>
            </a:r>
            <a:r>
              <a:rPr lang="en-GB" b="1" dirty="0"/>
              <a:t>accessed when required</a:t>
            </a:r>
            <a:r>
              <a:rPr lang="en-GB" dirty="0"/>
              <a:t>.</a:t>
            </a:r>
          </a:p>
          <a:p>
            <a:r>
              <a:rPr lang="en-GB" b="1" dirty="0"/>
              <a:t>Cloud-based inventory systems </a:t>
            </a:r>
            <a:r>
              <a:rPr lang="en-GB" dirty="0"/>
              <a:t>help </a:t>
            </a:r>
            <a:r>
              <a:rPr lang="en-GB" b="1" dirty="0"/>
              <a:t>staff manage stock levels </a:t>
            </a:r>
            <a:r>
              <a:rPr lang="en-GB" dirty="0"/>
              <a:t>in real time, </a:t>
            </a:r>
            <a:r>
              <a:rPr lang="en-GB" b="1" dirty="0"/>
              <a:t>reducing errors </a:t>
            </a:r>
            <a:r>
              <a:rPr lang="en-GB" dirty="0"/>
              <a:t>and improving </a:t>
            </a:r>
            <a:r>
              <a:rPr lang="en-GB" b="1" dirty="0"/>
              <a:t>operational efficiency</a:t>
            </a:r>
            <a:r>
              <a:rPr lang="en-GB" dirty="0"/>
              <a:t>.</a:t>
            </a:r>
          </a:p>
          <a:p>
            <a:r>
              <a:rPr lang="en-GB" b="1" dirty="0"/>
              <a:t>Automatic backups</a:t>
            </a:r>
            <a:r>
              <a:rPr lang="en-GB" dirty="0"/>
              <a:t> </a:t>
            </a:r>
            <a:r>
              <a:rPr lang="en-GB" b="1" dirty="0"/>
              <a:t>protect</a:t>
            </a:r>
            <a:r>
              <a:rPr lang="en-GB" dirty="0"/>
              <a:t> important business </a:t>
            </a:r>
            <a:r>
              <a:rPr lang="en-GB" b="1" dirty="0"/>
              <a:t>data from accidental loss or cyberattacks</a:t>
            </a:r>
            <a:r>
              <a:rPr lang="en-GB" dirty="0"/>
              <a:t>, while </a:t>
            </a:r>
          </a:p>
          <a:p>
            <a:r>
              <a:rPr lang="en-GB" b="1" dirty="0"/>
              <a:t>remote access </a:t>
            </a:r>
            <a:r>
              <a:rPr lang="en-GB" dirty="0"/>
              <a:t>allows </a:t>
            </a:r>
            <a:r>
              <a:rPr lang="en-GB" b="1" dirty="0"/>
              <a:t>employees</a:t>
            </a:r>
            <a:r>
              <a:rPr lang="en-GB" dirty="0"/>
              <a:t> to securely </a:t>
            </a:r>
            <a:r>
              <a:rPr lang="en-GB" b="1" dirty="0"/>
              <a:t>manage</a:t>
            </a:r>
            <a:r>
              <a:rPr lang="en-GB" dirty="0"/>
              <a:t> the </a:t>
            </a:r>
            <a:r>
              <a:rPr lang="en-GB" b="1" dirty="0"/>
              <a:t>business from different locations</a:t>
            </a:r>
            <a:r>
              <a:rPr lang="en-GB" dirty="0"/>
              <a:t>.</a:t>
            </a:r>
          </a:p>
          <a:p>
            <a:r>
              <a:rPr lang="en-GB" dirty="0"/>
              <a:t>As VerdeMode grows, </a:t>
            </a:r>
            <a:r>
              <a:rPr lang="en-GB" b="1" dirty="0"/>
              <a:t>cloud services </a:t>
            </a:r>
            <a:r>
              <a:rPr lang="en-GB" dirty="0"/>
              <a:t>can be </a:t>
            </a:r>
            <a:r>
              <a:rPr lang="en-GB" b="1" dirty="0"/>
              <a:t>scaled without </a:t>
            </a:r>
            <a:r>
              <a:rPr lang="en-GB" dirty="0"/>
              <a:t>investing in </a:t>
            </a:r>
            <a:r>
              <a:rPr lang="en-GB" b="1" dirty="0"/>
              <a:t>expensive physical servers</a:t>
            </a:r>
            <a:r>
              <a:rPr lang="en-GB" dirty="0"/>
              <a:t>, making </a:t>
            </a:r>
            <a:r>
              <a:rPr lang="en-GB" b="1" dirty="0"/>
              <a:t>cloud computing </a:t>
            </a:r>
            <a:r>
              <a:rPr lang="en-GB" dirty="0"/>
              <a:t>an ideal solution for a </a:t>
            </a:r>
            <a:r>
              <a:rPr lang="en-GB" b="1" dirty="0"/>
              <a:t>growing online retailer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7173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Security measures </a:t>
            </a:r>
            <a:r>
              <a:rPr lang="en-GB" dirty="0"/>
              <a:t>are </a:t>
            </a:r>
            <a:r>
              <a:rPr lang="en-GB" b="1" dirty="0"/>
              <a:t>essential</a:t>
            </a:r>
            <a:r>
              <a:rPr lang="en-GB" dirty="0"/>
              <a:t> for VerdeMode Studio because </a:t>
            </a:r>
            <a:r>
              <a:rPr lang="en-GB" b="1" dirty="0"/>
              <a:t>customers</a:t>
            </a:r>
            <a:r>
              <a:rPr lang="en-GB" dirty="0"/>
              <a:t> need to feel </a:t>
            </a:r>
            <a:r>
              <a:rPr lang="en-GB" b="1" dirty="0"/>
              <a:t>confident when shopping </a:t>
            </a:r>
            <a:r>
              <a:rPr lang="en-GB" dirty="0"/>
              <a:t>online. </a:t>
            </a:r>
            <a:r>
              <a:rPr lang="en-GB" b="1" dirty="0"/>
              <a:t>Protecting personal information </a:t>
            </a:r>
            <a:r>
              <a:rPr lang="en-GB" dirty="0"/>
              <a:t>and payment details </a:t>
            </a:r>
            <a:r>
              <a:rPr lang="en-GB" b="1" dirty="0"/>
              <a:t>helps build trust </a:t>
            </a:r>
            <a:r>
              <a:rPr lang="en-GB" dirty="0"/>
              <a:t>and encourages repeat purchases.</a:t>
            </a:r>
          </a:p>
          <a:p>
            <a:r>
              <a:rPr lang="en-GB" dirty="0"/>
              <a:t>Firstly, an </a:t>
            </a:r>
            <a:r>
              <a:rPr lang="en-GB" b="1" dirty="0"/>
              <a:t>SSL certificate (HTTPS)</a:t>
            </a:r>
            <a:r>
              <a:rPr lang="en-GB" dirty="0"/>
              <a:t> </a:t>
            </a:r>
            <a:r>
              <a:rPr lang="en-GB" b="1" dirty="0"/>
              <a:t>encrypts data sent between customers and the website, </a:t>
            </a:r>
            <a:r>
              <a:rPr lang="en-GB" dirty="0"/>
              <a:t>making online transactions secure. </a:t>
            </a:r>
          </a:p>
          <a:p>
            <a:r>
              <a:rPr lang="en-GB" b="1" dirty="0"/>
              <a:t>Multi-Factor Authentication (MFA)</a:t>
            </a:r>
            <a:r>
              <a:rPr lang="en-GB" dirty="0"/>
              <a:t> adds an </a:t>
            </a:r>
            <a:r>
              <a:rPr lang="en-GB" b="1" dirty="0"/>
              <a:t>extra layer of protection </a:t>
            </a:r>
            <a:r>
              <a:rPr lang="en-GB" dirty="0"/>
              <a:t>for staff accounts, </a:t>
            </a:r>
            <a:r>
              <a:rPr lang="en-GB" b="1" dirty="0"/>
              <a:t>reducing the risk of unauthorised access</a:t>
            </a:r>
            <a:r>
              <a:rPr lang="en-GB" dirty="0"/>
              <a:t>.</a:t>
            </a:r>
          </a:p>
          <a:p>
            <a:r>
              <a:rPr lang="en-GB" b="1" dirty="0"/>
              <a:t>Customer information </a:t>
            </a:r>
            <a:r>
              <a:rPr lang="en-GB" dirty="0"/>
              <a:t>should also be </a:t>
            </a:r>
            <a:r>
              <a:rPr lang="en-GB" b="1" dirty="0"/>
              <a:t>protected</a:t>
            </a:r>
            <a:r>
              <a:rPr lang="en-GB" dirty="0"/>
              <a:t> through </a:t>
            </a:r>
            <a:r>
              <a:rPr lang="en-GB" b="1" dirty="0"/>
              <a:t>data encryption</a:t>
            </a:r>
            <a:r>
              <a:rPr lang="en-GB" dirty="0"/>
              <a:t>, </a:t>
            </a:r>
          </a:p>
          <a:p>
            <a:r>
              <a:rPr lang="en-GB" b="1" dirty="0"/>
              <a:t>Secure payment gateway</a:t>
            </a:r>
            <a:r>
              <a:rPr lang="en-GB" dirty="0"/>
              <a:t> ensures </a:t>
            </a:r>
            <a:r>
              <a:rPr lang="en-GB" b="1" dirty="0"/>
              <a:t>payments</a:t>
            </a:r>
            <a:r>
              <a:rPr lang="en-GB" dirty="0"/>
              <a:t> are </a:t>
            </a:r>
            <a:r>
              <a:rPr lang="en-GB" b="1" dirty="0"/>
              <a:t>processed safely </a:t>
            </a:r>
            <a:r>
              <a:rPr lang="en-GB" dirty="0"/>
              <a:t>and helps </a:t>
            </a:r>
            <a:r>
              <a:rPr lang="en-GB" b="1" dirty="0"/>
              <a:t>prevent fraud</a:t>
            </a:r>
            <a:r>
              <a:rPr lang="en-GB" dirty="0"/>
              <a:t>.</a:t>
            </a:r>
          </a:p>
          <a:p>
            <a:r>
              <a:rPr lang="en-GB" b="1" dirty="0"/>
              <a:t>Regular software updates, automatic backups and UK GDPR compliance</a:t>
            </a:r>
            <a:r>
              <a:rPr lang="en-GB" dirty="0"/>
              <a:t> help </a:t>
            </a:r>
            <a:r>
              <a:rPr lang="en-GB" b="1" dirty="0"/>
              <a:t>protect</a:t>
            </a:r>
            <a:r>
              <a:rPr lang="en-GB" dirty="0"/>
              <a:t> the business from </a:t>
            </a:r>
            <a:r>
              <a:rPr lang="en-GB" b="1" dirty="0"/>
              <a:t>cyber threats</a:t>
            </a:r>
            <a:r>
              <a:rPr lang="en-GB" dirty="0"/>
              <a:t>, </a:t>
            </a:r>
            <a:r>
              <a:rPr lang="en-GB" b="1" dirty="0"/>
              <a:t>reduce the risk of data loss </a:t>
            </a:r>
            <a:r>
              <a:rPr lang="en-GB" dirty="0"/>
              <a:t>and ensure </a:t>
            </a:r>
            <a:r>
              <a:rPr lang="en-GB" b="1" dirty="0"/>
              <a:t>customer info</a:t>
            </a:r>
            <a:r>
              <a:rPr lang="en-GB" dirty="0"/>
              <a:t>rmation is </a:t>
            </a:r>
            <a:r>
              <a:rPr lang="en-GB" b="1" dirty="0"/>
              <a:t>handled responsibly.</a:t>
            </a:r>
          </a:p>
          <a:p>
            <a:r>
              <a:rPr lang="en-GB" dirty="0"/>
              <a:t>By implementing these </a:t>
            </a:r>
            <a:r>
              <a:rPr lang="en-GB" b="1" dirty="0"/>
              <a:t>measures</a:t>
            </a:r>
            <a:r>
              <a:rPr lang="en-GB" dirty="0"/>
              <a:t>, VerdeMode Studio can </a:t>
            </a:r>
            <a:r>
              <a:rPr lang="en-GB" b="1" dirty="0"/>
              <a:t>provide a secure</a:t>
            </a:r>
            <a:r>
              <a:rPr lang="en-GB" dirty="0"/>
              <a:t> and </a:t>
            </a:r>
            <a:r>
              <a:rPr lang="en-GB" b="1" dirty="0"/>
              <a:t>trustworthy online shopping experience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3576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</a:t>
            </a:r>
            <a:r>
              <a:rPr lang="en-GB" b="1" dirty="0"/>
              <a:t>conclusion</a:t>
            </a:r>
            <a:r>
              <a:rPr lang="en-GB" dirty="0"/>
              <a:t>, this proposal provides VerdeMode Studio with a </a:t>
            </a:r>
            <a:r>
              <a:rPr lang="en-GB" b="1" dirty="0"/>
              <a:t>complete strategy</a:t>
            </a:r>
            <a:r>
              <a:rPr lang="en-GB" dirty="0"/>
              <a:t> for building a </a:t>
            </a:r>
            <a:r>
              <a:rPr lang="en-GB" b="1" dirty="0"/>
              <a:t>strong online presence </a:t>
            </a:r>
            <a:r>
              <a:rPr lang="en-GB" dirty="0"/>
              <a:t>from the ground up.</a:t>
            </a:r>
          </a:p>
          <a:p>
            <a:r>
              <a:rPr lang="en-GB" dirty="0"/>
              <a:t>By creating a </a:t>
            </a:r>
            <a:r>
              <a:rPr lang="en-GB" b="1" dirty="0"/>
              <a:t>recognisable brand identity</a:t>
            </a:r>
            <a:r>
              <a:rPr lang="en-GB" dirty="0"/>
              <a:t>, implementing targeted </a:t>
            </a:r>
            <a:r>
              <a:rPr lang="en-GB" b="1" dirty="0"/>
              <a:t>digital marketing</a:t>
            </a:r>
            <a:r>
              <a:rPr lang="en-GB" dirty="0"/>
              <a:t>, using </a:t>
            </a:r>
            <a:r>
              <a:rPr lang="en-GB" b="1" dirty="0"/>
              <a:t>cloud computing </a:t>
            </a:r>
            <a:r>
              <a:rPr lang="en-GB" dirty="0"/>
              <a:t>to </a:t>
            </a:r>
            <a:r>
              <a:rPr lang="en-GB" b="1" dirty="0"/>
              <a:t>support business operations</a:t>
            </a:r>
            <a:r>
              <a:rPr lang="en-GB" dirty="0"/>
              <a:t> and applying effective security measures, </a:t>
            </a:r>
            <a:r>
              <a:rPr lang="en-GB" b="1" dirty="0"/>
              <a:t>VerdeMode</a:t>
            </a:r>
            <a:r>
              <a:rPr lang="en-GB" dirty="0"/>
              <a:t> can </a:t>
            </a:r>
            <a:r>
              <a:rPr lang="en-GB" b="1" dirty="0"/>
              <a:t>attract environmentally conscious customers </a:t>
            </a:r>
            <a:r>
              <a:rPr lang="en-GB" dirty="0"/>
              <a:t>while providing a </a:t>
            </a:r>
            <a:r>
              <a:rPr lang="en-GB" b="1" dirty="0"/>
              <a:t>secure and trustworthy online shopping </a:t>
            </a:r>
            <a:r>
              <a:rPr lang="en-GB" dirty="0"/>
              <a:t>experience.</a:t>
            </a:r>
          </a:p>
          <a:p>
            <a:r>
              <a:rPr lang="en-GB" dirty="0"/>
              <a:t>Together, these </a:t>
            </a:r>
            <a:r>
              <a:rPr lang="en-GB" b="1" dirty="0"/>
              <a:t>recommendations support </a:t>
            </a:r>
            <a:r>
              <a:rPr lang="en-GB" dirty="0"/>
              <a:t>the company's </a:t>
            </a:r>
            <a:r>
              <a:rPr lang="en-GB" b="1" dirty="0"/>
              <a:t>goal</a:t>
            </a:r>
            <a:r>
              <a:rPr lang="en-GB" dirty="0"/>
              <a:t> of </a:t>
            </a:r>
            <a:r>
              <a:rPr lang="en-GB" b="1" dirty="0"/>
              <a:t>promoting sustainable fashion</a:t>
            </a:r>
            <a:r>
              <a:rPr lang="en-GB" dirty="0"/>
              <a:t>, strengthening </a:t>
            </a:r>
            <a:r>
              <a:rPr lang="en-GB" b="1" dirty="0"/>
              <a:t>customer trust </a:t>
            </a:r>
            <a:r>
              <a:rPr lang="en-GB" dirty="0"/>
              <a:t>and achieving </a:t>
            </a:r>
            <a:r>
              <a:rPr lang="en-GB" b="1" dirty="0"/>
              <a:t>long-term business growth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19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anyone have any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1739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for listening and your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2474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512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8258" y="404998"/>
            <a:ext cx="10575485" cy="4581427"/>
          </a:xfrm>
          <a:blipFill dpi="0" rotWithShape="1">
            <a:blip r:embed="rId2" cstate="email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9912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8C2134-3B3B-4EE4-B1EB-682E43C1B47A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003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CBF03-C787-441A-91B4-DA9A5E28550F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278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3633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113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7791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107107-8851-4745-B3BA-1234D051652D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946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045" y="712887"/>
            <a:ext cx="4654296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8201" y="4806018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9048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5EA5DA-16EA-428A-A8F2-727021D3BA18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5943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730" y="665031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175" y="4642888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256CB-2D67-4E73-A89F-CD84B78C7500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229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730" y="850392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175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03457-A857-49A7-8603-D0790444F440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4921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118423"/>
            <a:ext cx="8229600" cy="2621154"/>
          </a:xfrm>
        </p:spPr>
        <p:txBody>
          <a:bodyPr anchor="ctr" anchorCtr="0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777458"/>
            <a:ext cx="7588155" cy="1414091"/>
          </a:xfrm>
        </p:spPr>
        <p:txBody>
          <a:bodyPr anchor="b" anchorCtr="0"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322C4-EE8F-4CE0-A428-9D20EBD9F123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147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26192"/>
            <a:ext cx="4297680" cy="3291840"/>
          </a:xfrm>
        </p:spPr>
        <p:txBody>
          <a:bodyPr anchor="ctr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059" y="5892800"/>
            <a:ext cx="5029200" cy="551032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C145526-645F-9974-1EF0-D095B8CFB0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75445" y="5906448"/>
            <a:ext cx="5029200" cy="548640"/>
          </a:xfrm>
        </p:spPr>
        <p:txBody>
          <a:bodyPr/>
          <a:lstStyle>
            <a:lvl1pPr algn="r">
              <a:defRPr sz="1400"/>
            </a:lvl1pPr>
          </a:lstStyle>
          <a:p>
            <a:fld id="{A8019F77-B22F-4735-A65B-32307460330E}" type="datetime1">
              <a:rPr lang="en-US" smtClean="0"/>
              <a:t>8/12/2026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634D5557-F652-72C7-168F-557AA1A850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100" y="-1"/>
            <a:ext cx="10591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5706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525899"/>
            <a:ext cx="4297680" cy="3291840"/>
          </a:xfrm>
        </p:spPr>
        <p:txBody>
          <a:bodyPr anchor="ctr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7160" y="4868602"/>
            <a:ext cx="4297680" cy="36576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6CE988-8F05-0D5D-D2EF-59F316743FD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0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6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34901"/>
            <a:ext cx="4297680" cy="219456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4400" y="3678500"/>
            <a:ext cx="2743200" cy="173736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539BFE6-4C9C-5B1E-ED2D-D672723D9480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E4F5756-0D00-A0C9-4813-70C9B7C191E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2B78D9-04A0-2DE2-227F-950F1640461C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1CFAC1-EF4C-3A94-56C0-11F4FA3BBF8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29CBD-3927-3D28-1F30-9F6EA745382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DD4EEC14-FF75-0989-5956-E7F5DBEC99CF}"/>
              </a:ext>
            </a:extLst>
          </p:cNvPr>
          <p:cNvSpPr/>
          <p:nvPr userDrawn="1"/>
        </p:nvSpPr>
        <p:spPr>
          <a:xfrm>
            <a:off x="3635480" y="966343"/>
            <a:ext cx="4921041" cy="4921041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2381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0345" y="1554480"/>
            <a:ext cx="7772400" cy="4572000"/>
          </a:xfrm>
        </p:spPr>
        <p:txBody>
          <a:bodyPr anchor="b">
            <a:normAutofit/>
          </a:bodyPr>
          <a:lstStyle>
            <a:lvl1pPr algn="l">
              <a:defRPr sz="7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8398C-C6D2-4027-9FD7-52CCF53BB7B4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577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364D07C-30EB-180E-ECA5-7D994FB6B458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ADA6AEC-ECB3-F1C7-E764-B8ADFE06411F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80DB266-E37E-7698-DB7E-6D9E94BDFA72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7496-EB88-4854-A6BB-888C7578A742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652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2419B5-61E2-FD73-4DC0-6BD4FEA22BC7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90D9250-FE41-6A62-63E0-45557F7A821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B5D07D-F48B-B558-CC22-73A8D1D25CEC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14F99-FDF5-43EC-A1D8-BF66301FF7EC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494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0369" y="1143000"/>
            <a:ext cx="5111262" cy="457200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A04066B-2A84-9323-C5DA-5B348302F471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25A66-0653-4CD2-9737-D2A4C40D0DC2}" type="datetime1">
              <a:rPr lang="en-US" smtClean="0"/>
              <a:t>8/12/2026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1BE2BD-7F8B-7C22-CFB1-672436A435C5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605ED7-A153-EC6F-5FAD-36B4B4358E06}"/>
              </a:ext>
            </a:extLst>
          </p:cNvPr>
          <p:cNvCxnSpPr>
            <a:cxnSpLocks/>
            <a:stCxn id="8" idx="4"/>
          </p:cNvCxnSpPr>
          <p:nvPr/>
        </p:nvCxnSpPr>
        <p:spPr>
          <a:xfrm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471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430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30974" y="233386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F3CA-705C-48F0-AAF5-FF608639F972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534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614" y="1005840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80" b="2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68614" y="3108960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0C5AFE-F84D-EE8C-D697-776CD7AE4E8C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3A83AF2-AA49-85BD-AD69-95A0E2DE8D53}"/>
              </a:ext>
            </a:extLst>
          </p:cNvPr>
          <p:cNvCxnSpPr>
            <a:cxnSpLocks/>
          </p:cNvCxnSpPr>
          <p:nvPr/>
        </p:nvCxnSpPr>
        <p:spPr>
          <a:xfrm flipH="1">
            <a:off x="6093848" y="2843579"/>
            <a:ext cx="52972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F95F7C-7FB0-422F-9DBE-3DBE464A9489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0961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960759"/>
            <a:ext cx="4342337" cy="2011680"/>
          </a:xfrm>
        </p:spPr>
        <p:txBody>
          <a:bodyPr anchor="t" anchorCtr="0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" y="402336"/>
            <a:ext cx="528917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1" b="2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00623" y="3662740"/>
            <a:ext cx="4343400" cy="2468880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600"/>
            </a:lvl2pPr>
            <a:lvl3pPr marL="457200" indent="0">
              <a:lnSpc>
                <a:spcPct val="150000"/>
              </a:lnSpc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CE65A-BB1E-AC85-3441-39F20A18F2A5}"/>
              </a:ext>
            </a:extLst>
          </p:cNvPr>
          <p:cNvGrpSpPr/>
          <p:nvPr/>
        </p:nvGrpSpPr>
        <p:grpSpPr>
          <a:xfrm>
            <a:off x="6093848" y="402336"/>
            <a:ext cx="5297241" cy="6053328"/>
            <a:chOff x="6093848" y="402336"/>
            <a:chExt cx="5297241" cy="6053328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B186CB7-6AEB-B743-4514-FD48EC8624B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3848" y="3425476"/>
              <a:ext cx="529724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BA0EC0-9334-E3BD-A943-2A6CE641D18A}"/>
                </a:ext>
              </a:extLst>
            </p:cNvPr>
            <p:cNvCxnSpPr/>
            <p:nvPr/>
          </p:nvCxnSpPr>
          <p:spPr>
            <a:xfrm>
              <a:off x="6099748" y="402336"/>
              <a:ext cx="0" cy="60533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A6FED1A-A84F-4BF6-95CB-C3C38235F259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6040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794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0886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40B9D-BF10-4308-AD37-EF54F5A4318A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86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319" y="1045029"/>
            <a:ext cx="3814350" cy="4663440"/>
          </a:xfrm>
        </p:spPr>
        <p:txBody>
          <a:bodyPr anchor="ctr" anchorCtr="0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2062BE-564D-E723-4D32-E97A7D6D9BF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802" y="1045029"/>
            <a:ext cx="3900879" cy="4663440"/>
          </a:xfrm>
        </p:spPr>
        <p:txBody>
          <a:bodyPr anchor="ctr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99909-6353-40DF-91A9-0C78050BC9F6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166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794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39483" y="2254250"/>
            <a:ext cx="4956175" cy="355600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5A46-DAE0-4C34-A00F-356D172D0D19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658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93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28596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7E226-14B6-4C04-BADB-1336F3D63211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1648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93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5810105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C8D1B-85F0-4A15-9DC6-F776A8275D95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1363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446" y="62955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08442" y="630194"/>
            <a:ext cx="6774261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E814E-E21A-478B-8014-5F220FC848A4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002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05878"/>
            <a:ext cx="9601200" cy="1097280"/>
          </a:xfrm>
        </p:spPr>
        <p:txBody>
          <a:bodyPr anchor="b" anchorCtr="0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340" y="2398426"/>
            <a:ext cx="9418320" cy="3383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E1AC3-CA33-42AF-83CC-449B1622DBFA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6345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690" y="653428"/>
            <a:ext cx="6093225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2A0CE-6B73-A9EE-CD61-DA01E0E315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641B0-A410-A060-9C4C-10246CEEB0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3289"/>
            <a:ext cx="3983988" cy="6051054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01" t="147" r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4690" y="1933588"/>
            <a:ext cx="6071616" cy="4489704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926A3E-707E-8CA6-DFD9-FDE70CA34896}"/>
              </a:ext>
            </a:extLst>
          </p:cNvPr>
          <p:cNvCxnSpPr/>
          <p:nvPr/>
        </p:nvCxnSpPr>
        <p:spPr>
          <a:xfrm>
            <a:off x="479754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48AFF-3397-202B-9BA6-6E2E52FB96B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BD96242-6562-4E12-B140-54E62F8DDAF1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1991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848" y="906465"/>
            <a:ext cx="6035040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10D14-6E1B-BEBD-9ECF-6FD664E6D6C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03136-9022-B685-BD72-AA2F8D6F1D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96848" y="2073501"/>
            <a:ext cx="6035040" cy="43891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3" y="396240"/>
            <a:ext cx="3981559" cy="605676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02" r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D7FB67-CB66-8B73-E144-D9B0FD1BF4CC}"/>
              </a:ext>
            </a:extLst>
          </p:cNvPr>
          <p:cNvCxnSpPr/>
          <p:nvPr/>
        </p:nvCxnSpPr>
        <p:spPr>
          <a:xfrm>
            <a:off x="739487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B399-7148-CC45-1784-53BEB8322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72EB0C5-6AC7-4633-BB7C-2B5BD3356F88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549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109" y="513762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FE0C0B9-244C-30E3-BFB5-08343409A8C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86A57D7-C154-F5F5-49EA-D54C2CE942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4050"/>
            <a:ext cx="3214116" cy="6057269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137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2516EC-A112-2C6B-616F-F47E1107FB6E}"/>
              </a:ext>
            </a:extLst>
          </p:cNvPr>
          <p:cNvCxnSpPr/>
          <p:nvPr/>
        </p:nvCxnSpPr>
        <p:spPr>
          <a:xfrm>
            <a:off x="402278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35109" y="1463040"/>
            <a:ext cx="6858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DC0F62A-E433-A978-F371-3FB6DF4E79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46708D6-7E2E-4326-8863-F045A94E0BC7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49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57200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D57DC2-4D3A-0F85-22C4-4E53F012956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69E2E6B-8974-3C0D-9916-E345AEA3E4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0704" y="1463040"/>
            <a:ext cx="6858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3" y="402590"/>
            <a:ext cx="3303342" cy="6052820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C64C29-4A4A-9E98-1B67-5B87A9099A37}"/>
              </a:ext>
            </a:extLst>
          </p:cNvPr>
          <p:cNvCxnSpPr/>
          <p:nvPr/>
        </p:nvCxnSpPr>
        <p:spPr>
          <a:xfrm>
            <a:off x="807818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66BE35-E222-7274-97E9-E0762D047EF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8CDB66D-91F6-4326-9D1A-71FD087BAC66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217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0616" y="584339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5543" y="400051"/>
            <a:ext cx="5805966" cy="605295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226" t="38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/>
          <p:nvPr/>
        </p:nvCxnSpPr>
        <p:spPr>
          <a:xfrm>
            <a:off x="6621572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0616" y="2212975"/>
            <a:ext cx="4362450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5A3C871-426C-4F2D-9EB4-CB38722DC7B8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144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832" y="856209"/>
            <a:ext cx="4206240" cy="13716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5543" y="400051"/>
            <a:ext cx="5290455" cy="6052952"/>
          </a:xfrm>
          <a:blipFill dpi="0" rotWithShape="1">
            <a:blip r:embed="rId2" cstate="email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17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56832" y="2740215"/>
            <a:ext cx="4206240" cy="329184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D4FDB38-332B-432E-901A-799C582C2B5A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553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18" y="583413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D9456A-3FB8-5960-7F55-D6B686CFFC7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81505A7-ADCB-6529-BE02-48BD8F2CFD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59218" y="2212975"/>
            <a:ext cx="4360863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5954" y="402336"/>
            <a:ext cx="5649595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r="236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70D03-884A-50D9-2A83-C93ADDD49A38}"/>
              </a:ext>
            </a:extLst>
          </p:cNvPr>
          <p:cNvCxnSpPr/>
          <p:nvPr/>
        </p:nvCxnSpPr>
        <p:spPr>
          <a:xfrm>
            <a:off x="5727573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242EA1D-81E7-620D-1BD8-6D18329BD22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CB78667-5AEE-4614-9737-AFDA9981A945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7392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5050" y="5011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626D65-1470-5355-C0AB-4C755AE3646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47767-378C-917C-1CEA-C28D4F2BD4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4138"/>
            <a:ext cx="5693454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" t="136" r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65050" y="1463040"/>
            <a:ext cx="4512601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B8D92F-DD5D-21B4-7D10-80457CCEDEC0}"/>
              </a:ext>
            </a:extLst>
          </p:cNvPr>
          <p:cNvCxnSpPr/>
          <p:nvPr/>
        </p:nvCxnSpPr>
        <p:spPr>
          <a:xfrm>
            <a:off x="6506072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03F24-F909-9BD0-1CE0-3AFA9296B69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530D14-8753-4F63-900D-CA2B8C3DF17C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2085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655" y="45720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169C89B-17A4-F382-1720-170DCCD7B6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E6F948F-9E87-C016-444D-D9F266B8C9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1655" y="1440119"/>
            <a:ext cx="4572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402432"/>
            <a:ext cx="5474180" cy="6053137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42AE50-E725-8CC9-C210-91ADF8C0F6FE}"/>
              </a:ext>
            </a:extLst>
          </p:cNvPr>
          <p:cNvCxnSpPr/>
          <p:nvPr/>
        </p:nvCxnSpPr>
        <p:spPr>
          <a:xfrm>
            <a:off x="5905232" y="402336"/>
            <a:ext cx="0" cy="605332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58DE0-8FDC-961F-A73B-ED321A160D7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32A722-9EE9-4984-AA26-530EAE513EC1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2199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8815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400050"/>
            <a:ext cx="6773653" cy="605295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32" t="37" r="2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38815" y="2212975"/>
            <a:ext cx="3401568" cy="4095750"/>
          </a:xfrm>
        </p:spPr>
        <p:txBody>
          <a:bodyPr/>
          <a:lstStyle>
            <a:lvl4pPr marL="685800" indent="0">
              <a:buNone/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BCF003-D6AC-D9E0-C254-602FAE60278B}"/>
              </a:ext>
            </a:extLst>
          </p:cNvPr>
          <p:cNvCxnSpPr/>
          <p:nvPr/>
        </p:nvCxnSpPr>
        <p:spPr>
          <a:xfrm>
            <a:off x="758339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7FB1396-E2F7-4EF4-BC74-E6DFD8E5C090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2419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58B6-BD90-E536-E301-EAF518F93DD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B5840-4614-F082-0EE8-166E877279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51560" y="2212975"/>
            <a:ext cx="3401568" cy="409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402336"/>
            <a:ext cx="6623806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BE0255-54E9-B23E-623C-F5C3D5397CDC}"/>
              </a:ext>
            </a:extLst>
          </p:cNvPr>
          <p:cNvCxnSpPr/>
          <p:nvPr/>
        </p:nvCxnSpPr>
        <p:spPr>
          <a:xfrm>
            <a:off x="475400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65757A-4818-B0C9-F86A-A70480EA9B0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F4CFADB-DD40-429A-A82F-6680275DA281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1861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1404" y="1078992"/>
            <a:ext cx="3273552" cy="1942773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2" y="396510"/>
            <a:ext cx="6984300" cy="605688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779026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1404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1E4F2BF-0041-475B-89D5-F69845AB7E23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0777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86" y="4923060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400050"/>
            <a:ext cx="10561320" cy="423508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4919472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4639891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16685-2301-4EBB-A51B-45C6D728F695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2618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031" y="416052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99708"/>
            <a:ext cx="10561320" cy="337856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4162318"/>
            <a:ext cx="7272528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87DF89E-6618-A2A2-BC84-986CED89FCC1}"/>
              </a:ext>
            </a:extLst>
          </p:cNvPr>
          <p:cNvCxnSpPr>
            <a:cxnSpLocks/>
          </p:cNvCxnSpPr>
          <p:nvPr/>
        </p:nvCxnSpPr>
        <p:spPr>
          <a:xfrm>
            <a:off x="803185" y="3784759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0683C-1622-48F2-BD2F-F1388A7D299C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2410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008" y="4244614"/>
            <a:ext cx="4220511" cy="1892808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99708"/>
            <a:ext cx="10561320" cy="3007492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10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89320" y="4268998"/>
            <a:ext cx="4846320" cy="189280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DB3C574-234E-9BE0-D396-E0F908154F70}"/>
              </a:ext>
            </a:extLst>
          </p:cNvPr>
          <p:cNvCxnSpPr>
            <a:cxnSpLocks/>
          </p:cNvCxnSpPr>
          <p:nvPr/>
        </p:nvCxnSpPr>
        <p:spPr>
          <a:xfrm>
            <a:off x="803185" y="3406756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E4CB4-482B-4A39-B384-829D900BED46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6398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385" y="63127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C41AE8B-FC59-39B1-281C-D38D03D05B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037D5D-163A-01CE-9AE6-33821E23DC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631275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5340" y="3079730"/>
            <a:ext cx="10561320" cy="3369515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0730B6-4EF5-7F9C-E6DB-635C947CFEE3}"/>
              </a:ext>
            </a:extLst>
          </p:cNvPr>
          <p:cNvCxnSpPr>
            <a:cxnSpLocks/>
          </p:cNvCxnSpPr>
          <p:nvPr/>
        </p:nvCxnSpPr>
        <p:spPr>
          <a:xfrm>
            <a:off x="803185" y="3070510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89A-1FCE-1E30-E1BC-2F89D0AEA64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72695BC-697D-4948-BD27-8224D1A6DFCB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1336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397" y="603504"/>
            <a:ext cx="10346817" cy="970463"/>
          </a:xfrm>
        </p:spPr>
        <p:txBody>
          <a:bodyPr anchor="t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4" y="2015613"/>
            <a:ext cx="5987920" cy="4425696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0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06640" y="2011680"/>
            <a:ext cx="3986574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793C9-79BA-4B5F-AE49-15A854ED29FE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5767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70" y="61348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5" y="2396086"/>
            <a:ext cx="4672584" cy="404164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0" y="633580"/>
            <a:ext cx="5235203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8545-4E8E-4788-80A5-610DF029B946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3108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001" y="6200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2357" y="2388928"/>
            <a:ext cx="3490176" cy="404164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640015"/>
            <a:ext cx="6423923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BBD08-F801-4091-9A7A-2EF04AEBEC00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2538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019" y="4571216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6571" y="603503"/>
            <a:ext cx="10424091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546F-581C-481A-B404-EDE3AF25154A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8205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005840" y="1515224"/>
            <a:ext cx="2805405" cy="365125"/>
          </a:xfrm>
        </p:spPr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02149C1-7DF6-05DA-E67A-1EAE15BAD6F0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1074444-2BE9-484A-77D4-52E7621A0E1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2C03065-0A1F-6768-FF7A-54F38EC9EB0F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1A64876-2383-09FE-E202-FCE616A9584B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86AC2-F68C-4BA4-9850-0CF7946D4F52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6290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588520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18855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9AA2E-90C6-4982-9738-A7B08041D09E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586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4018666"/>
            <a:ext cx="3200400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48148" y="539381"/>
            <a:ext cx="5943600" cy="36576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F377ED0-0CD0-101F-CACC-5C208B8095EB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B0FAE67-C3ED-90D8-482E-2E87FCA1F01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3BE06F7-8D5F-567C-D53C-8F3CFA65C6D8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C1729EF-2962-C057-669D-86C7189119A0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45C7D-3CCB-4A97-BCD6-F41BC5C7F38F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23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47358" y="964026"/>
            <a:ext cx="8266176" cy="4936537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0"/>
            </a:lvl1pPr>
            <a:lvl2pPr marL="228600" indent="0">
              <a:lnSpc>
                <a:spcPct val="100000"/>
              </a:lnSpc>
              <a:buNone/>
              <a:defRPr sz="3600" b="0"/>
            </a:lvl2pPr>
            <a:lvl3pPr marL="457200" indent="0">
              <a:lnSpc>
                <a:spcPct val="100000"/>
              </a:lnSpc>
              <a:buNone/>
              <a:defRPr sz="3200" b="0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5E2C763-62D0-A1C5-864F-A9FF05C9F944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21B696-8999-0658-38A2-748A73D0777A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21AECB6-597A-404C-79F2-BDE111DF3683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1CD60-7C40-DD6A-0B67-9125D3023EA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A77C411-359E-F413-4B4B-544B4258F8D6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6DFA9-1380-45FB-866B-DAA89E51B772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9792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55099" y="1214555"/>
            <a:ext cx="8266176" cy="4672827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429E4-D0DA-4E4A-AF56-607074F1F64D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3775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948369"/>
            <a:ext cx="8970264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37D023-AF2A-C13C-BA6F-7BDCBBC52D42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BCC6-ED41-4BBD-BF67-BB7869006085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59010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946981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bg1"/>
                </a:solidFill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3D8EFA-E725-49D7-86E3-9CB7651DDEBB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761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9377" y="5947574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49377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3E5CAD-77F4-3496-0EBB-8BDE29A00533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7AE6-AAF2-4480-A4BE-02E1DA5D05F3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1500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3164" y="5891704"/>
            <a:ext cx="8805672" cy="55722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358007"/>
            <a:ext cx="8961120" cy="347472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BAF90A-B341-890C-B376-6A16FD3D4D66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34C4A-BE93-43D9-BBDC-24489A40645D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96782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74" y="618381"/>
            <a:ext cx="10741152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86601" y="1895366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3391" y="1895366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E672-FE1E-4A87-ADDA-30C35D6386AC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55554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61" y="1093392"/>
            <a:ext cx="9235440" cy="113225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37861" y="2489129"/>
            <a:ext cx="4297680" cy="3657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82144" y="2489129"/>
            <a:ext cx="4297680" cy="3657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81C7D-7184-4CDB-9DBE-D981C6349507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03825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75978" cy="11432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738487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58011" y="2440352"/>
            <a:ext cx="4754880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738487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53436" y="2440352"/>
            <a:ext cx="4754880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8B186-3AB2-40C6-91DF-18BAA94BF63C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1616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5" y="609601"/>
            <a:ext cx="10653578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80462-3026-41A1-B211-F36AF3171173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3582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D0D4-E605-453E-A588-33AE89C01285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4508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37" y="638459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5137" y="2395964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00750"/>
            <a:ext cx="6217920" cy="575510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3CCF9-E98C-41C6-AAEA-90C7DB8FA918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55974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34" y="642627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5134" y="2750721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8" y="402336"/>
            <a:ext cx="6328768" cy="605332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88BCB-7F0B-414F-9F85-6300A70D6A24}" type="datetime1">
              <a:rPr lang="en-US" smtClean="0"/>
              <a:t>8/12/2026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475923-C72A-59CC-2F27-3B42DE9E23C1}"/>
              </a:ext>
            </a:extLst>
          </p:cNvPr>
          <p:cNvCxnSpPr/>
          <p:nvPr/>
        </p:nvCxnSpPr>
        <p:spPr>
          <a:xfrm>
            <a:off x="50449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39156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734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60803" y="3594099"/>
            <a:ext cx="9930652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84A06-CB88-426A-8875-F26AB7B2EE14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114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6817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63703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7841-2601-4E1F-8EB8-3C3ED604F1DD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0201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530" y="735793"/>
            <a:ext cx="4297680" cy="182880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20844" y="741688"/>
            <a:ext cx="4663440" cy="182290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3B154FA0-87F6-9EEF-8124-F463B7DDCD7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625" y="3436374"/>
            <a:ext cx="10567035" cy="3014738"/>
          </a:xfrm>
          <a:blipFill dpi="0" rotWithShape="1">
            <a:blip r:embed="rId2" cstate="email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10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A86A8-480E-4FA6-8645-10B51839CF87}" type="datetime1">
              <a:rPr lang="en-US" smtClean="0"/>
              <a:t>8/12/2026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B62D52-34F9-E40E-7E60-8A8A9E6CD5E8}"/>
              </a:ext>
            </a:extLst>
          </p:cNvPr>
          <p:cNvCxnSpPr>
            <a:cxnSpLocks/>
          </p:cNvCxnSpPr>
          <p:nvPr/>
        </p:nvCxnSpPr>
        <p:spPr>
          <a:xfrm>
            <a:off x="797169" y="3436374"/>
            <a:ext cx="106014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1541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61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417" y="40588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05840" y="1525384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GROWTH MARKETING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10178" y="630238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4417" y="1594600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9697CB2-3390-1819-161B-41BA5AC04E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260766D-8269-23B2-7095-33B8F57580E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9383FD9-E263-2DAF-3D7E-92AD5A6472F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8532032-8E07-A1BB-C584-0229052AA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F33E2A4-BF5F-ADDD-003F-F548645A931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022581" y="1869840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4B1AE6EB-29BA-499C-9D72-43BB54B2B2F3}" type="datetime1">
              <a:rPr lang="en-US" smtClean="0"/>
              <a:t>8/12/2026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335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  <p:sldLayoutId id="2147483855" r:id="rId13"/>
    <p:sldLayoutId id="2147483856" r:id="rId14"/>
    <p:sldLayoutId id="2147483857" r:id="rId15"/>
    <p:sldLayoutId id="2147483858" r:id="rId16"/>
    <p:sldLayoutId id="2147483859" r:id="rId17"/>
    <p:sldLayoutId id="2147483860" r:id="rId18"/>
    <p:sldLayoutId id="2147483861" r:id="rId19"/>
    <p:sldLayoutId id="2147483862" r:id="rId20"/>
    <p:sldLayoutId id="2147483863" r:id="rId21"/>
    <p:sldLayoutId id="2147483864" r:id="rId22"/>
    <p:sldLayoutId id="2147483865" r:id="rId23"/>
    <p:sldLayoutId id="2147483866" r:id="rId24"/>
    <p:sldLayoutId id="2147483867" r:id="rId25"/>
    <p:sldLayoutId id="2147483868" r:id="rId26"/>
    <p:sldLayoutId id="2147483869" r:id="rId27"/>
    <p:sldLayoutId id="2147483870" r:id="rId28"/>
    <p:sldLayoutId id="2147483871" r:id="rId29"/>
    <p:sldLayoutId id="2147483872" r:id="rId30"/>
    <p:sldLayoutId id="2147483873" r:id="rId31"/>
    <p:sldLayoutId id="2147483874" r:id="rId32"/>
    <p:sldLayoutId id="2147483875" r:id="rId33"/>
    <p:sldLayoutId id="2147483876" r:id="rId34"/>
    <p:sldLayoutId id="2147483877" r:id="rId35"/>
    <p:sldLayoutId id="2147483878" r:id="rId36"/>
    <p:sldLayoutId id="2147483879" r:id="rId37"/>
    <p:sldLayoutId id="2147483880" r:id="rId38"/>
    <p:sldLayoutId id="2147483881" r:id="rId39"/>
    <p:sldLayoutId id="2147483882" r:id="rId40"/>
    <p:sldLayoutId id="2147483883" r:id="rId41"/>
    <p:sldLayoutId id="2147483884" r:id="rId42"/>
    <p:sldLayoutId id="2147483885" r:id="rId43"/>
    <p:sldLayoutId id="2147483886" r:id="rId44"/>
    <p:sldLayoutId id="2147483887" r:id="rId45"/>
    <p:sldLayoutId id="2147483888" r:id="rId46"/>
    <p:sldLayoutId id="2147483889" r:id="rId47"/>
    <p:sldLayoutId id="2147483890" r:id="rId48"/>
    <p:sldLayoutId id="2147483892" r:id="rId49"/>
    <p:sldLayoutId id="2147483893" r:id="rId50"/>
    <p:sldLayoutId id="2147483894" r:id="rId51"/>
    <p:sldLayoutId id="2147483895" r:id="rId52"/>
    <p:sldLayoutId id="2147483896" r:id="rId53"/>
    <p:sldLayoutId id="2147483897" r:id="rId54"/>
    <p:sldLayoutId id="2147483898" r:id="rId55"/>
    <p:sldLayoutId id="2147483899" r:id="rId56"/>
    <p:sldLayoutId id="2147483900" r:id="rId57"/>
    <p:sldLayoutId id="2147483901" r:id="rId58"/>
    <p:sldLayoutId id="2147483902" r:id="rId59"/>
    <p:sldLayoutId id="2147483903" r:id="rId60"/>
    <p:sldLayoutId id="2147483904" r:id="rId61"/>
    <p:sldLayoutId id="2147483905" r:id="rId62"/>
    <p:sldLayoutId id="2147483906" r:id="rId6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33.png"/><Relationship Id="rId4" Type="http://schemas.microsoft.com/office/2007/relationships/hdphoto" Target="../media/hdphoto26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5.xml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29.png"/><Relationship Id="rId7" Type="http://schemas.openxmlformats.org/officeDocument/2006/relationships/hyperlink" Target="https://www.sendible.com/insights/social-media-icon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6.png"/><Relationship Id="rId5" Type="http://schemas.openxmlformats.org/officeDocument/2006/relationships/hyperlink" Target="https://rue.wikipedia.org/wiki/Instagram" TargetMode="External"/><Relationship Id="rId4" Type="http://schemas.openxmlformats.org/officeDocument/2006/relationships/image" Target="../media/image35.png"/><Relationship Id="rId9" Type="http://schemas.openxmlformats.org/officeDocument/2006/relationships/hyperlink" Target="https://freepngimg.com/png/16663-pinterest-png-imag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5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43.png"/><Relationship Id="rId4" Type="http://schemas.microsoft.com/office/2007/relationships/hdphoto" Target="../media/hdphoto27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anva.link/lpwci2bxcr6xgq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3.xml"/><Relationship Id="rId4" Type="http://schemas.openxmlformats.org/officeDocument/2006/relationships/hyperlink" Target="https://ico.org.uk/for-organisations/guide-to-data-protec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0B31292-E0BF-3431-F6C2-9BB821AC7D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1538" y="1525898"/>
            <a:ext cx="5228924" cy="3342704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Assignment 2: </a:t>
            </a:r>
            <a:br>
              <a:rPr lang="en-GB" sz="4400" b="1" dirty="0"/>
            </a:br>
            <a:r>
              <a:rPr lang="en-GB" sz="4400" b="1" dirty="0"/>
              <a:t> Presentation of Plans and Strategies for an Online Presence for a Business </a:t>
            </a:r>
            <a:r>
              <a:rPr lang="en-GB" sz="3600" dirty="0"/>
              <a:t>	</a:t>
            </a:r>
            <a:br>
              <a:rPr lang="en-GB" dirty="0"/>
            </a:br>
            <a:endParaRPr lang="en-US" dirty="0"/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708C727-BA4A-D0C5-5EAD-4051140ED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8614" y="5149222"/>
            <a:ext cx="4974771" cy="420973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/>
              <a:t>STUDENT: </a:t>
            </a:r>
            <a:r>
              <a:rPr lang="en-US" sz="2400" b="1" dirty="0"/>
              <a:t>MELIHA REDZHEP 2416885</a:t>
            </a:r>
          </a:p>
        </p:txBody>
      </p:sp>
      <p:sp>
        <p:nvSpPr>
          <p:cNvPr id="4" name="Subtitle 1">
            <a:extLst>
              <a:ext uri="{FF2B5EF4-FFF2-40B4-BE49-F238E27FC236}">
                <a16:creationId xmlns:a16="http://schemas.microsoft.com/office/drawing/2014/main" id="{F22CFFF0-C133-2CE1-6537-7A0ADDE57259}"/>
              </a:ext>
            </a:extLst>
          </p:cNvPr>
          <p:cNvSpPr txBox="1">
            <a:spLocks/>
          </p:cNvSpPr>
          <p:nvPr/>
        </p:nvSpPr>
        <p:spPr>
          <a:xfrm>
            <a:off x="146327" y="5978481"/>
            <a:ext cx="4297680" cy="3657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LECTURER: Suneth Fernando</a:t>
            </a:r>
          </a:p>
        </p:txBody>
      </p:sp>
      <p:sp>
        <p:nvSpPr>
          <p:cNvPr id="5" name="Subtitle 1">
            <a:extLst>
              <a:ext uri="{FF2B5EF4-FFF2-40B4-BE49-F238E27FC236}">
                <a16:creationId xmlns:a16="http://schemas.microsoft.com/office/drawing/2014/main" id="{3FF0BD61-AFF5-E276-C2A5-C9987AAA0E0B}"/>
              </a:ext>
            </a:extLst>
          </p:cNvPr>
          <p:cNvSpPr txBox="1">
            <a:spLocks/>
          </p:cNvSpPr>
          <p:nvPr/>
        </p:nvSpPr>
        <p:spPr>
          <a:xfrm>
            <a:off x="249454" y="5570195"/>
            <a:ext cx="4297680" cy="3657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Course: BSc Applied Computing</a:t>
            </a:r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0FFEBBB4-3BBC-4B89-607A-46B65CA8226A}"/>
              </a:ext>
            </a:extLst>
          </p:cNvPr>
          <p:cNvSpPr txBox="1">
            <a:spLocks/>
          </p:cNvSpPr>
          <p:nvPr/>
        </p:nvSpPr>
        <p:spPr>
          <a:xfrm>
            <a:off x="-127535" y="5161909"/>
            <a:ext cx="4297680" cy="3657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Module Code: ACCA5019</a:t>
            </a:r>
          </a:p>
        </p:txBody>
      </p:sp>
      <p:sp>
        <p:nvSpPr>
          <p:cNvPr id="7" name="Subtitle 1">
            <a:extLst>
              <a:ext uri="{FF2B5EF4-FFF2-40B4-BE49-F238E27FC236}">
                <a16:creationId xmlns:a16="http://schemas.microsoft.com/office/drawing/2014/main" id="{48F60A33-217E-33BE-2B6B-FF41553C24FE}"/>
              </a:ext>
            </a:extLst>
          </p:cNvPr>
          <p:cNvSpPr txBox="1">
            <a:spLocks/>
          </p:cNvSpPr>
          <p:nvPr/>
        </p:nvSpPr>
        <p:spPr>
          <a:xfrm>
            <a:off x="7243812" y="6084967"/>
            <a:ext cx="4297680" cy="36576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Module: Business and Web Management</a:t>
            </a:r>
          </a:p>
        </p:txBody>
      </p:sp>
      <p:sp>
        <p:nvSpPr>
          <p:cNvPr id="8" name="Subtitle 1">
            <a:extLst>
              <a:ext uri="{FF2B5EF4-FFF2-40B4-BE49-F238E27FC236}">
                <a16:creationId xmlns:a16="http://schemas.microsoft.com/office/drawing/2014/main" id="{1E1E0EAC-DE6C-5B74-842D-C3E497C8E219}"/>
              </a:ext>
            </a:extLst>
          </p:cNvPr>
          <p:cNvSpPr txBox="1">
            <a:spLocks/>
          </p:cNvSpPr>
          <p:nvPr/>
        </p:nvSpPr>
        <p:spPr>
          <a:xfrm>
            <a:off x="903973" y="309533"/>
            <a:ext cx="2577565" cy="2093062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Project: VerdeMode Studio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954E44-8C75-2A15-9ED3-7713C5DD7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799" y="486440"/>
            <a:ext cx="2078916" cy="20789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360D07E2-32CB-C43F-8764-61F777E333D0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</p:spTree>
    <p:extLst>
      <p:ext uri="{BB962C8B-B14F-4D97-AF65-F5344CB8AC3E}">
        <p14:creationId xmlns:p14="http://schemas.microsoft.com/office/powerpoint/2010/main" val="2947806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6EDA8EF-7F40-ED9A-D3A1-513B9BC5C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960759"/>
            <a:ext cx="4342337" cy="201168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CE2B03-63B8-DA4B-4DC3-35ED504E8A0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21" name="Picture Placeholder 20" descr="A close up of a black background">
            <a:extLst>
              <a:ext uri="{FF2B5EF4-FFF2-40B4-BE49-F238E27FC236}">
                <a16:creationId xmlns:a16="http://schemas.microsoft.com/office/drawing/2014/main" id="{F6F7D71F-7D63-C1B5-2E86-2AB261AF92A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672" y="402336"/>
            <a:ext cx="5289176" cy="6053328"/>
          </a:xfr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5E2BEB-226A-A8BD-33B1-BCA0FD0356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3848" y="3429000"/>
            <a:ext cx="5289176" cy="3026664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Sustainable fashion brand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Eco-friendly minimalist designed clothing &amp; accessories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website or social media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Chance to build a strong digital 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audience : environmentally conscious adults (Age 20-45)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Proposal for a complete online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0061F0-FC43-614E-D6C8-6EBC2DEB44F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00BB10BD-3B66-42F2-92AD-F924263626E8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E27661CC-01DB-ACE9-2CEC-6B9D2C8D5FB0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3E054C7-84CB-4AE1-62FC-B0AB0E08B9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72" y="402336"/>
            <a:ext cx="5289176" cy="60533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71459667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B5C14-8EB1-05CA-0611-BF5A44C81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5244"/>
            <a:ext cx="5257799" cy="2073753"/>
          </a:xfrm>
        </p:spPr>
        <p:txBody>
          <a:bodyPr/>
          <a:lstStyle/>
          <a:p>
            <a:r>
              <a:rPr lang="en-US" dirty="0"/>
              <a:t>Brand identity: Logo Creation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6F7A6-A8A4-F85A-73C0-C7A759A9D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8F972-D16B-E7AB-294F-57D697DAE1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802" y="1045029"/>
            <a:ext cx="3900879" cy="4663440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Leaf symbol – sustainability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Clothing hanger – fashion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Forest green colour palette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Minimalist typography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Recognisable and memorable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Reflects brand values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9FF2A-65B0-CC1B-F759-989FD3C92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2EB6A942-BEC8-478E-9B09-C64ACB5A45EC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3C69B6F7-C57A-AE4B-2847-719B0EC239EB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8D7949-1D22-B419-43F3-184A3A76C2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1" t="18185" r="15386" b="20000"/>
          <a:stretch>
            <a:fillRect/>
          </a:stretch>
        </p:blipFill>
        <p:spPr>
          <a:xfrm>
            <a:off x="1379564" y="2172168"/>
            <a:ext cx="4175069" cy="36740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FC77BE-6EB0-4893-E969-CE7FEC483BCC}"/>
              </a:ext>
            </a:extLst>
          </p:cNvPr>
          <p:cNvSpPr txBox="1"/>
          <p:nvPr/>
        </p:nvSpPr>
        <p:spPr>
          <a:xfrm>
            <a:off x="5554633" y="5846226"/>
            <a:ext cx="429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143273280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160BE-3424-C568-04D7-0DB9CB9AA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008" y="4244614"/>
            <a:ext cx="4220511" cy="1892808"/>
          </a:xfrm>
        </p:spPr>
        <p:txBody>
          <a:bodyPr/>
          <a:lstStyle/>
          <a:p>
            <a:r>
              <a:rPr lang="en-US" dirty="0"/>
              <a:t>Brand identity: Brand Story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7C314-C3DA-8AC4-AE66-5189A5D5C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3" name="Picture Placeholder 12" descr="A shadow of a plant on a wall">
            <a:extLst>
              <a:ext uri="{FF2B5EF4-FFF2-40B4-BE49-F238E27FC236}">
                <a16:creationId xmlns:a16="http://schemas.microsoft.com/office/drawing/2014/main" id="{FA8574EB-8CE4-2DF3-1D83-635744693D0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-30000" contrast="7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8663" b="28663"/>
          <a:stretch/>
        </p:blipFill>
        <p:spPr>
          <a:xfrm>
            <a:off x="815340" y="399708"/>
            <a:ext cx="10561320" cy="3007492"/>
          </a:xfrm>
          <a:noFill/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F95111-EC5D-24F4-E150-7267A9A9BE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9DB6F684-D21F-45BA-9828-25F3ABC9903E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319004B2-250A-49E4-23D4-61DCBD7E42F7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5662776" y="3520051"/>
            <a:ext cx="5819141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Created to challenge fast fashion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Sustainable &amp; ethical production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High-quality, timeless designs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Transparency at every stage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Promote conscious consumer choices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Brand slogan -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"Style with Purpose"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B1FE269A-851D-62F1-9E40-1F7935564941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19A65E-396E-2DD6-6F75-DACF8689D3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657" y="399708"/>
            <a:ext cx="5185775" cy="30074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348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EF7B81-7E20-90C6-714D-8E6CF6AE9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E64CC-825C-184C-3A6B-A7C6A7D3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6196A-9BBA-82EF-3A1C-E825BD979B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ABB1A54B-0A96-4812-8221-88D259840EFC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A5083F0F-48B0-CF75-52B7-8EC88836768F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51435B5-9344-41CC-E813-19C3306D6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9" y="0"/>
            <a:ext cx="10569677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B0480C-5C7C-FE96-DA36-F28E60E15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328" y="3233928"/>
            <a:ext cx="2100072" cy="156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31919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3159B-69D7-AEB5-89FF-C008EEEC6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36428B2-0480-9D9C-873F-8E1181033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9135" y="802386"/>
            <a:ext cx="5123889" cy="2226564"/>
          </a:xfrm>
        </p:spPr>
        <p:txBody>
          <a:bodyPr>
            <a:normAutofit/>
          </a:bodyPr>
          <a:lstStyle/>
          <a:p>
            <a:r>
              <a:rPr lang="en-US" dirty="0"/>
              <a:t>Marketing Strategy: Social Media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450747-3E29-BE04-403F-EFB69EB1984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1" name="Picture Placeholder 20" descr="A close up of a black background">
            <a:extLst>
              <a:ext uri="{FF2B5EF4-FFF2-40B4-BE49-F238E27FC236}">
                <a16:creationId xmlns:a16="http://schemas.microsoft.com/office/drawing/2014/main" id="{327BC8EE-0D01-0513-474E-6ED83F4BD2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672" y="402336"/>
            <a:ext cx="5289176" cy="6053328"/>
          </a:xfr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6341BF-1354-B301-09E8-5FD4F44A512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3848" y="3429000"/>
            <a:ext cx="5289176" cy="302666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Pinterest - Sustainable style inspiration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Instagram – Product showcase and reels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TikTok – Behind the scenes content, trend following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Consistent posting schedule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Eco- influencer 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Content Calendar graphic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951608-56AE-6045-7F3B-664633F94CA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00BB10BD-3B66-42F2-92AD-F924263626E8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AA49BBB3-2C65-BB03-8E60-B02FE5B81665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55583E-60BF-9B08-BCCC-B6C1049534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47557" y="2560238"/>
            <a:ext cx="1657796" cy="16577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290969-55BB-6F77-E34D-3E380B4F1A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2063" t="22462" r="21047" b="21571"/>
          <a:stretch>
            <a:fillRect/>
          </a:stretch>
        </p:blipFill>
        <p:spPr>
          <a:xfrm>
            <a:off x="2647557" y="4566008"/>
            <a:ext cx="1687938" cy="16577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E15C8A2-AD32-CD25-524F-CA3045A9527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620362" y="485524"/>
            <a:ext cx="1657796" cy="16577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30FE4BA-889C-4927-10BC-239C9DBC5597}"/>
              </a:ext>
            </a:extLst>
          </p:cNvPr>
          <p:cNvSpPr txBox="1"/>
          <p:nvPr/>
        </p:nvSpPr>
        <p:spPr>
          <a:xfrm>
            <a:off x="5394961" y="5846226"/>
            <a:ext cx="58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2969712722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B2631-8366-2F36-8056-15C0EC2AC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60" y="1030605"/>
            <a:ext cx="9235440" cy="113225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Marketing strategy: Content marketing Masterpiece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63448-C790-9113-4171-E30DF4D61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D55041-2988-4387-0178-FC457955E4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978075" y="2225650"/>
            <a:ext cx="4355011" cy="3869250"/>
          </a:xfrm>
        </p:spPr>
        <p:txBody>
          <a:bodyPr>
            <a:no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Sustainability blog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Monthly newsletter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User-generated content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Customer reviews and testimonials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Behind-the-scenes videos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Style guide and look books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79E3D-A25E-E5A1-8DDB-695DB4FC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ABB1A54B-0A96-4812-8221-88D259840EFC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5394B255-278B-5EC5-0A53-14D5CFC3B42B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9659EA-3395-3BC6-0D1E-C0DB1FE14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674" y="2225650"/>
            <a:ext cx="1626340" cy="16249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AA2F96-B6FE-36C9-75E6-C269313615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5004" y="3038142"/>
            <a:ext cx="1858297" cy="18582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81A87D-5DFD-4920-026F-71DE03BD83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2711" y="4468934"/>
            <a:ext cx="1833446" cy="183344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A8519320-0634-571C-7876-AF70BD86FA93}"/>
              </a:ext>
            </a:extLst>
          </p:cNvPr>
          <p:cNvCxnSpPr>
            <a:cxnSpLocks/>
          </p:cNvCxnSpPr>
          <p:nvPr/>
        </p:nvCxnSpPr>
        <p:spPr>
          <a:xfrm rot="10800000" flipV="1">
            <a:off x="3323452" y="2595714"/>
            <a:ext cx="1438472" cy="442428"/>
          </a:xfrm>
          <a:prstGeom prst="curvedConnector3">
            <a:avLst>
              <a:gd name="adj1" fmla="val 50000"/>
            </a:avLst>
          </a:prstGeom>
          <a:ln w="57150">
            <a:solidFill>
              <a:schemeClr val="bg1"/>
            </a:solidFill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B8171ADF-F000-5BAE-0779-EEB3D6CA8785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7788831" y="3094684"/>
            <a:ext cx="1126173" cy="872607"/>
          </a:xfrm>
          <a:prstGeom prst="curvedConnector3">
            <a:avLst>
              <a:gd name="adj1" fmla="val 50000"/>
            </a:avLst>
          </a:prstGeom>
          <a:ln w="57150">
            <a:solidFill>
              <a:schemeClr val="bg1"/>
            </a:solidFill>
            <a:tailEnd type="triangle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EF9543FA-D5AB-7FC8-02CE-7F8781B4F916}"/>
              </a:ext>
            </a:extLst>
          </p:cNvPr>
          <p:cNvCxnSpPr>
            <a:cxnSpLocks/>
          </p:cNvCxnSpPr>
          <p:nvPr/>
        </p:nvCxnSpPr>
        <p:spPr>
          <a:xfrm rot="10800000" flipV="1">
            <a:off x="3258840" y="5212079"/>
            <a:ext cx="834379" cy="290559"/>
          </a:xfrm>
          <a:prstGeom prst="curvedConnector3">
            <a:avLst>
              <a:gd name="adj1" fmla="val 50000"/>
            </a:avLst>
          </a:prstGeom>
          <a:ln w="57150">
            <a:solidFill>
              <a:schemeClr val="bg1"/>
            </a:solidFill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5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1ED510-C677-6CCF-5CD0-FAC935FE2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EACF-094F-419E-C51E-F770B51A3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61" y="1093392"/>
            <a:ext cx="9235440" cy="113225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Marketing strategy: Search Engine Optimisation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E6A3FC-2EFB-0D92-E34B-F8FE3F0D2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A920D-BA08-1252-188E-EEA916970F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70094" y="2445587"/>
            <a:ext cx="6370973" cy="3657600"/>
          </a:xfrm>
        </p:spPr>
        <p:txBody>
          <a:bodyPr>
            <a:norm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Target keywords e.g. sustainable clothing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Fast page loading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Mobile-friendly website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Meta titles and descriptions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Internal links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Image alt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FE65D-2289-1405-D567-0441F4E45D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ABB1A54B-0A96-4812-8221-88D259840EFC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93DB4096-56BD-B589-AF97-D00F42716B98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6ECE9E-F9C6-92E3-1AC4-700B321EEC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462" y="4632351"/>
            <a:ext cx="4000681" cy="12132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0623034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096D4-586B-F203-8493-5180A07EC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832" y="856209"/>
            <a:ext cx="4206240" cy="1371600"/>
          </a:xfrm>
        </p:spPr>
        <p:txBody>
          <a:bodyPr/>
          <a:lstStyle/>
          <a:p>
            <a:r>
              <a:rPr lang="en-US" dirty="0"/>
              <a:t>Cloud computing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E2396-0C8B-29DA-981E-9457F01E567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3" name="Picture Placeholder 12" descr="A blurry image of a flower">
            <a:extLst>
              <a:ext uri="{FF2B5EF4-FFF2-40B4-BE49-F238E27FC236}">
                <a16:creationId xmlns:a16="http://schemas.microsoft.com/office/drawing/2014/main" id="{312C5445-EBFC-C2E6-A366-E7FDFB12BF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alphaModFix amt="26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-49000" contras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543" y="400051"/>
            <a:ext cx="5290455" cy="6052952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C92259-5F86-1908-BCEE-DD7F0EAF23A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56832" y="2740215"/>
            <a:ext cx="4206240" cy="329184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Secure website hosting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Automatic backups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Remote access for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Inventory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and product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Cloud database storage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3D7605-E53B-D6CB-CFDF-66B516485E9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17AC851D-2796-4084-B052-EE670045872B}" type="datetime1">
              <a:rPr lang="en-US" smtClean="0"/>
              <a:t>8/12/2026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BF2071-8BE9-16F9-8EE3-D695F01841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5929" y="856209"/>
            <a:ext cx="4876800" cy="4876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BC59AFAB-4D84-7173-62C6-2EAB6E907BC5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</p:spTree>
    <p:extLst>
      <p:ext uri="{BB962C8B-B14F-4D97-AF65-F5344CB8AC3E}">
        <p14:creationId xmlns:p14="http://schemas.microsoft.com/office/powerpoint/2010/main" val="52930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4A868-7C59-D162-86E0-8844DF137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05878"/>
            <a:ext cx="9601200" cy="1097280"/>
          </a:xfrm>
        </p:spPr>
        <p:txBody>
          <a:bodyPr/>
          <a:lstStyle/>
          <a:p>
            <a:r>
              <a:rPr lang="en-US" dirty="0"/>
              <a:t>Security measures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2EB52F-062F-0DD3-64EB-AC710E19C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D18122-7BD8-EB2A-EB60-CF98C1F9D1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A5461AC1-3B33-473C-96A1-B8CC6ED23BBE}" type="datetime1">
              <a:rPr lang="en-US" smtClean="0"/>
              <a:t>8/12/2026</a:t>
            </a:fld>
            <a:endParaRPr lang="en-US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379DFF92-F585-A752-C1D6-BCEFBA8E1B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4570390"/>
              </p:ext>
            </p:extLst>
          </p:nvPr>
        </p:nvGraphicFramePr>
        <p:xfrm>
          <a:off x="1385888" y="2398713"/>
          <a:ext cx="9417050" cy="259588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275" endPos="40000" dist="101600" dir="5400000" sy="-100000" algn="bl" rotWithShape="0"/>
                </a:effectLst>
                <a:tableStyleId>{C083E6E3-FA7D-4D7B-A595-EF9225AFEA82}</a:tableStyleId>
              </a:tblPr>
              <a:tblGrid>
                <a:gridCol w="4708525">
                  <a:extLst>
                    <a:ext uri="{9D8B030D-6E8A-4147-A177-3AD203B41FA5}">
                      <a16:colId xmlns:a16="http://schemas.microsoft.com/office/drawing/2014/main" val="204414136"/>
                    </a:ext>
                  </a:extLst>
                </a:gridCol>
                <a:gridCol w="4708525">
                  <a:extLst>
                    <a:ext uri="{9D8B030D-6E8A-4147-A177-3AD203B41FA5}">
                      <a16:colId xmlns:a16="http://schemas.microsoft.com/office/drawing/2014/main" val="35442575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2626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SSL certificate ( HTTPS)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Encrypt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9057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Multi-Factor Authentication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Secure accounts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776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Encryption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Protect customer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122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Secure payments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Prevent fraud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78178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Updates and backups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 cyber risks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387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UK GDPR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8239037"/>
                  </a:ext>
                </a:extLst>
              </a:tr>
            </a:tbl>
          </a:graphicData>
        </a:graphic>
      </p:graphicFrame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F972A79-008C-EEF8-2A27-8705D2BA15E8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4B8E0B-3445-E6A8-F463-56FC535F95AF}"/>
              </a:ext>
            </a:extLst>
          </p:cNvPr>
          <p:cNvSpPr txBox="1"/>
          <p:nvPr/>
        </p:nvSpPr>
        <p:spPr>
          <a:xfrm>
            <a:off x="1295400" y="1766269"/>
            <a:ext cx="703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182360209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F89A3-2F0E-0716-AEB6-2D57BD42AE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40662" y="3070217"/>
            <a:ext cx="2910673" cy="729343"/>
          </a:xfrm>
        </p:spPr>
        <p:txBody>
          <a:bodyPr>
            <a:normAutofit/>
          </a:bodyPr>
          <a:lstStyle/>
          <a:p>
            <a:r>
              <a:rPr lang="en-US" sz="3200" dirty="0"/>
              <a:t>conclusion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31B6C-98BB-355A-6474-3E267E1CC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DF0507-9431-2AC6-82C5-E2979194D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936EF66F-F96A-420D-84B5-CFB857C2D4A5}" type="datetime1">
              <a:rPr lang="en-US" smtClean="0"/>
              <a:t>8/12/2026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D3DCB61-B809-276F-8D02-29F341B6CF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3531367"/>
              </p:ext>
            </p:extLst>
          </p:nvPr>
        </p:nvGraphicFramePr>
        <p:xfrm>
          <a:off x="3075214" y="584200"/>
          <a:ext cx="6041571" cy="5381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D1B2A223-5CDE-6755-F529-854AA9A11382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</p:spTree>
    <p:extLst>
      <p:ext uri="{BB962C8B-B14F-4D97-AF65-F5344CB8AC3E}">
        <p14:creationId xmlns:p14="http://schemas.microsoft.com/office/powerpoint/2010/main" val="944223690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5A9CF-B7E3-D690-0142-84A323EE5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FE76B6-9032-4D9C-584F-398290D193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2803" y="1812489"/>
            <a:ext cx="6140995" cy="2805405"/>
          </a:xfrm>
        </p:spPr>
        <p:txBody>
          <a:bodyPr>
            <a:normAutofit/>
          </a:bodyPr>
          <a:lstStyle/>
          <a:p>
            <a:r>
              <a:rPr lang="en-US" dirty="0"/>
              <a:t>Q &amp; 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A6765-0F1F-3A0A-8743-7CDE64FE83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88150E62-3480-44D7-B09E-25378363AC35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362881-4E8B-AD98-E32F-3BD50E227166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</p:spTree>
    <p:extLst>
      <p:ext uri="{BB962C8B-B14F-4D97-AF65-F5344CB8AC3E}">
        <p14:creationId xmlns:p14="http://schemas.microsoft.com/office/powerpoint/2010/main" val="122907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0D141-C006-44F8-79F6-C80144B4D9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3429000"/>
            <a:ext cx="4297680" cy="2194560"/>
          </a:xfrm>
        </p:spPr>
        <p:txBody>
          <a:bodyPr>
            <a:noAutofit/>
          </a:bodyPr>
          <a:lstStyle/>
          <a:p>
            <a:r>
              <a:rPr lang="en-US" sz="4800" dirty="0"/>
              <a:t>THANK YOU FOR YOUR TIME !</a:t>
            </a:r>
            <a:br>
              <a:rPr lang="en-US" sz="4800" dirty="0"/>
            </a:br>
            <a:br>
              <a:rPr lang="en-US" sz="4800" dirty="0"/>
            </a:br>
            <a:r>
              <a:rPr lang="en-US" sz="1400" i="1" dirty="0"/>
              <a:t>By Meliha Redzhep 2416885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00CD98-4561-E6BB-42F6-AF35DD67E13D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524EC-DF5F-14C2-9B52-1FCB39DA924A}"/>
              </a:ext>
            </a:extLst>
          </p:cNvPr>
          <p:cNvSpPr txBox="1">
            <a:spLocks/>
          </p:cNvSpPr>
          <p:nvPr/>
        </p:nvSpPr>
        <p:spPr>
          <a:xfrm rot="5400000">
            <a:off x="10022581" y="1869840"/>
            <a:ext cx="3494314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8150E62-3480-44D7-B09E-25378363AC35}" type="datetime1">
              <a:rPr lang="en-US" sz="900" smtClean="0"/>
              <a:pPr/>
              <a:t>8/12/2026</a:t>
            </a:fld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1948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80204-4961-4439-BF27-94B52ABE6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164" y="5891704"/>
            <a:ext cx="8805672" cy="557222"/>
          </a:xfrm>
        </p:spPr>
        <p:txBody>
          <a:bodyPr/>
          <a:lstStyle/>
          <a:p>
            <a:r>
              <a:rPr lang="en-US" dirty="0"/>
              <a:t>By Meliha Redzhep 2416885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E831D-3987-FDD2-6F99-0D9DEF0B8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0178" y="630238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D279F-BCA1-5766-F8A1-7833EAD0AC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2043" y="796440"/>
            <a:ext cx="3607913" cy="64896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REFERENCES: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BDA37-94E4-37D3-1DD3-998C0E6C60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022581" y="1869840"/>
            <a:ext cx="3494314" cy="365125"/>
          </a:xfrm>
        </p:spPr>
        <p:txBody>
          <a:bodyPr/>
          <a:lstStyle/>
          <a:p>
            <a:fld id="{181D3FF1-FEA5-4257-A3C5-D3863B0898D6}" type="datetime1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7841A1E9-2E4A-1254-E944-C50D3BB94F75}"/>
              </a:ext>
            </a:extLst>
          </p:cNvPr>
          <p:cNvSpPr txBox="1">
            <a:spLocks/>
          </p:cNvSpPr>
          <p:nvPr/>
        </p:nvSpPr>
        <p:spPr>
          <a:xfrm rot="16200000">
            <a:off x="-980441" y="1262846"/>
            <a:ext cx="2805405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VerdeMode Studio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2F508E-274B-7578-2BC5-EC5C69B391EE}"/>
              </a:ext>
            </a:extLst>
          </p:cNvPr>
          <p:cNvSpPr txBox="1"/>
          <p:nvPr/>
        </p:nvSpPr>
        <p:spPr>
          <a:xfrm>
            <a:off x="1340285" y="1445408"/>
            <a:ext cx="96199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 </a:t>
            </a:r>
            <a:r>
              <a:rPr lang="en-GB" dirty="0">
                <a:hlinkClick r:id="rId3"/>
              </a:rPr>
              <a:t>https://canva.link/lpwci2bxcr6xgq8</a:t>
            </a:r>
            <a:r>
              <a:rPr lang="en-GB" dirty="0"/>
              <a:t> by Meliha Redzhep</a:t>
            </a:r>
          </a:p>
          <a:p>
            <a:r>
              <a:rPr lang="en-GB" dirty="0"/>
              <a:t>[2] D. Chaffey and F. Ellis‑Chadwick, Digital Marketing: Strategy, Implementation and Practice. Harlow, U.K.: Pearson, 2019</a:t>
            </a:r>
          </a:p>
          <a:p>
            <a:r>
              <a:rPr lang="en-GB" dirty="0"/>
              <a:t>[3] Information Commissioner’s Office, “Guide to the UK General Data Protection Regulation (UK GDPR),” ICO, 2023. [Online]. Available: </a:t>
            </a:r>
            <a:r>
              <a:rPr lang="en-GB" dirty="0">
                <a:hlinkClick r:id="rId4"/>
              </a:rPr>
              <a:t>https://ico.org.uk/for-organisations/guide-to-data-protection/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81884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Airy Geometry">
  <a:themeElements>
    <a:clrScheme name="Custom 2">
      <a:dk1>
        <a:srgbClr val="EBE6D8"/>
      </a:dk1>
      <a:lt1>
        <a:srgbClr val="FFFFFF"/>
      </a:lt1>
      <a:dk2>
        <a:srgbClr val="0E2841"/>
      </a:dk2>
      <a:lt2>
        <a:srgbClr val="E8E8E8"/>
      </a:lt2>
      <a:accent1>
        <a:srgbClr val="665E36"/>
      </a:accent1>
      <a:accent2>
        <a:srgbClr val="000000"/>
      </a:accent2>
      <a:accent3>
        <a:srgbClr val="D6D9CF"/>
      </a:accent3>
      <a:accent4>
        <a:srgbClr val="A39481"/>
      </a:accent4>
      <a:accent5>
        <a:srgbClr val="2C1E20"/>
      </a:accent5>
      <a:accent6>
        <a:srgbClr val="353826"/>
      </a:accent6>
      <a:hlink>
        <a:srgbClr val="467886"/>
      </a:hlink>
      <a:folHlink>
        <a:srgbClr val="96607D"/>
      </a:folHlink>
    </a:clrScheme>
    <a:fontScheme name="Custom 22">
      <a:majorFont>
        <a:latin typeface="Bahnschrift 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iry Geometry_Marketing_win32_EF_v7" id="{D24E1860-5CBE-4CA5-A9FE-C8281897B079}" vid="{EA6C4D90-D691-4549-ABAA-CA4DF9F80C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230e9df3-be65-4c73-a93b-d1236ebd677e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sharepoint/v3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Airy geometry marketing presentation</Template>
  <TotalTime>1239</TotalTime>
  <Words>1870</Words>
  <Application>Microsoft Office PowerPoint</Application>
  <PresentationFormat>Widescreen</PresentationFormat>
  <Paragraphs>205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Bahnschrift Light</vt:lpstr>
      <vt:lpstr>Airy Geometry</vt:lpstr>
      <vt:lpstr>Assignment 2:   Presentation of Plans and Strategies for an Online Presence for a Business   </vt:lpstr>
      <vt:lpstr>Introduction</vt:lpstr>
      <vt:lpstr>Brand identity: Logo Creation</vt:lpstr>
      <vt:lpstr>Brand identity: Brand Story</vt:lpstr>
      <vt:lpstr>PowerPoint Presentation</vt:lpstr>
      <vt:lpstr>Marketing Strategy: Social Media Strategy</vt:lpstr>
      <vt:lpstr>Marketing strategy: Content marketing Masterpiece</vt:lpstr>
      <vt:lpstr>Marketing strategy: Search Engine Optimisation</vt:lpstr>
      <vt:lpstr>Cloud computing</vt:lpstr>
      <vt:lpstr>Security measures</vt:lpstr>
      <vt:lpstr>conclusion</vt:lpstr>
      <vt:lpstr>PowerPoint Presentation</vt:lpstr>
      <vt:lpstr>THANK YOU FOR YOUR TIME !  By Meliha Redzhep 2416885</vt:lpstr>
      <vt:lpstr>By Meliha Redzhep 2416885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Meliha Redzhep (2416885)</dc:creator>
  <cp:lastModifiedBy>Meliha Redzhep (2416885)</cp:lastModifiedBy>
  <cp:revision>78</cp:revision>
  <cp:lastPrinted>2026-08-12T20:42:14Z</cp:lastPrinted>
  <dcterms:created xsi:type="dcterms:W3CDTF">2026-07-30T13:11:10Z</dcterms:created>
  <dcterms:modified xsi:type="dcterms:W3CDTF">2026-08-12T20:48:34Z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