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1"/>
    <p:sldMasterId id="2147483663" r:id="rId2"/>
    <p:sldMasterId id="2147483668" r:id="rId3"/>
    <p:sldMasterId id="2147483669" r:id="rId4"/>
    <p:sldMasterId id="2147483778" r:id="rId5"/>
  </p:sldMasterIdLst>
  <p:notesMasterIdLst>
    <p:notesMasterId r:id="rId34"/>
  </p:notesMasterIdLst>
  <p:sldIdLst>
    <p:sldId id="257" r:id="rId6"/>
    <p:sldId id="258" r:id="rId7"/>
    <p:sldId id="469" r:id="rId8"/>
    <p:sldId id="484" r:id="rId9"/>
    <p:sldId id="478" r:id="rId10"/>
    <p:sldId id="497" r:id="rId11"/>
    <p:sldId id="498" r:id="rId12"/>
    <p:sldId id="499" r:id="rId13"/>
    <p:sldId id="496" r:id="rId14"/>
    <p:sldId id="479" r:id="rId15"/>
    <p:sldId id="460" r:id="rId16"/>
    <p:sldId id="481" r:id="rId17"/>
    <p:sldId id="482" r:id="rId18"/>
    <p:sldId id="483" r:id="rId19"/>
    <p:sldId id="486" r:id="rId20"/>
    <p:sldId id="500" r:id="rId21"/>
    <p:sldId id="501" r:id="rId22"/>
    <p:sldId id="485" r:id="rId23"/>
    <p:sldId id="487" r:id="rId24"/>
    <p:sldId id="488" r:id="rId25"/>
    <p:sldId id="493" r:id="rId26"/>
    <p:sldId id="494" r:id="rId27"/>
    <p:sldId id="495" r:id="rId28"/>
    <p:sldId id="489" r:id="rId29"/>
    <p:sldId id="490" r:id="rId30"/>
    <p:sldId id="468" r:id="rId31"/>
    <p:sldId id="492" r:id="rId32"/>
    <p:sldId id="491" r:id="rId3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20"/>
    <p:restoredTop sz="51679" autoAdjust="0"/>
  </p:normalViewPr>
  <p:slideViewPr>
    <p:cSldViewPr snapToGrid="0" snapToObjects="1">
      <p:cViewPr varScale="1">
        <p:scale>
          <a:sx n="57" d="100"/>
          <a:sy n="57" d="100"/>
        </p:scale>
        <p:origin x="2790" y="7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microsoft.com/office/2016/11/relationships/changesInfo" Target="changesInfos/changesInfo1.xml"/><Relationship Id="rId21" Type="http://schemas.openxmlformats.org/officeDocument/2006/relationships/slide" Target="slides/slide16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presProps" Target="presProps.xml"/><Relationship Id="rId8" Type="http://schemas.openxmlformats.org/officeDocument/2006/relationships/slide" Target="slides/slide3.xml"/><Relationship Id="rId3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Rees-Edwards" userId="6ddc9a34-5fd4-438d-87b4-9c8b83b97512" providerId="ADAL" clId="{7949757A-AD69-4126-B2D1-7959911563A1}"/>
    <pc:docChg chg="modSld">
      <pc:chgData name="Alison Rees-Edwards" userId="6ddc9a34-5fd4-438d-87b4-9c8b83b97512" providerId="ADAL" clId="{7949757A-AD69-4126-B2D1-7959911563A1}" dt="2026-09-15T12:22:20.362" v="33" actId="20577"/>
      <pc:docMkLst>
        <pc:docMk/>
      </pc:docMkLst>
      <pc:sldChg chg="modNotesTx">
        <pc:chgData name="Alison Rees-Edwards" userId="6ddc9a34-5fd4-438d-87b4-9c8b83b97512" providerId="ADAL" clId="{7949757A-AD69-4126-B2D1-7959911563A1}" dt="2026-09-15T12:20:32.396" v="0" actId="6549"/>
        <pc:sldMkLst>
          <pc:docMk/>
          <pc:sldMk cId="4000592592" sldId="257"/>
        </pc:sldMkLst>
      </pc:sldChg>
      <pc:sldChg chg="modNotesTx">
        <pc:chgData name="Alison Rees-Edwards" userId="6ddc9a34-5fd4-438d-87b4-9c8b83b97512" providerId="ADAL" clId="{7949757A-AD69-4126-B2D1-7959911563A1}" dt="2026-09-15T12:20:35.556" v="1" actId="6549"/>
        <pc:sldMkLst>
          <pc:docMk/>
          <pc:sldMk cId="891992905" sldId="258"/>
        </pc:sldMkLst>
      </pc:sldChg>
      <pc:sldChg chg="modNotesTx">
        <pc:chgData name="Alison Rees-Edwards" userId="6ddc9a34-5fd4-438d-87b4-9c8b83b97512" providerId="ADAL" clId="{7949757A-AD69-4126-B2D1-7959911563A1}" dt="2026-09-15T12:21:09.006" v="11" actId="20577"/>
        <pc:sldMkLst>
          <pc:docMk/>
          <pc:sldMk cId="3903898980" sldId="460"/>
        </pc:sldMkLst>
      </pc:sldChg>
      <pc:sldChg chg="modNotesTx">
        <pc:chgData name="Alison Rees-Edwards" userId="6ddc9a34-5fd4-438d-87b4-9c8b83b97512" providerId="ADAL" clId="{7949757A-AD69-4126-B2D1-7959911563A1}" dt="2026-09-15T12:22:15.080" v="31" actId="20577"/>
        <pc:sldMkLst>
          <pc:docMk/>
          <pc:sldMk cId="1599437840" sldId="468"/>
        </pc:sldMkLst>
      </pc:sldChg>
      <pc:sldChg chg="modNotesTx">
        <pc:chgData name="Alison Rees-Edwards" userId="6ddc9a34-5fd4-438d-87b4-9c8b83b97512" providerId="ADAL" clId="{7949757A-AD69-4126-B2D1-7959911563A1}" dt="2026-09-15T12:20:38.391" v="2" actId="20577"/>
        <pc:sldMkLst>
          <pc:docMk/>
          <pc:sldMk cId="2574646640" sldId="469"/>
        </pc:sldMkLst>
      </pc:sldChg>
      <pc:sldChg chg="modNotesTx">
        <pc:chgData name="Alison Rees-Edwards" userId="6ddc9a34-5fd4-438d-87b4-9c8b83b97512" providerId="ADAL" clId="{7949757A-AD69-4126-B2D1-7959911563A1}" dt="2026-09-15T12:20:46.898" v="5" actId="20577"/>
        <pc:sldMkLst>
          <pc:docMk/>
          <pc:sldMk cId="1567724422" sldId="478"/>
        </pc:sldMkLst>
      </pc:sldChg>
      <pc:sldChg chg="modNotesTx">
        <pc:chgData name="Alison Rees-Edwards" userId="6ddc9a34-5fd4-438d-87b4-9c8b83b97512" providerId="ADAL" clId="{7949757A-AD69-4126-B2D1-7959911563A1}" dt="2026-09-15T12:21:06.329" v="10" actId="20577"/>
        <pc:sldMkLst>
          <pc:docMk/>
          <pc:sldMk cId="3718728654" sldId="479"/>
        </pc:sldMkLst>
      </pc:sldChg>
      <pc:sldChg chg="modNotesTx">
        <pc:chgData name="Alison Rees-Edwards" userId="6ddc9a34-5fd4-438d-87b4-9c8b83b97512" providerId="ADAL" clId="{7949757A-AD69-4126-B2D1-7959911563A1}" dt="2026-09-15T12:21:12.572" v="12" actId="20577"/>
        <pc:sldMkLst>
          <pc:docMk/>
          <pc:sldMk cId="3264238864" sldId="481"/>
        </pc:sldMkLst>
      </pc:sldChg>
      <pc:sldChg chg="modNotesTx">
        <pc:chgData name="Alison Rees-Edwards" userId="6ddc9a34-5fd4-438d-87b4-9c8b83b97512" providerId="ADAL" clId="{7949757A-AD69-4126-B2D1-7959911563A1}" dt="2026-09-15T12:21:15.654" v="13" actId="20577"/>
        <pc:sldMkLst>
          <pc:docMk/>
          <pc:sldMk cId="3689486584" sldId="482"/>
        </pc:sldMkLst>
      </pc:sldChg>
      <pc:sldChg chg="modNotesTx">
        <pc:chgData name="Alison Rees-Edwards" userId="6ddc9a34-5fd4-438d-87b4-9c8b83b97512" providerId="ADAL" clId="{7949757A-AD69-4126-B2D1-7959911563A1}" dt="2026-09-15T12:21:19.469" v="14" actId="20577"/>
        <pc:sldMkLst>
          <pc:docMk/>
          <pc:sldMk cId="2514986643" sldId="483"/>
        </pc:sldMkLst>
      </pc:sldChg>
      <pc:sldChg chg="modNotesTx">
        <pc:chgData name="Alison Rees-Edwards" userId="6ddc9a34-5fd4-438d-87b4-9c8b83b97512" providerId="ADAL" clId="{7949757A-AD69-4126-B2D1-7959911563A1}" dt="2026-09-15T12:20:41.114" v="3" actId="20577"/>
        <pc:sldMkLst>
          <pc:docMk/>
          <pc:sldMk cId="301690878" sldId="484"/>
        </pc:sldMkLst>
      </pc:sldChg>
      <pc:sldChg chg="modNotesTx">
        <pc:chgData name="Alison Rees-Edwards" userId="6ddc9a34-5fd4-438d-87b4-9c8b83b97512" providerId="ADAL" clId="{7949757A-AD69-4126-B2D1-7959911563A1}" dt="2026-09-15T12:21:48.835" v="23" actId="20577"/>
        <pc:sldMkLst>
          <pc:docMk/>
          <pc:sldMk cId="1611648387" sldId="485"/>
        </pc:sldMkLst>
      </pc:sldChg>
      <pc:sldChg chg="modNotesTx">
        <pc:chgData name="Alison Rees-Edwards" userId="6ddc9a34-5fd4-438d-87b4-9c8b83b97512" providerId="ADAL" clId="{7949757A-AD69-4126-B2D1-7959911563A1}" dt="2026-09-15T12:21:22.608" v="15" actId="20577"/>
        <pc:sldMkLst>
          <pc:docMk/>
          <pc:sldMk cId="3031713857" sldId="486"/>
        </pc:sldMkLst>
      </pc:sldChg>
      <pc:sldChg chg="modNotesTx">
        <pc:chgData name="Alison Rees-Edwards" userId="6ddc9a34-5fd4-438d-87b4-9c8b83b97512" providerId="ADAL" clId="{7949757A-AD69-4126-B2D1-7959911563A1}" dt="2026-09-15T12:21:51.945" v="24" actId="20577"/>
        <pc:sldMkLst>
          <pc:docMk/>
          <pc:sldMk cId="4170878743" sldId="487"/>
        </pc:sldMkLst>
      </pc:sldChg>
      <pc:sldChg chg="modNotesTx">
        <pc:chgData name="Alison Rees-Edwards" userId="6ddc9a34-5fd4-438d-87b4-9c8b83b97512" providerId="ADAL" clId="{7949757A-AD69-4126-B2D1-7959911563A1}" dt="2026-09-15T12:21:55.183" v="25" actId="20577"/>
        <pc:sldMkLst>
          <pc:docMk/>
          <pc:sldMk cId="1335246425" sldId="488"/>
        </pc:sldMkLst>
      </pc:sldChg>
      <pc:sldChg chg="modNotesTx">
        <pc:chgData name="Alison Rees-Edwards" userId="6ddc9a34-5fd4-438d-87b4-9c8b83b97512" providerId="ADAL" clId="{7949757A-AD69-4126-B2D1-7959911563A1}" dt="2026-09-15T12:22:09.033" v="29" actId="20577"/>
        <pc:sldMkLst>
          <pc:docMk/>
          <pc:sldMk cId="1231083053" sldId="489"/>
        </pc:sldMkLst>
      </pc:sldChg>
      <pc:sldChg chg="modNotesTx">
        <pc:chgData name="Alison Rees-Edwards" userId="6ddc9a34-5fd4-438d-87b4-9c8b83b97512" providerId="ADAL" clId="{7949757A-AD69-4126-B2D1-7959911563A1}" dt="2026-09-15T12:22:12.119" v="30" actId="20577"/>
        <pc:sldMkLst>
          <pc:docMk/>
          <pc:sldMk cId="3510690615" sldId="490"/>
        </pc:sldMkLst>
      </pc:sldChg>
      <pc:sldChg chg="modNotesTx">
        <pc:chgData name="Alison Rees-Edwards" userId="6ddc9a34-5fd4-438d-87b4-9c8b83b97512" providerId="ADAL" clId="{7949757A-AD69-4126-B2D1-7959911563A1}" dt="2026-09-15T12:22:20.362" v="33" actId="20577"/>
        <pc:sldMkLst>
          <pc:docMk/>
          <pc:sldMk cId="902627986" sldId="491"/>
        </pc:sldMkLst>
      </pc:sldChg>
      <pc:sldChg chg="modNotesTx">
        <pc:chgData name="Alison Rees-Edwards" userId="6ddc9a34-5fd4-438d-87b4-9c8b83b97512" providerId="ADAL" clId="{7949757A-AD69-4126-B2D1-7959911563A1}" dt="2026-09-15T12:22:17.702" v="32" actId="20577"/>
        <pc:sldMkLst>
          <pc:docMk/>
          <pc:sldMk cId="861838601" sldId="492"/>
        </pc:sldMkLst>
      </pc:sldChg>
      <pc:sldChg chg="modNotesTx">
        <pc:chgData name="Alison Rees-Edwards" userId="6ddc9a34-5fd4-438d-87b4-9c8b83b97512" providerId="ADAL" clId="{7949757A-AD69-4126-B2D1-7959911563A1}" dt="2026-09-15T12:21:59.352" v="26" actId="20577"/>
        <pc:sldMkLst>
          <pc:docMk/>
          <pc:sldMk cId="1776204824" sldId="493"/>
        </pc:sldMkLst>
      </pc:sldChg>
      <pc:sldChg chg="modNotesTx">
        <pc:chgData name="Alison Rees-Edwards" userId="6ddc9a34-5fd4-438d-87b4-9c8b83b97512" providerId="ADAL" clId="{7949757A-AD69-4126-B2D1-7959911563A1}" dt="2026-09-15T12:22:03.065" v="27" actId="20577"/>
        <pc:sldMkLst>
          <pc:docMk/>
          <pc:sldMk cId="3449148022" sldId="494"/>
        </pc:sldMkLst>
      </pc:sldChg>
      <pc:sldChg chg="modNotesTx">
        <pc:chgData name="Alison Rees-Edwards" userId="6ddc9a34-5fd4-438d-87b4-9c8b83b97512" providerId="ADAL" clId="{7949757A-AD69-4126-B2D1-7959911563A1}" dt="2026-09-15T12:22:06.342" v="28" actId="20577"/>
        <pc:sldMkLst>
          <pc:docMk/>
          <pc:sldMk cId="1088542635" sldId="495"/>
        </pc:sldMkLst>
      </pc:sldChg>
      <pc:sldChg chg="modNotesTx">
        <pc:chgData name="Alison Rees-Edwards" userId="6ddc9a34-5fd4-438d-87b4-9c8b83b97512" providerId="ADAL" clId="{7949757A-AD69-4126-B2D1-7959911563A1}" dt="2026-09-15T12:21:03.351" v="9" actId="20577"/>
        <pc:sldMkLst>
          <pc:docMk/>
          <pc:sldMk cId="1377349863" sldId="496"/>
        </pc:sldMkLst>
      </pc:sldChg>
      <pc:sldChg chg="modNotesTx">
        <pc:chgData name="Alison Rees-Edwards" userId="6ddc9a34-5fd4-438d-87b4-9c8b83b97512" providerId="ADAL" clId="{7949757A-AD69-4126-B2D1-7959911563A1}" dt="2026-09-15T12:20:53.272" v="6" actId="20577"/>
        <pc:sldMkLst>
          <pc:docMk/>
          <pc:sldMk cId="1725860260" sldId="497"/>
        </pc:sldMkLst>
      </pc:sldChg>
      <pc:sldChg chg="modNotesTx">
        <pc:chgData name="Alison Rees-Edwards" userId="6ddc9a34-5fd4-438d-87b4-9c8b83b97512" providerId="ADAL" clId="{7949757A-AD69-4126-B2D1-7959911563A1}" dt="2026-09-15T12:20:56.949" v="7" actId="20577"/>
        <pc:sldMkLst>
          <pc:docMk/>
          <pc:sldMk cId="3054672031" sldId="498"/>
        </pc:sldMkLst>
      </pc:sldChg>
      <pc:sldChg chg="modNotesTx">
        <pc:chgData name="Alison Rees-Edwards" userId="6ddc9a34-5fd4-438d-87b4-9c8b83b97512" providerId="ADAL" clId="{7949757A-AD69-4126-B2D1-7959911563A1}" dt="2026-09-15T12:21:01.097" v="8" actId="20577"/>
        <pc:sldMkLst>
          <pc:docMk/>
          <pc:sldMk cId="3631045725" sldId="499"/>
        </pc:sldMkLst>
      </pc:sldChg>
      <pc:sldChg chg="modNotesTx">
        <pc:chgData name="Alison Rees-Edwards" userId="6ddc9a34-5fd4-438d-87b4-9c8b83b97512" providerId="ADAL" clId="{7949757A-AD69-4126-B2D1-7959911563A1}" dt="2026-09-15T12:21:26.319" v="16" actId="20577"/>
        <pc:sldMkLst>
          <pc:docMk/>
          <pc:sldMk cId="1167291894" sldId="500"/>
        </pc:sldMkLst>
      </pc:sldChg>
      <pc:sldChg chg="modNotesTx">
        <pc:chgData name="Alison Rees-Edwards" userId="6ddc9a34-5fd4-438d-87b4-9c8b83b97512" providerId="ADAL" clId="{7949757A-AD69-4126-B2D1-7959911563A1}" dt="2026-09-15T12:21:39.271" v="22" actId="20577"/>
        <pc:sldMkLst>
          <pc:docMk/>
          <pc:sldMk cId="2172348484" sldId="50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9/15/2026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348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81E247-ED43-FA70-C48F-A3D5C86333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0AA529-9642-66D3-5C75-67575CA9ED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486EC1-AF4F-A879-F8CF-D7A0B44214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2BB21B-4A88-ED07-4DC5-DA5D296F18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1732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4523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104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829CA0-D5A0-D878-D6F3-67EA645971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DCA789-A94D-CB61-17C9-24E5D6BBEF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5F33684-2DCE-B87F-1121-8930C61CBE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9741D5-8A37-83EC-06D5-5608BB3DAE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3682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E24470-D901-B45F-707C-58688461BC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93D726-1771-D37C-5B37-911432B0F23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927460-8874-9F7E-375E-6E222AC8D9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3F2B06-BE01-3AB7-8393-929E167B49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41140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31CF11-5AA6-9F70-DB91-28F2068479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71CE32-2881-BC75-B325-F1FAF7434A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E23A87-186F-3B9D-D22D-B13288E84A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259613-DF2F-3BC8-DB77-8265A42419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3462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1847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14263B-0328-A72E-B554-FBD95EA33D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AEC8DC-227C-ED3E-4A72-9427CA18C5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D2CAC4-D348-B69F-90CD-BDF580087F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422A0E-3244-44E5-BDC0-F02187342F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1828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E0BD98-2181-05BE-2A5F-304D370603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93573E-BDCF-B3C9-F612-7F1203841D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C196CE-6A64-6409-0CDA-837424FAB6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C3DAB4-231C-9094-902D-59C45ED537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44469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4928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19F18C-9DE2-B644-A62B-FB9D376560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939499-3100-ECF6-C769-BA3D993F5B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6B0392-7FC1-4661-9185-BE08E154BD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FA2A45-F549-ED70-8825-5A7DED93E6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58014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33FF24-5873-058E-3466-C157F6ECEE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811C8B-0782-FB59-FBE2-BB7EB45F78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77E1B5-5F6B-8B53-9DBD-4248732321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2B888F-51E9-8CE5-7771-24DAF96F47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94137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58540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1C2123-8938-7845-F9C6-85BB545EAA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1649266-9303-C3C9-B35D-5D7E70491B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BE328D-40B1-78D1-7D7F-38665D462D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FA4E36-0067-CFD0-EFF0-F57C804760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49481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FC18CF-1D98-F504-765F-885549A302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65FAF2-02F0-1CD2-E6EC-9BFCCC1B3A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47A184-A18F-737C-7C1F-F1FAB29117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CFADDC-1CAB-C11B-3061-3358704D96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05097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1205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612970-281B-F8D9-A23C-3A1077A865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BB32ED-A00D-7D44-2D2C-C503FC3AF6F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9DBFC83-72A7-B706-412B-0D146C28CB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292F77-BED2-B61D-95C9-AC6A083495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984520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173237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72709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CB0F15-8B13-8148-63D5-D331CAC698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CDD9B00-E934-6043-3DD3-D0C782DF0D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D3D5B8-1230-BAA1-B898-52E0ECFF23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AC3C19-BEC1-74E0-DBE2-5E18393569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34907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EF2C49-1672-4F01-23D3-FC200DABA5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EBB25A-5168-1E27-0C21-A909078EFA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019DFF-C177-9C9B-A2EF-AF137EC5BB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901953-F2D2-1EF2-CDBA-B05C53D4D3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57002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5F2BDD-CE09-38F3-7255-5CCBA9BD46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C9477E-A103-826E-9989-3EBBAB1FAF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114395-C437-1F41-604D-45A3234B08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401AAA-C2D4-0218-947B-7798CA9E3F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35991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52E6B1-AA49-FDD1-7CB6-A4EEEE047B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48CBAD-A9BC-E1FF-5B29-2D9BF53597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1C9782-87AA-B79B-6EBF-07EFD967C5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25DAEE-F694-0FBC-02D6-D5F080887A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4967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AB4EE6-5C3E-5121-DE0C-EAABCD383E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ABA0E6-119E-9046-BA50-327B54FE8D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60A0E7-B60E-778E-286E-EA6B771812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E2CFDD-04D9-354F-07DD-F49EEE6AEF9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19473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FBE981-1147-4E95-CD56-9C61292E73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B84933D-F3A4-E424-6EEB-11B310435F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3D07DBA-FB05-008A-380E-3FB09DF8BB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63BCF8-1B26-3230-31D1-638B3BE1F4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40244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7622E6-D06E-F773-6B1E-87D7028613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8F46E0-D51E-6074-7630-4E829A27B0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2E5300-31A6-85D3-E80F-2BD2CE3605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6C7676-E3E3-77CA-C02C-F9FF6812E9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2185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5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mailto:hwb@uwtsd.ac.uk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 err="1"/>
              <a:t>Lefel</a:t>
            </a:r>
            <a:r>
              <a:rPr lang="en-GB" sz="3600" b="1" dirty="0"/>
              <a:t> 4 </a:t>
            </a:r>
            <a:br>
              <a:rPr lang="en-GB" sz="3600" b="1" dirty="0"/>
            </a:br>
            <a:r>
              <a:rPr lang="en-GB" sz="3600" b="1" dirty="0" err="1"/>
              <a:t>Paratoi</a:t>
            </a:r>
            <a:r>
              <a:rPr lang="en-GB" sz="3600" b="1" dirty="0"/>
              <a:t> </a:t>
            </a:r>
            <a:r>
              <a:rPr lang="en-GB" sz="3600" b="1" dirty="0" err="1"/>
              <a:t>ar</a:t>
            </a:r>
            <a:r>
              <a:rPr lang="en-GB" sz="3600" b="1" dirty="0"/>
              <a:t> </a:t>
            </a:r>
            <a:r>
              <a:rPr lang="en-GB" sz="3600" b="1" dirty="0" err="1"/>
              <a:t>gyfer</a:t>
            </a:r>
            <a:r>
              <a:rPr lang="en-GB" sz="3600" b="1" dirty="0"/>
              <a:t> Arweinyddiaeth a </a:t>
            </a:r>
            <a:r>
              <a:rPr lang="en-GB" sz="3600" b="1" dirty="0" err="1"/>
              <a:t>Rheolaeth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dirty="0"/>
              <a:t>Y Darn </a:t>
            </a:r>
            <a:r>
              <a:rPr lang="en-GB" sz="3600" dirty="0" err="1"/>
              <a:t>Cysylltu</a:t>
            </a:r>
            <a:br>
              <a:rPr lang="en-GB" sz="3600" b="1" dirty="0"/>
            </a:br>
            <a:br>
              <a:rPr lang="en-GB" sz="3600" b="1" dirty="0"/>
            </a:br>
            <a:br>
              <a:rPr lang="en-GB" sz="3600" b="1" dirty="0"/>
            </a:b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Level 4 Preparing for Leadership and Management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b="1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ea typeface="ＭＳ Ｐゴシック" charset="-128"/>
              </a:rPr>
              <a:t>The Stitch </a:t>
            </a: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ea typeface="ＭＳ Ｐゴシック" charset="-128"/>
              </a:rPr>
              <a:t>Piece</a:t>
            </a:r>
            <a:endParaRPr lang="cy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592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645EF5-D069-8894-ADC1-5AD0C0511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Y Darn Cysylltu</a:t>
            </a:r>
            <a:b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Stitch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Piece</a:t>
            </a:r>
            <a:endParaRPr lang="en-GB" sz="27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A7315-B909-41F8-CDDC-A839B65EC7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192214"/>
            <a:ext cx="3867150" cy="3669323"/>
          </a:xfrm>
        </p:spPr>
        <p:txBody>
          <a:bodyPr>
            <a:normAutofit fontScale="92500" lnSpcReduction="1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Dod â'ch dysgu ynghyd;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Myfyrdod Integreiddiol;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Cam olaf cyn cyflwyno;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Dangos eich parodrwydd ar gyfer arweinyddiaeth a'ch datblygiad proffesiynol parhaus.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20C1C3-D0CD-D855-4E9F-66DEEC1AC0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192215"/>
            <a:ext cx="3867150" cy="3669322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Bringing your learning together;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Integrative reflection;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Final stage before submission;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Demonstrating your readiness for leadership and ongoing professional growth.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1992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A716E9-E75F-AB87-6330-B606CAEB50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FD27250-833D-1983-8C81-36C3ABC0C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Beth yw’r Darn Cysylltu?</a:t>
            </a:r>
            <a:b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the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Stitch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Piece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27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910F5-20AB-8CA2-3564-A95A443493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192214"/>
            <a:ext cx="3867150" cy="3669323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Yn cysylltu pob un o'r chwe </a:t>
            </a:r>
            <a:r>
              <a:rPr lang="cy-GB" i="1" dirty="0" err="1">
                <a:latin typeface="Arial" panose="020B0604020202020204" pitchFamily="34" charset="0"/>
                <a:cs typeface="Arial" panose="020B0604020202020204" pitchFamily="34" charset="0"/>
              </a:rPr>
              <a:t>patch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Yn uno'r prif themâu;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Yn dangos y daith ddysgu;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Yn arddangos twf arweinyddiaeth.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1A57B2-24E0-B8D3-19D7-A4CBF2B51A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192215"/>
            <a:ext cx="3867150" cy="366932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Connects all six patches;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Draws together key themes;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Demonstrates learning journey;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Shows leadership growth.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46466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54086-D913-FF42-E72A-2FDB90DEA3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 Daith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Learning Journey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2AF91-695F-5DB1-6E6A-AFA4972C32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i="1" noProof="0" dirty="0" err="1">
                <a:latin typeface="Arial" panose="020B0604020202020204" pitchFamily="34" charset="0"/>
                <a:cs typeface="Arial" panose="020B0604020202020204" pitchFamily="34" charset="0"/>
              </a:rPr>
              <a:t>Patch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 1: Hunaniaeth Arweinyddiaeth;</a:t>
            </a:r>
          </a:p>
          <a:p>
            <a:r>
              <a:rPr lang="cy-GB" i="1" noProof="0" dirty="0" err="1">
                <a:latin typeface="Arial" panose="020B0604020202020204" pitchFamily="34" charset="0"/>
                <a:cs typeface="Arial" panose="020B0604020202020204" pitchFamily="34" charset="0"/>
              </a:rPr>
              <a:t>Patch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 2: Myfyrio a Gwelliant;</a:t>
            </a:r>
          </a:p>
          <a:p>
            <a:r>
              <a:rPr lang="cy-GB" i="1" noProof="0" dirty="0" err="1">
                <a:latin typeface="Arial" panose="020B0604020202020204" pitchFamily="34" charset="0"/>
                <a:cs typeface="Arial" panose="020B0604020202020204" pitchFamily="34" charset="0"/>
              </a:rPr>
              <a:t>Patch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 3: Hawliau, Cynhwysiant a'r Gymraeg;</a:t>
            </a:r>
          </a:p>
          <a:p>
            <a:r>
              <a:rPr lang="cy-GB" i="1" noProof="0" dirty="0" err="1">
                <a:latin typeface="Arial" panose="020B0604020202020204" pitchFamily="34" charset="0"/>
                <a:cs typeface="Arial" panose="020B0604020202020204" pitchFamily="34" charset="0"/>
              </a:rPr>
              <a:t>Patch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 4: Cyfrifoldebau Arweinyddiaeth;</a:t>
            </a:r>
          </a:p>
          <a:p>
            <a:r>
              <a:rPr lang="cy-GB" i="1" noProof="0" dirty="0" err="1">
                <a:latin typeface="Arial" panose="020B0604020202020204" pitchFamily="34" charset="0"/>
                <a:cs typeface="Arial" panose="020B0604020202020204" pitchFamily="34" charset="0"/>
              </a:rPr>
              <a:t>Patch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 5: Damcaniaeth Arweinyddiaeth;</a:t>
            </a:r>
          </a:p>
          <a:p>
            <a:r>
              <a:rPr lang="cy-GB" i="1" noProof="0" dirty="0" err="1">
                <a:latin typeface="Arial" panose="020B0604020202020204" pitchFamily="34" charset="0"/>
                <a:cs typeface="Arial" panose="020B0604020202020204" pitchFamily="34" charset="0"/>
              </a:rPr>
              <a:t>Patch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 6: Datblygiad Arweinyddiaeth.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6B04F9-30F1-2358-F8BE-CF8E637A7CC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Patch 1: Leadership Identity;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Patch 2: Reflection and Improvement;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Patch 3: Rights, Inclusion and Welsh Language;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Patch 4: Leadership Responsibilities;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Patch 5: Leadership Theory;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Patch 6: Leadership Development.</a:t>
            </a:r>
          </a:p>
        </p:txBody>
      </p:sp>
    </p:spTree>
    <p:extLst>
      <p:ext uri="{BB962C8B-B14F-4D97-AF65-F5344CB8AC3E}">
        <p14:creationId xmlns:p14="http://schemas.microsoft.com/office/powerpoint/2010/main" val="3016908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8FE92-E7FC-7B20-E72D-0CC6AACDA0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Ddylech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Fyfyrio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Arno?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Should You Reflect 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5C0F4-9238-A39C-92BB-CA04BCBDB9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2371" y="1825625"/>
            <a:ext cx="4253429" cy="4090432"/>
          </a:xfrm>
        </p:spPr>
        <p:txBody>
          <a:bodyPr>
            <a:normAutofit fontScale="92500" lnSpcReduction="2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Beth rwyf wedi'i ddysgu?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Sut mae fy meddylfryd wedi newid?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Sut mae hyn wedi dylanwadu ar fy arfer?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Sut rwyf wedi datblygu fy mhotensial </a:t>
            </a:r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arweinyddol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Beth yw fy mlaenoriaethau ar gyfer datblygu fy arweinyddiaeth yn y dyfodol?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CFC005-10ED-CDB8-1198-F621533372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4"/>
            <a:ext cx="4253429" cy="4090433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have I learned?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has my thinking changed?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has this influenced practice?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have I developed my leadership potential?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my priorities for future leadership development?</a:t>
            </a:r>
          </a:p>
        </p:txBody>
      </p:sp>
    </p:spTree>
    <p:extLst>
      <p:ext uri="{BB962C8B-B14F-4D97-AF65-F5344CB8AC3E}">
        <p14:creationId xmlns:p14="http://schemas.microsoft.com/office/powerpoint/2010/main" val="15677244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187C51-F32E-C78D-0738-4F2A1C5A62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4CB43-F23E-D34D-3108-B280BD85A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200" noProof="0" dirty="0">
                <a:latin typeface="Arial" panose="020B0604020202020204" pitchFamily="34" charset="0"/>
                <a:cs typeface="Arial" panose="020B0604020202020204" pitchFamily="34" charset="0"/>
              </a:rPr>
              <a:t>Themâu Allweddol </a:t>
            </a:r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i’</a:t>
            </a:r>
            <a:r>
              <a:rPr lang="cy-GB" sz="3200" noProof="0" dirty="0">
                <a:latin typeface="Arial" panose="020B0604020202020204" pitchFamily="34" charset="0"/>
                <a:cs typeface="Arial" panose="020B0604020202020204" pitchFamily="34" charset="0"/>
              </a:rPr>
              <a:t>w Cysylltu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Themes to Bring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3CA2FD-882F-3F0D-136D-612866EF39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2371" y="1825625"/>
            <a:ext cx="4253429" cy="4090432"/>
          </a:xfrm>
        </p:spPr>
        <p:txBody>
          <a:bodyPr>
            <a:normAutofit fontScale="925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Hawliau Plant;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Cynhwysiant a Thegwch;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Iaith a Diwylliant Cymraeg;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Diogelu;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Arfer Myfyriol;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Arweinyddiaeth Dosturiol;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Gwelliant Parhaus.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F97E8B-A144-C5B6-0F80-F2DE59F101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4"/>
            <a:ext cx="4253429" cy="4090433"/>
          </a:xfrm>
        </p:spPr>
        <p:txBody>
          <a:bodyPr>
            <a:normAutofit fontScale="925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Children's Rights;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Inclusion and Equity;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and Culture;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Safeguarding;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Reflective Practice;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Compassionate Leadership;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Continuous Improvement.</a:t>
            </a:r>
          </a:p>
        </p:txBody>
      </p:sp>
    </p:spTree>
    <p:extLst>
      <p:ext uri="{BB962C8B-B14F-4D97-AF65-F5344CB8AC3E}">
        <p14:creationId xmlns:p14="http://schemas.microsoft.com/office/powerpoint/2010/main" val="17258602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1A8D2E-DD5D-0F01-F782-BACF8C3536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B98F9-4D86-FBCA-AE89-970B3C9E8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Symud o Ddisgrifio i Fyfyrio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Moving from Description to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DFC0C-A8F4-A8F8-D249-7F1660B6F0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2371" y="1825625"/>
            <a:ext cx="4253429" cy="409043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Peidiwch â: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Disgrifio gweithgareddau yn unig;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Rhestru beth ddigwyddodd;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Ailadrodd cynnwys </a:t>
            </a:r>
            <a:r>
              <a:rPr lang="cy-GB" i="1" noProof="0" dirty="0" err="1">
                <a:latin typeface="Arial" panose="020B0604020202020204" pitchFamily="34" charset="0"/>
                <a:cs typeface="Arial" panose="020B0604020202020204" pitchFamily="34" charset="0"/>
              </a:rPr>
              <a:t>patch</a:t>
            </a:r>
            <a:r>
              <a:rPr lang="cy-GB" i="1" noProof="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Gwnewch: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Dadansoddi’r dysgu;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Gwerthuso’r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Cysylltu damcaniaeth ag arfer;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Adnabod gweithrediadau ar gyfer y dyfodol.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CA1075-11BC-4841-2C2A-CC98FCD5CF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4"/>
            <a:ext cx="4253429" cy="409043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Describing activities only;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Listing what happened;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Repeating patch content.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 learning;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Evaluate impact;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Link theory and practice;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future action.</a:t>
            </a:r>
          </a:p>
        </p:txBody>
      </p:sp>
    </p:spTree>
    <p:extLst>
      <p:ext uri="{BB962C8B-B14F-4D97-AF65-F5344CB8AC3E}">
        <p14:creationId xmlns:p14="http://schemas.microsoft.com/office/powerpoint/2010/main" val="30546720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1C8307-486F-47AA-8313-A036E9E78F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89AAE-C23A-8BAA-F82C-07AE264A2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Strwythur Awgrymedig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Suggested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6D4D3-C613-C3A2-139A-5E2B0B42E9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2371" y="1825625"/>
            <a:ext cx="4253429" cy="4090432"/>
          </a:xfrm>
        </p:spPr>
        <p:txBody>
          <a:bodyPr>
            <a:normAutofit fontScale="92500" lnSpcReduction="1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Cyflwyniad;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Dysgu allweddol o bob </a:t>
            </a:r>
            <a:r>
              <a:rPr lang="cy-GB" i="1" noProof="0" dirty="0" err="1">
                <a:latin typeface="Arial" panose="020B0604020202020204" pitchFamily="34" charset="0"/>
                <a:cs typeface="Arial" panose="020B0604020202020204" pitchFamily="34" charset="0"/>
              </a:rPr>
              <a:t>patch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Datblygiad proffesiynol;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Themâu ar draws y modiwl;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Blaenoriaethau a chamau nesaf ar gyfer datblygu fel arweinydd;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Casgliad.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DFA345-27DD-E323-BE70-99643CA571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4"/>
            <a:ext cx="4253429" cy="4090433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learning from patches;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development;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Themes across the module;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Aspiring leadership priorities and next steps;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Conclusion.</a:t>
            </a:r>
          </a:p>
        </p:txBody>
      </p:sp>
    </p:spTree>
    <p:extLst>
      <p:ext uri="{BB962C8B-B14F-4D97-AF65-F5344CB8AC3E}">
        <p14:creationId xmlns:p14="http://schemas.microsoft.com/office/powerpoint/2010/main" val="36310457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96C327-C878-5020-5F11-CDBAF98DD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Templed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dewisol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Template (optional)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61725-69FF-D157-ACEE-BE914568566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Templed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portffolio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Moodle;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Strwythur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argymelledig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wedi'i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ddarparu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penawdau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adrannau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trefniadaeth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chyflwyniad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bod yr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ofynion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350E3D-5AD1-A860-673A-3353A188531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Portfolio template available on Moodle;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Recommended structure provided;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Includes section headings;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organisation and presentation;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ensure all requirements are addressed.</a:t>
            </a:r>
          </a:p>
        </p:txBody>
      </p:sp>
    </p:spTree>
    <p:extLst>
      <p:ext uri="{BB962C8B-B14F-4D97-AF65-F5344CB8AC3E}">
        <p14:creationId xmlns:p14="http://schemas.microsoft.com/office/powerpoint/2010/main" val="13773498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CC73B6-69C4-B0DE-CF19-9CF87DFA49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ACD30-A695-55B5-5FA6-473BB0F71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120775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Cysylltiadau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AWLIF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AWLIF</a:t>
            </a: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2166B-A79D-D5B3-D75D-F174109D02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2371" y="1825625"/>
            <a:ext cx="4253429" cy="4090432"/>
          </a:xfrm>
        </p:spPr>
        <p:txBody>
          <a:bodyPr>
            <a:normAutofit fontScale="77500" lnSpcReduction="20000"/>
          </a:bodyPr>
          <a:lstStyle/>
          <a:p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Mae eich </a:t>
            </a:r>
            <a:r>
              <a:rPr lang="cy-GB" b="1" i="1" noProof="0" dirty="0" err="1">
                <a:latin typeface="Arial" panose="020B0604020202020204" pitchFamily="34" charset="0"/>
                <a:cs typeface="Arial" panose="020B0604020202020204" pitchFamily="34" charset="0"/>
              </a:rPr>
              <a:t>Patches</a:t>
            </a: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 yn cynhyrchu tystiolaeth a all gefnogi: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rfer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 sy'n Seiliedig ar Hawliau;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Cydraddoldeb, Amrywiaeth a Chynhwysiant;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 Gymraeg a Diwylliant Cymru;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Diogelu;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Datblygiad Plant;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Arweinyddiaeth a Rheolaeth;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Datblygiad y Gweithlu</a:t>
            </a: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A2C888-5D4B-759B-4BE0-5C837EE118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4"/>
            <a:ext cx="4253429" cy="4090433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patches generate evidence that may support: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Rights-Based Practice;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Equality, Diversity and Inclusion;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and Culture;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Safeguarding;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Development;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and Management;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Development.</a:t>
            </a:r>
          </a:p>
        </p:txBody>
      </p:sp>
    </p:spTree>
    <p:extLst>
      <p:ext uri="{BB962C8B-B14F-4D97-AF65-F5344CB8AC3E}">
        <p14:creationId xmlns:p14="http://schemas.microsoft.com/office/powerpoint/2010/main" val="37187286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39055D-6F45-370B-0B97-B4E8EBAB1E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C449938-A050-60AF-9183-553D42D2E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794" y="365125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Yr Asesiad Terfynol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Final</a:t>
            </a:r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  <a:endParaRPr lang="en-GB" sz="27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11B2FF-4007-7376-918F-F3829E96C9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7908" y="1863970"/>
            <a:ext cx="4237892" cy="4091352"/>
          </a:xfrm>
        </p:spPr>
        <p:txBody>
          <a:bodyPr>
            <a:normAutofit fontScale="85000" lnSpcReduction="20000"/>
          </a:bodyPr>
          <a:lstStyle/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Llwybr A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Adroddiad Proffesiynol Myfyriol;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3,000 gair.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Llwybr B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Cyflwyniad Proffesiynol;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10 munud;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Sylwebaeth 1,500 gair.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CFD853-9CEC-0F88-31C1-0FFBD30B3C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63969"/>
            <a:ext cx="4237892" cy="4091354"/>
          </a:xfrm>
        </p:spPr>
        <p:txBody>
          <a:bodyPr>
            <a:normAutofit fontScale="85000" lnSpcReduction="20000"/>
          </a:bodyPr>
          <a:lstStyle/>
          <a:p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Route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</a:t>
            </a:r>
          </a:p>
          <a:p>
            <a:pPr>
              <a:buFontTx/>
              <a:buChar char="-"/>
            </a:pP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Reflective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Professional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Account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buFontTx/>
              <a:buChar char="-"/>
            </a:pP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3,000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words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cy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</a:p>
          <a:p>
            <a:pPr marL="0" indent="0">
              <a:buNone/>
            </a:pPr>
            <a:endParaRPr lang="cy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Route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</a:t>
            </a:r>
          </a:p>
          <a:p>
            <a:pPr>
              <a:buFontTx/>
              <a:buChar char="-"/>
            </a:pP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buFontTx/>
              <a:buChar char="-"/>
            </a:pP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minutes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buFontTx/>
              <a:buChar char="-"/>
            </a:pP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Commentary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1,500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words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38989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B9B55F-77F5-B502-8D9D-F41217A364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00199-6739-01CE-3236-31947273A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Llwybr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A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aseswyr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chwilio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amdano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D1177DC-B12C-ADCE-7FB4-CCF979D1F3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952715"/>
              </p:ext>
            </p:extLst>
          </p:nvPr>
        </p:nvGraphicFramePr>
        <p:xfrm>
          <a:off x="285007" y="1825624"/>
          <a:ext cx="8562110" cy="47787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81055">
                  <a:extLst>
                    <a:ext uri="{9D8B030D-6E8A-4147-A177-3AD203B41FA5}">
                      <a16:colId xmlns:a16="http://schemas.microsoft.com/office/drawing/2014/main" val="3683968955"/>
                    </a:ext>
                  </a:extLst>
                </a:gridCol>
                <a:gridCol w="4281055">
                  <a:extLst>
                    <a:ext uri="{9D8B030D-6E8A-4147-A177-3AD203B41FA5}">
                      <a16:colId xmlns:a16="http://schemas.microsoft.com/office/drawing/2014/main" val="658444908"/>
                    </a:ext>
                  </a:extLst>
                </a:gridCol>
              </a:tblGrid>
              <a:tr h="789157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/>
                        <a:t>Yn </a:t>
                      </a:r>
                      <a:r>
                        <a:rPr lang="en-GB" sz="3200" dirty="0" err="1"/>
                        <a:t>hytrach</a:t>
                      </a:r>
                      <a:r>
                        <a:rPr lang="en-GB" sz="3200" dirty="0"/>
                        <a:t> </a:t>
                      </a:r>
                      <a:r>
                        <a:rPr lang="en-GB" sz="3200" dirty="0" err="1"/>
                        <a:t>na</a:t>
                      </a:r>
                      <a:r>
                        <a:rPr lang="en-GB" sz="3200" dirty="0"/>
                        <a:t>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 err="1"/>
                        <a:t>Dangoswch</a:t>
                      </a:r>
                      <a:r>
                        <a:rPr lang="en-GB" sz="3200" dirty="0"/>
                        <a:t>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1934300"/>
                  </a:ext>
                </a:extLst>
              </a:tr>
              <a:tr h="789157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Disgrifio’r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hyn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wnaethoch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Esbonio’r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hyn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ddysgoch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2352420"/>
                  </a:ext>
                </a:extLst>
              </a:tr>
              <a:tr h="789157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Rhestru’r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gweithgareddau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gwblhawyd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Dadansoddi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eu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heffaith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7893462"/>
                  </a:ext>
                </a:extLst>
              </a:tr>
              <a:tr h="789157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Ailadrodd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damcaniaeth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Cymhwyso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damcaniaeth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arfer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663006"/>
                  </a:ext>
                </a:extLst>
              </a:tr>
              <a:tr h="789157">
                <a:tc>
                  <a:txBody>
                    <a:bodyPr/>
                    <a:lstStyle/>
                    <a:p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Disgrifio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arweinyddiaeth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Dangos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potensial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arweinyddiaeth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pharodrwydd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gyfer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rolau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arweinyddiaeth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yn y </a:t>
                      </a:r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dyfodol</a:t>
                      </a:r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85514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42388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C582A0-AB35-8C1F-F7AA-518C8106C3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2B49C-B7CA-9736-A60B-CB0CDC1C58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Route A</a:t>
            </a:r>
            <a:b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assessors looking for?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ABBFCA7-788B-29FC-2BD1-0D95194BCF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7499702"/>
              </p:ext>
            </p:extLst>
          </p:nvPr>
        </p:nvGraphicFramePr>
        <p:xfrm>
          <a:off x="285007" y="1825624"/>
          <a:ext cx="8562110" cy="43791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81055">
                  <a:extLst>
                    <a:ext uri="{9D8B030D-6E8A-4147-A177-3AD203B41FA5}">
                      <a16:colId xmlns:a16="http://schemas.microsoft.com/office/drawing/2014/main" val="3683968955"/>
                    </a:ext>
                  </a:extLst>
                </a:gridCol>
                <a:gridCol w="4281055">
                  <a:extLst>
                    <a:ext uri="{9D8B030D-6E8A-4147-A177-3AD203B41FA5}">
                      <a16:colId xmlns:a16="http://schemas.microsoft.com/office/drawing/2014/main" val="658444908"/>
                    </a:ext>
                  </a:extLst>
                </a:gridCol>
              </a:tblGrid>
              <a:tr h="789157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/>
                        <a:t>Instead of…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/>
                        <a:t>Show…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1934300"/>
                  </a:ext>
                </a:extLst>
              </a:tr>
              <a:tr h="789157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Describing what you did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Explaining what you have learned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2352420"/>
                  </a:ext>
                </a:extLst>
              </a:tr>
              <a:tr h="789157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Listing activities completed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Analysing their impact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7893462"/>
                  </a:ext>
                </a:extLst>
              </a:tr>
              <a:tr h="789157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Repeating theory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Applying theory to practice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663006"/>
                  </a:ext>
                </a:extLst>
              </a:tr>
              <a:tr h="789157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Describing leadership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Demonstrating leadership potential and readiness for future leadership roles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85514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94865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BC1495-74ED-EC1B-373A-14DCCBB3A4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E62B7-170F-047E-2775-CF946B5C94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Llwybr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B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Route 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1B2341-1AC3-FF78-0D65-C82D2E4AE18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communication;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presentation skills;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reflection;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learning;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from all patches;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Links between theory and practice.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3231DED-371B-71FE-609F-1A9C505D741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Cyfathrebu clir;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Sgiliau cyflwyno effeithiol;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Myfyrio beirniadol;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Dysgu arweinyddiaeth;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Tystiolaeth o bob </a:t>
            </a:r>
            <a:r>
              <a:rPr lang="cy-GB" i="1" noProof="0" dirty="0" err="1">
                <a:latin typeface="Arial" panose="020B0604020202020204" pitchFamily="34" charset="0"/>
                <a:cs typeface="Arial" panose="020B0604020202020204" pitchFamily="34" charset="0"/>
              </a:rPr>
              <a:t>patch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Cysylltiadau rhwng damcaniaeth ag arfer.</a:t>
            </a:r>
          </a:p>
        </p:txBody>
      </p:sp>
    </p:spTree>
    <p:extLst>
      <p:ext uri="{BB962C8B-B14F-4D97-AF65-F5344CB8AC3E}">
        <p14:creationId xmlns:p14="http://schemas.microsoft.com/office/powerpoint/2010/main" val="25149866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ABB57-4BDD-59A6-CDCB-DEF93EDC9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893659"/>
          </a:xfrm>
        </p:spPr>
        <p:txBody>
          <a:bodyPr>
            <a:no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Dyddiadau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Submission Dates Matter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8247C-36A0-8779-E123-E839CF8D90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8130" y="1448790"/>
            <a:ext cx="4317670" cy="4476997"/>
          </a:xfrm>
        </p:spPr>
        <p:txBody>
          <a:bodyPr>
            <a:normAutofit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Cynlluniwch ymlaen llaw;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Osgoi gwaith munud olaf;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Caniatáu amser i wirio;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Gwiriwch gyfeiriadau;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Cwrdd â therfynau amser y brifysgol.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9F6954-2FA2-CBFE-64C7-BBFDB3D708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448790"/>
            <a:ext cx="4234543" cy="447699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 ahead;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 last-minute work;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Allow time for proofreading;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references;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Meet university deadlines.</a:t>
            </a:r>
          </a:p>
        </p:txBody>
      </p:sp>
    </p:spTree>
    <p:extLst>
      <p:ext uri="{BB962C8B-B14F-4D97-AF65-F5344CB8AC3E}">
        <p14:creationId xmlns:p14="http://schemas.microsoft.com/office/powerpoint/2010/main" val="30317138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7E9D59-3789-E825-D885-51DDA57FC8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CFE4C-BC06-C9AB-8995-D10174871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893659"/>
          </a:xfrm>
        </p:spPr>
        <p:txBody>
          <a:bodyPr>
            <a:no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Canlyniadau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Cyflwyno’n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Hwyr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Consequences of Late Submission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01071-D852-25AF-EB8F-3148B07931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8130" y="1448790"/>
            <a:ext cx="4317670" cy="4476997"/>
          </a:xfrm>
        </p:spPr>
        <p:txBody>
          <a:bodyPr>
            <a:normAutofit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rheoliadau'r brifysgol yn berthnasol;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Gall cosbau gael eu gweithredu;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Straen ac ansawdd is;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Colli cyfleoedd i adolygu.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DDF604-68F3-A7EF-2DF8-6E582B0C6A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448790"/>
            <a:ext cx="4234543" cy="447699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regulations apply;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Penalties may apply;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Stress and reduced quality;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Missed opportunities for review.</a:t>
            </a:r>
          </a:p>
        </p:txBody>
      </p:sp>
    </p:spTree>
    <p:extLst>
      <p:ext uri="{BB962C8B-B14F-4D97-AF65-F5344CB8AC3E}">
        <p14:creationId xmlns:p14="http://schemas.microsoft.com/office/powerpoint/2010/main" val="11672918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F219A7-C975-9379-9047-1AD49A389E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2FCCA-5AAA-6E7E-1E84-1176A9682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893659"/>
          </a:xfrm>
        </p:spPr>
        <p:txBody>
          <a:bodyPr>
            <a:no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Deall y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Meini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Prawf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the Marking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87715-292E-8BD4-1BED-F3E5063216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448790"/>
            <a:ext cx="4495800" cy="5044085"/>
          </a:xfrm>
        </p:spPr>
        <p:txBody>
          <a:bodyPr>
            <a:normAutofit fontScale="85000" lnSpcReduction="2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Ymgysylltu a llenyddiaeth, polisi a dysgu’r modiwl(10);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Gwybodaeth a dealltwriaeth o gysyniadau arweinyddiaeth, polisi a chyfrifoldebau proffesiynol (30);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Gwerthusiad beirniadol o ddatblygiad personol fel arweinydd (20);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Cymhwyso cysyniadau arweinyddiaeth i arfer (20);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Nodi blaenoriaethau datblygu realistig sy’n seiliedig ar dystiolaeth (20).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1F0828-1795-1604-D7B2-EF5345F9B0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448790"/>
            <a:ext cx="4495801" cy="4765743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Engagement with literature, policy and module learning (10);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Knowledge and understanding of leadership concepts, policy and professional responsibilities (30);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 of personal leadership development (20);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 of leadership concepts to practice (20);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realistic and evidence-informed development priorities (20).</a:t>
            </a:r>
          </a:p>
        </p:txBody>
      </p:sp>
    </p:spTree>
    <p:extLst>
      <p:ext uri="{BB962C8B-B14F-4D97-AF65-F5344CB8AC3E}">
        <p14:creationId xmlns:p14="http://schemas.microsoft.com/office/powerpoint/2010/main" val="21723484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8767E-528C-860E-AD49-B9DDCF2C7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Disgwyliadau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Referencing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C1357F-24CA-0605-6E74-A22B9EB047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0005" y="1825624"/>
            <a:ext cx="4305795" cy="41476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✅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dyfyniadau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yn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testun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✅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rhestr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gyfeirio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✅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Cydnabod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✅ Dilyn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canllawiau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cyfeirnodi'r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Brifysgol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gonestrwydd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FE5AF8-EDE1-8BD4-2145-C3506D8AA9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4305794" cy="414766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✅ Include in-text citations;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✅ Include a reference list;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✅ Credit the work of others;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✅ Follow University referencing requirements.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honesty is professional practice.</a:t>
            </a:r>
          </a:p>
        </p:txBody>
      </p:sp>
    </p:spTree>
    <p:extLst>
      <p:ext uri="{BB962C8B-B14F-4D97-AF65-F5344CB8AC3E}">
        <p14:creationId xmlns:p14="http://schemas.microsoft.com/office/powerpoint/2010/main" val="16116483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7C9464-7D01-8A2E-0518-70867AC449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4736A-384E-20C4-3465-72F84B9476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893659"/>
          </a:xfrm>
        </p:spPr>
        <p:txBody>
          <a:bodyPr>
            <a:no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Atodiadau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Appendices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29F23-AB4E-CDA9-90BF-976B4CADCC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8130" y="1448790"/>
            <a:ext cx="4317670" cy="4476997"/>
          </a:xfrm>
        </p:spPr>
        <p:txBody>
          <a:bodyPr>
            <a:normAutofit fontScale="77500" lnSpcReduction="20000"/>
          </a:bodyPr>
          <a:lstStyle/>
          <a:p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Enghreifftiau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Archwiliad Arweinyddiaeth;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Archwiliad EDI;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Archwiliad o'r Gymraeg;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Cynllun Gwella;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Cynllun Gweithredu Arweinyddiaeth;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Cofnodion Adborth;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Nodiadau Myfyriol.</a:t>
            </a:r>
          </a:p>
          <a:p>
            <a:pPr>
              <a:buFontTx/>
              <a:buChar char="-"/>
            </a:pPr>
            <a:endParaRPr lang="cy-GB" b="1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Dylai'r asesiad wneud synnwyr heb ddarllen yr atodiadau.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FDDFA2-AEBB-E661-33B0-F33E4C3E5F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448790"/>
            <a:ext cx="4234543" cy="4476997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Audit;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EDI Audit;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Audit;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Improvement Plan;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Action Plan;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 Records;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Reflective Notes.</a:t>
            </a:r>
          </a:p>
          <a:p>
            <a:pPr>
              <a:buFontTx/>
              <a:buChar char="-"/>
            </a:pP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Assessors should understand the assessment without needing to read the appendices.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08787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46CEF-47D0-4F55-A262-95EAA2600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Uniondeb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ac AI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Integrity and AI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DBF2069C-2A7A-1285-4FFF-ABE90B470D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5539998"/>
              </p:ext>
            </p:extLst>
          </p:nvPr>
        </p:nvGraphicFramePr>
        <p:xfrm>
          <a:off x="314036" y="1825625"/>
          <a:ext cx="8552872" cy="40945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76436">
                  <a:extLst>
                    <a:ext uri="{9D8B030D-6E8A-4147-A177-3AD203B41FA5}">
                      <a16:colId xmlns:a16="http://schemas.microsoft.com/office/drawing/2014/main" val="463976233"/>
                    </a:ext>
                  </a:extLst>
                </a:gridCol>
                <a:gridCol w="4276436">
                  <a:extLst>
                    <a:ext uri="{9D8B030D-6E8A-4147-A177-3AD203B41FA5}">
                      <a16:colId xmlns:a16="http://schemas.microsoft.com/office/drawing/2014/main" val="2684791867"/>
                    </a:ext>
                  </a:extLst>
                </a:gridCol>
              </a:tblGrid>
              <a:tr h="57574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Gweithgaredd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/ </a:t>
                      </a:r>
                      <a:r>
                        <a:rPr lang="en-GB" sz="2400" dirty="0">
                          <a:solidFill>
                            <a:schemeClr val="accent4">
                              <a:lumMod val="20000"/>
                              <a:lumOff val="8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Caniateir</a:t>
                      </a: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 / </a:t>
                      </a:r>
                      <a:r>
                        <a:rPr lang="en-GB" sz="2400" dirty="0">
                          <a:solidFill>
                            <a:schemeClr val="accent4">
                              <a:lumMod val="20000"/>
                              <a:lumOff val="8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Permitted?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430314"/>
                  </a:ext>
                </a:extLst>
              </a:tr>
              <a:tr h="575747">
                <a:tc>
                  <a:txBody>
                    <a:bodyPr/>
                    <a:lstStyle/>
                    <a:p>
                      <a:r>
                        <a:rPr lang="en-GB" sz="1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Cymorth</a:t>
                      </a: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Ymchwil</a:t>
                      </a: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/ </a:t>
                      </a:r>
                      <a:r>
                        <a:rPr lang="en-GB" sz="1800" b="1" dirty="0">
                          <a:solidFill>
                            <a:srgbClr val="0070C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Research Support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ts val="1500"/>
                        </a:lnSpc>
                        <a:buNone/>
                      </a:pPr>
                      <a:r>
                        <a:rPr lang="en-GB" sz="1800" b="0" i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❌ Na/ </a:t>
                      </a:r>
                      <a:r>
                        <a:rPr lang="en-GB" sz="1800" b="1" i="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4167511"/>
                  </a:ext>
                </a:extLst>
              </a:tr>
              <a:tr h="575747">
                <a:tc>
                  <a:txBody>
                    <a:bodyPr/>
                    <a:lstStyle/>
                    <a:p>
                      <a:r>
                        <a:rPr lang="en-GB" sz="1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Cymorth</a:t>
                      </a: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Strwythur / </a:t>
                      </a:r>
                      <a:r>
                        <a:rPr lang="en-GB" sz="1800" b="1" dirty="0">
                          <a:solidFill>
                            <a:srgbClr val="0070C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Structure Support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ts val="1500"/>
                        </a:lnSpc>
                        <a:buNone/>
                      </a:pPr>
                      <a:r>
                        <a:rPr lang="en-GB" sz="1800" b="0" i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❌ Na / </a:t>
                      </a:r>
                      <a:r>
                        <a:rPr lang="en-GB" sz="1800" b="1" i="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2101419"/>
                  </a:ext>
                </a:extLst>
              </a:tr>
              <a:tr h="575747">
                <a:tc>
                  <a:txBody>
                    <a:bodyPr/>
                    <a:lstStyle/>
                    <a:p>
                      <a:r>
                        <a:rPr lang="en-GB" sz="1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Ysgrifennu</a:t>
                      </a: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Cynnwys</a:t>
                      </a: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/ </a:t>
                      </a:r>
                      <a:r>
                        <a:rPr lang="en-GB" sz="1800" b="1" dirty="0">
                          <a:solidFill>
                            <a:srgbClr val="0070C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Writing Content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ts val="1500"/>
                        </a:lnSpc>
                        <a:buNone/>
                      </a:pPr>
                      <a:r>
                        <a:rPr lang="en-GB" sz="1800" b="0" i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❌ Na / </a:t>
                      </a:r>
                      <a:r>
                        <a:rPr lang="en-GB" sz="1800" b="1" i="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8504304"/>
                  </a:ext>
                </a:extLst>
              </a:tr>
              <a:tr h="575747">
                <a:tc>
                  <a:txBody>
                    <a:bodyPr/>
                    <a:lstStyle/>
                    <a:p>
                      <a:r>
                        <a:rPr lang="en-GB" sz="1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Cynhyrchu</a:t>
                      </a: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Cynnwys</a:t>
                      </a: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Creadigol</a:t>
                      </a: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/ </a:t>
                      </a:r>
                      <a:r>
                        <a:rPr lang="en-GB" sz="1800" b="1" dirty="0">
                          <a:solidFill>
                            <a:srgbClr val="0070C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Creative Content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ts val="1500"/>
                        </a:lnSpc>
                        <a:buNone/>
                      </a:pPr>
                      <a:r>
                        <a:rPr lang="en-GB" sz="1800" b="0" i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❌ Na / </a:t>
                      </a:r>
                      <a:r>
                        <a:rPr lang="en-GB" sz="1800" b="1" i="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4238835"/>
                  </a:ext>
                </a:extLst>
              </a:tr>
              <a:tr h="575747">
                <a:tc>
                  <a:txBody>
                    <a:bodyPr/>
                    <a:lstStyle/>
                    <a:p>
                      <a:r>
                        <a:rPr lang="en-GB" sz="1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Rhaglennu</a:t>
                      </a: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/ </a:t>
                      </a:r>
                      <a:r>
                        <a:rPr lang="en-GB" sz="1800" b="1" dirty="0">
                          <a:solidFill>
                            <a:srgbClr val="0070C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Programming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ts val="1500"/>
                        </a:lnSpc>
                        <a:buNone/>
                      </a:pPr>
                      <a:r>
                        <a:rPr lang="en-GB" sz="1800" b="0" i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❌ Na / </a:t>
                      </a:r>
                      <a:r>
                        <a:rPr lang="en-GB" sz="1800" b="1" i="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0257681"/>
                  </a:ext>
                </a:extLst>
              </a:tr>
              <a:tr h="575747">
                <a:tc>
                  <a:txBody>
                    <a:bodyPr/>
                    <a:lstStyle/>
                    <a:p>
                      <a:r>
                        <a:rPr lang="en-GB" sz="1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Prawfddarllen</a:t>
                      </a: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/ </a:t>
                      </a:r>
                      <a:r>
                        <a:rPr lang="en-GB" sz="1800" b="1" dirty="0">
                          <a:solidFill>
                            <a:srgbClr val="0070C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Proofreading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ts val="1500"/>
                        </a:lnSpc>
                        <a:buNone/>
                      </a:pPr>
                      <a:r>
                        <a:rPr lang="en-GB" sz="1800" b="0" i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✅ Ie / </a:t>
                      </a:r>
                      <a:r>
                        <a:rPr lang="en-GB" sz="1800" b="1" i="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48428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52464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1FD6A-49DF-5AB1-9E72-A74BC331D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eich Gwaith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Submitting your Work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B51F55B-798E-CB44-86D1-80D7C72C09D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55494" y="2178425"/>
            <a:ext cx="4240306" cy="2561158"/>
          </a:xfrm>
          <a:prstGeom prst="rect">
            <a:avLst/>
          </a:prstGeom>
        </p:spPr>
      </p:pic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E10834EE-C602-2F75-D797-2ED9F14294D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4648199" y="2178425"/>
            <a:ext cx="4240305" cy="263688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16F2F6C-2DE1-1592-2434-AF6BF82F343D}"/>
              </a:ext>
            </a:extLst>
          </p:cNvPr>
          <p:cNvSpPr txBox="1"/>
          <p:nvPr/>
        </p:nvSpPr>
        <p:spPr>
          <a:xfrm>
            <a:off x="1008529" y="5056094"/>
            <a:ext cx="23855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Turnitin, 2025)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1F8545-B77B-FA67-C428-737FE715A59B}"/>
              </a:ext>
            </a:extLst>
          </p:cNvPr>
          <p:cNvSpPr txBox="1"/>
          <p:nvPr/>
        </p:nvSpPr>
        <p:spPr>
          <a:xfrm>
            <a:off x="5257800" y="5056094"/>
            <a:ext cx="2822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Tech Advisor, 2014)</a:t>
            </a:r>
          </a:p>
        </p:txBody>
      </p:sp>
    </p:spTree>
    <p:extLst>
      <p:ext uri="{BB962C8B-B14F-4D97-AF65-F5344CB8AC3E}">
        <p14:creationId xmlns:p14="http://schemas.microsoft.com/office/powerpoint/2010/main" val="17762048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D74FC5-076A-767B-21E7-48EC0C2258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4B001-CF60-4279-8C4C-E71471A16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Gofynion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eich Gwaith - A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Submitting Requirements - A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E1DC7BA-C8E0-10C3-AA4F-0268AF464E8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Llwybr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A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ddogfen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chyflwyno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Turnitin;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Tua 3,000 gair;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Myfyrdod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Integredig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Cynllun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Arweinyddiaeth.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8E15A4A-B44C-141F-30D3-141F166D382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Route A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document submitted via Turnitin;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Approximately 3,000 words;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Includes Integrative Reflection;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Includes Leadership Development Plan.</a:t>
            </a:r>
          </a:p>
        </p:txBody>
      </p:sp>
    </p:spTree>
    <p:extLst>
      <p:ext uri="{BB962C8B-B14F-4D97-AF65-F5344CB8AC3E}">
        <p14:creationId xmlns:p14="http://schemas.microsoft.com/office/powerpoint/2010/main" val="34491480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9AA4D1-2F92-E1D1-F363-8B9A5B90C7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13A5B-A03D-0D59-DEEB-E51EA7AE4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Gofynion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eich Gwaith - B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Submitting Requirements - B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FEBCA97E-FBDA-B8D5-9F07-02550B4DB57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Llwybr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B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wedi'i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recordio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10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Sylwebaeth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fyfyriol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1,500 gair;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Recordiad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wedi’i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lanlwytho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OneDrive;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Sylwebaeth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chyflwyno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Turnitin;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Dolen OneDrive yn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â'r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cyfarwyddiadau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48EAE842-C410-B09D-B0D0-9F5F762E413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Route B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10-minute recorded presentation;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1,500-word reflective commentary;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Recording uploaded to OneDrive;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Commentary submitted via Turnitin;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OneDrive link shared as instructed.</a:t>
            </a:r>
          </a:p>
        </p:txBody>
      </p:sp>
    </p:spTree>
    <p:extLst>
      <p:ext uri="{BB962C8B-B14F-4D97-AF65-F5344CB8AC3E}">
        <p14:creationId xmlns:p14="http://schemas.microsoft.com/office/powerpoint/2010/main" val="10885426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295F10-C894-3BE5-4342-CCC06A1B9E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1FAA38-7356-442C-5905-0265BE9A1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794" y="215153"/>
            <a:ext cx="7886700" cy="1035423"/>
          </a:xfrm>
        </p:spPr>
        <p:txBody>
          <a:bodyPr>
            <a:normAutofit fontScale="90000"/>
          </a:bodyPr>
          <a:lstStyle/>
          <a:p>
            <a:pPr algn="ctr"/>
            <a:r>
              <a:rPr lang="cy-GB" sz="3600" dirty="0">
                <a:latin typeface="Arial" panose="020B0604020202020204" pitchFamily="34" charset="0"/>
                <a:cs typeface="Arial" panose="020B0604020202020204" pitchFamily="34" charset="0"/>
              </a:rPr>
              <a:t>Cyflwyniadau o ansawdd uchel</a:t>
            </a:r>
            <a:br>
              <a:rPr 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36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High-performing</a:t>
            </a:r>
            <a:r>
              <a:rPr 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36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submissions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0AEBB-A8CF-1B28-E9E1-49C494BAC9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7908" y="1479176"/>
            <a:ext cx="4237892" cy="447614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y-GB" sz="1900" b="1" dirty="0">
                <a:latin typeface="Arial" panose="020B0604020202020204" pitchFamily="34" charset="0"/>
                <a:cs typeface="Arial" panose="020B0604020202020204" pitchFamily="34" charset="0"/>
              </a:rPr>
              <a:t>Dosbarth Cyntaf / Anrhydedd (70%+)</a:t>
            </a:r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✅ Myfyrdod beirniadol cryf;</a:t>
            </a:r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✅ Defnydd cyson o lenyddiaeth;</a:t>
            </a:r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✅ Cysylltiadau clir rhwng damcaniaeth ac arfer;</a:t>
            </a:r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✅ Tystiolaeth gref o ddatblygiad proffesiynol;</a:t>
            </a:r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✅ Trafodaeth dreiddgar a </a:t>
            </a:r>
            <a:r>
              <a:rPr lang="cy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chefnogedig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✅ Cynlluniau datblygu'r dyfodol wedi'u datblygu'n dda.</a:t>
            </a:r>
          </a:p>
          <a:p>
            <a:pPr marL="0" indent="0">
              <a:buNone/>
            </a:pPr>
            <a:endParaRPr lang="cy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83753F-4EBF-0784-FE2F-473583636F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479176"/>
            <a:ext cx="4402015" cy="447614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19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Class / Distinction (70%+)</a:t>
            </a:r>
            <a:endParaRPr lang="en-GB" sz="24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✅ Strong critical reflection;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✅ Consistent use of literature;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✅ Clear links between theory and practice;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✅ Strong evidence of professional growth;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✅ Insightful and supported discussion;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✅ Well-developed future plans</a:t>
            </a:r>
          </a:p>
        </p:txBody>
      </p:sp>
    </p:spTree>
    <p:extLst>
      <p:ext uri="{BB962C8B-B14F-4D97-AF65-F5344CB8AC3E}">
        <p14:creationId xmlns:p14="http://schemas.microsoft.com/office/powerpoint/2010/main" val="12310830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C1C957-5328-B90F-FA4A-589B7F1A86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889093A-2BE2-C457-117C-53AB1AEB1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794" y="215153"/>
            <a:ext cx="7886700" cy="1035423"/>
          </a:xfrm>
        </p:spPr>
        <p:txBody>
          <a:bodyPr>
            <a:normAutofit fontScale="90000"/>
          </a:bodyPr>
          <a:lstStyle/>
          <a:p>
            <a:pPr algn="ctr"/>
            <a:r>
              <a:rPr lang="cy-GB" sz="3600" dirty="0">
                <a:latin typeface="Arial" panose="020B0604020202020204" pitchFamily="34" charset="0"/>
                <a:cs typeface="Arial" panose="020B0604020202020204" pitchFamily="34" charset="0"/>
              </a:rPr>
              <a:t>Beth i osgoi...</a:t>
            </a:r>
            <a:br>
              <a:rPr 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36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cy-GB" sz="36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</a:t>
            </a:r>
            <a:r>
              <a:rPr 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...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AD734-F25D-CC61-691F-42B180AF14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7908" y="1479176"/>
            <a:ext cx="4237892" cy="44761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❌ Disgrifio yn hytrach na myfyrio;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❌ Methu cysylltu damcaniaeth ac arfer;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❌ Defnydd cyfyngedig o dystiolaeth;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❌ Cyfeiriadau annigonol at Hawliau Plant;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❌ Diffyg cyd-destun Cymreig;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❌ Cynllunio gweithredu gwan;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❌ Gormod o ddibyniaeth ar farn bersonol;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❌ Strwythur gwan.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30E724-60E7-B4FA-FB75-534819E039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479176"/>
            <a:ext cx="4402015" cy="44761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❌ Describing rather than reflecting;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❌ Failing to connect theory and practice;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❌ Limited use of evidence;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❌ Insufficient reference to Children's Rights;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❌ Lack of Welsh context;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❌ Weak action planning;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❌ Overreliance on personal opinion;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❌ Poor structure.</a:t>
            </a:r>
          </a:p>
        </p:txBody>
      </p:sp>
    </p:spTree>
    <p:extLst>
      <p:ext uri="{BB962C8B-B14F-4D97-AF65-F5344CB8AC3E}">
        <p14:creationId xmlns:p14="http://schemas.microsoft.com/office/powerpoint/2010/main" val="35106906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85B06D-C318-37B9-AAE3-5F8FFA40E3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3CC81A5-2A7C-E43B-7396-8D7FF53D6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794" y="365125"/>
            <a:ext cx="7886700" cy="1065089"/>
          </a:xfrm>
        </p:spPr>
        <p:txBody>
          <a:bodyPr>
            <a:normAutofit/>
          </a:bodyPr>
          <a:lstStyle/>
          <a:p>
            <a:pPr algn="ctr"/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Rhestr Wirio Terfynol</a:t>
            </a:r>
            <a:b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Final Checklist</a:t>
            </a:r>
            <a:endParaRPr lang="en-GB" sz="2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0A62D-2192-CA22-0416-936A49ECFF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7908" y="1781906"/>
            <a:ext cx="4237892" cy="4173416"/>
          </a:xfrm>
        </p:spPr>
        <p:txBody>
          <a:bodyPr>
            <a:normAutofit fontScale="92500" lnSpcReduction="10000"/>
          </a:bodyPr>
          <a:lstStyle/>
          <a:p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Gofynion Asesu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☐ Dewiswyd llwybr asesu;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☐ Cwblhawyd pob adran ofynnol;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☐ Cynhwyswyd y Myfyrdod Integredig;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☐ Cynhwyswyd Cynllun Datblygu Arweinyddiaeth.</a:t>
            </a:r>
          </a:p>
          <a:p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Gofynion Academaidd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☐ Cyfeirnodi cywir;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☐ Wedi cynnwys rhestr cyfeirnodi;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☐ Wedi gwirio sillafu a gramadeg;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☐ O fewn y terfyn geiriau.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D32F93-2D31-397A-766C-0B26BD2286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781908"/>
            <a:ext cx="4402015" cy="4173415"/>
          </a:xfrm>
        </p:spPr>
        <p:txBody>
          <a:bodyPr>
            <a:normAutofit fontScale="92500" lnSpcReduction="10000"/>
          </a:bodyPr>
          <a:lstStyle/>
          <a:p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Requirements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☐ Chosen assessment route;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☐ Completed all required sections;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☐ Included Integrative Reflection;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☐ Included Leadership Development Plan.</a:t>
            </a:r>
          </a:p>
          <a:p>
            <a:endParaRPr lang="en-GB" sz="2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Requirements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☐ Literature cited correctly;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☐ Reference list included;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☐ Proofread spelling and grammar;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☐ Within word count limits.</a:t>
            </a:r>
          </a:p>
        </p:txBody>
      </p:sp>
    </p:spTree>
    <p:extLst>
      <p:ext uri="{BB962C8B-B14F-4D97-AF65-F5344CB8AC3E}">
        <p14:creationId xmlns:p14="http://schemas.microsoft.com/office/powerpoint/2010/main" val="15994378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526A65-6AB4-4134-F38C-6435C277E3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C2CF0D5-7546-7156-015D-B47A7F4CE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794" y="365125"/>
            <a:ext cx="7886700" cy="1065089"/>
          </a:xfrm>
        </p:spPr>
        <p:txBody>
          <a:bodyPr>
            <a:normAutofit/>
          </a:bodyPr>
          <a:lstStyle/>
          <a:p>
            <a:pPr algn="ctr"/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Rhestr Wirio Terfynol</a:t>
            </a:r>
            <a:b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Final Checklist</a:t>
            </a:r>
            <a:endParaRPr lang="en-GB" sz="2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AC43CE-9DBE-002B-D471-EE63A9EB36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7908" y="1781906"/>
            <a:ext cx="4237892" cy="4173416"/>
          </a:xfrm>
        </p:spPr>
        <p:txBody>
          <a:bodyPr>
            <a:normAutofit fontScale="92500" lnSpcReduction="20000"/>
          </a:bodyPr>
          <a:lstStyle/>
          <a:p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Gofynion Proffesiynol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☐ Gwybodaeth gyfrinachol wedi'i dileu;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☐ Wedi'i defnyddio iaith broffesiynol;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☐ Ystyriwyd y cyd-destun Cymreig;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☐ Cyfeiriwyd at Hawliau Plant lle bo'n briodol.</a:t>
            </a:r>
          </a:p>
          <a:p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Gofynion Portffolio 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☐ Tystiolaeth o bob un o'r chwe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Patch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☐ Tystiolaeth AWLIF wedi'i chadw;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☐ Atodiadau ategol wedi'u cynnwys;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☐ Adolygiad terfynol wedi'i gwblhau.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EF807E-FDD8-469F-88F9-C6E2744370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781908"/>
            <a:ext cx="4402015" cy="4173415"/>
          </a:xfrm>
        </p:spPr>
        <p:txBody>
          <a:bodyPr>
            <a:normAutofit fontScale="92500" lnSpcReduction="20000"/>
          </a:bodyPr>
          <a:lstStyle/>
          <a:p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Requirements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☐ Confidential information removed;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☐ Professional language used;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☐ Welsh context considered where appropriate;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☐ Children's rights referenced where appropriate.</a:t>
            </a:r>
          </a:p>
          <a:p>
            <a:endParaRPr lang="en-GB" sz="2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Portfolio Requirements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☐ Evidence from all six patches included;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☐ AWLIF evidence retained;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☐ Supporting appendices included;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☐ Final review completed.</a:t>
            </a:r>
          </a:p>
        </p:txBody>
      </p:sp>
    </p:spTree>
    <p:extLst>
      <p:ext uri="{BB962C8B-B14F-4D97-AF65-F5344CB8AC3E}">
        <p14:creationId xmlns:p14="http://schemas.microsoft.com/office/powerpoint/2010/main" val="8618386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A97CC8-9B7A-B72C-D09D-9E4558B107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913E15E-D348-6789-BE03-E91322E51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794" y="365125"/>
            <a:ext cx="7886700" cy="1065089"/>
          </a:xfrm>
        </p:spPr>
        <p:txBody>
          <a:bodyPr>
            <a:normAutofit/>
          </a:bodyPr>
          <a:lstStyle/>
          <a:p>
            <a:pPr algn="ctr"/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Cymorth a Chysylltiadau Defnyddiol</a:t>
            </a:r>
            <a:b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 and Useful Contacts</a:t>
            </a:r>
            <a:endParaRPr lang="en-GB" sz="2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01DE5-7610-77C6-AB00-C5F95EF933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7908" y="1781906"/>
            <a:ext cx="4237892" cy="41734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Unrhyw broblem neu gonsyrn:</a:t>
            </a:r>
          </a:p>
          <a:p>
            <a:pPr>
              <a:buFontTx/>
              <a:buChar char="-"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Cysylltwch â thiwtor y sesiwn;</a:t>
            </a:r>
          </a:p>
          <a:p>
            <a:pPr>
              <a:buFontTx/>
              <a:buChar char="-"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Hwb: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hwb@uwtsd.ac.uk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Tx/>
              <a:buChar char="-"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Service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Now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drwy eich tudalen Hwb</a:t>
            </a:r>
          </a:p>
          <a:p>
            <a:pPr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☎ IT Helpdesk (24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awr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):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0300 500 5055</a:t>
            </a:r>
            <a:endParaRPr lang="cy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1191BC-835E-54C6-B079-564F98A596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781908"/>
            <a:ext cx="4402015" cy="41734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issues/concerns:</a:t>
            </a:r>
          </a:p>
          <a:p>
            <a:pPr>
              <a:buFontTx/>
              <a:buChar char="-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Contact session tutor;</a:t>
            </a:r>
          </a:p>
          <a:p>
            <a:pPr>
              <a:buFontTx/>
              <a:buChar char="-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Hwb – </a:t>
            </a: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hwb@uwtsd.ac.uk</a:t>
            </a:r>
            <a:endParaRPr lang="en-GB" sz="2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 Now via your Hwb page</a:t>
            </a:r>
          </a:p>
          <a:p>
            <a:pPr>
              <a:buFontTx/>
              <a:buChar char="-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☎ IT Helpdesk (24 hour):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0300 500 5055</a:t>
            </a:r>
          </a:p>
        </p:txBody>
      </p:sp>
    </p:spTree>
    <p:extLst>
      <p:ext uri="{BB962C8B-B14F-4D97-AF65-F5344CB8AC3E}">
        <p14:creationId xmlns:p14="http://schemas.microsoft.com/office/powerpoint/2010/main" val="902627986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1970</Words>
  <Application>Microsoft Office PowerPoint</Application>
  <PresentationFormat>On-screen Show (4:3)</PresentationFormat>
  <Paragraphs>403</Paragraphs>
  <Slides>28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28</vt:i4>
      </vt:variant>
    </vt:vector>
  </HeadingPairs>
  <TitlesOfParts>
    <vt:vector size="37" baseType="lpstr">
      <vt:lpstr>ＭＳ Ｐゴシック</vt:lpstr>
      <vt:lpstr>Arial</vt:lpstr>
      <vt:lpstr>Calibri</vt:lpstr>
      <vt:lpstr>Calibri Light</vt:lpstr>
      <vt:lpstr>Title Slide 1</vt:lpstr>
      <vt:lpstr>Title Slide 2</vt:lpstr>
      <vt:lpstr>Title Slide 4</vt:lpstr>
      <vt:lpstr>Sub Title 1</vt:lpstr>
      <vt:lpstr>Accessible 2</vt:lpstr>
      <vt:lpstr>Lefel 4  Paratoi ar gyfer Arweinyddiaeth a Rheolaeth  Y Darn Cysylltu      </vt:lpstr>
      <vt:lpstr>Y Darn Cysylltu The Stitch Piece</vt:lpstr>
      <vt:lpstr>Beth yw’r Darn Cysylltu? What is the Stitch Piece?</vt:lpstr>
      <vt:lpstr> Y Daith Ddysgu The Learning Journey </vt:lpstr>
      <vt:lpstr>Beth Ddylech Chi Fyfyrio Arno? What Should You Reflect On?</vt:lpstr>
      <vt:lpstr>Themâu Allweddol i’w Cysylltu Key Themes to Bring Together</vt:lpstr>
      <vt:lpstr>Symud o Ddisgrifio i Fyfyrio Moving from Description to Reflection</vt:lpstr>
      <vt:lpstr>Strwythur Awgrymedig Suggested Structure</vt:lpstr>
      <vt:lpstr>Templed (dewisol) Template (optional)</vt:lpstr>
      <vt:lpstr>Cysylltiadau AWLIF AWLIF Links</vt:lpstr>
      <vt:lpstr>Yr Asesiad Terfynol Final Assessment</vt:lpstr>
      <vt:lpstr>Llwybr A Beth mae’r aseswyr yn chwilio amdano?</vt:lpstr>
      <vt:lpstr>Route A What are assessors looking for?</vt:lpstr>
      <vt:lpstr>Llwybr B Route B</vt:lpstr>
      <vt:lpstr>Pwysigrwydd Dyddiadau Cyflwyno Submission Dates Matter</vt:lpstr>
      <vt:lpstr>Canlyniadau Cyflwyno’n Hwyr Consequences of Late Submission</vt:lpstr>
      <vt:lpstr>Deall y Meini Prawf Understanding the Marking Criteria</vt:lpstr>
      <vt:lpstr>Disgwyliadau Cyfeirnodi Referencing Expectations</vt:lpstr>
      <vt:lpstr>Defnyddio Atodiadau Using Appendices</vt:lpstr>
      <vt:lpstr>Uniondeb Academaidd ac AI Academic Integrity and AI</vt:lpstr>
      <vt:lpstr>Cyflwyno eich Gwaith Submitting your Work</vt:lpstr>
      <vt:lpstr>Gofynion eich Gwaith - A Submitting Requirements - A</vt:lpstr>
      <vt:lpstr>Gofynion eich Gwaith - B Submitting Requirements - B</vt:lpstr>
      <vt:lpstr>Cyflwyniadau o ansawdd uchel High-performing submissions</vt:lpstr>
      <vt:lpstr>Beth i osgoi... What to avoid...</vt:lpstr>
      <vt:lpstr>Rhestr Wirio Terfynol Final Checklist</vt:lpstr>
      <vt:lpstr>Rhestr Wirio Terfynol Final Checklist</vt:lpstr>
      <vt:lpstr>Cymorth a Chysylltiadau Defnyddiol Help and Useful Contacts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Alison Rees-Edwards</cp:lastModifiedBy>
  <cp:revision>23</cp:revision>
  <dcterms:created xsi:type="dcterms:W3CDTF">2021-03-10T12:10:47Z</dcterms:created>
  <dcterms:modified xsi:type="dcterms:W3CDTF">2026-09-15T12:22:22Z</dcterms:modified>
</cp:coreProperties>
</file>