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ags/tag1.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ink/inkAction1.xml" ContentType="application/vnd.ms-office.inkAction+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handoutMasterIdLst>
    <p:handoutMasterId r:id="rId24"/>
  </p:handoutMasterIdLst>
  <p:sldIdLst>
    <p:sldId id="278" r:id="rId5"/>
    <p:sldId id="280" r:id="rId6"/>
    <p:sldId id="281" r:id="rId7"/>
    <p:sldId id="287" r:id="rId8"/>
    <p:sldId id="288" r:id="rId9"/>
    <p:sldId id="289" r:id="rId10"/>
    <p:sldId id="290" r:id="rId11"/>
    <p:sldId id="297" r:id="rId12"/>
    <p:sldId id="298" r:id="rId13"/>
    <p:sldId id="299" r:id="rId14"/>
    <p:sldId id="300" r:id="rId15"/>
    <p:sldId id="301" r:id="rId16"/>
    <p:sldId id="296" r:id="rId17"/>
    <p:sldId id="292" r:id="rId18"/>
    <p:sldId id="293" r:id="rId19"/>
    <p:sldId id="302" r:id="rId20"/>
    <p:sldId id="294" r:id="rId21"/>
    <p:sldId id="295"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DC1D2-DB87-4C67-9583-863D8105DFA0}" v="102" dt="2023-05-31T17:13:47.350"/>
    <p1510:client id="{9DAE1F33-6B6A-47E3-8578-57DD25169FFD}" v="7" dt="2023-05-31T17:22:33.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991" autoAdjust="0"/>
  </p:normalViewPr>
  <p:slideViewPr>
    <p:cSldViewPr snapToGrid="0">
      <p:cViewPr varScale="1">
        <p:scale>
          <a:sx n="75" d="100"/>
          <a:sy n="75" d="100"/>
        </p:scale>
        <p:origin x="974" y="58"/>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Questionnaire</a:t>
            </a:r>
            <a:r>
              <a:rPr lang="en-GB" baseline="0"/>
              <a:t> Results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8"/>
          <c:order val="8"/>
          <c:tx>
            <c:strRef>
              <c:f>Sheet1!$L$4</c:f>
              <c:strCache>
                <c:ptCount val="1"/>
                <c:pt idx="0">
                  <c:v>Yes</c:v>
                </c:pt>
              </c:strCache>
            </c:strRef>
          </c:tx>
          <c:spPr>
            <a:solidFill>
              <a:schemeClr val="accent3">
                <a:lumMod val="60000"/>
              </a:schemeClr>
            </a:solidFill>
            <a:ln>
              <a:noFill/>
            </a:ln>
            <a:effectLst/>
          </c:spPr>
          <c:invertIfNegative val="0"/>
          <c:cat>
            <c:strRef>
              <c:f>Sheet1!$C$5:$C$13</c:f>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f>Sheet1!$L$5:$L$13</c:f>
              <c:numCache>
                <c:formatCode>General</c:formatCode>
                <c:ptCount val="9"/>
                <c:pt idx="0">
                  <c:v>15</c:v>
                </c:pt>
                <c:pt idx="1">
                  <c:v>5</c:v>
                </c:pt>
                <c:pt idx="2">
                  <c:v>3</c:v>
                </c:pt>
                <c:pt idx="3">
                  <c:v>14</c:v>
                </c:pt>
                <c:pt idx="4">
                  <c:v>15</c:v>
                </c:pt>
                <c:pt idx="5">
                  <c:v>10</c:v>
                </c:pt>
                <c:pt idx="6">
                  <c:v>6</c:v>
                </c:pt>
                <c:pt idx="7">
                  <c:v>11</c:v>
                </c:pt>
                <c:pt idx="8">
                  <c:v>6</c:v>
                </c:pt>
              </c:numCache>
            </c:numRef>
          </c:val>
          <c:extLst>
            <c:ext xmlns:c16="http://schemas.microsoft.com/office/drawing/2014/chart" uri="{C3380CC4-5D6E-409C-BE32-E72D297353CC}">
              <c16:uniqueId val="{00000000-FD1C-4956-882F-08DB31CD4345}"/>
            </c:ext>
          </c:extLst>
        </c:ser>
        <c:ser>
          <c:idx val="9"/>
          <c:order val="9"/>
          <c:tx>
            <c:strRef>
              <c:f>Sheet1!$M$4</c:f>
              <c:strCache>
                <c:ptCount val="1"/>
                <c:pt idx="0">
                  <c:v>No</c:v>
                </c:pt>
              </c:strCache>
            </c:strRef>
          </c:tx>
          <c:spPr>
            <a:solidFill>
              <a:schemeClr val="accent4">
                <a:lumMod val="60000"/>
              </a:schemeClr>
            </a:solidFill>
            <a:ln>
              <a:noFill/>
            </a:ln>
            <a:effectLst/>
          </c:spPr>
          <c:invertIfNegative val="0"/>
          <c:cat>
            <c:strRef>
              <c:f>Sheet1!$C$5:$C$13</c:f>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f>Sheet1!$M$5:$M$13</c:f>
              <c:numCache>
                <c:formatCode>General</c:formatCode>
                <c:ptCount val="9"/>
                <c:pt idx="0">
                  <c:v>0</c:v>
                </c:pt>
                <c:pt idx="1">
                  <c:v>10</c:v>
                </c:pt>
                <c:pt idx="2">
                  <c:v>12</c:v>
                </c:pt>
                <c:pt idx="3">
                  <c:v>1</c:v>
                </c:pt>
                <c:pt idx="4">
                  <c:v>0</c:v>
                </c:pt>
                <c:pt idx="5">
                  <c:v>5</c:v>
                </c:pt>
                <c:pt idx="6">
                  <c:v>9</c:v>
                </c:pt>
                <c:pt idx="7">
                  <c:v>4</c:v>
                </c:pt>
                <c:pt idx="8">
                  <c:v>9</c:v>
                </c:pt>
              </c:numCache>
            </c:numRef>
          </c:val>
          <c:extLst>
            <c:ext xmlns:c16="http://schemas.microsoft.com/office/drawing/2014/chart" uri="{C3380CC4-5D6E-409C-BE32-E72D297353CC}">
              <c16:uniqueId val="{00000001-FD1C-4956-882F-08DB31CD4345}"/>
            </c:ext>
          </c:extLst>
        </c:ser>
        <c:dLbls>
          <c:showLegendKey val="0"/>
          <c:showVal val="0"/>
          <c:showCatName val="0"/>
          <c:showSerName val="0"/>
          <c:showPercent val="0"/>
          <c:showBubbleSize val="0"/>
        </c:dLbls>
        <c:gapWidth val="182"/>
        <c:axId val="1682970528"/>
        <c:axId val="1682969568"/>
        <c:extLst>
          <c:ext xmlns:c15="http://schemas.microsoft.com/office/drawing/2012/chart" uri="{02D57815-91ED-43cb-92C2-25804820EDAC}">
            <c15:filteredBarSeries>
              <c15:ser>
                <c:idx val="0"/>
                <c:order val="0"/>
                <c:tx>
                  <c:strRef>
                    <c:extLst>
                      <c:ext uri="{02D57815-91ED-43cb-92C2-25804820EDAC}">
                        <c15:formulaRef>
                          <c15:sqref>Sheet1!$D$4</c15:sqref>
                        </c15:formulaRef>
                      </c:ext>
                    </c:extLst>
                    <c:strCache>
                      <c:ptCount val="1"/>
                    </c:strCache>
                  </c:strRef>
                </c:tx>
                <c:spPr>
                  <a:solidFill>
                    <a:schemeClr val="accent1"/>
                  </a:solidFill>
                  <a:ln>
                    <a:noFill/>
                  </a:ln>
                  <a:effectLst/>
                </c:spPr>
                <c:invertIfNegative val="0"/>
                <c:cat>
                  <c:strRef>
                    <c:extLst>
                      <c:ex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c:ext uri="{02D57815-91ED-43cb-92C2-25804820EDAC}">
                        <c15:formulaRef>
                          <c15:sqref>Sheet1!$D$5:$D$13</c15:sqref>
                        </c15:formulaRef>
                      </c:ext>
                    </c:extLst>
                    <c:numCache>
                      <c:formatCode>General</c:formatCode>
                      <c:ptCount val="9"/>
                    </c:numCache>
                  </c:numRef>
                </c:val>
                <c:extLst>
                  <c:ext xmlns:c16="http://schemas.microsoft.com/office/drawing/2014/chart" uri="{C3380CC4-5D6E-409C-BE32-E72D297353CC}">
                    <c16:uniqueId val="{00000002-FD1C-4956-882F-08DB31CD4345}"/>
                  </c:ext>
                </c:extLst>
              </c15:ser>
            </c15:filteredBarSeries>
            <c15:filteredBarSeries>
              <c15:ser>
                <c:idx val="1"/>
                <c:order val="1"/>
                <c:tx>
                  <c:strRef>
                    <c:extLst xmlns:c15="http://schemas.microsoft.com/office/drawing/2012/chart">
                      <c:ext xmlns:c15="http://schemas.microsoft.com/office/drawing/2012/chart" uri="{02D57815-91ED-43cb-92C2-25804820EDAC}">
                        <c15:formulaRef>
                          <c15:sqref>Sheet1!$E$4</c15:sqref>
                        </c15:formulaRef>
                      </c:ext>
                    </c:extLst>
                    <c:strCache>
                      <c:ptCount val="1"/>
                    </c:strCache>
                  </c:strRef>
                </c:tx>
                <c:spPr>
                  <a:solidFill>
                    <a:schemeClr val="accent2"/>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Sheet1!$E$5:$E$13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3-FD1C-4956-882F-08DB31CD4345}"/>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Sheet1!$F$4</c15:sqref>
                        </c15:formulaRef>
                      </c:ext>
                    </c:extLst>
                    <c:strCache>
                      <c:ptCount val="1"/>
                    </c:strCache>
                  </c:strRef>
                </c:tx>
                <c:spPr>
                  <a:solidFill>
                    <a:schemeClr val="accent3"/>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Sheet1!$F$5:$F$13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4-FD1C-4956-882F-08DB31CD4345}"/>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Sheet1!$G$4</c15:sqref>
                        </c15:formulaRef>
                      </c:ext>
                    </c:extLst>
                    <c:strCache>
                      <c:ptCount val="1"/>
                    </c:strCache>
                  </c:strRef>
                </c:tx>
                <c:spPr>
                  <a:solidFill>
                    <a:schemeClr val="accent4"/>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Sheet1!$G$5:$G$13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5-FD1C-4956-882F-08DB31CD4345}"/>
                  </c:ext>
                </c:extLst>
              </c15:ser>
            </c15:filteredBarSeries>
            <c15:filteredBarSeries>
              <c15:ser>
                <c:idx val="4"/>
                <c:order val="4"/>
                <c:tx>
                  <c:strRef>
                    <c:extLst xmlns:c15="http://schemas.microsoft.com/office/drawing/2012/chart">
                      <c:ext xmlns:c15="http://schemas.microsoft.com/office/drawing/2012/chart" uri="{02D57815-91ED-43cb-92C2-25804820EDAC}">
                        <c15:formulaRef>
                          <c15:sqref>Sheet1!$H$4</c15:sqref>
                        </c15:formulaRef>
                      </c:ext>
                    </c:extLst>
                    <c:strCache>
                      <c:ptCount val="1"/>
                    </c:strCache>
                  </c:strRef>
                </c:tx>
                <c:spPr>
                  <a:solidFill>
                    <a:schemeClr val="accent5"/>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Sheet1!$H$5:$H$13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6-FD1C-4956-882F-08DB31CD4345}"/>
                  </c:ext>
                </c:extLst>
              </c15:ser>
            </c15:filteredBarSeries>
            <c15:filteredBarSeries>
              <c15:ser>
                <c:idx val="5"/>
                <c:order val="5"/>
                <c:tx>
                  <c:strRef>
                    <c:extLst xmlns:c15="http://schemas.microsoft.com/office/drawing/2012/chart">
                      <c:ext xmlns:c15="http://schemas.microsoft.com/office/drawing/2012/chart" uri="{02D57815-91ED-43cb-92C2-25804820EDAC}">
                        <c15:formulaRef>
                          <c15:sqref>Sheet1!$I$4</c15:sqref>
                        </c15:formulaRef>
                      </c:ext>
                    </c:extLst>
                    <c:strCache>
                      <c:ptCount val="1"/>
                    </c:strCache>
                  </c:strRef>
                </c:tx>
                <c:spPr>
                  <a:solidFill>
                    <a:schemeClr val="accent6"/>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Sheet1!$I$5:$I$13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7-FD1C-4956-882F-08DB31CD4345}"/>
                  </c:ext>
                </c:extLst>
              </c15:ser>
            </c15:filteredBarSeries>
            <c15:filteredBarSeries>
              <c15:ser>
                <c:idx val="6"/>
                <c:order val="6"/>
                <c:tx>
                  <c:strRef>
                    <c:extLst xmlns:c15="http://schemas.microsoft.com/office/drawing/2012/chart">
                      <c:ext xmlns:c15="http://schemas.microsoft.com/office/drawing/2012/chart" uri="{02D57815-91ED-43cb-92C2-25804820EDAC}">
                        <c15:formulaRef>
                          <c15:sqref>Sheet1!$J$4</c15:sqref>
                        </c15:formulaRef>
                      </c:ext>
                    </c:extLst>
                    <c:strCache>
                      <c:ptCount val="1"/>
                    </c:strCache>
                  </c:strRef>
                </c:tx>
                <c:spPr>
                  <a:solidFill>
                    <a:schemeClr val="accent1">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Sheet1!$J$5:$J$13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8-FD1C-4956-882F-08DB31CD4345}"/>
                  </c:ext>
                </c:extLst>
              </c15:ser>
            </c15:filteredBarSeries>
            <c15:filteredBarSeries>
              <c15:ser>
                <c:idx val="7"/>
                <c:order val="7"/>
                <c:tx>
                  <c:strRef>
                    <c:extLst xmlns:c15="http://schemas.microsoft.com/office/drawing/2012/chart">
                      <c:ext xmlns:c15="http://schemas.microsoft.com/office/drawing/2012/chart" uri="{02D57815-91ED-43cb-92C2-25804820EDAC}">
                        <c15:formulaRef>
                          <c15:sqref>Sheet1!$K$4</c15:sqref>
                        </c15:formulaRef>
                      </c:ext>
                    </c:extLst>
                    <c:strCache>
                      <c:ptCount val="1"/>
                    </c:strCache>
                  </c:strRef>
                </c:tx>
                <c:spPr>
                  <a:solidFill>
                    <a:schemeClr val="accent2">
                      <a:lumMod val="60000"/>
                    </a:schemeClr>
                  </a:solidFill>
                  <a:ln>
                    <a:noFill/>
                  </a:ln>
                  <a:effectLst/>
                </c:spPr>
                <c:invertIfNegative val="0"/>
                <c:cat>
                  <c:strRef>
                    <c:extLst xmlns:c15="http://schemas.microsoft.com/office/drawing/2012/chart">
                      <c:ext xmlns:c15="http://schemas.microsoft.com/office/drawing/2012/chart" uri="{02D57815-91ED-43cb-92C2-25804820EDAC}">
                        <c15:formulaRef>
                          <c15:sqref>Sheet1!$C$5:$C$13</c15:sqref>
                        </c15:formulaRef>
                      </c:ext>
                    </c:extLst>
                    <c:strCache>
                      <c:ptCount val="9"/>
                      <c:pt idx="0">
                        <c:v> Was the merger for the Energy departments initiated by higher management only?</c:v>
                      </c:pt>
                      <c:pt idx="1">
                        <c:v>Was potential resistance from the workforce considered before applying the change?</c:v>
                      </c:pt>
                      <c:pt idx="2">
                        <c:v>Were measures put in place to manage the resistance before issues were raised by the workforce?</c:v>
                      </c:pt>
                      <c:pt idx="3">
                        <c:v>Did the change have a negative effect on the productivity and well-being of workers initially?</c:v>
                      </c:pt>
                      <c:pt idx="4">
                        <c:v>Was the change put in place to cut the company’s financial costs?</c:v>
                      </c:pt>
                      <c:pt idx="5">
                        <c:v>Do you feel as a workforce that you had any benefits from the merger?</c:v>
                      </c:pt>
                      <c:pt idx="6">
                        <c:v>Do you feel like this affects employees’ workloads and responsibilities by merging departments?</c:v>
                      </c:pt>
                      <c:pt idx="7">
                        <c:v>Do you feel the old system was effective and efficient prior to the change?</c:v>
                      </c:pt>
                      <c:pt idx="8">
                        <c:v>Do you feel the new system is a more effective and efficient post to the change?</c:v>
                      </c:pt>
                    </c:strCache>
                  </c:strRef>
                </c:cat>
                <c:val>
                  <c:numRef>
                    <c:extLst xmlns:c15="http://schemas.microsoft.com/office/drawing/2012/chart">
                      <c:ext xmlns:c15="http://schemas.microsoft.com/office/drawing/2012/chart" uri="{02D57815-91ED-43cb-92C2-25804820EDAC}">
                        <c15:formulaRef>
                          <c15:sqref>Sheet1!$K$5:$K$13</c15:sqref>
                        </c15:formulaRef>
                      </c:ext>
                    </c:extLst>
                    <c:numCache>
                      <c:formatCode>General</c:formatCode>
                      <c:ptCount val="9"/>
                    </c:numCache>
                  </c:numRef>
                </c:val>
                <c:extLst xmlns:c15="http://schemas.microsoft.com/office/drawing/2012/chart">
                  <c:ext xmlns:c16="http://schemas.microsoft.com/office/drawing/2014/chart" uri="{C3380CC4-5D6E-409C-BE32-E72D297353CC}">
                    <c16:uniqueId val="{00000009-FD1C-4956-882F-08DB31CD4345}"/>
                  </c:ext>
                </c:extLst>
              </c15:ser>
            </c15:filteredBarSeries>
          </c:ext>
        </c:extLst>
      </c:barChart>
      <c:catAx>
        <c:axId val="168297052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2969568"/>
        <c:crosses val="autoZero"/>
        <c:auto val="1"/>
        <c:lblAlgn val="ctr"/>
        <c:lblOffset val="100"/>
        <c:noMultiLvlLbl val="0"/>
      </c:catAx>
      <c:valAx>
        <c:axId val="168296956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29705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C30D8D-1E8E-46AF-9C10-3BD426B2523A}" type="datetime1">
              <a:rPr lang="en-GB" smtClean="0"/>
              <a:t>01/06/2023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93D865-7669-4F64-9733-F997BDAED295}" type="slidenum">
              <a:rPr lang="en-GB" smtClean="0"/>
              <a:t>‹#›</a:t>
            </a:fld>
            <a:endParaRPr lang="en-GB" dirty="0"/>
          </a:p>
        </p:txBody>
      </p:sp>
    </p:spTree>
    <p:extLst>
      <p:ext uri="{BB962C8B-B14F-4D97-AF65-F5344CB8AC3E}">
        <p14:creationId xmlns:p14="http://schemas.microsoft.com/office/powerpoint/2010/main" val="2794134009"/>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6-01T08:22:00.893"/>
    </inkml:context>
    <inkml:brush xml:id="br0">
      <inkml:brushProperty name="width" value="0.05292" units="cm"/>
      <inkml:brushProperty name="height" value="0.05292" units="cm"/>
      <inkml:brushProperty name="color" value="#FFC000"/>
    </inkml:brush>
  </inkml:definitions>
  <inkml:trace contextRef="#ctx0" brushRef="#br0">14137 17610 0</inkml:trace>
</inkml:ink>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6-01T08:21:30.709"/>
    </inkml:context>
    <inkml:brush xml:id="br0">
      <inkml:brushProperty name="width" value="0.05292" units="cm"/>
      <inkml:brushProperty name="height" value="0.05292" units="cm"/>
      <inkml:brushProperty name="color" value="#FFFFFF"/>
    </inkml:brush>
  </inkml:definitions>
  <iact:action type="add" startTime="1221">
    <iact:property name="dataType"/>
    <iact:actionData xml:id="d0">
      <inkml:trace xmlns:inkml="http://www.w3.org/2003/InkML" xml:id="stk0" contextRef="#ctx0" brushRef="#br0">26598 7105 0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CD5E69-3755-402E-89C1-CDB30CA7425E}" type="datetime1">
              <a:rPr lang="en-GB" noProof="0" smtClean="0"/>
              <a:t>01/06/2023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E6DE88F-1F85-4A27-9D34-D74A50E7B0DA}" type="slidenum">
              <a:rPr lang="en-GB" noProof="0" smtClean="0"/>
              <a:t>‹#›</a:t>
            </a:fld>
            <a:endParaRPr lang="en-GB" noProof="0"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Welcome,  to my project presentation of my analysis of a critical organisational change at a UK Steel Works, </a:t>
            </a:r>
            <a:endParaRPr lang="en-GB" dirty="0"/>
          </a:p>
        </p:txBody>
      </p:sp>
      <p:sp>
        <p:nvSpPr>
          <p:cNvPr id="4" name="Slide Number Placeholder 3"/>
          <p:cNvSpPr>
            <a:spLocks noGrp="1"/>
          </p:cNvSpPr>
          <p:nvPr>
            <p:ph type="sldNum" sz="quarter" idx="10"/>
          </p:nvPr>
        </p:nvSpPr>
        <p:spPr/>
        <p:txBody>
          <a:bodyPr/>
          <a:lstStyle/>
          <a:p>
            <a:pPr rtl="0"/>
            <a:fld id="{2E6DE88F-1F85-4A27-9D34-D74A50E7B0DA}" type="slidenum">
              <a:rPr lang="en-GB" smtClean="0"/>
              <a:t>1</a:t>
            </a:fld>
            <a:endParaRPr lang="en-GB" dirty="0"/>
          </a:p>
        </p:txBody>
      </p:sp>
    </p:spTree>
    <p:extLst>
      <p:ext uri="{BB962C8B-B14F-4D97-AF65-F5344CB8AC3E}">
        <p14:creationId xmlns:p14="http://schemas.microsoft.com/office/powerpoint/2010/main" val="2285677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dirty="0">
              <a:solidFill>
                <a:srgbClr val="000000"/>
              </a:solidFill>
              <a:effectLst/>
              <a:latin typeface="Calibri" panose="020F0502020204030204" pitchFamily="34" charset="0"/>
            </a:endParaRPr>
          </a:p>
          <a:p>
            <a:r>
              <a:rPr lang="en-US" sz="1800" b="0" i="0" dirty="0">
                <a:solidFill>
                  <a:srgbClr val="000000"/>
                </a:solidFill>
                <a:effectLst/>
                <a:latin typeface="Calibri" panose="020F0502020204030204" pitchFamily="34" charset="0"/>
              </a:rPr>
              <a:t>This will be the table of contents for the overview of todays presentation. Firstly we’ll just take a quick look at the figure lists which will be in the report and also in the presentation. We’ll then </a:t>
            </a:r>
            <a:r>
              <a:rPr lang="en-US" sz="1800" b="0" i="0" dirty="0" err="1">
                <a:solidFill>
                  <a:srgbClr val="000000"/>
                </a:solidFill>
                <a:effectLst/>
                <a:latin typeface="Calibri" panose="020F0502020204030204" pitchFamily="34" charset="0"/>
              </a:rPr>
              <a:t>dicuss</a:t>
            </a:r>
            <a:r>
              <a:rPr lang="en-US" sz="1800" b="0" i="0" dirty="0">
                <a:solidFill>
                  <a:srgbClr val="000000"/>
                </a:solidFill>
                <a:effectLst/>
                <a:latin typeface="Calibri" panose="020F0502020204030204" pitchFamily="34" charset="0"/>
              </a:rPr>
              <a:t> the lit review and methodology. Going over the </a:t>
            </a:r>
            <a:r>
              <a:rPr lang="en-US" sz="1800" b="0" i="0" dirty="0" err="1">
                <a:solidFill>
                  <a:srgbClr val="000000"/>
                </a:solidFill>
                <a:effectLst/>
                <a:latin typeface="Calibri" panose="020F0502020204030204" pitchFamily="34" charset="0"/>
              </a:rPr>
              <a:t>gantt</a:t>
            </a:r>
            <a:r>
              <a:rPr lang="en-US" sz="1800" b="0" i="0" dirty="0">
                <a:solidFill>
                  <a:srgbClr val="000000"/>
                </a:solidFill>
                <a:effectLst/>
                <a:latin typeface="Calibri" panose="020F0502020204030204" pitchFamily="34" charset="0"/>
              </a:rPr>
              <a:t> charts and the quantitative results towards the end and finally finish off with some recommendations.</a:t>
            </a:r>
            <a:endParaRPr lang="en-GB" dirty="0"/>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2</a:t>
            </a:fld>
            <a:endParaRPr lang="en-GB" noProof="0" dirty="0"/>
          </a:p>
        </p:txBody>
      </p:sp>
    </p:spTree>
    <p:extLst>
      <p:ext uri="{BB962C8B-B14F-4D97-AF65-F5344CB8AC3E}">
        <p14:creationId xmlns:p14="http://schemas.microsoft.com/office/powerpoint/2010/main" val="423795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just going over the figure list, which will be featured in this presentation. </a:t>
            </a:r>
          </a:p>
          <a:p>
            <a:r>
              <a:rPr lang="en-GB" dirty="0"/>
              <a:t>-List off quickly.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3</a:t>
            </a:fld>
            <a:endParaRPr lang="en-GB" noProof="0" dirty="0"/>
          </a:p>
        </p:txBody>
      </p:sp>
    </p:spTree>
    <p:extLst>
      <p:ext uri="{BB962C8B-B14F-4D97-AF65-F5344CB8AC3E}">
        <p14:creationId xmlns:p14="http://schemas.microsoft.com/office/powerpoint/2010/main" val="4063973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this report is about an organisation change within a </a:t>
            </a:r>
            <a:r>
              <a:rPr lang="en-GB" dirty="0" err="1"/>
              <a:t>Uk</a:t>
            </a:r>
            <a:r>
              <a:rPr lang="en-GB" dirty="0"/>
              <a:t> steel company named Tata Steel, in Port Talbot, Wales</a:t>
            </a:r>
          </a:p>
          <a:p>
            <a:endParaRPr lang="en-GB" dirty="0"/>
          </a:p>
          <a:p>
            <a:r>
              <a:rPr lang="en-GB" dirty="0"/>
              <a:t>The report highlights positive and negative management change effects along with different change methods. </a:t>
            </a:r>
          </a:p>
          <a:p>
            <a:r>
              <a:rPr lang="en-GB" dirty="0"/>
              <a:t>It is essential to identify which change methods would support the original motive for the Merger of the department</a:t>
            </a:r>
          </a:p>
          <a:p>
            <a:endParaRPr lang="en-GB" dirty="0"/>
          </a:p>
          <a:p>
            <a:endParaRPr lang="en-GB" dirty="0"/>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4</a:t>
            </a:fld>
            <a:endParaRPr lang="en-GB" noProof="0" dirty="0"/>
          </a:p>
        </p:txBody>
      </p:sp>
    </p:spTree>
    <p:extLst>
      <p:ext uri="{BB962C8B-B14F-4D97-AF65-F5344CB8AC3E}">
        <p14:creationId xmlns:p14="http://schemas.microsoft.com/office/powerpoint/2010/main" val="2708595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dirty="0"/>
              <a:t>Leadership strategies - </a:t>
            </a:r>
            <a:r>
              <a:rPr lang="en-US" b="0" i="0" dirty="0">
                <a:solidFill>
                  <a:srgbClr val="202124"/>
                </a:solidFill>
                <a:effectLst/>
                <a:latin typeface="Google Sans"/>
              </a:rPr>
              <a:t>Authoritative Leadership however were going to focus more on the authoritarian throughout the report.</a:t>
            </a:r>
          </a:p>
          <a:p>
            <a:pPr algn="l">
              <a:buFont typeface="Arial" panose="020B0604020202020204" pitchFamily="34" charset="0"/>
              <a:buChar char="•"/>
            </a:pPr>
            <a:endParaRPr lang="en-US" b="0" i="0" dirty="0">
              <a:solidFill>
                <a:srgbClr val="202124"/>
              </a:solidFill>
              <a:effectLst/>
              <a:latin typeface="Google Sans"/>
            </a:endParaRPr>
          </a:p>
          <a:p>
            <a:pPr algn="l">
              <a:buFont typeface="Arial" panose="020B0604020202020204" pitchFamily="34" charset="0"/>
              <a:buChar char="•"/>
            </a:pPr>
            <a:r>
              <a:rPr lang="en-US" b="0" i="0" dirty="0">
                <a:solidFill>
                  <a:srgbClr val="202124"/>
                </a:solidFill>
                <a:effectLst/>
                <a:latin typeface="Google Sans"/>
              </a:rPr>
              <a:t> next on the lit review will be </a:t>
            </a:r>
            <a:r>
              <a:rPr lang="en-US" b="0" i="0" dirty="0" err="1">
                <a:solidFill>
                  <a:srgbClr val="202124"/>
                </a:solidFill>
                <a:effectLst/>
                <a:latin typeface="Google Sans"/>
              </a:rPr>
              <a:t>kurt</a:t>
            </a:r>
            <a:r>
              <a:rPr lang="en-US" b="0" i="0" dirty="0">
                <a:solidFill>
                  <a:srgbClr val="202124"/>
                </a:solidFill>
                <a:effectLst/>
                <a:latin typeface="Google Sans"/>
              </a:rPr>
              <a:t> Lewin, he developed his change model in 1951, quite a simple method to say the least. However still effective to this day. It allows users to face challenges head on and having an input of progression together over 3 steps. </a:t>
            </a:r>
          </a:p>
          <a:p>
            <a:pPr algn="l">
              <a:buFont typeface="Arial" panose="020B0604020202020204" pitchFamily="34" charset="0"/>
              <a:buChar char="•"/>
            </a:pPr>
            <a:endParaRPr lang="en-US" b="0" i="0" dirty="0">
              <a:solidFill>
                <a:srgbClr val="202124"/>
              </a:solidFill>
              <a:effectLst/>
              <a:latin typeface="Google Sans"/>
            </a:endParaRPr>
          </a:p>
          <a:p>
            <a:pPr algn="l">
              <a:buFont typeface="Arial" panose="020B0604020202020204" pitchFamily="34" charset="0"/>
              <a:buChar char="•"/>
            </a:pPr>
            <a:r>
              <a:rPr lang="en-US" b="0" i="0" dirty="0">
                <a:solidFill>
                  <a:srgbClr val="202124"/>
                </a:solidFill>
                <a:effectLst/>
                <a:latin typeface="Google Sans"/>
              </a:rPr>
              <a:t>Okay so diving into John </a:t>
            </a:r>
            <a:r>
              <a:rPr lang="en-US" b="0" i="0" dirty="0" err="1">
                <a:solidFill>
                  <a:srgbClr val="202124"/>
                </a:solidFill>
                <a:effectLst/>
                <a:latin typeface="Google Sans"/>
              </a:rPr>
              <a:t>kotter</a:t>
            </a:r>
            <a:r>
              <a:rPr lang="en-US" b="0" i="0" dirty="0">
                <a:solidFill>
                  <a:srgbClr val="202124"/>
                </a:solidFill>
                <a:effectLst/>
                <a:latin typeface="Google Sans"/>
              </a:rPr>
              <a:t>, his model is renowned and supported by research. He released the 8 step model in 1996 through his book Leading change , published by </a:t>
            </a:r>
            <a:r>
              <a:rPr lang="en-US" b="0" i="0" dirty="0" err="1">
                <a:solidFill>
                  <a:srgbClr val="202124"/>
                </a:solidFill>
                <a:effectLst/>
                <a:latin typeface="Google Sans"/>
              </a:rPr>
              <a:t>harvard</a:t>
            </a:r>
            <a:r>
              <a:rPr lang="en-US" b="0" i="0" dirty="0">
                <a:solidFill>
                  <a:srgbClr val="202124"/>
                </a:solidFill>
                <a:effectLst/>
                <a:latin typeface="Google Sans"/>
              </a:rPr>
              <a:t> business school</a:t>
            </a:r>
          </a:p>
          <a:p>
            <a:pPr algn="l">
              <a:buFont typeface="Arial" panose="020B0604020202020204" pitchFamily="34" charset="0"/>
              <a:buChar char="•"/>
            </a:pPr>
            <a:r>
              <a:rPr lang="en-GB" b="0" i="0" dirty="0">
                <a:solidFill>
                  <a:srgbClr val="202124"/>
                </a:solidFill>
                <a:effectLst/>
                <a:latin typeface="Google Sans"/>
              </a:rPr>
              <a:t>So one of the reasons why were looking into this model as it’s a step-by-step model process that allows the user to personalise the method but also whilst keeping the structure of change. However one of the reasons its not used as its quite a lengthy process from start to finish. </a:t>
            </a: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b="0" i="0" dirty="0" err="1">
                <a:solidFill>
                  <a:srgbClr val="202124"/>
                </a:solidFill>
                <a:effectLst/>
                <a:latin typeface="Google Sans"/>
              </a:rPr>
              <a:t>Mckinseys</a:t>
            </a:r>
            <a:r>
              <a:rPr lang="en-GB" b="0" i="0" dirty="0">
                <a:solidFill>
                  <a:srgbClr val="202124"/>
                </a:solidFill>
                <a:effectLst/>
                <a:latin typeface="Google Sans"/>
              </a:rPr>
              <a:t> model was released in the middle of these both around the late 1970’s early 80’s by two men named </a:t>
            </a:r>
            <a:r>
              <a:rPr lang="en-US" b="0" i="0" dirty="0">
                <a:solidFill>
                  <a:srgbClr val="040C28"/>
                </a:solidFill>
                <a:effectLst/>
                <a:latin typeface="Google Sans"/>
              </a:rPr>
              <a:t>Tom Peters and Robert Waterman. For the </a:t>
            </a:r>
            <a:r>
              <a:rPr lang="en-US" b="0" i="0" dirty="0" err="1">
                <a:solidFill>
                  <a:srgbClr val="040C28"/>
                </a:solidFill>
                <a:effectLst/>
                <a:latin typeface="Google Sans"/>
              </a:rPr>
              <a:t>mckinsey</a:t>
            </a:r>
            <a:r>
              <a:rPr lang="en-US" b="0" i="0" dirty="0">
                <a:solidFill>
                  <a:srgbClr val="040C28"/>
                </a:solidFill>
                <a:effectLst/>
                <a:latin typeface="Google Sans"/>
              </a:rPr>
              <a:t> company. </a:t>
            </a:r>
          </a:p>
          <a:p>
            <a:pPr algn="l">
              <a:buFont typeface="Arial" panose="020B0604020202020204" pitchFamily="34" charset="0"/>
              <a:buChar char="•"/>
            </a:pPr>
            <a:r>
              <a:rPr lang="en-US" b="0" i="0" dirty="0">
                <a:solidFill>
                  <a:srgbClr val="040C28"/>
                </a:solidFill>
                <a:effectLst/>
                <a:latin typeface="Google Sans"/>
              </a:rPr>
              <a:t>Also like </a:t>
            </a:r>
            <a:r>
              <a:rPr lang="en-US" b="0" i="0" dirty="0" err="1">
                <a:solidFill>
                  <a:srgbClr val="040C28"/>
                </a:solidFill>
                <a:effectLst/>
                <a:latin typeface="Google Sans"/>
              </a:rPr>
              <a:t>kotters</a:t>
            </a:r>
            <a:r>
              <a:rPr lang="en-US" b="0" i="0" dirty="0">
                <a:solidFill>
                  <a:srgbClr val="040C28"/>
                </a:solidFill>
                <a:effectLst/>
                <a:latin typeface="Google Sans"/>
              </a:rPr>
              <a:t> this change management model goes through a step by step process</a:t>
            </a:r>
          </a:p>
          <a:p>
            <a:pPr algn="l">
              <a:buFont typeface="Arial" panose="020B0604020202020204" pitchFamily="34" charset="0"/>
              <a:buChar char="•"/>
            </a:pPr>
            <a:endParaRPr lang="en-US" b="0" i="0" dirty="0">
              <a:solidFill>
                <a:srgbClr val="040C28"/>
              </a:solidFill>
              <a:effectLst/>
              <a:latin typeface="Google Sans"/>
            </a:endParaRPr>
          </a:p>
          <a:p>
            <a:pPr algn="l">
              <a:buFont typeface="Arial" panose="020B0604020202020204" pitchFamily="34" charset="0"/>
              <a:buChar char="•"/>
            </a:pPr>
            <a:r>
              <a:rPr lang="en-US" b="0" i="0" dirty="0">
                <a:solidFill>
                  <a:srgbClr val="040C28"/>
                </a:solidFill>
                <a:effectLst/>
                <a:latin typeface="Google Sans"/>
              </a:rPr>
              <a:t>ADKAR was made in 2003 by Jeff Hiatt. The model stands for </a:t>
            </a:r>
            <a:r>
              <a:rPr lang="en-US" b="0" i="0" dirty="0">
                <a:solidFill>
                  <a:srgbClr val="4D5156"/>
                </a:solidFill>
                <a:effectLst/>
                <a:latin typeface="Google Sans"/>
              </a:rPr>
              <a:t>Awareness, Desire, Knowledge, Ability and Reinforcement and is aimed to small management changes as it focuses on personal needs. </a:t>
            </a:r>
            <a:endParaRPr lang="en-GB" b="0" i="0" dirty="0">
              <a:solidFill>
                <a:srgbClr val="202124"/>
              </a:solidFill>
              <a:effectLst/>
              <a:latin typeface="Google Sans"/>
            </a:endParaRP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endParaRPr lang="en-US" b="0" i="0" dirty="0">
              <a:solidFill>
                <a:srgbClr val="202124"/>
              </a:solidFill>
              <a:effectLst/>
              <a:latin typeface="Google Sans"/>
            </a:endParaRP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5</a:t>
            </a:fld>
            <a:endParaRPr lang="en-GB" noProof="0" dirty="0"/>
          </a:p>
        </p:txBody>
      </p:sp>
    </p:spTree>
    <p:extLst>
      <p:ext uri="{BB962C8B-B14F-4D97-AF65-F5344CB8AC3E}">
        <p14:creationId xmlns:p14="http://schemas.microsoft.com/office/powerpoint/2010/main" val="211506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for the methodology I took a quantitative questionnaire to fifteen employees in order to gain knowledge about the management structure and to discuss how the change management for the organisation was addressed. </a:t>
            </a:r>
          </a:p>
          <a:p>
            <a:endParaRPr lang="en-GB" dirty="0"/>
          </a:p>
          <a:p>
            <a:r>
              <a:rPr lang="en-GB" dirty="0"/>
              <a:t>The questions asked were closed questions with yes or no answers to speed up the process of the report.</a:t>
            </a:r>
          </a:p>
          <a:p>
            <a:endParaRPr lang="en-GB" dirty="0"/>
          </a:p>
          <a:p>
            <a:r>
              <a:rPr lang="en-GB" dirty="0"/>
              <a:t>By analysing the data I was able then to write a better conclusion and also adapt further recommendations. </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6</a:t>
            </a:fld>
            <a:endParaRPr lang="en-GB" noProof="0" dirty="0"/>
          </a:p>
        </p:txBody>
      </p:sp>
    </p:spTree>
    <p:extLst>
      <p:ext uri="{BB962C8B-B14F-4D97-AF65-F5344CB8AC3E}">
        <p14:creationId xmlns:p14="http://schemas.microsoft.com/office/powerpoint/2010/main" val="166745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is the original </a:t>
            </a:r>
            <a:r>
              <a:rPr lang="en-GB" dirty="0" err="1"/>
              <a:t>gantt</a:t>
            </a:r>
            <a:r>
              <a:rPr lang="en-GB" dirty="0"/>
              <a:t> chart I made to measure out the timeline of my report, however, through observations I can see that this would just be a set time line so I had to make adjustments</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7</a:t>
            </a:fld>
            <a:endParaRPr lang="en-GB" noProof="0" dirty="0"/>
          </a:p>
        </p:txBody>
      </p:sp>
    </p:spTree>
    <p:extLst>
      <p:ext uri="{BB962C8B-B14F-4D97-AF65-F5344CB8AC3E}">
        <p14:creationId xmlns:p14="http://schemas.microsoft.com/office/powerpoint/2010/main" val="2149935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revised </a:t>
            </a:r>
            <a:r>
              <a:rPr lang="en-GB" dirty="0" err="1"/>
              <a:t>gantt</a:t>
            </a:r>
            <a:r>
              <a:rPr lang="en-GB" dirty="0"/>
              <a:t>, allows us to the see the proposed timeline with the actual timeline overlapping. Another problem however that we cannot see if any task took less time than expected there is no time for this. However not a bad thing. By allowing myself plenty of time for tasks it worked out effectively. </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8</a:t>
            </a:fld>
            <a:endParaRPr lang="en-GB" noProof="0" dirty="0"/>
          </a:p>
        </p:txBody>
      </p:sp>
    </p:spTree>
    <p:extLst>
      <p:ext uri="{BB962C8B-B14F-4D97-AF65-F5344CB8AC3E}">
        <p14:creationId xmlns:p14="http://schemas.microsoft.com/office/powerpoint/2010/main" val="3448275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a:t>
            </a:r>
            <a:r>
              <a:rPr lang="en-GB" dirty="0" err="1"/>
              <a:t>gantt</a:t>
            </a:r>
            <a:r>
              <a:rPr lang="en-GB" dirty="0"/>
              <a:t> chart from information gathered was the outlined task proposal for the tata steel merger. 3 key steps along the task bar.</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9</a:t>
            </a:fld>
            <a:endParaRPr lang="en-GB" noProof="0" dirty="0"/>
          </a:p>
        </p:txBody>
      </p:sp>
    </p:spTree>
    <p:extLst>
      <p:ext uri="{BB962C8B-B14F-4D97-AF65-F5344CB8AC3E}">
        <p14:creationId xmlns:p14="http://schemas.microsoft.com/office/powerpoint/2010/main" val="3490333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used </a:t>
            </a:r>
            <a:r>
              <a:rPr lang="en-GB" dirty="0" err="1"/>
              <a:t>kurt</a:t>
            </a:r>
            <a:r>
              <a:rPr lang="en-GB" dirty="0"/>
              <a:t> </a:t>
            </a:r>
            <a:r>
              <a:rPr lang="en-GB" dirty="0" err="1"/>
              <a:t>lewins</a:t>
            </a:r>
            <a:r>
              <a:rPr lang="en-GB" dirty="0"/>
              <a:t> model however this particular change model was personalised by myself towards the tata steel change structure</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10</a:t>
            </a:fld>
            <a:endParaRPr lang="en-GB" noProof="0" dirty="0"/>
          </a:p>
        </p:txBody>
      </p:sp>
    </p:spTree>
    <p:extLst>
      <p:ext uri="{BB962C8B-B14F-4D97-AF65-F5344CB8AC3E}">
        <p14:creationId xmlns:p14="http://schemas.microsoft.com/office/powerpoint/2010/main" val="2995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reference to Kotters 8-step model which is referenced in the report</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11</a:t>
            </a:fld>
            <a:endParaRPr lang="en-GB" noProof="0" dirty="0"/>
          </a:p>
        </p:txBody>
      </p:sp>
    </p:spTree>
    <p:extLst>
      <p:ext uri="{BB962C8B-B14F-4D97-AF65-F5344CB8AC3E}">
        <p14:creationId xmlns:p14="http://schemas.microsoft.com/office/powerpoint/2010/main" val="4287387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is the leadership styles that were mentioned also</a:t>
            </a:r>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12</a:t>
            </a:fld>
            <a:endParaRPr lang="en-GB" noProof="0" dirty="0"/>
          </a:p>
        </p:txBody>
      </p:sp>
    </p:spTree>
    <p:extLst>
      <p:ext uri="{BB962C8B-B14F-4D97-AF65-F5344CB8AC3E}">
        <p14:creationId xmlns:p14="http://schemas.microsoft.com/office/powerpoint/2010/main" val="19343568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DE88F-1F85-4A27-9D34-D74A50E7B0DA}" type="slidenum">
              <a:rPr lang="en-GB" noProof="0" smtClean="0"/>
              <a:t>13</a:t>
            </a:fld>
            <a:endParaRPr lang="en-GB" noProof="0" dirty="0"/>
          </a:p>
        </p:txBody>
      </p:sp>
    </p:spTree>
    <p:extLst>
      <p:ext uri="{BB962C8B-B14F-4D97-AF65-F5344CB8AC3E}">
        <p14:creationId xmlns:p14="http://schemas.microsoft.com/office/powerpoint/2010/main" val="988991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rtlCol="0" anchor="b">
            <a:normAutofit/>
          </a:bodyPr>
          <a:lstStyle>
            <a:lvl1pPr algn="ctr">
              <a:defRPr sz="54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370693" y="3773489"/>
            <a:ext cx="9440034" cy="1049867"/>
          </a:xfrm>
        </p:spPr>
        <p:txBody>
          <a:bodyPr rtlCol="0"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11284996-D5EC-400C-8FE4-7E6C69BB0CF8}" type="datetime1">
              <a:rPr lang="en-GB" noProof="0" smtClean="0"/>
              <a:t>01/06/2023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1EB28C59-49BD-4590-9846-C533AA98752B}" type="datetime1">
              <a:rPr lang="en-GB" noProof="0" smtClean="0"/>
              <a:t>01/06/2023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rtlCol="0" anchor="b"/>
          <a:lstStyle>
            <a:lvl1pPr algn="ctr">
              <a:defRPr sz="4000" b="0" cap="none"/>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5401" y="3763439"/>
            <a:ext cx="9590550" cy="1333494"/>
          </a:xfrm>
        </p:spPr>
        <p:txBody>
          <a:bodyPr rtlCol="0"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B3F7E4AC-764F-4C27-AEC4-A4960E9093F0}" type="datetime1">
              <a:rPr lang="en-GB" noProof="0" smtClean="0"/>
              <a:t>01/06/2023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913795" y="2076450"/>
            <a:ext cx="4856841" cy="3622671"/>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410716" y="2076451"/>
            <a:ext cx="4856841" cy="3622672"/>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B82D7911-34EF-456A-9CCB-4081299328B8}"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46013" y="1855153"/>
            <a:ext cx="4764764" cy="692494"/>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46013" y="2702103"/>
            <a:ext cx="4764764"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63166" y="1855152"/>
            <a:ext cx="4779582" cy="692495"/>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363167" y="2702103"/>
            <a:ext cx="4779581"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653B73AE-9525-4148-A209-40AC38BF5737}" type="datetime1">
              <a:rPr lang="en-GB" noProof="0" smtClean="0"/>
              <a:t>01/06/2023</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794D3EFD-A3EB-48D6-91D1-30671EA1207D}" type="datetime1">
              <a:rPr lang="en-GB" noProof="0" smtClean="0"/>
              <a:t>01/06/2023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1C3D2D4-BB4A-4B7B-ADA7-22E227BD5AE7}" type="datetime1">
              <a:rPr lang="en-GB" noProof="0" smtClean="0"/>
              <a:t>01/06/2023</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rtlCol="0" anchor="b">
            <a:normAutofit/>
          </a:bodyPr>
          <a:lstStyle>
            <a:lvl1pPr algn="ctr">
              <a:defRPr sz="28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855633" y="609600"/>
            <a:ext cx="6411924" cy="5080001"/>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913795" y="2673351"/>
            <a:ext cx="3706889" cy="3016250"/>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B982CE2A-D155-40CB-A971-66B163E6347D}"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rtlCol="0" anchor="b">
            <a:noAutofit/>
          </a:bodyPr>
          <a:lstStyle>
            <a:lvl1pPr algn="ctr">
              <a:defRPr sz="32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473698" y="2679699"/>
            <a:ext cx="4588094" cy="3135695"/>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C950CEE9-1E3A-4ADA-93D4-2FD4F8431AA5}"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rtlCol="0" anchor="b">
            <a:normAutofit/>
          </a:bodyPr>
          <a:lstStyle>
            <a:lvl1pPr algn="ctr">
              <a:defRPr sz="280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rtlCol="0"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913795" y="5247728"/>
            <a:ext cx="10353762" cy="543472"/>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3D065D1-D2F2-4D54-B881-786AFA6A9AF3}"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rtlCol="0" anchor="ctr">
            <a:normAutofit/>
          </a:bodyPr>
          <a:lstStyle>
            <a:lvl1pPr>
              <a:defRPr sz="40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94" y="4295180"/>
            <a:ext cx="10353763" cy="1501826"/>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5FBB8088-55E1-47B9-BF04-9403C8256F50}"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rtlCol="0" anchor="ctr">
            <a:normAutofit/>
          </a:bodyPr>
          <a:lstStyle>
            <a:lvl1pPr>
              <a:defRPr sz="3600"/>
            </a:lvl1pPr>
          </a:lstStyle>
          <a:p>
            <a:pPr rtl="0"/>
            <a:r>
              <a:rPr lang="en-US" noProof="0"/>
              <a:t>Click to edit Master title style</a:t>
            </a:r>
            <a:endParaRPr lang="en-GB" noProof="0" dirty="0"/>
          </a:p>
        </p:txBody>
      </p:sp>
      <p:sp>
        <p:nvSpPr>
          <p:cNvPr id="12" name="Text Placeholder 3"/>
          <p:cNvSpPr>
            <a:spLocks noGrp="1"/>
          </p:cNvSpPr>
          <p:nvPr>
            <p:ph type="body" sz="half" idx="13"/>
          </p:nvPr>
        </p:nvSpPr>
        <p:spPr>
          <a:xfrm>
            <a:off x="1720644" y="3610032"/>
            <a:ext cx="8752299" cy="532749"/>
          </a:xfrm>
        </p:spPr>
        <p:txBody>
          <a:bodyPr rtlCol="0"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913794" y="4304353"/>
            <a:ext cx="10353763" cy="1489496"/>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5FCA334-3F96-4772-959C-677B9C9B892F}"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rtlCol="0" anchor="b"/>
          <a:lstStyle>
            <a:lvl1pPr>
              <a:defRPr sz="32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84" y="4650556"/>
            <a:ext cx="10352199"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F791FB6-1BB1-4D54-B64E-19C9843EEB6A}" type="datetime1">
              <a:rPr lang="en-GB" noProof="0" smtClean="0"/>
              <a:t>01/06/2023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rtlCol="0"/>
          <a:lstStyle/>
          <a:p>
            <a:pPr rtl="0"/>
            <a:r>
              <a:rPr lang="en-US" noProof="0"/>
              <a:t>Click to edit Master title style</a:t>
            </a:r>
            <a:endParaRPr lang="en-GB" noProof="0" dirty="0"/>
          </a:p>
        </p:txBody>
      </p:sp>
      <p:sp>
        <p:nvSpPr>
          <p:cNvPr id="7" name="Text Placeholder 2"/>
          <p:cNvSpPr>
            <a:spLocks noGrp="1"/>
          </p:cNvSpPr>
          <p:nvPr>
            <p:ph type="body" idx="1"/>
          </p:nvPr>
        </p:nvSpPr>
        <p:spPr>
          <a:xfrm>
            <a:off x="913795"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91379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446711" y="1885949"/>
            <a:ext cx="3300984" cy="764783"/>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444143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966572"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7966572" y="2768110"/>
            <a:ext cx="3300984" cy="302308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68928F16-6F15-471B-BABC-F11D9655039E}" type="datetime1">
              <a:rPr lang="en-GB" noProof="0" smtClean="0"/>
              <a:t>01/06/2023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rtlCol="0"/>
          <a:lstStyle/>
          <a:p>
            <a:pPr rtl="0"/>
            <a:r>
              <a:rPr lang="en-US" noProof="0"/>
              <a:t>Click to edit Master title style</a:t>
            </a:r>
            <a:endParaRPr lang="en-GB" noProof="0" dirty="0"/>
          </a:p>
        </p:txBody>
      </p:sp>
      <p:sp>
        <p:nvSpPr>
          <p:cNvPr id="19" name="Text Placeholder 2"/>
          <p:cNvSpPr>
            <a:spLocks noGrp="1"/>
          </p:cNvSpPr>
          <p:nvPr>
            <p:ph type="body" idx="1"/>
          </p:nvPr>
        </p:nvSpPr>
        <p:spPr>
          <a:xfrm>
            <a:off x="913795"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1" name="Text Placeholder 3"/>
          <p:cNvSpPr>
            <a:spLocks noGrp="1"/>
          </p:cNvSpPr>
          <p:nvPr>
            <p:ph type="body" sz="half" idx="18"/>
          </p:nvPr>
        </p:nvSpPr>
        <p:spPr>
          <a:xfrm>
            <a:off x="913795" y="4572443"/>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442788"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4" name="Text Placeholder 3"/>
          <p:cNvSpPr>
            <a:spLocks noGrp="1"/>
          </p:cNvSpPr>
          <p:nvPr>
            <p:ph type="body" sz="half" idx="19"/>
          </p:nvPr>
        </p:nvSpPr>
        <p:spPr>
          <a:xfrm>
            <a:off x="4441435"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966697"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7" name="Text Placeholder 3"/>
          <p:cNvSpPr>
            <a:spLocks noGrp="1"/>
          </p:cNvSpPr>
          <p:nvPr>
            <p:ph type="body" sz="half" idx="20"/>
          </p:nvPr>
        </p:nvSpPr>
        <p:spPr>
          <a:xfrm>
            <a:off x="7966572"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A098D439-F42D-4C5F-AAC2-3886E29E2212}" type="datetime1">
              <a:rPr lang="en-GB" noProof="0" smtClean="0"/>
              <a:t>01/06/2023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4EEED21A-E036-4044-8AF6-43527D4E8308}" type="datetime1">
              <a:rPr lang="en-GB" noProof="0" smtClean="0"/>
              <a:t>01/06/2023</a:t>
            </a:fld>
            <a:endParaRPr lang="en-GB" noProof="0"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pPr rtl="0"/>
            <a:endParaRPr lang="en-GB" noProof="0"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microsoft.com/office/2007/relationships/media" Target="../media/media1.m4a"/><Relationship Id="rId7" Type="http://schemas.openxmlformats.org/officeDocument/2006/relationships/image" Target="../media/image1.jpeg"/><Relationship Id="rId12" Type="http://schemas.openxmlformats.org/officeDocument/2006/relationships/image" Target="../media/image9.png"/><Relationship Id="rId2" Type="http://schemas.openxmlformats.org/officeDocument/2006/relationships/tags" Target="../tags/tag1.xml"/><Relationship Id="rId1" Type="http://schemas.openxmlformats.org/officeDocument/2006/relationships/themeOverride" Target="../theme/themeOverride1.xml"/><Relationship Id="rId6" Type="http://schemas.openxmlformats.org/officeDocument/2006/relationships/notesSlide" Target="../notesSlides/notesSlide1.xml"/><Relationship Id="rId11" Type="http://schemas.openxmlformats.org/officeDocument/2006/relationships/image" Target="../media/image8.png"/><Relationship Id="rId5" Type="http://schemas.openxmlformats.org/officeDocument/2006/relationships/slideLayout" Target="../slideLayouts/slideLayout1.xml"/><Relationship Id="rId10" Type="http://schemas.openxmlformats.org/officeDocument/2006/relationships/customXml" Target="../ink/ink1.xml"/><Relationship Id="rId4" Type="http://schemas.openxmlformats.org/officeDocument/2006/relationships/audio" Target="../media/media1.m4a"/><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9.pn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6.jpeg"/><Relationship Id="rId5" Type="http://schemas.openxmlformats.org/officeDocument/2006/relationships/notesSlide" Target="../notesSlides/notesSlide2.xml"/><Relationship Id="rId4"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9.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6.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4.m4a"/><Relationship Id="rId7" Type="http://schemas.openxmlformats.org/officeDocument/2006/relationships/hyperlink" Target="https://openclipart.org/detail/76351" TargetMode="External"/><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0.png"/><Relationship Id="rId5" Type="http://schemas.openxmlformats.org/officeDocument/2006/relationships/notesSlide" Target="../notesSlides/notesSlide4.xml"/><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5.m4a"/><Relationship Id="rId7" Type="http://schemas.openxmlformats.org/officeDocument/2006/relationships/hyperlink" Target="https://openclipart.org/detail/67897/book-by-alinn" TargetMode="External"/><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11.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11/relationships/inkAction" Target="../ink/inkAction1.xml"/><Relationship Id="rId3" Type="http://schemas.openxmlformats.org/officeDocument/2006/relationships/audio" Target="../media/media6.m4a"/><Relationship Id="rId7" Type="http://schemas.openxmlformats.org/officeDocument/2006/relationships/hyperlink" Target="https://pixabay.com/en/graph-statistics-chart-infochart-29709/" TargetMode="External"/><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12.png"/><Relationship Id="rId5" Type="http://schemas.openxmlformats.org/officeDocument/2006/relationships/notesSlide" Target="../notesSlides/notesSlide6.xml"/><Relationship Id="rId10" Type="http://schemas.openxmlformats.org/officeDocument/2006/relationships/image" Target="../media/image9.png"/><Relationship Id="rId4" Type="http://schemas.openxmlformats.org/officeDocument/2006/relationships/slideLayout" Target="../slideLayouts/slideLayout2.xm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openxmlformats.org/officeDocument/2006/relationships/image" Target="../media/image14.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png"/><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9.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9.png"/><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9.png"/><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9.png"/><Relationship Id="rId4" Type="http://schemas.openxmlformats.org/officeDocument/2006/relationships/chart" Target="../charts/chart1.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9.png"/><Relationship Id="rId2" Type="http://schemas.microsoft.com/office/2007/relationships/media" Target="../media/media15.m4a"/><Relationship Id="rId1" Type="http://schemas.openxmlformats.org/officeDocument/2006/relationships/tags" Target="../tags/tag7.xml"/><Relationship Id="rId6" Type="http://schemas.openxmlformats.org/officeDocument/2006/relationships/hyperlink" Target="https://www.picpedia.org/chalkboard/c/conclusions.html" TargetMode="External"/><Relationship Id="rId5" Type="http://schemas.openxmlformats.org/officeDocument/2006/relationships/image" Target="../media/image21.jp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8.xml"/><Relationship Id="rId6" Type="http://schemas.openxmlformats.org/officeDocument/2006/relationships/image" Target="../media/image9.png"/><Relationship Id="rId5" Type="http://schemas.openxmlformats.org/officeDocument/2006/relationships/image" Target="../media/image22.png"/><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9.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7" Type="http://schemas.openxmlformats.org/officeDocument/2006/relationships/image" Target="../media/image9.png"/><Relationship Id="rId2" Type="http://schemas.microsoft.com/office/2007/relationships/media" Target="../media/media18.m4a"/><Relationship Id="rId1" Type="http://schemas.openxmlformats.org/officeDocument/2006/relationships/tags" Target="../tags/tag9.xml"/><Relationship Id="rId6" Type="http://schemas.openxmlformats.org/officeDocument/2006/relationships/hyperlink" Target="https://pxhere.com/fr/photo/1447713" TargetMode="External"/><Relationship Id="rId5" Type="http://schemas.openxmlformats.org/officeDocument/2006/relationships/image" Target="../media/image24.jp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7">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8">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rtlCol="0">
            <a:normAutofit/>
          </a:bodyPr>
          <a:lstStyle/>
          <a:p>
            <a:pPr algn="l"/>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An Analysis of a critical organisational change at a UK Steel Works</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40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3914274"/>
            <a:ext cx="3485072" cy="1270203"/>
          </a:xfrm>
        </p:spPr>
        <p:txBody>
          <a:bodyPr rtlCol="0">
            <a:normAutofit/>
          </a:bodyPr>
          <a:lstStyle/>
          <a:p>
            <a:pPr algn="l" rtl="0"/>
            <a:r>
              <a:rPr lang="en-GB" sz="2800" dirty="0"/>
              <a:t>Gavin Williams,</a:t>
            </a:r>
          </a:p>
          <a:p>
            <a:pPr algn="l" rtl="0"/>
            <a:r>
              <a:rPr lang="en-GB" sz="2800" dirty="0"/>
              <a:t>1503534</a:t>
            </a:r>
          </a:p>
        </p:txBody>
      </p:sp>
      <p:pic>
        <p:nvPicPr>
          <p:cNvPr id="4" name="Picture 3">
            <a:extLst>
              <a:ext uri="{FF2B5EF4-FFF2-40B4-BE49-F238E27FC236}">
                <a16:creationId xmlns:a16="http://schemas.microsoft.com/office/drawing/2014/main" id="{89CB78D8-B3E3-2207-A2C7-423E5F1ACAD6}"/>
              </a:ext>
            </a:extLst>
          </p:cNvPr>
          <p:cNvPicPr>
            <a:picLocks noChangeAspect="1"/>
          </p:cNvPicPr>
          <p:nvPr/>
        </p:nvPicPr>
        <p:blipFill>
          <a:blip r:embed="rId9"/>
          <a:stretch>
            <a:fillRect/>
          </a:stretch>
        </p:blipFill>
        <p:spPr>
          <a:xfrm>
            <a:off x="246081" y="488800"/>
            <a:ext cx="4008120" cy="1577340"/>
          </a:xfrm>
          <a:prstGeom prst="rect">
            <a:avLst/>
          </a:prstGeom>
          <a:effectLst>
            <a:outerShdw blurRad="50800" dist="50800" dir="5400000" algn="ctr" rotWithShape="0">
              <a:srgbClr val="000000"/>
            </a:outerShdw>
          </a:effectLst>
        </p:spPr>
      </p:pic>
      <mc:AlternateContent xmlns:mc="http://schemas.openxmlformats.org/markup-compatibility/2006">
        <mc:Choice xmlns:p14="http://schemas.microsoft.com/office/powerpoint/2010/main" Requires="p14">
          <p:contentPart p14:bwMode="auto" r:id="rId10">
            <p14:nvContentPartPr>
              <p14:cNvPr id="7" name="Ink 6">
                <a:extLst>
                  <a:ext uri="{FF2B5EF4-FFF2-40B4-BE49-F238E27FC236}">
                    <a16:creationId xmlns:a16="http://schemas.microsoft.com/office/drawing/2014/main" id="{81315D2A-C57C-7605-6557-921535D6FA91}"/>
                  </a:ext>
                </a:extLst>
              </p14:cNvPr>
              <p14:cNvContentPartPr/>
              <p14:nvPr/>
            </p14:nvContentPartPr>
            <p14:xfrm>
              <a:off x="5089320" y="6339600"/>
              <a:ext cx="360" cy="360"/>
            </p14:xfrm>
          </p:contentPart>
        </mc:Choice>
        <mc:Fallback>
          <p:pic>
            <p:nvPicPr>
              <p:cNvPr id="7" name="Ink 6">
                <a:extLst>
                  <a:ext uri="{FF2B5EF4-FFF2-40B4-BE49-F238E27FC236}">
                    <a16:creationId xmlns:a16="http://schemas.microsoft.com/office/drawing/2014/main" id="{81315D2A-C57C-7605-6557-921535D6FA91}"/>
                  </a:ext>
                </a:extLst>
              </p:cNvPr>
              <p:cNvPicPr/>
              <p:nvPr/>
            </p:nvPicPr>
            <p:blipFill>
              <a:blip r:embed="rId11"/>
              <a:stretch>
                <a:fillRect/>
              </a:stretch>
            </p:blipFill>
            <p:spPr>
              <a:xfrm>
                <a:off x="5079960" y="6330240"/>
                <a:ext cx="19080" cy="19080"/>
              </a:xfrm>
              <a:prstGeom prst="rect">
                <a:avLst/>
              </a:prstGeom>
            </p:spPr>
          </p:pic>
        </mc:Fallback>
      </mc:AlternateContent>
      <p:pic>
        <p:nvPicPr>
          <p:cNvPr id="8" name="Audio 7">
            <a:hlinkClick r:id="" action="ppaction://media"/>
            <a:extLst>
              <a:ext uri="{FF2B5EF4-FFF2-40B4-BE49-F238E27FC236}">
                <a16:creationId xmlns:a16="http://schemas.microsoft.com/office/drawing/2014/main" id="{F6D92408-3DB9-FA65-C4A0-57030B27EEAB}"/>
              </a:ext>
            </a:extLst>
          </p:cNvPr>
          <p:cNvPicPr>
            <a:picLocks noChangeAspect="1"/>
          </p:cNvPicPr>
          <p:nvPr>
            <a:audioFile r:link="rId4"/>
            <p:extLst>
              <p:ext uri="{DAA4B4D4-6D71-4841-9C94-3DE7FCFB9230}">
                <p14:media xmlns:p14="http://schemas.microsoft.com/office/powerpoint/2010/main" r:embed="rId3"/>
              </p:ext>
            </p:extLst>
          </p:nvPr>
        </p:nvPicPr>
        <p:blipFill>
          <a:blip r:embed="rId12"/>
          <a:srcRect l="-262704" t="-125896" r="-262704" b="-125896"/>
          <a:stretch>
            <a:fillRect/>
          </a:stretch>
        </p:blipFill>
        <p:spPr>
          <a:xfrm>
            <a:off x="9144000" y="5143500"/>
            <a:ext cx="3048000" cy="1714500"/>
          </a:xfrm>
          <a:prstGeom prst="rect">
            <a:avLst/>
          </a:prstGeom>
        </p:spPr>
      </p:pic>
    </p:spTree>
    <p:custDataLst>
      <p:tags r:id="rId2"/>
    </p:custDataLst>
    <p:extLst>
      <p:ext uri="{BB962C8B-B14F-4D97-AF65-F5344CB8AC3E}">
        <p14:creationId xmlns:p14="http://schemas.microsoft.com/office/powerpoint/2010/main" val="4167884232"/>
      </p:ext>
    </p:extLst>
  </p:cSld>
  <p:clrMapOvr>
    <a:masterClrMapping/>
  </p:clrMapOvr>
  <mc:AlternateContent xmlns:mc="http://schemas.openxmlformats.org/markup-compatibility/2006">
    <mc:Choice xmlns:p14="http://schemas.microsoft.com/office/powerpoint/2010/main" Requires="p14">
      <p:transition spd="slow" p14:dur="2000" advTm="9880"/>
    </mc:Choice>
    <mc:Fallback>
      <p:transition spd="slow" advTm="9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5231D-1BC9-32F3-01C3-2108084C9AA4}"/>
              </a:ext>
            </a:extLst>
          </p:cNvPr>
          <p:cNvSpPr>
            <a:spLocks noGrp="1"/>
          </p:cNvSpPr>
          <p:nvPr>
            <p:ph type="title"/>
          </p:nvPr>
        </p:nvSpPr>
        <p:spPr>
          <a:xfrm>
            <a:off x="913795" y="609600"/>
            <a:ext cx="10353762" cy="1261872"/>
          </a:xfrm>
        </p:spPr>
        <p:txBody>
          <a:bodyPr anchor="ctr">
            <a:normAutofit/>
          </a:bodyPr>
          <a:lstStyle/>
          <a:p>
            <a:r>
              <a:rPr lang="en-GB" dirty="0"/>
              <a:t>Table of Contents</a:t>
            </a:r>
          </a:p>
        </p:txBody>
      </p:sp>
      <p:sp>
        <p:nvSpPr>
          <p:cNvPr id="3" name="Content Placeholder 2">
            <a:extLst>
              <a:ext uri="{FF2B5EF4-FFF2-40B4-BE49-F238E27FC236}">
                <a16:creationId xmlns:a16="http://schemas.microsoft.com/office/drawing/2014/main" id="{D95753A4-CF89-B6D2-DF1E-1C0DF4B75463}"/>
              </a:ext>
            </a:extLst>
          </p:cNvPr>
          <p:cNvSpPr>
            <a:spLocks noGrp="1"/>
          </p:cNvSpPr>
          <p:nvPr>
            <p:ph sz="half" idx="1"/>
          </p:nvPr>
        </p:nvSpPr>
        <p:spPr>
          <a:xfrm>
            <a:off x="913795" y="2076450"/>
            <a:ext cx="4856841" cy="3622671"/>
          </a:xfrm>
        </p:spPr>
        <p:txBody>
          <a:bodyPr anchor="t">
            <a:normAutofit/>
          </a:bodyPr>
          <a:lstStyle/>
          <a:p>
            <a:pPr indent="-342900" defTabSz="914400">
              <a:lnSpc>
                <a:spcPct val="100000"/>
              </a:lnSpc>
              <a:buClrTx/>
              <a:buSzTx/>
            </a:pPr>
            <a:r>
              <a:rPr lang="en-GB" altLang="en-US" sz="1600">
                <a:effectLst/>
              </a:rPr>
              <a:t>List of figures</a:t>
            </a:r>
            <a:endParaRPr kumimoji="0" lang="en-GB" altLang="en-US" sz="1600" b="0" i="0" u="none" strike="noStrike" cap="none" normalizeH="0" baseline="0">
              <a:effectLst/>
            </a:endParaRPr>
          </a:p>
          <a:p>
            <a:pPr indent="-342900" defTabSz="914400">
              <a:lnSpc>
                <a:spcPct val="100000"/>
              </a:lnSpc>
              <a:buClrTx/>
              <a:buSzTx/>
            </a:pPr>
            <a:r>
              <a:rPr lang="en-GB" altLang="en-US" sz="1600">
                <a:effectLst/>
              </a:rPr>
              <a:t>Introduction</a:t>
            </a:r>
            <a:endParaRPr kumimoji="0" lang="en-GB" altLang="en-US" sz="1600" b="0" i="0" u="none" strike="noStrike" cap="none" normalizeH="0" baseline="0">
              <a:effectLst/>
            </a:endParaRPr>
          </a:p>
          <a:p>
            <a:pPr indent="-342900" defTabSz="914400">
              <a:lnSpc>
                <a:spcPct val="100000"/>
              </a:lnSpc>
              <a:buClrTx/>
              <a:buSzTx/>
            </a:pPr>
            <a:r>
              <a:rPr lang="en-GB" altLang="en-US" sz="1600">
                <a:effectLst/>
              </a:rPr>
              <a:t>Research/literature review</a:t>
            </a:r>
            <a:endParaRPr kumimoji="0" lang="en-GB" altLang="en-US" sz="1600" b="0" i="0" u="none" strike="noStrike" cap="none" normalizeH="0" baseline="0">
              <a:effectLst/>
            </a:endParaRPr>
          </a:p>
          <a:p>
            <a:pPr indent="-342900" defTabSz="914400">
              <a:lnSpc>
                <a:spcPct val="100000"/>
              </a:lnSpc>
              <a:buClrTx/>
              <a:buSzTx/>
            </a:pPr>
            <a:r>
              <a:rPr lang="en-GB" altLang="en-US" sz="1600">
                <a:effectLst/>
              </a:rPr>
              <a:t>Methodology</a:t>
            </a:r>
            <a:endParaRPr kumimoji="0" lang="en-GB" altLang="en-US" sz="1600" b="0" i="0" u="none" strike="noStrike" cap="none" normalizeH="0" baseline="0">
              <a:effectLst/>
            </a:endParaRPr>
          </a:p>
          <a:p>
            <a:pPr indent="-342900" defTabSz="914400">
              <a:lnSpc>
                <a:spcPct val="100000"/>
              </a:lnSpc>
              <a:buClrTx/>
              <a:buSzTx/>
            </a:pPr>
            <a:r>
              <a:rPr lang="en-GB" altLang="en-US" sz="1600">
                <a:effectLst/>
              </a:rPr>
              <a:t>Gantt Chart</a:t>
            </a:r>
            <a:endParaRPr kumimoji="0" lang="en-GB" altLang="en-US" sz="1600" b="0" i="0" u="none" strike="noStrike" cap="none" normalizeH="0" baseline="0">
              <a:effectLst/>
            </a:endParaRPr>
          </a:p>
          <a:p>
            <a:pPr indent="-342900" defTabSz="914400">
              <a:lnSpc>
                <a:spcPct val="100000"/>
              </a:lnSpc>
              <a:buClrTx/>
              <a:buSzTx/>
            </a:pPr>
            <a:r>
              <a:rPr lang="fr-FR" altLang="en-US" sz="1600">
                <a:effectLst/>
              </a:rPr>
              <a:t>Quantitative </a:t>
            </a:r>
            <a:r>
              <a:rPr lang="fr-FR" altLang="en-US" sz="1600" err="1">
                <a:effectLst/>
              </a:rPr>
              <a:t>analysis</a:t>
            </a:r>
            <a:r>
              <a:rPr lang="fr-FR" altLang="en-US" sz="1600">
                <a:effectLst/>
              </a:rPr>
              <a:t> results</a:t>
            </a:r>
            <a:endParaRPr kumimoji="0" lang="en-GB" altLang="en-US" sz="1600" b="0" i="0" u="none" strike="noStrike" cap="none" normalizeH="0" baseline="0">
              <a:effectLst/>
            </a:endParaRPr>
          </a:p>
          <a:p>
            <a:pPr indent="-342900" defTabSz="914400">
              <a:lnSpc>
                <a:spcPct val="100000"/>
              </a:lnSpc>
              <a:buClrTx/>
              <a:buSzTx/>
            </a:pPr>
            <a:r>
              <a:rPr lang="en-GB" altLang="en-US" sz="1600">
                <a:effectLst/>
              </a:rPr>
              <a:t>Conclusion</a:t>
            </a:r>
            <a:endParaRPr kumimoji="0" lang="en-GB" altLang="en-US" sz="1600" b="0" i="0" u="none" strike="noStrike" cap="none" normalizeH="0" baseline="0">
              <a:effectLst/>
            </a:endParaRPr>
          </a:p>
          <a:p>
            <a:pPr indent="-342900" defTabSz="914400">
              <a:lnSpc>
                <a:spcPct val="100000"/>
              </a:lnSpc>
              <a:buClrTx/>
              <a:buSzTx/>
            </a:pPr>
            <a:r>
              <a:rPr kumimoji="0" lang="en-GB" altLang="en-US" sz="1600" b="0" i="0" u="none" strike="noStrike" cap="none" normalizeH="0" baseline="0">
                <a:effectLst/>
              </a:rPr>
              <a:t>Appendices</a:t>
            </a:r>
          </a:p>
          <a:p>
            <a:pPr indent="-342900" defTabSz="914400">
              <a:lnSpc>
                <a:spcPct val="100000"/>
              </a:lnSpc>
              <a:buClrTx/>
              <a:buSzTx/>
            </a:pPr>
            <a:r>
              <a:rPr lang="en-GB" altLang="en-US" sz="1600">
                <a:effectLst/>
              </a:rPr>
              <a:t>Recommendations</a:t>
            </a:r>
            <a:endParaRPr kumimoji="0" lang="en-GB" altLang="en-US" sz="1600" b="0" i="0" u="none" strike="noStrike" cap="none" normalizeH="0" baseline="0">
              <a:effectLst/>
            </a:endParaRPr>
          </a:p>
          <a:p>
            <a:pPr>
              <a:lnSpc>
                <a:spcPct val="100000"/>
              </a:lnSpc>
            </a:pPr>
            <a:endParaRPr lang="en-GB" sz="1600"/>
          </a:p>
        </p:txBody>
      </p:sp>
      <p:pic>
        <p:nvPicPr>
          <p:cNvPr id="6" name="Picture 5">
            <a:extLst>
              <a:ext uri="{FF2B5EF4-FFF2-40B4-BE49-F238E27FC236}">
                <a16:creationId xmlns:a16="http://schemas.microsoft.com/office/drawing/2014/main" id="{6DFFB4FA-C15A-1309-687B-021C0BEFCBB6}"/>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l="1835" r="22753" b="1"/>
          <a:stretch/>
        </p:blipFill>
        <p:spPr>
          <a:xfrm>
            <a:off x="6410716" y="2076451"/>
            <a:ext cx="4856841" cy="3622672"/>
          </a:xfrm>
          <a:prstGeom prst="rect">
            <a:avLst/>
          </a:prstGeom>
          <a:noFill/>
        </p:spPr>
      </p:pic>
      <p:pic>
        <p:nvPicPr>
          <p:cNvPr id="5" name="Audio 4">
            <a:hlinkClick r:id="" action="ppaction://media"/>
            <a:extLst>
              <a:ext uri="{FF2B5EF4-FFF2-40B4-BE49-F238E27FC236}">
                <a16:creationId xmlns:a16="http://schemas.microsoft.com/office/drawing/2014/main" id="{76D50B6E-F3C8-D310-D1DF-5CF94B8DB17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3167844459"/>
      </p:ext>
    </p:extLst>
  </p:cSld>
  <p:clrMapOvr>
    <a:masterClrMapping/>
  </p:clrMapOvr>
  <mc:AlternateContent xmlns:mc="http://schemas.openxmlformats.org/markup-compatibility/2006">
    <mc:Choice xmlns:p14="http://schemas.microsoft.com/office/powerpoint/2010/main" Requires="p14">
      <p:transition spd="slow" p14:dur="2000" advTm="26256"/>
    </mc:Choice>
    <mc:Fallback>
      <p:transition spd="slow" advTm="26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Effect transition="in" filter="fade">
                                      <p:cBhvr>
                                        <p:cTn id="60" dur="1000"/>
                                        <p:tgtEl>
                                          <p:spTgt spid="3">
                                            <p:txEl>
                                              <p:pRg st="7" end="7"/>
                                            </p:txEl>
                                          </p:spTgt>
                                        </p:tgtEl>
                                      </p:cBhvr>
                                    </p:animEffect>
                                    <p:anim calcmode="lin" valueType="num">
                                      <p:cBhvr>
                                        <p:cTn id="6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Effect transition="in" filter="fade">
                                      <p:cBhvr>
                                        <p:cTn id="67" dur="1000"/>
                                        <p:tgtEl>
                                          <p:spTgt spid="3">
                                            <p:txEl>
                                              <p:pRg st="8" end="8"/>
                                            </p:txEl>
                                          </p:spTgt>
                                        </p:tgtEl>
                                      </p:cBhvr>
                                    </p:animEffect>
                                    <p:anim calcmode="lin" valueType="num">
                                      <p:cBhvr>
                                        <p:cTn id="6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0"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FB76-F5E2-4647-5A97-7329AE8E3551}"/>
              </a:ext>
            </a:extLst>
          </p:cNvPr>
          <p:cNvSpPr>
            <a:spLocks noGrp="1"/>
          </p:cNvSpPr>
          <p:nvPr>
            <p:ph type="title"/>
          </p:nvPr>
        </p:nvSpPr>
        <p:spPr/>
        <p:txBody>
          <a:bodyPr/>
          <a:lstStyle/>
          <a:p>
            <a:r>
              <a:rPr lang="en-GB" dirty="0"/>
              <a:t>Figure List:</a:t>
            </a:r>
          </a:p>
        </p:txBody>
      </p:sp>
      <p:sp>
        <p:nvSpPr>
          <p:cNvPr id="4" name="Rectangle 1">
            <a:extLst>
              <a:ext uri="{FF2B5EF4-FFF2-40B4-BE49-F238E27FC236}">
                <a16:creationId xmlns:a16="http://schemas.microsoft.com/office/drawing/2014/main" id="{189CD445-1933-8E0F-9D9A-0B12996A7BD8}"/>
              </a:ext>
            </a:extLst>
          </p:cNvPr>
          <p:cNvSpPr>
            <a:spLocks noGrp="1" noChangeArrowheads="1"/>
          </p:cNvSpPr>
          <p:nvPr>
            <p:ph idx="1"/>
          </p:nvPr>
        </p:nvSpPr>
        <p:spPr bwMode="auto">
          <a:xfrm>
            <a:off x="812194" y="1735069"/>
            <a:ext cx="7315805" cy="40143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53920" rIns="91440" bIns="25392"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just">
              <a:lnSpc>
                <a:spcPct val="107000"/>
              </a:lnSpc>
              <a:spcAft>
                <a:spcPts val="8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1: First projected Gantt chart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2: Updated and revised Gantt chart</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tabLst>
                <a:tab pos="1743075" algn="l"/>
              </a:tabLs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3, Energy One Project timeline</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4: Lewin’s change management model</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5: Kotters’ 8-step change model</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Figure 6: Leadership styles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Figure 7: Questionnaire results</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fr-FR" sz="2000" dirty="0">
                <a:effectLst/>
                <a:latin typeface="Times New Roman" panose="02020603050405020304" pitchFamily="18" charset="0"/>
                <a:ea typeface="Times New Roman" panose="02020603050405020304" pitchFamily="18" charset="0"/>
                <a:cs typeface="Times New Roman" panose="02020603050405020304" pitchFamily="18" charset="0"/>
              </a:rPr>
              <a:t>Figure 8: Questionnaire</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3BC60122-B0F0-8B54-7715-4A7AE6F0C73C}"/>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l="1835" r="22753" b="1"/>
          <a:stretch/>
        </p:blipFill>
        <p:spPr>
          <a:xfrm>
            <a:off x="6410716" y="2076451"/>
            <a:ext cx="4856841" cy="3622672"/>
          </a:xfrm>
          <a:prstGeom prst="rect">
            <a:avLst/>
          </a:prstGeom>
          <a:noFill/>
        </p:spPr>
      </p:pic>
      <p:pic>
        <p:nvPicPr>
          <p:cNvPr id="6" name="Audio 5">
            <a:hlinkClick r:id="" action="ppaction://media"/>
            <a:extLst>
              <a:ext uri="{FF2B5EF4-FFF2-40B4-BE49-F238E27FC236}">
                <a16:creationId xmlns:a16="http://schemas.microsoft.com/office/drawing/2014/main" id="{9EF9B143-BEF5-83FB-3F63-DCB0AB3D6131}"/>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979894249"/>
      </p:ext>
    </p:extLst>
  </p:cSld>
  <p:clrMapOvr>
    <a:masterClrMapping/>
  </p:clrMapOvr>
  <mc:AlternateContent xmlns:mc="http://schemas.openxmlformats.org/markup-compatibility/2006">
    <mc:Choice xmlns:p14="http://schemas.microsoft.com/office/powerpoint/2010/main" Requires="p14">
      <p:transition spd="slow" p14:dur="2000" advTm="21869"/>
    </mc:Choice>
    <mc:Fallback>
      <p:transition spd="slow" advTm="21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 calcmode="lin" valueType="num">
                                      <p:cBhvr additive="base">
                                        <p:cTn id="2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anim calcmode="lin" valueType="num">
                                      <p:cBhvr additive="base">
                                        <p:cTn id="4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 calcmode="lin" valueType="num">
                                      <p:cBhvr additive="base">
                                        <p:cTn id="4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 calcmode="lin" valueType="num">
                                      <p:cBhvr additive="base">
                                        <p:cTn id="5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6"/>
                </p:tgtEl>
              </p:cMediaNode>
            </p:audio>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17EE8-A798-7E82-1A41-7755C0EB2EDD}"/>
              </a:ext>
            </a:extLst>
          </p:cNvPr>
          <p:cNvSpPr>
            <a:spLocks noGrp="1"/>
          </p:cNvSpPr>
          <p:nvPr>
            <p:ph type="title"/>
          </p:nvPr>
        </p:nvSpPr>
        <p:spPr>
          <a:xfrm>
            <a:off x="913795" y="609600"/>
            <a:ext cx="10353762" cy="1261872"/>
          </a:xfrm>
        </p:spPr>
        <p:txBody>
          <a:bodyPr anchor="ctr">
            <a:normAutofit/>
          </a:bodyPr>
          <a:lstStyle/>
          <a:p>
            <a:r>
              <a:rPr lang="en-GB" dirty="0"/>
              <a:t>Introduction</a:t>
            </a:r>
          </a:p>
        </p:txBody>
      </p:sp>
      <p:sp>
        <p:nvSpPr>
          <p:cNvPr id="3" name="Content Placeholder 2">
            <a:extLst>
              <a:ext uri="{FF2B5EF4-FFF2-40B4-BE49-F238E27FC236}">
                <a16:creationId xmlns:a16="http://schemas.microsoft.com/office/drawing/2014/main" id="{0544CED7-2CB1-8F3E-9DAB-F2A653CA0CC0}"/>
              </a:ext>
            </a:extLst>
          </p:cNvPr>
          <p:cNvSpPr>
            <a:spLocks noGrp="1"/>
          </p:cNvSpPr>
          <p:nvPr>
            <p:ph sz="half" idx="1"/>
          </p:nvPr>
        </p:nvSpPr>
        <p:spPr>
          <a:xfrm>
            <a:off x="913795" y="2076450"/>
            <a:ext cx="5348109" cy="4171950"/>
          </a:xfrm>
        </p:spPr>
        <p:txBody>
          <a:bodyPr anchor="t">
            <a:normAutofit lnSpcReduction="10000"/>
          </a:bodyPr>
          <a:lstStyle/>
          <a:p>
            <a:pPr>
              <a:lnSpc>
                <a:spcPct val="100000"/>
              </a:lnSpc>
            </a:pPr>
            <a:r>
              <a:rPr lang="en-GB" sz="1600" dirty="0">
                <a:effectLst/>
              </a:rPr>
              <a:t>This report will analyse the organisational change implemented within Tata Steel, Port Talbot.</a:t>
            </a:r>
          </a:p>
          <a:p>
            <a:pPr>
              <a:lnSpc>
                <a:spcPct val="100000"/>
              </a:lnSpc>
            </a:pPr>
            <a:r>
              <a:rPr lang="en-GB" sz="1600" dirty="0">
                <a:effectLst/>
              </a:rPr>
              <a:t>The Energy Department has always been split into two departments, Distribution ( Utilities ) and Generation. </a:t>
            </a:r>
          </a:p>
          <a:p>
            <a:pPr>
              <a:lnSpc>
                <a:spcPct val="100000"/>
              </a:lnSpc>
            </a:pPr>
            <a:r>
              <a:rPr lang="en-GB" sz="1600" dirty="0">
                <a:effectLst/>
              </a:rPr>
              <a:t>The merger consists of,  Generation and Utilities combining to create the Energy One project. </a:t>
            </a:r>
          </a:p>
          <a:p>
            <a:pPr>
              <a:lnSpc>
                <a:spcPct val="100000"/>
              </a:lnSpc>
            </a:pPr>
            <a:r>
              <a:rPr lang="en-GB" sz="1600" dirty="0">
                <a:effectLst/>
              </a:rPr>
              <a:t>Highlighting critical positive and negative management change. </a:t>
            </a:r>
          </a:p>
          <a:p>
            <a:pPr>
              <a:lnSpc>
                <a:spcPct val="100000"/>
              </a:lnSpc>
            </a:pPr>
            <a:r>
              <a:rPr lang="en-GB" sz="1600" dirty="0">
                <a:effectLst/>
              </a:rPr>
              <a:t>Project will explore different change methods used within the Tata Steel Energy department. </a:t>
            </a:r>
          </a:p>
          <a:p>
            <a:pPr>
              <a:lnSpc>
                <a:spcPct val="100000"/>
              </a:lnSpc>
            </a:pPr>
            <a:r>
              <a:rPr lang="en-GB" sz="1600" dirty="0">
                <a:effectLst/>
              </a:rPr>
              <a:t>With many change theories postulating that poorly implemented organisational change can have the opposite intended effect, it is essential to identify which change management methods would support the original motives behind this change.</a:t>
            </a:r>
          </a:p>
          <a:p>
            <a:pPr>
              <a:lnSpc>
                <a:spcPct val="100000"/>
              </a:lnSpc>
            </a:pPr>
            <a:endParaRPr lang="en-GB" sz="1300" dirty="0">
              <a:effectLst/>
            </a:endParaRPr>
          </a:p>
          <a:p>
            <a:pPr>
              <a:lnSpc>
                <a:spcPct val="100000"/>
              </a:lnSpc>
            </a:pPr>
            <a:endParaRPr lang="en-GB" sz="1300" dirty="0">
              <a:effectLst/>
            </a:endParaRPr>
          </a:p>
          <a:p>
            <a:pPr>
              <a:lnSpc>
                <a:spcPct val="100000"/>
              </a:lnSpc>
            </a:pPr>
            <a:endParaRPr lang="en-GB" sz="1300" dirty="0"/>
          </a:p>
        </p:txBody>
      </p:sp>
      <p:pic>
        <p:nvPicPr>
          <p:cNvPr id="5" name="Picture 4" descr="A clipboard with a pencil and paper&#10;&#10;Description automatically generated with low confidence">
            <a:extLst>
              <a:ext uri="{FF2B5EF4-FFF2-40B4-BE49-F238E27FC236}">
                <a16:creationId xmlns:a16="http://schemas.microsoft.com/office/drawing/2014/main" id="{BBF83907-C326-25C8-6B3E-252C0A3393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691338" y="1984356"/>
            <a:ext cx="3576219" cy="2889287"/>
          </a:xfrm>
          <a:prstGeom prst="rect">
            <a:avLst/>
          </a:prstGeom>
        </p:spPr>
      </p:pic>
      <p:pic>
        <p:nvPicPr>
          <p:cNvPr id="6" name="Audio 5">
            <a:hlinkClick r:id="" action="ppaction://media"/>
            <a:extLst>
              <a:ext uri="{FF2B5EF4-FFF2-40B4-BE49-F238E27FC236}">
                <a16:creationId xmlns:a16="http://schemas.microsoft.com/office/drawing/2014/main" id="{70009040-292A-DF15-EF03-D30304B88BA4}"/>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421630904"/>
      </p:ext>
    </p:extLst>
  </p:cSld>
  <p:clrMapOvr>
    <a:masterClrMapping/>
  </p:clrMapOvr>
  <mc:AlternateContent xmlns:mc="http://schemas.openxmlformats.org/markup-compatibility/2006">
    <mc:Choice xmlns:p14="http://schemas.microsoft.com/office/powerpoint/2010/main" Requires="p14">
      <p:transition spd="slow" p14:dur="2000" advTm="39199"/>
    </mc:Choice>
    <mc:Fallback>
      <p:transition spd="slow" advTm="39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ipe(down)">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wipe(down)">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E3D2-1D2D-781C-3527-DE363A330D23}"/>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1E2DAB12-CB23-E242-63DD-BADDB2D1D561}"/>
              </a:ext>
            </a:extLst>
          </p:cNvPr>
          <p:cNvSpPr>
            <a:spLocks noGrp="1"/>
          </p:cNvSpPr>
          <p:nvPr>
            <p:ph idx="1"/>
          </p:nvPr>
        </p:nvSpPr>
        <p:spPr/>
        <p:txBody>
          <a:bodyPr>
            <a:normAutofit/>
          </a:bodyPr>
          <a:lstStyle/>
          <a:p>
            <a:r>
              <a:rPr lang="en-GB" sz="2000" dirty="0"/>
              <a:t>Change management has a wide variety of factors that can differ every time. They are never bound to a specific organisational change</a:t>
            </a:r>
          </a:p>
          <a:p>
            <a:r>
              <a:rPr lang="en-GB" sz="2000" dirty="0"/>
              <a:t>Leadership strategies and roles within an organisation</a:t>
            </a:r>
          </a:p>
          <a:p>
            <a:r>
              <a:rPr lang="en-GB" sz="2000" dirty="0">
                <a:effectLst/>
                <a:latin typeface="Times New Roman" panose="02020603050405020304" pitchFamily="18" charset="0"/>
                <a:ea typeface="Times New Roman" panose="02020603050405020304" pitchFamily="18" charset="0"/>
              </a:rPr>
              <a:t>Kurt Lewin’s change management model </a:t>
            </a:r>
            <a:endParaRPr lang="en-GB" sz="2000" dirty="0"/>
          </a:p>
          <a:p>
            <a:r>
              <a:rPr lang="en-GB" sz="2000" dirty="0">
                <a:effectLst/>
                <a:latin typeface="Times New Roman" panose="02020603050405020304" pitchFamily="18" charset="0"/>
                <a:ea typeface="Times New Roman" panose="02020603050405020304" pitchFamily="18" charset="0"/>
              </a:rPr>
              <a:t>Kotter’s 8-step change model </a:t>
            </a:r>
          </a:p>
          <a:p>
            <a:r>
              <a:rPr lang="en-GB" sz="2000" dirty="0">
                <a:effectLst/>
                <a:latin typeface="Times New Roman" panose="02020603050405020304" pitchFamily="18" charset="0"/>
                <a:ea typeface="Times New Roman" panose="02020603050405020304" pitchFamily="18" charset="0"/>
              </a:rPr>
              <a:t>McKinsey’s 7-step model</a:t>
            </a:r>
          </a:p>
          <a:p>
            <a:r>
              <a:rPr lang="en-GB" sz="2000" dirty="0">
                <a:effectLst/>
                <a:latin typeface="Times New Roman" panose="02020603050405020304" pitchFamily="18" charset="0"/>
                <a:ea typeface="Times New Roman" panose="02020603050405020304" pitchFamily="18" charset="0"/>
              </a:rPr>
              <a:t>ADKAR </a:t>
            </a:r>
          </a:p>
        </p:txBody>
      </p:sp>
      <p:pic>
        <p:nvPicPr>
          <p:cNvPr id="5" name="Picture 4" descr="A red book with black background&#10;&#10;Description automatically generated with low confidence">
            <a:extLst>
              <a:ext uri="{FF2B5EF4-FFF2-40B4-BE49-F238E27FC236}">
                <a16:creationId xmlns:a16="http://schemas.microsoft.com/office/drawing/2014/main" id="{51C715E6-C2AF-DCAF-1C4D-4662C5DBEAE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281000" y="4045994"/>
            <a:ext cx="4269608" cy="2202406"/>
          </a:xfrm>
          <a:prstGeom prst="rect">
            <a:avLst/>
          </a:prstGeom>
        </p:spPr>
      </p:pic>
      <p:pic>
        <p:nvPicPr>
          <p:cNvPr id="6" name="Audio 5">
            <a:hlinkClick r:id="" action="ppaction://media"/>
            <a:extLst>
              <a:ext uri="{FF2B5EF4-FFF2-40B4-BE49-F238E27FC236}">
                <a16:creationId xmlns:a16="http://schemas.microsoft.com/office/drawing/2014/main" id="{D1433070-95DB-2DBE-2E99-900740FB8F0A}"/>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62704" t="-125896" r="-262704" b="-125896"/>
          <a:stretch>
            <a:fillRect/>
          </a:stretch>
        </p:blipFill>
        <p:spPr>
          <a:xfrm>
            <a:off x="9144000" y="5173980"/>
            <a:ext cx="3048000" cy="1714500"/>
          </a:xfrm>
          <a:prstGeom prst="rect">
            <a:avLst/>
          </a:prstGeom>
        </p:spPr>
      </p:pic>
    </p:spTree>
    <p:custDataLst>
      <p:tags r:id="rId1"/>
    </p:custDataLst>
    <p:extLst>
      <p:ext uri="{BB962C8B-B14F-4D97-AF65-F5344CB8AC3E}">
        <p14:creationId xmlns:p14="http://schemas.microsoft.com/office/powerpoint/2010/main" val="1735109994"/>
      </p:ext>
    </p:extLst>
  </p:cSld>
  <p:clrMapOvr>
    <a:masterClrMapping/>
  </p:clrMapOvr>
  <mc:AlternateContent xmlns:mc="http://schemas.openxmlformats.org/markup-compatibility/2006">
    <mc:Choice xmlns:p14="http://schemas.microsoft.com/office/powerpoint/2010/main" Requires="p14">
      <p:transition spd="slow" p14:dur="2000" advTm="124775"/>
    </mc:Choice>
    <mc:Fallback>
      <p:transition spd="slow" advTm="124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66BA5-4D8D-D1CF-92C5-4B2F1CDA70A0}"/>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CF2064F0-7B05-02A2-5BB3-46E1AA5589BE}"/>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Quantitative questionnaire design with some qualitative data to gain a broader range of knowledge</a:t>
            </a:r>
            <a:r>
              <a:rPr lang="en-GB" sz="1800" dirty="0">
                <a:effectLst/>
                <a:latin typeface="Times New Roman" panose="02020603050405020304" pitchFamily="18" charset="0"/>
              </a:rPr>
              <a:t>. </a:t>
            </a:r>
          </a:p>
          <a:p>
            <a:r>
              <a:rPr lang="en-GB" sz="1800" dirty="0">
                <a:effectLst/>
                <a:latin typeface="Times New Roman" panose="02020603050405020304" pitchFamily="18" charset="0"/>
              </a:rPr>
              <a:t>Fifteen employees from the Energy Department were given questionnaires</a:t>
            </a:r>
          </a:p>
          <a:p>
            <a:pPr marL="36900" indent="0">
              <a:buNone/>
            </a:pPr>
            <a:endParaRPr lang="en-GB" sz="1800" dirty="0">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aim of this project is to research the methods of change management used and to critically discuss how Tata Steel implemented the organisational change and how it was managed.</a:t>
            </a:r>
            <a:endParaRPr lang="en-GB" dirty="0"/>
          </a:p>
        </p:txBody>
      </p:sp>
      <p:pic>
        <p:nvPicPr>
          <p:cNvPr id="5" name="Picture 4" descr="A picture containing screenshot, symbol, graphics, font&#10;&#10;Description automatically generated">
            <a:extLst>
              <a:ext uri="{FF2B5EF4-FFF2-40B4-BE49-F238E27FC236}">
                <a16:creationId xmlns:a16="http://schemas.microsoft.com/office/drawing/2014/main" id="{B021E06B-0E61-5B96-919A-DC0823EA617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rot="1034114">
            <a:off x="9028254" y="4135465"/>
            <a:ext cx="2415252" cy="2419032"/>
          </a:xfrm>
          <a:prstGeom prst="rect">
            <a:avLst/>
          </a:prstGeom>
        </p:spPr>
      </p:pic>
      <mc:AlternateContent xmlns:mc="http://schemas.openxmlformats.org/markup-compatibility/2006">
        <mc:Choice xmlns:p14="http://schemas.microsoft.com/office/powerpoint/2010/main" xmlns:iact="http://schemas.microsoft.com/office/powerpoint/2014/inkAction" Requires="p14 iact">
          <p:contentPart p14:bwMode="auto" r:id="rId8">
            <p14:nvContentPartPr>
              <p14:cNvPr id="6" name="Ink 5">
                <a:extLst>
                  <a:ext uri="{FF2B5EF4-FFF2-40B4-BE49-F238E27FC236}">
                    <a16:creationId xmlns:a16="http://schemas.microsoft.com/office/drawing/2014/main" id="{F04B0049-2C08-F476-B907-1D5369D7D928}"/>
                  </a:ext>
                </a:extLst>
              </p14:cNvPr>
              <p14:cNvContentPartPr/>
              <p14:nvPr>
                <p:extLst>
                  <p:ext uri="{42D2F446-02D8-4167-A562-619A0277C38B}">
                    <p15:isNarration xmlns:p15="http://schemas.microsoft.com/office/powerpoint/2012/main" val="1"/>
                  </p:ext>
                </p:extLst>
              </p14:nvPr>
            </p14:nvContentPartPr>
            <p14:xfrm>
              <a:off x="9575280" y="2557800"/>
              <a:ext cx="360" cy="360"/>
            </p14:xfrm>
          </p:contentPart>
        </mc:Choice>
        <mc:Fallback>
          <p:pic>
            <p:nvPicPr>
              <p:cNvPr id="6" name="Ink 5">
                <a:extLst>
                  <a:ext uri="{FF2B5EF4-FFF2-40B4-BE49-F238E27FC236}">
                    <a16:creationId xmlns:a16="http://schemas.microsoft.com/office/drawing/2014/main" id="{F04B0049-2C08-F476-B907-1D5369D7D928}"/>
                  </a:ext>
                </a:extLst>
              </p:cNvPr>
              <p:cNvPicPr>
                <a:picLocks noGrp="1" noRot="1" noChangeAspect="1" noMove="1" noResize="1" noEditPoints="1" noAdjustHandles="1" noChangeArrowheads="1" noChangeShapeType="1"/>
              </p:cNvPicPr>
              <p:nvPr/>
            </p:nvPicPr>
            <p:blipFill>
              <a:blip r:embed="rId9"/>
              <a:stretch>
                <a:fillRect/>
              </a:stretch>
            </p:blipFill>
            <p:spPr>
              <a:xfrm>
                <a:off x="9565920" y="2548440"/>
                <a:ext cx="19080" cy="19080"/>
              </a:xfrm>
              <a:prstGeom prst="rect">
                <a:avLst/>
              </a:prstGeom>
            </p:spPr>
          </p:pic>
        </mc:Fallback>
      </mc:AlternateContent>
      <p:pic>
        <p:nvPicPr>
          <p:cNvPr id="7" name="Audio 6">
            <a:hlinkClick r:id="" action="ppaction://media"/>
            <a:extLst>
              <a:ext uri="{FF2B5EF4-FFF2-40B4-BE49-F238E27FC236}">
                <a16:creationId xmlns:a16="http://schemas.microsoft.com/office/drawing/2014/main" id="{0700A8E4-ACA9-48EB-4EB5-03B8333D9231}"/>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836451868"/>
      </p:ext>
    </p:extLst>
  </p:cSld>
  <p:clrMapOvr>
    <a:masterClrMapping/>
  </p:clrMapOvr>
  <mc:AlternateContent xmlns:mc="http://schemas.openxmlformats.org/markup-compatibility/2006">
    <mc:Choice xmlns:p14="http://schemas.microsoft.com/office/powerpoint/2010/main" Requires="p14">
      <p:transition spd="slow" p14:dur="2000" advTm="28876"/>
    </mc:Choice>
    <mc:Fallback>
      <p:transition spd="slow" advTm="28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59"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md type="call" cmd="playFrom(0.0)">
                                      <p:cBhvr>
                                        <p:cTn id="9" dur="1" fill="hold"/>
                                        <p:tgtEl>
                                          <p:spTgt spid="6"/>
                                        </p:tgtEl>
                                      </p:cBhvr>
                                    </p:cmd>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circle(in)">
                                      <p:cBhvr>
                                        <p:cTn id="24"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12B1-97F4-291B-087F-B707258656DB}"/>
              </a:ext>
            </a:extLst>
          </p:cNvPr>
          <p:cNvSpPr>
            <a:spLocks noGrp="1"/>
          </p:cNvSpPr>
          <p:nvPr>
            <p:ph type="title"/>
          </p:nvPr>
        </p:nvSpPr>
        <p:spPr>
          <a:xfrm>
            <a:off x="913795" y="609600"/>
            <a:ext cx="10353762" cy="1257300"/>
          </a:xfrm>
        </p:spPr>
        <p:txBody>
          <a:bodyPr anchor="ctr">
            <a:normAutofit/>
          </a:bodyPr>
          <a:lstStyle/>
          <a:p>
            <a:r>
              <a:rPr lang="en-GB" dirty="0"/>
              <a:t>Gantt Chart</a:t>
            </a:r>
          </a:p>
        </p:txBody>
      </p:sp>
      <p:pic>
        <p:nvPicPr>
          <p:cNvPr id="5" name="Content Placeholder 4">
            <a:extLst>
              <a:ext uri="{FF2B5EF4-FFF2-40B4-BE49-F238E27FC236}">
                <a16:creationId xmlns:a16="http://schemas.microsoft.com/office/drawing/2014/main" id="{BEFC1EA7-1E68-872D-3F71-99C3FB083EDB}"/>
              </a:ext>
            </a:extLst>
          </p:cNvPr>
          <p:cNvPicPr>
            <a:picLocks noGrp="1" noChangeAspect="1"/>
          </p:cNvPicPr>
          <p:nvPr>
            <p:ph idx="1"/>
          </p:nvPr>
        </p:nvPicPr>
        <p:blipFill>
          <a:blip r:embed="rId5"/>
          <a:stretch>
            <a:fillRect/>
          </a:stretch>
        </p:blipFill>
        <p:spPr>
          <a:xfrm>
            <a:off x="1476081" y="2076450"/>
            <a:ext cx="9229190" cy="3714749"/>
          </a:xfrm>
          <a:noFill/>
        </p:spPr>
      </p:pic>
      <p:pic>
        <p:nvPicPr>
          <p:cNvPr id="6" name="Audio 5">
            <a:hlinkClick r:id="" action="ppaction://media"/>
            <a:extLst>
              <a:ext uri="{FF2B5EF4-FFF2-40B4-BE49-F238E27FC236}">
                <a16:creationId xmlns:a16="http://schemas.microsoft.com/office/drawing/2014/main" id="{282974E7-0176-C01E-FB46-C82DA89B05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22728660"/>
      </p:ext>
    </p:extLst>
  </p:cSld>
  <p:clrMapOvr>
    <a:masterClrMapping/>
  </p:clrMapOvr>
  <mc:AlternateContent xmlns:mc="http://schemas.openxmlformats.org/markup-compatibility/2006">
    <mc:Choice xmlns:p14="http://schemas.microsoft.com/office/powerpoint/2010/main" Requires="p14">
      <p:transition spd="slow" p14:dur="2000" advTm="22136"/>
    </mc:Choice>
    <mc:Fallback>
      <p:transition spd="slow" advTm="22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63140-D2B9-A1BF-C2F0-5CB90B96B48A}"/>
              </a:ext>
            </a:extLst>
          </p:cNvPr>
          <p:cNvSpPr>
            <a:spLocks noGrp="1"/>
          </p:cNvSpPr>
          <p:nvPr>
            <p:ph type="title"/>
          </p:nvPr>
        </p:nvSpPr>
        <p:spPr>
          <a:xfrm>
            <a:off x="913795" y="609600"/>
            <a:ext cx="10353762" cy="1257300"/>
          </a:xfrm>
        </p:spPr>
        <p:txBody>
          <a:bodyPr anchor="ctr">
            <a:normAutofit/>
          </a:bodyPr>
          <a:lstStyle/>
          <a:p>
            <a:r>
              <a:rPr lang="en-GB" dirty="0"/>
              <a:t>Gantt Chart</a:t>
            </a:r>
          </a:p>
        </p:txBody>
      </p:sp>
      <p:pic>
        <p:nvPicPr>
          <p:cNvPr id="5" name="Content Placeholder 4">
            <a:extLst>
              <a:ext uri="{FF2B5EF4-FFF2-40B4-BE49-F238E27FC236}">
                <a16:creationId xmlns:a16="http://schemas.microsoft.com/office/drawing/2014/main" id="{53196CD5-DAB2-623C-690A-9A8D9A4AF124}"/>
              </a:ext>
            </a:extLst>
          </p:cNvPr>
          <p:cNvPicPr>
            <a:picLocks noGrp="1" noChangeAspect="1"/>
          </p:cNvPicPr>
          <p:nvPr>
            <p:ph idx="1"/>
          </p:nvPr>
        </p:nvPicPr>
        <p:blipFill>
          <a:blip r:embed="rId5"/>
          <a:stretch>
            <a:fillRect/>
          </a:stretch>
        </p:blipFill>
        <p:spPr>
          <a:xfrm>
            <a:off x="1297450" y="2076450"/>
            <a:ext cx="9586451" cy="3714749"/>
          </a:xfrm>
          <a:noFill/>
        </p:spPr>
      </p:pic>
      <p:pic>
        <p:nvPicPr>
          <p:cNvPr id="4" name="Audio 3">
            <a:hlinkClick r:id="" action="ppaction://media"/>
            <a:extLst>
              <a:ext uri="{FF2B5EF4-FFF2-40B4-BE49-F238E27FC236}">
                <a16:creationId xmlns:a16="http://schemas.microsoft.com/office/drawing/2014/main" id="{4A810280-4653-037B-4050-F99AD117D9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23578110"/>
      </p:ext>
    </p:extLst>
  </p:cSld>
  <p:clrMapOvr>
    <a:masterClrMapping/>
  </p:clrMapOvr>
  <mc:AlternateContent xmlns:mc="http://schemas.openxmlformats.org/markup-compatibility/2006">
    <mc:Choice xmlns:p14="http://schemas.microsoft.com/office/powerpoint/2010/main" Requires="p14">
      <p:transition spd="slow" p14:dur="2000" advTm="25632"/>
    </mc:Choice>
    <mc:Fallback>
      <p:transition spd="slow" advTm="25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C2B34-EC09-9AAA-822A-F352B53E0A69}"/>
              </a:ext>
            </a:extLst>
          </p:cNvPr>
          <p:cNvSpPr>
            <a:spLocks noGrp="1"/>
          </p:cNvSpPr>
          <p:nvPr>
            <p:ph type="title"/>
          </p:nvPr>
        </p:nvSpPr>
        <p:spPr>
          <a:xfrm>
            <a:off x="913795" y="609600"/>
            <a:ext cx="10353762" cy="1257300"/>
          </a:xfrm>
        </p:spPr>
        <p:txBody>
          <a:bodyPr anchor="ctr">
            <a:normAutofit/>
          </a:bodyPr>
          <a:lstStyle/>
          <a:p>
            <a:r>
              <a:rPr lang="en-GB" dirty="0"/>
              <a:t>Gantt</a:t>
            </a:r>
          </a:p>
        </p:txBody>
      </p:sp>
      <p:pic>
        <p:nvPicPr>
          <p:cNvPr id="7" name="Content Placeholder 6">
            <a:extLst>
              <a:ext uri="{FF2B5EF4-FFF2-40B4-BE49-F238E27FC236}">
                <a16:creationId xmlns:a16="http://schemas.microsoft.com/office/drawing/2014/main" id="{BC7C1128-97A9-5BFF-0B79-777B1EDF4634}"/>
              </a:ext>
            </a:extLst>
          </p:cNvPr>
          <p:cNvPicPr>
            <a:picLocks noGrp="1" noChangeAspect="1"/>
          </p:cNvPicPr>
          <p:nvPr>
            <p:ph idx="1"/>
          </p:nvPr>
        </p:nvPicPr>
        <p:blipFill>
          <a:blip r:embed="rId5"/>
          <a:stretch>
            <a:fillRect/>
          </a:stretch>
        </p:blipFill>
        <p:spPr>
          <a:xfrm>
            <a:off x="2618949" y="2076450"/>
            <a:ext cx="6943454" cy="3714749"/>
          </a:xfrm>
          <a:noFill/>
        </p:spPr>
      </p:pic>
      <p:pic>
        <p:nvPicPr>
          <p:cNvPr id="4" name="Audio 3">
            <a:hlinkClick r:id="" action="ppaction://media"/>
            <a:extLst>
              <a:ext uri="{FF2B5EF4-FFF2-40B4-BE49-F238E27FC236}">
                <a16:creationId xmlns:a16="http://schemas.microsoft.com/office/drawing/2014/main" id="{42A6E3EC-7E2C-D867-3B58-D037D6DAD5E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72263957"/>
      </p:ext>
    </p:extLst>
  </p:cSld>
  <p:clrMapOvr>
    <a:masterClrMapping/>
  </p:clrMapOvr>
  <mc:AlternateContent xmlns:mc="http://schemas.openxmlformats.org/markup-compatibility/2006">
    <mc:Choice xmlns:p14="http://schemas.microsoft.com/office/powerpoint/2010/main" Requires="p14">
      <p:transition spd="slow" p14:dur="2000" advTm="14248"/>
    </mc:Choice>
    <mc:Fallback>
      <p:transition spd="slow" advTm="14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A2BB8-9186-CED4-DF8F-8B5EAB5B9A86}"/>
              </a:ext>
            </a:extLst>
          </p:cNvPr>
          <p:cNvSpPr>
            <a:spLocks noGrp="1"/>
          </p:cNvSpPr>
          <p:nvPr>
            <p:ph type="title"/>
          </p:nvPr>
        </p:nvSpPr>
        <p:spPr/>
        <p:txBody>
          <a:bodyPr/>
          <a:lstStyle/>
          <a:p>
            <a:r>
              <a:rPr lang="en-GB" dirty="0"/>
              <a:t>Kurt Lewin</a:t>
            </a:r>
          </a:p>
        </p:txBody>
      </p:sp>
      <p:pic>
        <p:nvPicPr>
          <p:cNvPr id="4" name="Content Placeholder 3" descr="A picture containing text, screenshot, font, diagram&#10;&#10;Description automatically generated">
            <a:extLst>
              <a:ext uri="{FF2B5EF4-FFF2-40B4-BE49-F238E27FC236}">
                <a16:creationId xmlns:a16="http://schemas.microsoft.com/office/drawing/2014/main" id="{4698D832-9DCA-9959-F700-B73CE5522EAE}"/>
              </a:ext>
            </a:extLst>
          </p:cNvPr>
          <p:cNvPicPr>
            <a:picLocks noGrp="1" noChangeAspect="1"/>
          </p:cNvPicPr>
          <p:nvPr>
            <p:ph idx="1"/>
          </p:nvPr>
        </p:nvPicPr>
        <p:blipFill>
          <a:blip r:embed="rId5"/>
          <a:stretch>
            <a:fillRect/>
          </a:stretch>
        </p:blipFill>
        <p:spPr>
          <a:xfrm>
            <a:off x="1272962" y="2076450"/>
            <a:ext cx="9636551" cy="3714750"/>
          </a:xfrm>
          <a:prstGeom prst="rect">
            <a:avLst/>
          </a:prstGeom>
        </p:spPr>
      </p:pic>
      <p:pic>
        <p:nvPicPr>
          <p:cNvPr id="5" name="Audio 4">
            <a:hlinkClick r:id="" action="ppaction://media"/>
            <a:extLst>
              <a:ext uri="{FF2B5EF4-FFF2-40B4-BE49-F238E27FC236}">
                <a16:creationId xmlns:a16="http://schemas.microsoft.com/office/drawing/2014/main" id="{DA5A815F-43CE-FCB8-08EE-036944E301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255313535"/>
      </p:ext>
    </p:extLst>
  </p:cSld>
  <p:clrMapOvr>
    <a:masterClrMapping/>
  </p:clrMapOvr>
  <mc:AlternateContent xmlns:mc="http://schemas.openxmlformats.org/markup-compatibility/2006">
    <mc:Choice xmlns:p14="http://schemas.microsoft.com/office/powerpoint/2010/main" Requires="p14">
      <p:transition spd="slow" p14:dur="2000" advTm="29142"/>
    </mc:Choice>
    <mc:Fallback>
      <p:transition spd="slow" advTm="29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13D53-93EC-B846-255A-7AB4D1AF4749}"/>
              </a:ext>
            </a:extLst>
          </p:cNvPr>
          <p:cNvSpPr>
            <a:spLocks noGrp="1"/>
          </p:cNvSpPr>
          <p:nvPr>
            <p:ph type="title"/>
          </p:nvPr>
        </p:nvSpPr>
        <p:spPr/>
        <p:txBody>
          <a:bodyPr/>
          <a:lstStyle/>
          <a:p>
            <a:r>
              <a:rPr lang="en-GB" dirty="0"/>
              <a:t>Kotter</a:t>
            </a:r>
          </a:p>
        </p:txBody>
      </p:sp>
      <p:pic>
        <p:nvPicPr>
          <p:cNvPr id="4" name="Content Placeholder 3" descr="A blue background with white text&#10;&#10;Description automatically generated with low confidence">
            <a:extLst>
              <a:ext uri="{FF2B5EF4-FFF2-40B4-BE49-F238E27FC236}">
                <a16:creationId xmlns:a16="http://schemas.microsoft.com/office/drawing/2014/main" id="{DCD9EBE8-3125-8961-9B1E-9D34D1037EBC}"/>
              </a:ext>
            </a:extLst>
          </p:cNvPr>
          <p:cNvPicPr>
            <a:picLocks noGrp="1" noChangeAspect="1"/>
          </p:cNvPicPr>
          <p:nvPr>
            <p:ph idx="1"/>
          </p:nvPr>
        </p:nvPicPr>
        <p:blipFill>
          <a:blip r:embed="rId5"/>
          <a:stretch>
            <a:fillRect/>
          </a:stretch>
        </p:blipFill>
        <p:spPr>
          <a:xfrm>
            <a:off x="3619155" y="2223849"/>
            <a:ext cx="4944165" cy="3419952"/>
          </a:xfrm>
          <a:prstGeom prst="rect">
            <a:avLst/>
          </a:prstGeom>
        </p:spPr>
      </p:pic>
      <p:pic>
        <p:nvPicPr>
          <p:cNvPr id="5" name="Audio 4">
            <a:hlinkClick r:id="" action="ppaction://media"/>
            <a:extLst>
              <a:ext uri="{FF2B5EF4-FFF2-40B4-BE49-F238E27FC236}">
                <a16:creationId xmlns:a16="http://schemas.microsoft.com/office/drawing/2014/main" id="{6DD480AA-6B85-4EA8-91BB-C338BA821CB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31536460"/>
      </p:ext>
    </p:extLst>
  </p:cSld>
  <p:clrMapOvr>
    <a:masterClrMapping/>
  </p:clrMapOvr>
  <mc:AlternateContent xmlns:mc="http://schemas.openxmlformats.org/markup-compatibility/2006">
    <mc:Choice xmlns:p14="http://schemas.microsoft.com/office/powerpoint/2010/main" Requires="p14">
      <p:transition spd="slow" p14:dur="2000" advTm="7384"/>
    </mc:Choice>
    <mc:Fallback>
      <p:transition spd="slow" advTm="7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0759F-B086-4723-8AB8-2293461C870C}"/>
              </a:ext>
            </a:extLst>
          </p:cNvPr>
          <p:cNvSpPr>
            <a:spLocks noGrp="1"/>
          </p:cNvSpPr>
          <p:nvPr>
            <p:ph type="title"/>
          </p:nvPr>
        </p:nvSpPr>
        <p:spPr/>
        <p:txBody>
          <a:bodyPr/>
          <a:lstStyle/>
          <a:p>
            <a:r>
              <a:rPr lang="en-GB" dirty="0"/>
              <a:t>Leadership</a:t>
            </a:r>
          </a:p>
        </p:txBody>
      </p:sp>
      <p:pic>
        <p:nvPicPr>
          <p:cNvPr id="4" name="Content Placeholder 3">
            <a:extLst>
              <a:ext uri="{FF2B5EF4-FFF2-40B4-BE49-F238E27FC236}">
                <a16:creationId xmlns:a16="http://schemas.microsoft.com/office/drawing/2014/main" id="{37E5C004-96C7-7A35-9364-15749C784C09}"/>
              </a:ext>
            </a:extLst>
          </p:cNvPr>
          <p:cNvPicPr>
            <a:picLocks noGrp="1" noChangeAspect="1"/>
          </p:cNvPicPr>
          <p:nvPr>
            <p:ph idx="1"/>
          </p:nvPr>
        </p:nvPicPr>
        <p:blipFill>
          <a:blip r:embed="rId5"/>
          <a:stretch>
            <a:fillRect/>
          </a:stretch>
        </p:blipFill>
        <p:spPr>
          <a:xfrm>
            <a:off x="2154158" y="2076450"/>
            <a:ext cx="7874158" cy="3714750"/>
          </a:xfrm>
          <a:prstGeom prst="rect">
            <a:avLst/>
          </a:prstGeom>
        </p:spPr>
      </p:pic>
      <p:pic>
        <p:nvPicPr>
          <p:cNvPr id="5" name="Audio 4">
            <a:hlinkClick r:id="" action="ppaction://media"/>
            <a:extLst>
              <a:ext uri="{FF2B5EF4-FFF2-40B4-BE49-F238E27FC236}">
                <a16:creationId xmlns:a16="http://schemas.microsoft.com/office/drawing/2014/main" id="{57F17BC7-4175-EA05-86A6-BFB8B289041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299655929"/>
      </p:ext>
    </p:extLst>
  </p:cSld>
  <p:clrMapOvr>
    <a:masterClrMapping/>
  </p:clrMapOvr>
  <mc:AlternateContent xmlns:mc="http://schemas.openxmlformats.org/markup-compatibility/2006">
    <mc:Choice xmlns:p14="http://schemas.microsoft.com/office/powerpoint/2010/main" Requires="p14">
      <p:transition spd="slow" p14:dur="2000" advTm="8555"/>
    </mc:Choice>
    <mc:Fallback>
      <p:transition spd="slow" advTm="8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564B1-F58E-647C-DAF4-7841FEFE5D4B}"/>
              </a:ext>
            </a:extLst>
          </p:cNvPr>
          <p:cNvSpPr>
            <a:spLocks noGrp="1"/>
          </p:cNvSpPr>
          <p:nvPr>
            <p:ph type="title"/>
          </p:nvPr>
        </p:nvSpPr>
        <p:spPr/>
        <p:txBody>
          <a:bodyPr/>
          <a:lstStyle/>
          <a:p>
            <a:r>
              <a:rPr lang="en-GB" dirty="0"/>
              <a:t>Energy Tree</a:t>
            </a:r>
          </a:p>
        </p:txBody>
      </p:sp>
      <p:pic>
        <p:nvPicPr>
          <p:cNvPr id="8" name="Content Placeholder 7">
            <a:extLst>
              <a:ext uri="{FF2B5EF4-FFF2-40B4-BE49-F238E27FC236}">
                <a16:creationId xmlns:a16="http://schemas.microsoft.com/office/drawing/2014/main" id="{F6E29815-44C0-ABF5-57B1-990C2B63E448}"/>
              </a:ext>
            </a:extLst>
          </p:cNvPr>
          <p:cNvPicPr>
            <a:picLocks noGrp="1" noChangeAspect="1"/>
          </p:cNvPicPr>
          <p:nvPr>
            <p:ph idx="1"/>
          </p:nvPr>
        </p:nvPicPr>
        <p:blipFill>
          <a:blip r:embed="rId5"/>
          <a:stretch>
            <a:fillRect/>
          </a:stretch>
        </p:blipFill>
        <p:spPr>
          <a:xfrm>
            <a:off x="1210204" y="2123440"/>
            <a:ext cx="9762066" cy="3769360"/>
          </a:xfrm>
        </p:spPr>
      </p:pic>
      <p:pic>
        <p:nvPicPr>
          <p:cNvPr id="9" name="Audio 8">
            <a:hlinkClick r:id="" action="ppaction://media"/>
            <a:extLst>
              <a:ext uri="{FF2B5EF4-FFF2-40B4-BE49-F238E27FC236}">
                <a16:creationId xmlns:a16="http://schemas.microsoft.com/office/drawing/2014/main" id="{4AE0593A-0571-BEA5-B067-59A3630FE4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91593501"/>
      </p:ext>
    </p:extLst>
  </p:cSld>
  <p:clrMapOvr>
    <a:masterClrMapping/>
  </p:clrMapOvr>
  <mc:AlternateContent xmlns:mc="http://schemas.openxmlformats.org/markup-compatibility/2006">
    <mc:Choice xmlns:p14="http://schemas.microsoft.com/office/powerpoint/2010/main" Requires="p14">
      <p:transition spd="slow" p14:dur="2000" advTm="33585"/>
    </mc:Choice>
    <mc:Fallback>
      <p:transition spd="slow" advTm="33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DED2B-68AE-1D35-BFD8-4024CE9B4B3D}"/>
              </a:ext>
            </a:extLst>
          </p:cNvPr>
          <p:cNvSpPr>
            <a:spLocks noGrp="1"/>
          </p:cNvSpPr>
          <p:nvPr>
            <p:ph type="title"/>
          </p:nvPr>
        </p:nvSpPr>
        <p:spPr/>
        <p:txBody>
          <a:bodyPr/>
          <a:lstStyle/>
          <a:p>
            <a:r>
              <a:rPr lang="en-GB" dirty="0"/>
              <a:t>Quantitative analysis</a:t>
            </a:r>
          </a:p>
        </p:txBody>
      </p:sp>
      <p:graphicFrame>
        <p:nvGraphicFramePr>
          <p:cNvPr id="4" name="Content Placeholder 3">
            <a:extLst>
              <a:ext uri="{FF2B5EF4-FFF2-40B4-BE49-F238E27FC236}">
                <a16:creationId xmlns:a16="http://schemas.microsoft.com/office/drawing/2014/main" id="{D7212B3D-E504-EECF-E698-28774027E58C}"/>
              </a:ext>
            </a:extLst>
          </p:cNvPr>
          <p:cNvGraphicFramePr>
            <a:graphicFrameLocks noGrp="1"/>
          </p:cNvGraphicFramePr>
          <p:nvPr>
            <p:ph idx="1"/>
            <p:extLst>
              <p:ext uri="{D42A27DB-BD31-4B8C-83A1-F6EECF244321}">
                <p14:modId xmlns:p14="http://schemas.microsoft.com/office/powerpoint/2010/main" val="4124115558"/>
              </p:ext>
            </p:extLst>
          </p:nvPr>
        </p:nvGraphicFramePr>
        <p:xfrm>
          <a:off x="636494" y="1568824"/>
          <a:ext cx="10631581" cy="4222376"/>
        </p:xfrm>
        <a:graphic>
          <a:graphicData uri="http://schemas.openxmlformats.org/drawingml/2006/chart">
            <c:chart xmlns:c="http://schemas.openxmlformats.org/drawingml/2006/chart" xmlns:r="http://schemas.openxmlformats.org/officeDocument/2006/relationships" r:id="rId4"/>
          </a:graphicData>
        </a:graphic>
      </p:graphicFrame>
      <p:pic>
        <p:nvPicPr>
          <p:cNvPr id="5" name="Audio 4">
            <a:hlinkClick r:id="" action="ppaction://media"/>
            <a:extLst>
              <a:ext uri="{FF2B5EF4-FFF2-40B4-BE49-F238E27FC236}">
                <a16:creationId xmlns:a16="http://schemas.microsoft.com/office/drawing/2014/main" id="{91762B33-469D-5C4D-C093-816EDA2DFE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34682727"/>
      </p:ext>
    </p:extLst>
  </p:cSld>
  <p:clrMapOvr>
    <a:masterClrMapping/>
  </p:clrMapOvr>
  <mc:AlternateContent xmlns:mc="http://schemas.openxmlformats.org/markup-compatibility/2006">
    <mc:Choice xmlns:p14="http://schemas.microsoft.com/office/powerpoint/2010/main" Requires="p14">
      <p:transition spd="slow" p14:dur="2000" advTm="8665"/>
    </mc:Choice>
    <mc:Fallback>
      <p:transition spd="slow" advTm="8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3DF9-398C-90F9-1C9A-3B79A909650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0DE246D-7C89-B108-E5DE-70484CA0C55F}"/>
              </a:ext>
            </a:extLst>
          </p:cNvPr>
          <p:cNvSpPr>
            <a:spLocks noGrp="1"/>
          </p:cNvSpPr>
          <p:nvPr>
            <p:ph idx="1"/>
          </p:nvPr>
        </p:nvSpPr>
        <p:spPr>
          <a:xfrm>
            <a:off x="913795" y="1613648"/>
            <a:ext cx="10353762" cy="4177552"/>
          </a:xfrm>
        </p:spPr>
        <p:txBody>
          <a:bodyPr/>
          <a:lstStyle/>
          <a:p>
            <a:r>
              <a:rPr lang="en-GB" dirty="0"/>
              <a:t>Tata Steel did not implement any change in management structure</a:t>
            </a:r>
          </a:p>
          <a:p>
            <a:r>
              <a:rPr lang="en-GB" dirty="0"/>
              <a:t>A noticeable method was a top-down approach</a:t>
            </a:r>
          </a:p>
          <a:p>
            <a:r>
              <a:rPr lang="en-GB" dirty="0"/>
              <a:t>A hybrid model of a top-down to bottom-up approach</a:t>
            </a:r>
          </a:p>
          <a:p>
            <a:r>
              <a:rPr lang="en-GB" dirty="0"/>
              <a:t>Highlighting a key leadership figure</a:t>
            </a:r>
          </a:p>
          <a:p>
            <a:r>
              <a:rPr lang="en-GB" sz="1800" dirty="0">
                <a:effectLst/>
                <a:latin typeface="Times New Roman" panose="02020603050405020304" pitchFamily="18" charset="0"/>
                <a:ea typeface="Times New Roman" panose="02020603050405020304" pitchFamily="18" charset="0"/>
              </a:rPr>
              <a:t>Even with a clear motive and a process set out by senior management for addressing a cost-saving merger for the Energy Department, a framework for the organisational change was not present for employees</a:t>
            </a:r>
          </a:p>
          <a:p>
            <a:r>
              <a:rPr lang="en-GB" sz="1800" dirty="0">
                <a:effectLst/>
                <a:latin typeface="Times New Roman" panose="02020603050405020304" pitchFamily="18" charset="0"/>
                <a:ea typeface="Times New Roman" panose="02020603050405020304" pitchFamily="18" charset="0"/>
              </a:rPr>
              <a:t>Organisations that can review and not overlook such change would receive vital feedback and allow for alteration as and when needed, allowing continued cultural growth</a:t>
            </a:r>
          </a:p>
          <a:p>
            <a:r>
              <a:rPr lang="en-GB" sz="1800" dirty="0">
                <a:effectLst/>
                <a:latin typeface="Times New Roman" panose="02020603050405020304" pitchFamily="18" charset="0"/>
              </a:rPr>
              <a:t>Reward vs Risk</a:t>
            </a:r>
            <a:endParaRPr lang="en-GB" dirty="0"/>
          </a:p>
        </p:txBody>
      </p:sp>
      <p:pic>
        <p:nvPicPr>
          <p:cNvPr id="5" name="Picture 4" descr="A chalkboard with a word written on it next to a pair of books">
            <a:extLst>
              <a:ext uri="{FF2B5EF4-FFF2-40B4-BE49-F238E27FC236}">
                <a16:creationId xmlns:a16="http://schemas.microsoft.com/office/drawing/2014/main" id="{FA7E4AC5-26F8-7602-0C51-35382E56D8D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2043" b="20782"/>
          <a:stretch/>
        </p:blipFill>
        <p:spPr>
          <a:xfrm rot="20632845">
            <a:off x="8337109" y="2172916"/>
            <a:ext cx="1718143" cy="1316884"/>
          </a:xfrm>
          <a:prstGeom prst="rect">
            <a:avLst/>
          </a:prstGeom>
        </p:spPr>
      </p:pic>
      <p:pic>
        <p:nvPicPr>
          <p:cNvPr id="6" name="Audio 5">
            <a:hlinkClick r:id="" action="ppaction://media"/>
            <a:extLst>
              <a:ext uri="{FF2B5EF4-FFF2-40B4-BE49-F238E27FC236}">
                <a16:creationId xmlns:a16="http://schemas.microsoft.com/office/drawing/2014/main" id="{D8B87BB5-787F-B378-66D4-EDE715B2BB47}"/>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891247460"/>
      </p:ext>
    </p:extLst>
  </p:cSld>
  <p:clrMapOvr>
    <a:masterClrMapping/>
  </p:clrMapOvr>
  <mc:AlternateContent xmlns:mc="http://schemas.openxmlformats.org/markup-compatibility/2006">
    <mc:Choice xmlns:p14="http://schemas.microsoft.com/office/powerpoint/2010/main" Requires="p14">
      <p:transition spd="slow" p14:dur="2000" advTm="87865"/>
    </mc:Choice>
    <mc:Fallback>
      <p:transition spd="slow" advTm="87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0BAA-6C4C-8371-E3A7-765077884BB2}"/>
              </a:ext>
            </a:extLst>
          </p:cNvPr>
          <p:cNvSpPr>
            <a:spLocks noGrp="1"/>
          </p:cNvSpPr>
          <p:nvPr>
            <p:ph type="title"/>
          </p:nvPr>
        </p:nvSpPr>
        <p:spPr>
          <a:xfrm>
            <a:off x="913795" y="609600"/>
            <a:ext cx="10353762" cy="1261872"/>
          </a:xfrm>
        </p:spPr>
        <p:txBody>
          <a:bodyPr anchor="ctr">
            <a:normAutofit/>
          </a:bodyPr>
          <a:lstStyle/>
          <a:p>
            <a:r>
              <a:rPr lang="en-GB" dirty="0"/>
              <a:t>Conclusion</a:t>
            </a:r>
          </a:p>
        </p:txBody>
      </p:sp>
      <p:sp>
        <p:nvSpPr>
          <p:cNvPr id="3" name="Content Placeholder 2">
            <a:extLst>
              <a:ext uri="{FF2B5EF4-FFF2-40B4-BE49-F238E27FC236}">
                <a16:creationId xmlns:a16="http://schemas.microsoft.com/office/drawing/2014/main" id="{182C06F7-144D-BDC8-5B21-0E4547A100D4}"/>
              </a:ext>
            </a:extLst>
          </p:cNvPr>
          <p:cNvSpPr>
            <a:spLocks noGrp="1"/>
          </p:cNvSpPr>
          <p:nvPr>
            <p:ph sz="half" idx="1"/>
          </p:nvPr>
        </p:nvSpPr>
        <p:spPr>
          <a:xfrm>
            <a:off x="913795" y="2076450"/>
            <a:ext cx="4856841" cy="3622671"/>
          </a:xfrm>
        </p:spPr>
        <p:txBody>
          <a:bodyPr anchor="t">
            <a:normAutofit/>
          </a:bodyPr>
          <a:lstStyle/>
          <a:p>
            <a:r>
              <a:rPr lang="en-GB" dirty="0"/>
              <a:t>Feedback to employees</a:t>
            </a:r>
          </a:p>
          <a:p>
            <a:r>
              <a:rPr lang="en-GB" dirty="0"/>
              <a:t>Training and development</a:t>
            </a:r>
          </a:p>
          <a:p>
            <a:r>
              <a:rPr lang="en-GB" dirty="0"/>
              <a:t>Cost saving</a:t>
            </a:r>
          </a:p>
          <a:p>
            <a:r>
              <a:rPr lang="en-GB" dirty="0"/>
              <a:t>Positive outcomes</a:t>
            </a:r>
          </a:p>
          <a:p>
            <a:pPr marL="36900" indent="0">
              <a:buNone/>
            </a:pPr>
            <a:endParaRPr lang="en-GB" dirty="0"/>
          </a:p>
        </p:txBody>
      </p:sp>
      <p:pic>
        <p:nvPicPr>
          <p:cNvPr id="4" name="Picture 3">
            <a:extLst>
              <a:ext uri="{FF2B5EF4-FFF2-40B4-BE49-F238E27FC236}">
                <a16:creationId xmlns:a16="http://schemas.microsoft.com/office/drawing/2014/main" id="{1F4E71FD-3429-BA1F-92EB-06A4D4D92364}"/>
              </a:ext>
            </a:extLst>
          </p:cNvPr>
          <p:cNvPicPr>
            <a:picLocks noChangeAspect="1"/>
          </p:cNvPicPr>
          <p:nvPr/>
        </p:nvPicPr>
        <p:blipFill>
          <a:blip r:embed="rId5"/>
          <a:stretch>
            <a:fillRect/>
          </a:stretch>
        </p:blipFill>
        <p:spPr>
          <a:xfrm>
            <a:off x="6560727" y="2076451"/>
            <a:ext cx="4556819" cy="3622672"/>
          </a:xfrm>
          <a:prstGeom prst="rect">
            <a:avLst/>
          </a:prstGeom>
          <a:noFill/>
        </p:spPr>
      </p:pic>
      <p:pic>
        <p:nvPicPr>
          <p:cNvPr id="6" name="Audio 5">
            <a:hlinkClick r:id="" action="ppaction://media"/>
            <a:extLst>
              <a:ext uri="{FF2B5EF4-FFF2-40B4-BE49-F238E27FC236}">
                <a16:creationId xmlns:a16="http://schemas.microsoft.com/office/drawing/2014/main" id="{7FB46BA4-8CAD-6D24-AF5E-79072EB4C84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3475923360"/>
      </p:ext>
    </p:extLst>
  </p:cSld>
  <p:clrMapOvr>
    <a:masterClrMapping/>
  </p:clrMapOvr>
  <mc:AlternateContent xmlns:mc="http://schemas.openxmlformats.org/markup-compatibility/2006">
    <mc:Choice xmlns:p14="http://schemas.microsoft.com/office/powerpoint/2010/main" Requires="p14">
      <p:transition spd="slow" p14:dur="2000" advTm="37822"/>
    </mc:Choice>
    <mc:Fallback>
      <p:transition spd="slow" advTm="37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EB947-36CB-A2F4-E91C-9E5CB0AD4CB5}"/>
              </a:ext>
            </a:extLst>
          </p:cNvPr>
          <p:cNvSpPr>
            <a:spLocks noGrp="1"/>
          </p:cNvSpPr>
          <p:nvPr>
            <p:ph type="title"/>
          </p:nvPr>
        </p:nvSpPr>
        <p:spPr>
          <a:xfrm>
            <a:off x="1098990" y="88739"/>
            <a:ext cx="10353762" cy="1257300"/>
          </a:xfrm>
        </p:spPr>
        <p:txBody>
          <a:bodyPr anchor="ctr">
            <a:normAutofit/>
          </a:bodyPr>
          <a:lstStyle/>
          <a:p>
            <a:r>
              <a:rPr lang="en-GB" dirty="0"/>
              <a:t>Appendices</a:t>
            </a:r>
          </a:p>
        </p:txBody>
      </p:sp>
      <p:pic>
        <p:nvPicPr>
          <p:cNvPr id="5" name="Content Placeholder 4">
            <a:extLst>
              <a:ext uri="{FF2B5EF4-FFF2-40B4-BE49-F238E27FC236}">
                <a16:creationId xmlns:a16="http://schemas.microsoft.com/office/drawing/2014/main" id="{C48872A2-AFF9-9E59-4CB6-FE3BD243EB0B}"/>
              </a:ext>
            </a:extLst>
          </p:cNvPr>
          <p:cNvPicPr>
            <a:picLocks noGrp="1" noChangeAspect="1"/>
          </p:cNvPicPr>
          <p:nvPr>
            <p:ph idx="1"/>
          </p:nvPr>
        </p:nvPicPr>
        <p:blipFill>
          <a:blip r:embed="rId4"/>
          <a:stretch>
            <a:fillRect/>
          </a:stretch>
        </p:blipFill>
        <p:spPr>
          <a:xfrm>
            <a:off x="4780344" y="1555218"/>
            <a:ext cx="3207463" cy="4953611"/>
          </a:xfrm>
          <a:noFill/>
        </p:spPr>
      </p:pic>
      <p:pic>
        <p:nvPicPr>
          <p:cNvPr id="4" name="Audio 3">
            <a:hlinkClick r:id="" action="ppaction://media"/>
            <a:extLst>
              <a:ext uri="{FF2B5EF4-FFF2-40B4-BE49-F238E27FC236}">
                <a16:creationId xmlns:a16="http://schemas.microsoft.com/office/drawing/2014/main" id="{634B95C2-DC27-B340-6BDB-A7940334D3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239741375"/>
      </p:ext>
    </p:extLst>
  </p:cSld>
  <p:clrMapOvr>
    <a:masterClrMapping/>
  </p:clrMapOvr>
  <mc:AlternateContent xmlns:mc="http://schemas.openxmlformats.org/markup-compatibility/2006">
    <mc:Choice xmlns:p14="http://schemas.microsoft.com/office/powerpoint/2010/main" Requires="p14">
      <p:transition spd="slow" p14:dur="2000" advTm="7373"/>
    </mc:Choice>
    <mc:Fallback>
      <p:transition spd="slow" advTm="7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99820-AD3B-30DC-DD55-38537CADDB1B}"/>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EF054059-1B54-A4A3-4F6B-83DB253746F2}"/>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The positive outcomes are that of a merger that was accomplished with authoritarian leadership and an authoritarian overview, </a:t>
            </a:r>
          </a:p>
          <a:p>
            <a:r>
              <a:rPr lang="en-GB" sz="1800" dirty="0">
                <a:effectLst/>
                <a:latin typeface="Times New Roman" panose="02020603050405020304" pitchFamily="18" charset="0"/>
                <a:ea typeface="Times New Roman" panose="02020603050405020304" pitchFamily="18" charset="0"/>
              </a:rPr>
              <a:t>More qualitative questions to be asked</a:t>
            </a:r>
          </a:p>
          <a:p>
            <a:r>
              <a:rPr lang="en-GB" sz="1800" dirty="0">
                <a:effectLst/>
                <a:latin typeface="Times New Roman" panose="02020603050405020304" pitchFamily="18" charset="0"/>
                <a:ea typeface="Times New Roman" panose="02020603050405020304" pitchFamily="18" charset="0"/>
              </a:rPr>
              <a:t>Regarding questions surrounding cost, efficiency and sustainability to be asked to management</a:t>
            </a:r>
          </a:p>
          <a:p>
            <a:r>
              <a:rPr lang="en-GB" sz="1800" dirty="0">
                <a:effectLst/>
                <a:latin typeface="Times New Roman" panose="02020603050405020304" pitchFamily="18" charset="0"/>
                <a:ea typeface="Times New Roman" panose="02020603050405020304" pitchFamily="18" charset="0"/>
              </a:rPr>
              <a:t>More open dialogue between senior management and employees </a:t>
            </a:r>
            <a:endParaRPr lang="en-GB" dirty="0"/>
          </a:p>
        </p:txBody>
      </p:sp>
      <p:pic>
        <p:nvPicPr>
          <p:cNvPr id="7" name="Picture 6" descr="A person pointing at a sign">
            <a:extLst>
              <a:ext uri="{FF2B5EF4-FFF2-40B4-BE49-F238E27FC236}">
                <a16:creationId xmlns:a16="http://schemas.microsoft.com/office/drawing/2014/main" id="{BA3A69EC-F134-606C-FC67-53BF37551D8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210673" y="4136020"/>
            <a:ext cx="3188498" cy="2112380"/>
          </a:xfrm>
          <a:prstGeom prst="rect">
            <a:avLst/>
          </a:prstGeom>
        </p:spPr>
      </p:pic>
      <p:pic>
        <p:nvPicPr>
          <p:cNvPr id="5" name="Audio 4">
            <a:hlinkClick r:id="" action="ppaction://media"/>
            <a:extLst>
              <a:ext uri="{FF2B5EF4-FFF2-40B4-BE49-F238E27FC236}">
                <a16:creationId xmlns:a16="http://schemas.microsoft.com/office/drawing/2014/main" id="{24FE3BAF-93C8-7886-5AD4-C8D9887EEDC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62704" t="-125896" r="-262704"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2337111408"/>
      </p:ext>
    </p:extLst>
  </p:cSld>
  <p:clrMapOvr>
    <a:masterClrMapping/>
  </p:clrMapOvr>
  <mc:AlternateContent xmlns:mc="http://schemas.openxmlformats.org/markup-compatibility/2006">
    <mc:Choice xmlns:p14="http://schemas.microsoft.com/office/powerpoint/2010/main" Requires="p14">
      <p:transition spd="slow" p14:dur="2000" advTm="46406"/>
    </mc:Choice>
    <mc:Fallback>
      <p:transition spd="slow" advTm="46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8|3.7"/>
</p:tagLst>
</file>

<file path=ppt/tags/tag2.xml><?xml version="1.0" encoding="utf-8"?>
<p:tagLst xmlns:a="http://schemas.openxmlformats.org/drawingml/2006/main" xmlns:r="http://schemas.openxmlformats.org/officeDocument/2006/relationships" xmlns:p="http://schemas.openxmlformats.org/presentationml/2006/main">
  <p:tag name="TIMING" val="|3.6|2.3|1.8|3.2|3.3|2.2|3.3|1.4|1.2"/>
</p:tagLst>
</file>

<file path=ppt/tags/tag3.xml><?xml version="1.0" encoding="utf-8"?>
<p:tagLst xmlns:a="http://schemas.openxmlformats.org/drawingml/2006/main" xmlns:r="http://schemas.openxmlformats.org/officeDocument/2006/relationships" xmlns:p="http://schemas.openxmlformats.org/presentationml/2006/main">
  <p:tag name="TIMING" val="|4|1.6|2|3.1|1.3|1.5|1.1|1.4"/>
</p:tagLst>
</file>

<file path=ppt/tags/tag4.xml><?xml version="1.0" encoding="utf-8"?>
<p:tagLst xmlns:a="http://schemas.openxmlformats.org/drawingml/2006/main" xmlns:r="http://schemas.openxmlformats.org/officeDocument/2006/relationships" xmlns:p="http://schemas.openxmlformats.org/presentationml/2006/main">
  <p:tag name="TIMING" val="|1.4|2|4.6|0.5|13.3|4.8"/>
</p:tagLst>
</file>

<file path=ppt/tags/tag5.xml><?xml version="1.0" encoding="utf-8"?>
<p:tagLst xmlns:a="http://schemas.openxmlformats.org/drawingml/2006/main" xmlns:r="http://schemas.openxmlformats.org/officeDocument/2006/relationships" xmlns:p="http://schemas.openxmlformats.org/presentationml/2006/main">
  <p:tag name="TIMING" val="|1.5|14.5|15.3|22.8|31.5|0.8"/>
</p:tagLst>
</file>

<file path=ppt/tags/tag6.xml><?xml version="1.0" encoding="utf-8"?>
<p:tagLst xmlns:a="http://schemas.openxmlformats.org/drawingml/2006/main" xmlns:r="http://schemas.openxmlformats.org/officeDocument/2006/relationships" xmlns:p="http://schemas.openxmlformats.org/presentationml/2006/main">
  <p:tag name="TIMING" val="|2.1|0.3|12.8"/>
</p:tagLst>
</file>

<file path=ppt/tags/tag7.xml><?xml version="1.0" encoding="utf-8"?>
<p:tagLst xmlns:a="http://schemas.openxmlformats.org/drawingml/2006/main" xmlns:r="http://schemas.openxmlformats.org/officeDocument/2006/relationships" xmlns:p="http://schemas.openxmlformats.org/presentationml/2006/main">
  <p:tag name="TIMING" val="|3.3|1.4|0.4|17.2|25.9|19.1|17.2"/>
</p:tagLst>
</file>

<file path=ppt/tags/tag8.xml><?xml version="1.0" encoding="utf-8"?>
<p:tagLst xmlns:a="http://schemas.openxmlformats.org/drawingml/2006/main" xmlns:r="http://schemas.openxmlformats.org/officeDocument/2006/relationships" xmlns:p="http://schemas.openxmlformats.org/presentationml/2006/main">
  <p:tag name="TIMING" val="|0.4|0.7|0.2|0.5"/>
</p:tagLst>
</file>

<file path=ppt/tags/tag9.xml><?xml version="1.0" encoding="utf-8"?>
<p:tagLst xmlns:a="http://schemas.openxmlformats.org/drawingml/2006/main" xmlns:r="http://schemas.openxmlformats.org/officeDocument/2006/relationships" xmlns:p="http://schemas.openxmlformats.org/presentationml/2006/main">
  <p:tag name="TIMING" val="|1.4|9.5|0.6|18.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Office_44286073_TF55705232.potx" id="{B7A741E6-96B9-45BD-A1A1-505231A19B21}" vid="{F17FBA35-4AE0-45DF-B5E4-C9002013650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{A5CAFC25-039F-490B-812B-21A4A7EEDDA1}tf55705232_win32</Template>
  <TotalTime>0</TotalTime>
  <Words>1131</Words>
  <Application>Microsoft Office PowerPoint</Application>
  <PresentationFormat>Widescreen</PresentationFormat>
  <Paragraphs>115</Paragraphs>
  <Slides>18</Slides>
  <Notes>13</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Google Sans</vt:lpstr>
      <vt:lpstr>Goudy Old Style</vt:lpstr>
      <vt:lpstr>Times New Roman</vt:lpstr>
      <vt:lpstr>Wingdings 2</vt:lpstr>
      <vt:lpstr>SlateVTI</vt:lpstr>
      <vt:lpstr>An Analysis of a critical organisational change at a UK Steel Works </vt:lpstr>
      <vt:lpstr>Table of Contents</vt:lpstr>
      <vt:lpstr>Figure List:</vt:lpstr>
      <vt:lpstr>Introduction</vt:lpstr>
      <vt:lpstr>Literature review</vt:lpstr>
      <vt:lpstr>Methodology</vt:lpstr>
      <vt:lpstr>Gantt Chart</vt:lpstr>
      <vt:lpstr>Gantt Chart</vt:lpstr>
      <vt:lpstr>Gantt</vt:lpstr>
      <vt:lpstr>Kurt Lewin</vt:lpstr>
      <vt:lpstr>Kotter</vt:lpstr>
      <vt:lpstr>Leadership</vt:lpstr>
      <vt:lpstr>Energy Tree</vt:lpstr>
      <vt:lpstr>Quantitative analysis</vt:lpstr>
      <vt:lpstr>Conclusion</vt:lpstr>
      <vt:lpstr>Conclusion</vt:lpstr>
      <vt:lpstr>Appendices</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a critical organisational change at a UK Steel Works</dc:title>
  <dc:creator>gavin williams</dc:creator>
  <cp:lastModifiedBy>gavin williams</cp:lastModifiedBy>
  <cp:revision>10</cp:revision>
  <dcterms:created xsi:type="dcterms:W3CDTF">2023-05-25T13:29:30Z</dcterms:created>
  <dcterms:modified xsi:type="dcterms:W3CDTF">2023-06-01T08:35:40Z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