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331" r:id="rId3"/>
    <p:sldId id="258" r:id="rId4"/>
    <p:sldId id="332" r:id="rId5"/>
    <p:sldId id="333" r:id="rId6"/>
    <p:sldId id="338" r:id="rId7"/>
    <p:sldId id="339" r:id="rId8"/>
    <p:sldId id="342" r:id="rId9"/>
    <p:sldId id="340" r:id="rId10"/>
    <p:sldId id="341" r:id="rId11"/>
    <p:sldId id="349" r:id="rId12"/>
    <p:sldId id="350" r:id="rId13"/>
    <p:sldId id="351" r:id="rId14"/>
    <p:sldId id="352" r:id="rId15"/>
    <p:sldId id="353" r:id="rId16"/>
    <p:sldId id="355" r:id="rId17"/>
    <p:sldId id="356" r:id="rId18"/>
    <p:sldId id="357" r:id="rId19"/>
    <p:sldId id="354" r:id="rId20"/>
    <p:sldId id="358" r:id="rId21"/>
    <p:sldId id="359" r:id="rId22"/>
    <p:sldId id="360" r:id="rId23"/>
    <p:sldId id="348"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07/10/2020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07/10/2020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07/10/2020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07/10/2020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07/10/2020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terraform.io/" TargetMode="External"/><Relationship Id="rId2" Type="http://schemas.openxmlformats.org/officeDocument/2006/relationships/hyperlink" Target="https://www.pulumi.com/docs/" TargetMode="External"/><Relationship Id="rId1" Type="http://schemas.openxmlformats.org/officeDocument/2006/relationships/slideLayout" Target="../slideLayouts/slideLayout2.xml"/><Relationship Id="rId4" Type="http://schemas.openxmlformats.org/officeDocument/2006/relationships/hyperlink" Target="https://www.saltstack.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Code:ACCA5029</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Programmability</a:t>
            </a:r>
          </a:p>
          <a:p>
            <a:pPr eaLnBrk="1" hangingPunct="1"/>
            <a:endParaRPr lang="en-GB" altLang="en-US" dirty="0">
              <a:solidFill>
                <a:schemeClr val="tx1"/>
              </a:solidFill>
            </a:endParaRPr>
          </a:p>
          <a:p>
            <a:pPr eaLnBrk="1" hangingPunct="1"/>
            <a:r>
              <a:rPr lang="en-GB" altLang="en-US" dirty="0">
                <a:solidFill>
                  <a:schemeClr val="tx1"/>
                </a:solidFill>
              </a:rPr>
              <a:t>Week Number-2 (Lesson 1)</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Network programmability tools and languages </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endParaRPr lang="en-GB" altLang="en-US" sz="2400" dirty="0"/>
          </a:p>
          <a:p>
            <a:pPr eaLnBrk="1" hangingPunct="1">
              <a:defRPr/>
            </a:pPr>
            <a:r>
              <a:rPr lang="en-GB" altLang="en-US" sz="2400" dirty="0"/>
              <a:t>Network programmability tools and languages </a:t>
            </a:r>
          </a:p>
          <a:p>
            <a:pPr eaLnBrk="1" hangingPunct="1">
              <a:defRPr/>
            </a:pPr>
            <a:endParaRPr lang="en-GB" altLang="en-US" sz="2400" dirty="0"/>
          </a:p>
          <a:p>
            <a:pPr eaLnBrk="1" hangingPunct="1">
              <a:defRPr/>
            </a:pPr>
            <a:r>
              <a:rPr lang="en-GB" altLang="en-US" sz="2400" dirty="0"/>
              <a:t>Chef</a:t>
            </a:r>
          </a:p>
          <a:p>
            <a:pPr eaLnBrk="1" hangingPunct="1">
              <a:defRPr/>
            </a:pPr>
            <a:r>
              <a:rPr lang="en-GB" altLang="en-US" sz="2400" dirty="0"/>
              <a:t>Puppet</a:t>
            </a:r>
          </a:p>
          <a:p>
            <a:pPr eaLnBrk="1" hangingPunct="1">
              <a:defRPr/>
            </a:pPr>
            <a:r>
              <a:rPr lang="en-GB" altLang="en-US" sz="2400" dirty="0"/>
              <a:t>Ansible</a:t>
            </a:r>
          </a:p>
          <a:p>
            <a:pPr eaLnBrk="1" hangingPunct="1">
              <a:defRPr/>
            </a:pPr>
            <a:r>
              <a:rPr lang="en-GB" altLang="en-US" sz="2400" dirty="0" err="1"/>
              <a:t>Saltstack</a:t>
            </a:r>
            <a:endParaRPr lang="en-GB" altLang="en-US" sz="2400" dirty="0"/>
          </a:p>
          <a:p>
            <a:pPr eaLnBrk="1" hangingPunct="1">
              <a:defRPr/>
            </a:pPr>
            <a:r>
              <a:rPr lang="en-GB" altLang="en-US" sz="2400" dirty="0"/>
              <a:t>Terraform</a:t>
            </a:r>
          </a:p>
          <a:p>
            <a:pPr eaLnBrk="1" hangingPunct="1">
              <a:defRPr/>
            </a:pPr>
            <a:r>
              <a:rPr lang="en-GB" altLang="en-US" sz="2400" dirty="0" err="1"/>
              <a:t>Pulumi</a:t>
            </a:r>
            <a:r>
              <a:rPr lang="en-GB" altLang="en-US" sz="2400" dirty="0"/>
              <a:t>.</a:t>
            </a:r>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3" end="3"/>
                                            </p:txEl>
                                          </p:spTgt>
                                        </p:tgtEl>
                                        <p:attrNameLst>
                                          <p:attrName>style.visibility</p:attrName>
                                        </p:attrNameLst>
                                      </p:cBhvr>
                                      <p:to>
                                        <p:strVal val="visible"/>
                                      </p:to>
                                    </p:set>
                                    <p:anim calcmode="lin" valueType="num">
                                      <p:cBhvr additive="base">
                                        <p:cTn id="13"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5" end="5"/>
                                            </p:txEl>
                                          </p:spTgt>
                                        </p:tgtEl>
                                        <p:attrNameLst>
                                          <p:attrName>style.visibility</p:attrName>
                                        </p:attrNameLst>
                                      </p:cBhvr>
                                      <p:to>
                                        <p:strVal val="visible"/>
                                      </p:to>
                                    </p:set>
                                    <p:anim calcmode="lin" valueType="num">
                                      <p:cBhvr additive="base">
                                        <p:cTn id="25"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6" end="6"/>
                                            </p:txEl>
                                          </p:spTgt>
                                        </p:tgtEl>
                                        <p:attrNameLst>
                                          <p:attrName>style.visibility</p:attrName>
                                        </p:attrNameLst>
                                      </p:cBhvr>
                                      <p:to>
                                        <p:strVal val="visible"/>
                                      </p:to>
                                    </p:set>
                                    <p:anim calcmode="lin" valueType="num">
                                      <p:cBhvr additive="base">
                                        <p:cTn id="31" dur="500" fill="hold"/>
                                        <p:tgtEl>
                                          <p:spTgt spid="717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172">
                                            <p:txEl>
                                              <p:pRg st="7" end="7"/>
                                            </p:txEl>
                                          </p:spTgt>
                                        </p:tgtEl>
                                        <p:attrNameLst>
                                          <p:attrName>style.visibility</p:attrName>
                                        </p:attrNameLst>
                                      </p:cBhvr>
                                      <p:to>
                                        <p:strVal val="visible"/>
                                      </p:to>
                                    </p:set>
                                    <p:anim calcmode="lin" valueType="num">
                                      <p:cBhvr additive="base">
                                        <p:cTn id="37" dur="500" fill="hold"/>
                                        <p:tgtEl>
                                          <p:spTgt spid="7172">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2">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7172">
                                            <p:txEl>
                                              <p:pRg st="8" end="8"/>
                                            </p:txEl>
                                          </p:spTgt>
                                        </p:tgtEl>
                                        <p:attrNameLst>
                                          <p:attrName>style.visibility</p:attrName>
                                        </p:attrNameLst>
                                      </p:cBhvr>
                                      <p:to>
                                        <p:strVal val="visible"/>
                                      </p:to>
                                    </p:set>
                                    <p:anim calcmode="lin" valueType="num">
                                      <p:cBhvr additive="base">
                                        <p:cTn id="43" dur="500" fill="hold"/>
                                        <p:tgtEl>
                                          <p:spTgt spid="7172">
                                            <p:txEl>
                                              <p:pRg st="8" end="8"/>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172">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What are orchestration tools?</a:t>
            </a:r>
            <a:br>
              <a:rPr lang="en-GB" altLang="en-US" dirty="0"/>
            </a:br>
            <a:endParaRPr lang="en-GB" altLang="en-US" dirty="0"/>
          </a:p>
        </p:txBody>
      </p:sp>
      <p:sp>
        <p:nvSpPr>
          <p:cNvPr id="9222" name="Rectangle 3"/>
          <p:cNvSpPr>
            <a:spLocks noGrp="1"/>
          </p:cNvSpPr>
          <p:nvPr>
            <p:ph type="body" idx="1"/>
          </p:nvPr>
        </p:nvSpPr>
        <p:spPr>
          <a:xfrm>
            <a:off x="457200" y="1052736"/>
            <a:ext cx="8229600" cy="4463827"/>
          </a:xfrm>
        </p:spPr>
        <p:txBody>
          <a:bodyPr/>
          <a:lstStyle/>
          <a:p>
            <a:pPr algn="just" eaLnBrk="1" hangingPunct="1">
              <a:buNone/>
            </a:pPr>
            <a:r>
              <a:rPr lang="en-GB" altLang="en-US" dirty="0"/>
              <a:t>  In system administration, orchestration is the automated configuration, coordination, and management of computer systems and software. A number of tools exist for automation of server configuration and management, including Ansible, Puppet, Salt, Terraform, and AWS CloudFormation.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200" b="1" dirty="0"/>
              <a:t>What is an orchestration tool in DevOps?</a:t>
            </a:r>
            <a:endParaRPr lang="en-US" sz="3200" b="1" dirty="0"/>
          </a:p>
        </p:txBody>
      </p:sp>
      <p:sp>
        <p:nvSpPr>
          <p:cNvPr id="3" name="Content Placeholder 2"/>
          <p:cNvSpPr>
            <a:spLocks noGrp="1"/>
          </p:cNvSpPr>
          <p:nvPr>
            <p:ph idx="1"/>
          </p:nvPr>
        </p:nvSpPr>
        <p:spPr>
          <a:xfrm>
            <a:off x="457200" y="1124744"/>
            <a:ext cx="8229600" cy="4680520"/>
          </a:xfrm>
        </p:spPr>
        <p:txBody>
          <a:bodyPr/>
          <a:lstStyle/>
          <a:p>
            <a:r>
              <a:rPr lang="en-GB" dirty="0"/>
              <a:t>Cloud orchestration involves automating the workflow processes that occur to deliver resources as a service. DevOps orchestration, on the other hand, is the coordination of an entire organization's DevOps practices and the automation tools they employ in pursuit of their goals.</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difference between automation and orchestration</a:t>
            </a:r>
            <a:endParaRPr lang="en-US" dirty="0"/>
          </a:p>
        </p:txBody>
      </p:sp>
      <p:sp>
        <p:nvSpPr>
          <p:cNvPr id="3" name="Content Placeholder 2"/>
          <p:cNvSpPr>
            <a:spLocks noGrp="1"/>
          </p:cNvSpPr>
          <p:nvPr>
            <p:ph idx="1"/>
          </p:nvPr>
        </p:nvSpPr>
        <p:spPr>
          <a:xfrm>
            <a:off x="457200" y="1844825"/>
            <a:ext cx="8229600" cy="3240360"/>
          </a:xfrm>
        </p:spPr>
        <p:txBody>
          <a:bodyPr/>
          <a:lstStyle/>
          <a:p>
            <a:pPr marL="0" indent="0">
              <a:buNone/>
            </a:pPr>
            <a:r>
              <a:rPr lang="en-GB" sz="2400" dirty="0"/>
              <a:t>while automation refers to a single task, orchestration arranges tasks to optimize a workflow. For example, orchestrating an app means not only deploying an application, but also connecting it to the network so it can communicate with users and other apps</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Ansible an orchestration tool?</a:t>
            </a:r>
            <a:endParaRPr lang="en-US" dirty="0"/>
          </a:p>
        </p:txBody>
      </p:sp>
      <p:sp>
        <p:nvSpPr>
          <p:cNvPr id="3" name="Content Placeholder 2"/>
          <p:cNvSpPr>
            <a:spLocks noGrp="1"/>
          </p:cNvSpPr>
          <p:nvPr>
            <p:ph idx="1"/>
          </p:nvPr>
        </p:nvSpPr>
        <p:spPr/>
        <p:txBody>
          <a:bodyPr/>
          <a:lstStyle/>
          <a:p>
            <a:r>
              <a:rPr lang="en-GB" sz="2800" dirty="0"/>
              <a:t>Ansible is a radically simple IT automation engine that automates cloud provisioning, configuration management, application deployment, intra-service orchestration, and many other IT needs.</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a:t>OVERVIEW</a:t>
            </a:r>
            <a:br>
              <a:rPr lang="en-US" dirty="0"/>
            </a:br>
            <a:r>
              <a:rPr lang="en-US" dirty="0"/>
              <a:t>How Ansible Works</a:t>
            </a:r>
          </a:p>
        </p:txBody>
      </p:sp>
      <p:sp>
        <p:nvSpPr>
          <p:cNvPr id="3" name="Content Placeholder 2"/>
          <p:cNvSpPr>
            <a:spLocks noGrp="1"/>
          </p:cNvSpPr>
          <p:nvPr>
            <p:ph idx="1"/>
          </p:nvPr>
        </p:nvSpPr>
        <p:spPr>
          <a:xfrm>
            <a:off x="457200" y="1268760"/>
            <a:ext cx="8229600" cy="4248473"/>
          </a:xfrm>
        </p:spPr>
        <p:txBody>
          <a:bodyPr/>
          <a:lstStyle/>
          <a:p>
            <a:r>
              <a:rPr lang="en-GB" sz="2000" dirty="0"/>
              <a:t>Ansible is a radically simple IT automation engine that automates cloud provisioning, configuration management, application deployment, intra-service orchestration, and many other IT needs.</a:t>
            </a:r>
          </a:p>
          <a:p>
            <a:endParaRPr lang="en-GB" sz="2000" dirty="0"/>
          </a:p>
          <a:p>
            <a:r>
              <a:rPr lang="en-GB" sz="2000" dirty="0"/>
              <a:t>Designed for multi-tier deployments since day one, Ansible models your IT infrastructure by describing how all of your systems inter-relate, rather than just managing one system at a time.</a:t>
            </a:r>
          </a:p>
          <a:p>
            <a:endParaRPr lang="en-GB" sz="2000" dirty="0"/>
          </a:p>
          <a:p>
            <a:r>
              <a:rPr lang="en-GB" sz="2000" dirty="0"/>
              <a:t>It uses no agents and no additional custom security infrastructure, so it's easy to deploy - and most importantly, it uses a very simple language (YAML, in the form of Ansible Playbooks) that allow you to describe your automation jobs in a way that approaches plain English.</a:t>
            </a:r>
          </a:p>
          <a:p>
            <a:endParaRPr lang="en-GB" sz="2000" dirty="0"/>
          </a:p>
          <a:p>
            <a:r>
              <a:rPr lang="en-GB" sz="2000" dirty="0"/>
              <a:t>On this page, we'll give you a really quick overview so you can see things in context. For more detail, hop over to docs.ansible.com.</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What is chef tool in DevOps?</a:t>
            </a:r>
            <a:endParaRPr lang="en-US" dirty="0"/>
          </a:p>
        </p:txBody>
      </p:sp>
      <p:sp>
        <p:nvSpPr>
          <p:cNvPr id="3" name="Content Placeholder 2"/>
          <p:cNvSpPr>
            <a:spLocks noGrp="1"/>
          </p:cNvSpPr>
          <p:nvPr>
            <p:ph idx="1"/>
          </p:nvPr>
        </p:nvSpPr>
        <p:spPr>
          <a:xfrm>
            <a:off x="457200" y="1196752"/>
            <a:ext cx="8229600" cy="4320481"/>
          </a:xfrm>
        </p:spPr>
        <p:txBody>
          <a:bodyPr/>
          <a:lstStyle/>
          <a:p>
            <a:r>
              <a:rPr lang="en-GB" sz="2800" dirty="0"/>
              <a:t>Chef is a configuration management technology used to automate the infrastructure provisioning. It is developed on the basis of Ruby DSL </a:t>
            </a:r>
            <a:r>
              <a:rPr lang="en-GB" sz="2800" dirty="0" err="1"/>
              <a:t>language.In</a:t>
            </a:r>
            <a:r>
              <a:rPr lang="en-GB" sz="2800" dirty="0"/>
              <a:t> DevOps, we use Chef to deploy and manage servers and applications in-house and on the cloud. </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lstStyle/>
          <a:p>
            <a:r>
              <a:rPr lang="en-GB" sz="3200" dirty="0">
                <a:latin typeface="Times New Roman" panose="02020603050405020304" pitchFamily="18" charset="0"/>
                <a:cs typeface="Times New Roman" panose="02020603050405020304" pitchFamily="18" charset="0"/>
              </a:rPr>
              <a:t>What is chef and how it works?</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a:xfrm>
            <a:off x="457200" y="1412776"/>
            <a:ext cx="8229600" cy="4104457"/>
          </a:xfrm>
        </p:spPr>
        <p:txBody>
          <a:bodyPr/>
          <a:lstStyle/>
          <a:p>
            <a:r>
              <a:rPr lang="en-GB" sz="2800" dirty="0"/>
              <a:t>Chef is a Configuration management tool that manages the infrastructure by writing code rather than using a manual process so that it can be automated, tested and deployed very easily. Chef has Client-server architecture and it supports multiple platforms like Windows, Ubuntu, Centos, and Solaris etc</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Chef server?</a:t>
            </a:r>
            <a:endParaRPr lang="en-US" dirty="0"/>
          </a:p>
        </p:txBody>
      </p:sp>
      <p:sp>
        <p:nvSpPr>
          <p:cNvPr id="3" name="Content Placeholder 2"/>
          <p:cNvSpPr>
            <a:spLocks noGrp="1"/>
          </p:cNvSpPr>
          <p:nvPr>
            <p:ph idx="1"/>
          </p:nvPr>
        </p:nvSpPr>
        <p:spPr>
          <a:xfrm>
            <a:off x="457200" y="1340768"/>
            <a:ext cx="8229600" cy="4176465"/>
          </a:xfrm>
        </p:spPr>
        <p:txBody>
          <a:bodyPr/>
          <a:lstStyle/>
          <a:p>
            <a:r>
              <a:rPr lang="en-GB" sz="2800" dirty="0"/>
              <a:t>Chef server: As the </a:t>
            </a:r>
            <a:r>
              <a:rPr lang="en-GB" sz="2800" dirty="0" err="1"/>
              <a:t>center</a:t>
            </a:r>
            <a:r>
              <a:rPr lang="en-GB" sz="2800" dirty="0"/>
              <a:t> of operations, the Chef server stores, manages, and provides configuration data to all other Chef components. Chef can manage nodes that are virtual servers, containers, network devices, and storage devices. A Chef client is installed on every node that is under management by Chef</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9C934-7A00-49E4-90AC-D328C33CE7B0}"/>
              </a:ext>
            </a:extLst>
          </p:cNvPr>
          <p:cNvSpPr>
            <a:spLocks noGrp="1"/>
          </p:cNvSpPr>
          <p:nvPr>
            <p:ph type="title"/>
          </p:nvPr>
        </p:nvSpPr>
        <p:spPr/>
        <p:txBody>
          <a:bodyPr/>
          <a:lstStyle/>
          <a:p>
            <a:r>
              <a:rPr lang="en-GB" dirty="0"/>
              <a:t>Is Chef written in Ruby?</a:t>
            </a:r>
          </a:p>
        </p:txBody>
      </p:sp>
      <p:sp>
        <p:nvSpPr>
          <p:cNvPr id="3" name="Content Placeholder 2">
            <a:extLst>
              <a:ext uri="{FF2B5EF4-FFF2-40B4-BE49-F238E27FC236}">
                <a16:creationId xmlns:a16="http://schemas.microsoft.com/office/drawing/2014/main" id="{C5872751-2FEE-4609-BA50-A8010C5FA9E8}"/>
              </a:ext>
            </a:extLst>
          </p:cNvPr>
          <p:cNvSpPr>
            <a:spLocks noGrp="1"/>
          </p:cNvSpPr>
          <p:nvPr>
            <p:ph idx="1"/>
          </p:nvPr>
        </p:nvSpPr>
        <p:spPr/>
        <p:txBody>
          <a:bodyPr/>
          <a:lstStyle/>
          <a:p>
            <a:r>
              <a:rPr lang="en-GB" dirty="0"/>
              <a:t>Chef is a company and the name of a configuration management tool written in Ruby and Erlang. It uses a pure-Ruby, domain-specific language (DSL) for writing system configuration "recipes"</a:t>
            </a:r>
          </a:p>
        </p:txBody>
      </p:sp>
      <p:sp>
        <p:nvSpPr>
          <p:cNvPr id="4" name="Date Placeholder 3">
            <a:extLst>
              <a:ext uri="{FF2B5EF4-FFF2-40B4-BE49-F238E27FC236}">
                <a16:creationId xmlns:a16="http://schemas.microsoft.com/office/drawing/2014/main" id="{A5A079FA-9C23-4D5B-8826-2C0F9A032E12}"/>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A54E5434-5194-420C-9D71-16EE01ADA1C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818857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D24DC-4674-4F84-A1E2-4D44397B5DFC}"/>
              </a:ext>
            </a:extLst>
          </p:cNvPr>
          <p:cNvSpPr>
            <a:spLocks noGrp="1"/>
          </p:cNvSpPr>
          <p:nvPr>
            <p:ph type="title"/>
          </p:nvPr>
        </p:nvSpPr>
        <p:spPr/>
        <p:txBody>
          <a:bodyPr/>
          <a:lstStyle/>
          <a:p>
            <a:r>
              <a:rPr lang="en-GB" dirty="0"/>
              <a:t>What is the difference between Chef and Puppet?</a:t>
            </a:r>
          </a:p>
        </p:txBody>
      </p:sp>
      <p:sp>
        <p:nvSpPr>
          <p:cNvPr id="3" name="Content Placeholder 2">
            <a:extLst>
              <a:ext uri="{FF2B5EF4-FFF2-40B4-BE49-F238E27FC236}">
                <a16:creationId xmlns:a16="http://schemas.microsoft.com/office/drawing/2014/main" id="{B9D71C30-3121-4B9C-8EAB-C79C8583EB62}"/>
              </a:ext>
            </a:extLst>
          </p:cNvPr>
          <p:cNvSpPr>
            <a:spLocks noGrp="1"/>
          </p:cNvSpPr>
          <p:nvPr>
            <p:ph idx="1"/>
          </p:nvPr>
        </p:nvSpPr>
        <p:spPr>
          <a:xfrm>
            <a:off x="457200" y="1988839"/>
            <a:ext cx="8229600" cy="3528393"/>
          </a:xfrm>
        </p:spPr>
        <p:txBody>
          <a:bodyPr/>
          <a:lstStyle/>
          <a:p>
            <a:r>
              <a:rPr lang="en-GB" dirty="0"/>
              <a:t>The chef has you working with cookbooks and recipes, while Puppet works with manifests and modules. Recipes and manifests, as a rule, describe single concepts, while cookbooks and recipes describe more general concepts</a:t>
            </a:r>
          </a:p>
        </p:txBody>
      </p:sp>
      <p:sp>
        <p:nvSpPr>
          <p:cNvPr id="4" name="Date Placeholder 3">
            <a:extLst>
              <a:ext uri="{FF2B5EF4-FFF2-40B4-BE49-F238E27FC236}">
                <a16:creationId xmlns:a16="http://schemas.microsoft.com/office/drawing/2014/main" id="{7C34AF6A-85A9-4B86-91B9-A086D37C526E}"/>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62D8D0C3-DC0B-4D97-AEB6-3E6D5F14560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003725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E4D42-D742-4E67-8342-281D4D698A33}"/>
              </a:ext>
            </a:extLst>
          </p:cNvPr>
          <p:cNvSpPr>
            <a:spLocks noGrp="1"/>
          </p:cNvSpPr>
          <p:nvPr>
            <p:ph type="title"/>
          </p:nvPr>
        </p:nvSpPr>
        <p:spPr/>
        <p:txBody>
          <a:bodyPr/>
          <a:lstStyle/>
          <a:p>
            <a:r>
              <a:rPr lang="en-GB" dirty="0"/>
              <a:t>What is Puppet tool in </a:t>
            </a:r>
            <a:r>
              <a:rPr lang="en-GB" dirty="0" err="1"/>
              <a:t>Devops</a:t>
            </a:r>
            <a:r>
              <a:rPr lang="en-GB" dirty="0"/>
              <a:t>?</a:t>
            </a:r>
          </a:p>
        </p:txBody>
      </p:sp>
      <p:sp>
        <p:nvSpPr>
          <p:cNvPr id="3" name="Content Placeholder 2">
            <a:extLst>
              <a:ext uri="{FF2B5EF4-FFF2-40B4-BE49-F238E27FC236}">
                <a16:creationId xmlns:a16="http://schemas.microsoft.com/office/drawing/2014/main" id="{D70106E6-FC0C-40B5-96F0-87358F1FF915}"/>
              </a:ext>
            </a:extLst>
          </p:cNvPr>
          <p:cNvSpPr>
            <a:spLocks noGrp="1"/>
          </p:cNvSpPr>
          <p:nvPr>
            <p:ph idx="1"/>
          </p:nvPr>
        </p:nvSpPr>
        <p:spPr/>
        <p:txBody>
          <a:bodyPr/>
          <a:lstStyle/>
          <a:p>
            <a:r>
              <a:rPr lang="en-GB" dirty="0"/>
              <a:t>Puppet is an open source software configuration management and deployment tool. It's most commonly used on Linux and Windows to pull the strings on multiple application servers at once. But you can also use Puppet on several platforms, including IBM mainframes, Cisco switches, and Mac OS servers</a:t>
            </a:r>
          </a:p>
        </p:txBody>
      </p:sp>
      <p:sp>
        <p:nvSpPr>
          <p:cNvPr id="4" name="Date Placeholder 3">
            <a:extLst>
              <a:ext uri="{FF2B5EF4-FFF2-40B4-BE49-F238E27FC236}">
                <a16:creationId xmlns:a16="http://schemas.microsoft.com/office/drawing/2014/main" id="{FE931E16-EDAD-4515-9F10-87316C63E55C}"/>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76ED1E21-09EF-46C9-A5CC-3F0F001E079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770415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85A40-9F21-46AF-84A2-193BF31D2531}"/>
              </a:ext>
            </a:extLst>
          </p:cNvPr>
          <p:cNvSpPr>
            <a:spLocks noGrp="1"/>
          </p:cNvSpPr>
          <p:nvPr>
            <p:ph type="title"/>
          </p:nvPr>
        </p:nvSpPr>
        <p:spPr/>
        <p:txBody>
          <a:bodyPr/>
          <a:lstStyle/>
          <a:p>
            <a:r>
              <a:rPr lang="en-GB" dirty="0"/>
              <a:t>Who uses puppet?</a:t>
            </a:r>
          </a:p>
        </p:txBody>
      </p:sp>
      <p:sp>
        <p:nvSpPr>
          <p:cNvPr id="3" name="Content Placeholder 2">
            <a:extLst>
              <a:ext uri="{FF2B5EF4-FFF2-40B4-BE49-F238E27FC236}">
                <a16:creationId xmlns:a16="http://schemas.microsoft.com/office/drawing/2014/main" id="{AECDF3D2-5465-403C-A47D-4EFA2BECCBDB}"/>
              </a:ext>
            </a:extLst>
          </p:cNvPr>
          <p:cNvSpPr>
            <a:spLocks noGrp="1"/>
          </p:cNvSpPr>
          <p:nvPr>
            <p:ph idx="1"/>
          </p:nvPr>
        </p:nvSpPr>
        <p:spPr/>
        <p:txBody>
          <a:bodyPr/>
          <a:lstStyle/>
          <a:p>
            <a:r>
              <a:rPr lang="en-GB" dirty="0"/>
              <a:t>Who uses Puppet Labs? 218 companies reportedly use Puppet Labs in their tech stacks, including Uber, Twitch, and Accenture.</a:t>
            </a:r>
          </a:p>
        </p:txBody>
      </p:sp>
      <p:sp>
        <p:nvSpPr>
          <p:cNvPr id="4" name="Date Placeholder 3">
            <a:extLst>
              <a:ext uri="{FF2B5EF4-FFF2-40B4-BE49-F238E27FC236}">
                <a16:creationId xmlns:a16="http://schemas.microsoft.com/office/drawing/2014/main" id="{0EDF90F8-82F1-4264-8F02-1CA47B716844}"/>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AF78E46B-57BE-468B-8E24-72497BBA46C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758238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AF678-E53C-4537-BBFA-9F277A19700E}"/>
              </a:ext>
            </a:extLst>
          </p:cNvPr>
          <p:cNvSpPr>
            <a:spLocks noGrp="1"/>
          </p:cNvSpPr>
          <p:nvPr>
            <p:ph type="title"/>
          </p:nvPr>
        </p:nvSpPr>
        <p:spPr/>
        <p:txBody>
          <a:bodyPr/>
          <a:lstStyle/>
          <a:p>
            <a:r>
              <a:rPr lang="en-GB" dirty="0"/>
              <a:t>Should I learn chef or puppet?</a:t>
            </a:r>
          </a:p>
        </p:txBody>
      </p:sp>
      <p:sp>
        <p:nvSpPr>
          <p:cNvPr id="3" name="Content Placeholder 2">
            <a:extLst>
              <a:ext uri="{FF2B5EF4-FFF2-40B4-BE49-F238E27FC236}">
                <a16:creationId xmlns:a16="http://schemas.microsoft.com/office/drawing/2014/main" id="{892AC01B-9712-4C0A-B577-A114297E6C76}"/>
              </a:ext>
            </a:extLst>
          </p:cNvPr>
          <p:cNvSpPr>
            <a:spLocks noGrp="1"/>
          </p:cNvSpPr>
          <p:nvPr>
            <p:ph idx="1"/>
          </p:nvPr>
        </p:nvSpPr>
        <p:spPr/>
        <p:txBody>
          <a:bodyPr/>
          <a:lstStyle/>
          <a:p>
            <a:r>
              <a:rPr lang="en-GB" dirty="0"/>
              <a:t>The most common characterization is that Chef is preferable for developers, and Puppet for sysadmins. Either way, both programs rely on IT staff learning and using new languages (scripting and declarative) and tools that affect configuration changes</a:t>
            </a:r>
          </a:p>
        </p:txBody>
      </p:sp>
      <p:sp>
        <p:nvSpPr>
          <p:cNvPr id="4" name="Date Placeholder 3">
            <a:extLst>
              <a:ext uri="{FF2B5EF4-FFF2-40B4-BE49-F238E27FC236}">
                <a16:creationId xmlns:a16="http://schemas.microsoft.com/office/drawing/2014/main" id="{81EAC436-92DA-4668-A1D8-99CDDB88849F}"/>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A9947F3B-8891-4D95-B1DC-225277247A4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936352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67F8E-CCB0-4AF9-91B2-437A47191617}"/>
              </a:ext>
            </a:extLst>
          </p:cNvPr>
          <p:cNvSpPr>
            <a:spLocks noGrp="1"/>
          </p:cNvSpPr>
          <p:nvPr>
            <p:ph type="title"/>
          </p:nvPr>
        </p:nvSpPr>
        <p:spPr/>
        <p:txBody>
          <a:bodyPr/>
          <a:lstStyle/>
          <a:p>
            <a:r>
              <a:rPr lang="en-GB" dirty="0"/>
              <a:t>Cost comparison of </a:t>
            </a:r>
            <a:r>
              <a:rPr lang="en-GB" dirty="0" err="1"/>
              <a:t>Saltstack,Puppet</a:t>
            </a:r>
            <a:r>
              <a:rPr lang="en-GB" dirty="0"/>
              <a:t> and Chef</a:t>
            </a:r>
          </a:p>
        </p:txBody>
      </p:sp>
      <p:sp>
        <p:nvSpPr>
          <p:cNvPr id="3" name="Content Placeholder 2">
            <a:extLst>
              <a:ext uri="{FF2B5EF4-FFF2-40B4-BE49-F238E27FC236}">
                <a16:creationId xmlns:a16="http://schemas.microsoft.com/office/drawing/2014/main" id="{A805AE7D-97A1-4C2D-8CCD-6CC09A47259D}"/>
              </a:ext>
            </a:extLst>
          </p:cNvPr>
          <p:cNvSpPr>
            <a:spLocks noGrp="1"/>
          </p:cNvSpPr>
          <p:nvPr>
            <p:ph idx="1"/>
          </p:nvPr>
        </p:nvSpPr>
        <p:spPr/>
        <p:txBody>
          <a:bodyPr/>
          <a:lstStyle/>
          <a:p>
            <a:r>
              <a:rPr lang="en-GB" dirty="0" err="1"/>
              <a:t>SaltStack</a:t>
            </a:r>
            <a:r>
              <a:rPr lang="en-GB" dirty="0"/>
              <a:t> Enterprise costs $150 per machine per year. Puppet − Free open source version. Puppet Enterprise costs $100 per machine per year. Chef − Free open source version; Enterprise Chef free for 5 machines, $120 per month for 20 machines, $300 per month for 50 machines.</a:t>
            </a:r>
          </a:p>
        </p:txBody>
      </p:sp>
      <p:sp>
        <p:nvSpPr>
          <p:cNvPr id="4" name="Date Placeholder 3">
            <a:extLst>
              <a:ext uri="{FF2B5EF4-FFF2-40B4-BE49-F238E27FC236}">
                <a16:creationId xmlns:a16="http://schemas.microsoft.com/office/drawing/2014/main" id="{ACC5DF46-8F3B-477C-BB9A-342D899B0D1A}"/>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05664E4C-871F-467A-A290-4F18FFF3E8F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824098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12233-96B5-432F-B614-1118579111CA}"/>
              </a:ext>
            </a:extLst>
          </p:cNvPr>
          <p:cNvSpPr>
            <a:spLocks noGrp="1"/>
          </p:cNvSpPr>
          <p:nvPr>
            <p:ph type="title"/>
          </p:nvPr>
        </p:nvSpPr>
        <p:spPr>
          <a:xfrm>
            <a:off x="457200" y="274638"/>
            <a:ext cx="8229600" cy="562074"/>
          </a:xfrm>
        </p:spPr>
        <p:txBody>
          <a:bodyPr/>
          <a:lstStyle/>
          <a:p>
            <a:r>
              <a:rPr lang="en-GB" dirty="0"/>
              <a:t>Salt</a:t>
            </a:r>
          </a:p>
        </p:txBody>
      </p:sp>
      <p:sp>
        <p:nvSpPr>
          <p:cNvPr id="3" name="Content Placeholder 2">
            <a:extLst>
              <a:ext uri="{FF2B5EF4-FFF2-40B4-BE49-F238E27FC236}">
                <a16:creationId xmlns:a16="http://schemas.microsoft.com/office/drawing/2014/main" id="{5DD9E523-81EC-4CA2-B1DB-004EC887163D}"/>
              </a:ext>
            </a:extLst>
          </p:cNvPr>
          <p:cNvSpPr>
            <a:spLocks noGrp="1"/>
          </p:cNvSpPr>
          <p:nvPr>
            <p:ph idx="1"/>
          </p:nvPr>
        </p:nvSpPr>
        <p:spPr>
          <a:xfrm>
            <a:off x="457200" y="836712"/>
            <a:ext cx="8229600" cy="4680521"/>
          </a:xfrm>
        </p:spPr>
        <p:txBody>
          <a:bodyPr/>
          <a:lstStyle/>
          <a:p>
            <a:r>
              <a:rPr lang="en-GB" dirty="0"/>
              <a:t>Salt (sometimes referred to as </a:t>
            </a:r>
            <a:r>
              <a:rPr lang="en-GB" dirty="0" err="1"/>
              <a:t>SaltStack</a:t>
            </a:r>
            <a:r>
              <a:rPr lang="en-GB" dirty="0"/>
              <a:t>) is Python-based, open-source software for event-driven IT automation, remote task execution, and configuration management. Supporting the "infrastructure as code" approach to data </a:t>
            </a:r>
            <a:r>
              <a:rPr lang="en-GB" dirty="0" err="1"/>
              <a:t>center</a:t>
            </a:r>
            <a:r>
              <a:rPr lang="en-GB" dirty="0"/>
              <a:t> system and network deployment and management, configuration automation, SecOps orchestration, vulnerability remediation, and hybrid cloud control.</a:t>
            </a:r>
          </a:p>
        </p:txBody>
      </p:sp>
      <p:sp>
        <p:nvSpPr>
          <p:cNvPr id="4" name="Date Placeholder 3">
            <a:extLst>
              <a:ext uri="{FF2B5EF4-FFF2-40B4-BE49-F238E27FC236}">
                <a16:creationId xmlns:a16="http://schemas.microsoft.com/office/drawing/2014/main" id="{B841ED39-60B5-4284-9AAA-D9AA0B1B35A3}"/>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2ECE8B75-5311-4DC2-95B4-9555D836834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186285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1831D-9D9E-400A-9B2F-DD8249BD93EA}"/>
              </a:ext>
            </a:extLst>
          </p:cNvPr>
          <p:cNvSpPr>
            <a:spLocks noGrp="1"/>
          </p:cNvSpPr>
          <p:nvPr>
            <p:ph type="title"/>
          </p:nvPr>
        </p:nvSpPr>
        <p:spPr/>
        <p:txBody>
          <a:bodyPr/>
          <a:lstStyle/>
          <a:p>
            <a:r>
              <a:rPr lang="en-GB" dirty="0"/>
              <a:t>Application of Salt</a:t>
            </a:r>
          </a:p>
        </p:txBody>
      </p:sp>
      <p:sp>
        <p:nvSpPr>
          <p:cNvPr id="3" name="Content Placeholder 2">
            <a:extLst>
              <a:ext uri="{FF2B5EF4-FFF2-40B4-BE49-F238E27FC236}">
                <a16:creationId xmlns:a16="http://schemas.microsoft.com/office/drawing/2014/main" id="{67CD2484-EB0E-4DB9-AC85-3B0962AF4182}"/>
              </a:ext>
            </a:extLst>
          </p:cNvPr>
          <p:cNvSpPr>
            <a:spLocks noGrp="1"/>
          </p:cNvSpPr>
          <p:nvPr>
            <p:ph idx="1"/>
          </p:nvPr>
        </p:nvSpPr>
        <p:spPr/>
        <p:txBody>
          <a:bodyPr/>
          <a:lstStyle/>
          <a:p>
            <a:r>
              <a:rPr lang="en-GB" sz="2400" dirty="0" err="1"/>
              <a:t>SaltStack</a:t>
            </a:r>
            <a:r>
              <a:rPr lang="en-GB" sz="2400" dirty="0"/>
              <a:t> Enterprise software helps DevOps organizations by orchestrating the efficient movement of code into production and by keeping complex infrastructures fine-tuned for optimal business service and application delivery. DevOps isn’t a tool, but it does require a tool-centric approach to realize value in continuous delivery. </a:t>
            </a:r>
            <a:r>
              <a:rPr lang="en-GB" sz="2400" dirty="0" err="1"/>
              <a:t>SaltStack</a:t>
            </a:r>
            <a:r>
              <a:rPr lang="en-GB" sz="2400" dirty="0"/>
              <a:t> orchestrates the DevOps value chain and helps to deploy and configure dynamic applications, and the general-purpose infrastructure they run on, faster and easier than ever.</a:t>
            </a:r>
          </a:p>
        </p:txBody>
      </p:sp>
      <p:sp>
        <p:nvSpPr>
          <p:cNvPr id="4" name="Date Placeholder 3">
            <a:extLst>
              <a:ext uri="{FF2B5EF4-FFF2-40B4-BE49-F238E27FC236}">
                <a16:creationId xmlns:a16="http://schemas.microsoft.com/office/drawing/2014/main" id="{0A3F7A95-2794-4C04-A2DD-108A59D04520}"/>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98FD556A-475D-4172-B049-168C9B8D2822}"/>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658089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1BDAC-81E7-47D8-B2FA-99CB47CC6A97}"/>
              </a:ext>
            </a:extLst>
          </p:cNvPr>
          <p:cNvSpPr>
            <a:spLocks noGrp="1"/>
          </p:cNvSpPr>
          <p:nvPr>
            <p:ph type="title"/>
          </p:nvPr>
        </p:nvSpPr>
        <p:spPr/>
        <p:txBody>
          <a:bodyPr/>
          <a:lstStyle/>
          <a:p>
            <a:r>
              <a:rPr lang="en-GB" dirty="0"/>
              <a:t>Terraform</a:t>
            </a:r>
          </a:p>
        </p:txBody>
      </p:sp>
      <p:sp>
        <p:nvSpPr>
          <p:cNvPr id="3" name="Content Placeholder 2">
            <a:extLst>
              <a:ext uri="{FF2B5EF4-FFF2-40B4-BE49-F238E27FC236}">
                <a16:creationId xmlns:a16="http://schemas.microsoft.com/office/drawing/2014/main" id="{6B32C835-A509-4E17-9599-ACC66ABA3996}"/>
              </a:ext>
            </a:extLst>
          </p:cNvPr>
          <p:cNvSpPr>
            <a:spLocks noGrp="1"/>
          </p:cNvSpPr>
          <p:nvPr>
            <p:ph idx="1"/>
          </p:nvPr>
        </p:nvSpPr>
        <p:spPr/>
        <p:txBody>
          <a:bodyPr/>
          <a:lstStyle/>
          <a:p>
            <a:r>
              <a:rPr lang="en-GB" dirty="0"/>
              <a:t>Terraform is an open-source infrastructure as code software tool created by </a:t>
            </a:r>
            <a:r>
              <a:rPr lang="en-GB" dirty="0" err="1"/>
              <a:t>HashiCorp</a:t>
            </a:r>
            <a:r>
              <a:rPr lang="en-GB" dirty="0"/>
              <a:t>. Users define and provision data </a:t>
            </a:r>
            <a:r>
              <a:rPr lang="en-GB" dirty="0" err="1"/>
              <a:t>center</a:t>
            </a:r>
            <a:r>
              <a:rPr lang="en-GB" dirty="0"/>
              <a:t> infrastructure using a declarative configuration language known as </a:t>
            </a:r>
            <a:r>
              <a:rPr lang="en-GB" dirty="0" err="1"/>
              <a:t>HashiCorp</a:t>
            </a:r>
            <a:r>
              <a:rPr lang="en-GB" dirty="0"/>
              <a:t> Configuration Language, or optionally JSON. Terraform manages external resources with "providers"</a:t>
            </a:r>
          </a:p>
        </p:txBody>
      </p:sp>
      <p:sp>
        <p:nvSpPr>
          <p:cNvPr id="4" name="Date Placeholder 3">
            <a:extLst>
              <a:ext uri="{FF2B5EF4-FFF2-40B4-BE49-F238E27FC236}">
                <a16:creationId xmlns:a16="http://schemas.microsoft.com/office/drawing/2014/main" id="{28219935-2A63-4FBD-941C-5293A7210756}"/>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DF7B70FD-CDA3-4DFC-B152-05996EB9DE85}"/>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010529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D180E-88E7-424B-84B1-7A6943F893C3}"/>
              </a:ext>
            </a:extLst>
          </p:cNvPr>
          <p:cNvSpPr>
            <a:spLocks noGrp="1"/>
          </p:cNvSpPr>
          <p:nvPr>
            <p:ph type="title"/>
          </p:nvPr>
        </p:nvSpPr>
        <p:spPr/>
        <p:txBody>
          <a:bodyPr/>
          <a:lstStyle/>
          <a:p>
            <a:r>
              <a:rPr lang="en-GB" dirty="0"/>
              <a:t>Terraform</a:t>
            </a:r>
          </a:p>
        </p:txBody>
      </p:sp>
      <p:sp>
        <p:nvSpPr>
          <p:cNvPr id="3" name="Content Placeholder 2">
            <a:extLst>
              <a:ext uri="{FF2B5EF4-FFF2-40B4-BE49-F238E27FC236}">
                <a16:creationId xmlns:a16="http://schemas.microsoft.com/office/drawing/2014/main" id="{F4EDBE21-DEF3-496F-8582-6AB29862B79F}"/>
              </a:ext>
            </a:extLst>
          </p:cNvPr>
          <p:cNvSpPr>
            <a:spLocks noGrp="1"/>
          </p:cNvSpPr>
          <p:nvPr>
            <p:ph idx="1"/>
          </p:nvPr>
        </p:nvSpPr>
        <p:spPr/>
        <p:txBody>
          <a:bodyPr/>
          <a:lstStyle/>
          <a:p>
            <a:r>
              <a:rPr lang="en-GB" dirty="0"/>
              <a:t>Terraform is a tool for building, changing, and versioning infrastructure safely and efficiently. Terraform can manage existing and popular service providers as well as custom in-house solutions. Configuration files describe to Terraform the components needed to run a single application or your entire </a:t>
            </a:r>
            <a:r>
              <a:rPr lang="en-GB" dirty="0" err="1"/>
              <a:t>datacenter</a:t>
            </a:r>
            <a:r>
              <a:rPr lang="en-GB" dirty="0"/>
              <a:t>.</a:t>
            </a:r>
          </a:p>
        </p:txBody>
      </p:sp>
      <p:sp>
        <p:nvSpPr>
          <p:cNvPr id="4" name="Date Placeholder 3">
            <a:extLst>
              <a:ext uri="{FF2B5EF4-FFF2-40B4-BE49-F238E27FC236}">
                <a16:creationId xmlns:a16="http://schemas.microsoft.com/office/drawing/2014/main" id="{063847B0-93FD-4671-BE53-2E41462FFF65}"/>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E7667908-0B9B-452F-BBF2-7F9AA0120081}"/>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001440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69B01-C682-4BAA-9985-4D1F22EDAE02}"/>
              </a:ext>
            </a:extLst>
          </p:cNvPr>
          <p:cNvSpPr>
            <a:spLocks noGrp="1"/>
          </p:cNvSpPr>
          <p:nvPr>
            <p:ph type="title"/>
          </p:nvPr>
        </p:nvSpPr>
        <p:spPr/>
        <p:txBody>
          <a:bodyPr/>
          <a:lstStyle/>
          <a:p>
            <a:r>
              <a:rPr lang="en-GB" dirty="0" err="1"/>
              <a:t>Pulumi</a:t>
            </a:r>
            <a:endParaRPr lang="en-GB" dirty="0"/>
          </a:p>
        </p:txBody>
      </p:sp>
      <p:sp>
        <p:nvSpPr>
          <p:cNvPr id="3" name="Content Placeholder 2">
            <a:extLst>
              <a:ext uri="{FF2B5EF4-FFF2-40B4-BE49-F238E27FC236}">
                <a16:creationId xmlns:a16="http://schemas.microsoft.com/office/drawing/2014/main" id="{AAF5EB94-7B0B-46C9-9218-C71D6BD186FC}"/>
              </a:ext>
            </a:extLst>
          </p:cNvPr>
          <p:cNvSpPr>
            <a:spLocks noGrp="1"/>
          </p:cNvSpPr>
          <p:nvPr>
            <p:ph idx="1"/>
          </p:nvPr>
        </p:nvSpPr>
        <p:spPr/>
        <p:txBody>
          <a:bodyPr/>
          <a:lstStyle/>
          <a:p>
            <a:r>
              <a:rPr lang="en-GB" sz="2800" dirty="0" err="1"/>
              <a:t>Pulumi</a:t>
            </a:r>
            <a:r>
              <a:rPr lang="en-GB" sz="2800" dirty="0"/>
              <a:t> is an open source infrastructure as code tool for creating, deploying, and managing cloud infrastructure. </a:t>
            </a:r>
            <a:r>
              <a:rPr lang="en-GB" sz="2800" dirty="0" err="1"/>
              <a:t>Pulumi</a:t>
            </a:r>
            <a:r>
              <a:rPr lang="en-GB" sz="2800" dirty="0"/>
              <a:t> works with traditional infrastructure like VMs, networks, and databases, in addition to modern architectures, including containers, Kubernetes clusters, and serverless functions. </a:t>
            </a:r>
            <a:r>
              <a:rPr lang="en-GB" sz="2800" dirty="0" err="1"/>
              <a:t>Pulumi</a:t>
            </a:r>
            <a:r>
              <a:rPr lang="en-GB" sz="2800" dirty="0"/>
              <a:t> supports dozens of public, private, and hybrid cloud service providers.</a:t>
            </a:r>
          </a:p>
        </p:txBody>
      </p:sp>
      <p:sp>
        <p:nvSpPr>
          <p:cNvPr id="4" name="Date Placeholder 3">
            <a:extLst>
              <a:ext uri="{FF2B5EF4-FFF2-40B4-BE49-F238E27FC236}">
                <a16:creationId xmlns:a16="http://schemas.microsoft.com/office/drawing/2014/main" id="{23224874-B16B-4D17-AFF9-2D708D7D5B7F}"/>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6AB42AF7-94C7-4247-B628-5D11A45CE877}"/>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6762784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7BCA6-41A3-4EDD-9772-6E0D6E72129D}"/>
              </a:ext>
            </a:extLst>
          </p:cNvPr>
          <p:cNvSpPr>
            <a:spLocks noGrp="1"/>
          </p:cNvSpPr>
          <p:nvPr>
            <p:ph type="title"/>
          </p:nvPr>
        </p:nvSpPr>
        <p:spPr/>
        <p:txBody>
          <a:bodyPr/>
          <a:lstStyle/>
          <a:p>
            <a:r>
              <a:rPr lang="en-GB" dirty="0"/>
              <a:t>Application of </a:t>
            </a:r>
            <a:r>
              <a:rPr lang="en-GB" dirty="0" err="1"/>
              <a:t>Pulumi</a:t>
            </a:r>
            <a:endParaRPr lang="en-GB" dirty="0"/>
          </a:p>
        </p:txBody>
      </p:sp>
      <p:sp>
        <p:nvSpPr>
          <p:cNvPr id="3" name="Content Placeholder 2">
            <a:extLst>
              <a:ext uri="{FF2B5EF4-FFF2-40B4-BE49-F238E27FC236}">
                <a16:creationId xmlns:a16="http://schemas.microsoft.com/office/drawing/2014/main" id="{DB4A3A2C-BAFF-45FA-83C9-C01FAF98B962}"/>
              </a:ext>
            </a:extLst>
          </p:cNvPr>
          <p:cNvSpPr>
            <a:spLocks noGrp="1"/>
          </p:cNvSpPr>
          <p:nvPr>
            <p:ph idx="1"/>
          </p:nvPr>
        </p:nvSpPr>
        <p:spPr/>
        <p:txBody>
          <a:bodyPr/>
          <a:lstStyle/>
          <a:p>
            <a:r>
              <a:rPr lang="en-GB" dirty="0"/>
              <a:t>By using familiar languages for infrastructure as code, you get many benefits: IDEs, abstractions including functions, classes, and packages, existing debugging and testing tools, and more. The result is greater productivity with far less copy and paste, and it works the same way no matter which cloud you're targeting.</a:t>
            </a:r>
          </a:p>
        </p:txBody>
      </p:sp>
      <p:sp>
        <p:nvSpPr>
          <p:cNvPr id="4" name="Date Placeholder 3">
            <a:extLst>
              <a:ext uri="{FF2B5EF4-FFF2-40B4-BE49-F238E27FC236}">
                <a16:creationId xmlns:a16="http://schemas.microsoft.com/office/drawing/2014/main" id="{320E5FC7-F15D-46B3-BABC-9A9B20507874}"/>
              </a:ext>
            </a:extLst>
          </p:cNvPr>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a:extLst>
              <a:ext uri="{FF2B5EF4-FFF2-40B4-BE49-F238E27FC236}">
                <a16:creationId xmlns:a16="http://schemas.microsoft.com/office/drawing/2014/main" id="{328996B1-3DF4-4E8C-8CBE-8019C8F5AB05}"/>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1730793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303338"/>
          </a:xfrm>
        </p:spPr>
        <p:txBody>
          <a:bodyPr/>
          <a:lstStyle/>
          <a:p>
            <a:r>
              <a:rPr lang="en-US" dirty="0"/>
              <a:t>References</a:t>
            </a:r>
          </a:p>
        </p:txBody>
      </p:sp>
      <p:sp>
        <p:nvSpPr>
          <p:cNvPr id="3" name="Content Placeholder 2"/>
          <p:cNvSpPr>
            <a:spLocks noGrp="1"/>
          </p:cNvSpPr>
          <p:nvPr>
            <p:ph idx="1"/>
          </p:nvPr>
        </p:nvSpPr>
        <p:spPr>
          <a:xfrm>
            <a:off x="504825" y="1196752"/>
            <a:ext cx="8229600" cy="4320480"/>
          </a:xfrm>
        </p:spPr>
        <p:txBody>
          <a:bodyPr/>
          <a:lstStyle/>
          <a:p>
            <a:r>
              <a:rPr lang="en-GB" sz="2000" dirty="0"/>
              <a:t>Jason Edelman, Matt Oswalt, and Scott S. Lowe (2016), Network Programmability and Automation: Skills for the Next-Generation Network </a:t>
            </a:r>
            <a:r>
              <a:rPr lang="en-GB" sz="2000" dirty="0" err="1"/>
              <a:t>Enginee</a:t>
            </a:r>
            <a:endParaRPr lang="en-US" sz="2000" dirty="0"/>
          </a:p>
          <a:p>
            <a:r>
              <a:rPr lang="en-US" sz="2000" dirty="0"/>
              <a:t>Andrew S Tanenbaum, David J. </a:t>
            </a:r>
            <a:r>
              <a:rPr lang="en-US" sz="2000" dirty="0" err="1"/>
              <a:t>Wetherall</a:t>
            </a:r>
            <a:r>
              <a:rPr lang="en-US" sz="2000" dirty="0"/>
              <a:t> ( 2013) Computer Networks, Pearson</a:t>
            </a:r>
          </a:p>
          <a:p>
            <a:r>
              <a:rPr lang="en-US" sz="2000" dirty="0"/>
              <a:t>Jason Edelman, Scott S. Lowe, Matt Oswalt.  Network Programmability and Automation: Skills for the Next-Generation Network Engineer.  2018, O'Reilly Media</a:t>
            </a:r>
          </a:p>
          <a:p>
            <a:r>
              <a:rPr lang="en-US" sz="2000" dirty="0">
                <a:hlinkClick r:id="rId2"/>
              </a:rPr>
              <a:t>https://www.pulumi.com/docs/</a:t>
            </a:r>
            <a:endParaRPr lang="en-US" sz="2000" dirty="0"/>
          </a:p>
          <a:p>
            <a:r>
              <a:rPr lang="en-US" sz="2000" dirty="0">
                <a:hlinkClick r:id="rId3"/>
              </a:rPr>
              <a:t>https://www.terraform.io/</a:t>
            </a:r>
            <a:endParaRPr lang="en-US" sz="2000" dirty="0"/>
          </a:p>
          <a:p>
            <a:r>
              <a:rPr lang="en-US" sz="2000" dirty="0">
                <a:hlinkClick r:id="rId4"/>
              </a:rPr>
              <a:t>https://www.saltstack.com/</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1335</TotalTime>
  <Words>1338</Words>
  <Application>Microsoft Office PowerPoint</Application>
  <PresentationFormat>On-screen Show (4:3)</PresentationFormat>
  <Paragraphs>121</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Myriad Pro</vt:lpstr>
      <vt:lpstr>Times New Roman</vt:lpstr>
      <vt:lpstr>Verdana</vt:lpstr>
      <vt:lpstr>20140311PresentationUWTSDTemplate</vt:lpstr>
      <vt:lpstr>Module Code:ACCA5029 </vt:lpstr>
      <vt:lpstr>Lesson Aims</vt:lpstr>
      <vt:lpstr>What are orchestration tools? </vt:lpstr>
      <vt:lpstr>What is an orchestration tool in DevOps?</vt:lpstr>
      <vt:lpstr>The difference between automation and orchestration</vt:lpstr>
      <vt:lpstr>Is Ansible an orchestration tool?</vt:lpstr>
      <vt:lpstr>OVERVIEW How Ansible Works</vt:lpstr>
      <vt:lpstr>What is chef tool in DevOps?</vt:lpstr>
      <vt:lpstr>What is chef and how it works? </vt:lpstr>
      <vt:lpstr>What is a Chef server?</vt:lpstr>
      <vt:lpstr>Is Chef written in Ruby?</vt:lpstr>
      <vt:lpstr>What is the difference between Chef and Puppet?</vt:lpstr>
      <vt:lpstr>What is Puppet tool in Devops?</vt:lpstr>
      <vt:lpstr>Who uses puppet?</vt:lpstr>
      <vt:lpstr>Should I learn chef or puppet?</vt:lpstr>
      <vt:lpstr>Cost comparison of Saltstack,Puppet and Chef</vt:lpstr>
      <vt:lpstr>Salt</vt:lpstr>
      <vt:lpstr>Application of Salt</vt:lpstr>
      <vt:lpstr>Terraform</vt:lpstr>
      <vt:lpstr>Terraform</vt:lpstr>
      <vt:lpstr>Pulumi</vt:lpstr>
      <vt:lpstr>Application of Pulumi</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127</cp:revision>
  <cp:lastPrinted>2018-07-09T15:27:01Z</cp:lastPrinted>
  <dcterms:created xsi:type="dcterms:W3CDTF">2002-10-07T19:43:58Z</dcterms:created>
  <dcterms:modified xsi:type="dcterms:W3CDTF">2020-10-07T12:21:44Z</dcterms:modified>
</cp:coreProperties>
</file>