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79" r:id="rId4"/>
    <p:sldId id="282" r:id="rId5"/>
    <p:sldId id="281" r:id="rId6"/>
    <p:sldId id="284" r:id="rId7"/>
    <p:sldId id="290" r:id="rId8"/>
    <p:sldId id="285" r:id="rId9"/>
    <p:sldId id="286" r:id="rId10"/>
    <p:sldId id="278" r:id="rId11"/>
    <p:sldId id="283" r:id="rId12"/>
    <p:sldId id="287" r:id="rId13"/>
    <p:sldId id="288" r:id="rId14"/>
    <p:sldId id="289" r:id="rId15"/>
    <p:sldId id="291" r:id="rId16"/>
    <p:sldId id="280" r:id="rId17"/>
    <p:sldId id="27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9942E8-2BDA-4B0A-B1FB-EEDBBCE1F4FC}"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1A9E661A-849B-4763-9AE8-36C76D8F37DB}" type="datetimeFigureOut">
              <a:rPr lang="en-GB" smtClean="0"/>
              <a:pPr/>
              <a:t>16/11/2020</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DF9942E8-2BDA-4B0A-B1FB-EEDBBCE1F4F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A9E661A-849B-4763-9AE8-36C76D8F37DB}" type="datetimeFigureOut">
              <a:rPr lang="en-GB" smtClean="0"/>
              <a:pPr/>
              <a:t>16/11/2020</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DF9942E8-2BDA-4B0A-B1FB-EEDBBCE1F4FC}"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pPr>
              <a:defRPr/>
            </a:pPr>
            <a:fld id="{57A99A5D-C3F3-46AF-B570-DB2CE32257B6}"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600200"/>
            <a:ext cx="4038600" cy="4525963"/>
          </a:xfrm>
        </p:spPr>
        <p:txBody>
          <a:bodyPr/>
          <a:lstStyle/>
          <a:p>
            <a:pPr lvl="0"/>
            <a:endParaRPr lang="en-GB" noProof="0"/>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C262D33-3F5E-447F-BE69-5A1E46BC86E6}"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BC6CF92-4532-4DA8-BB1C-DAEF185D05C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1A9E661A-849B-4763-9AE8-36C76D8F37DB}" type="datetimeFigureOut">
              <a:rPr lang="en-GB" smtClean="0"/>
              <a:pPr/>
              <a:t>16/11/2020</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DF9942E8-2BDA-4B0A-B1FB-EEDBBCE1F4FC}"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5" r:id="rId14"/>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54" y="-13816"/>
            <a:ext cx="6042456" cy="6871815"/>
          </a:xfrm>
          <a:prstGeom prst="rect">
            <a:avLst/>
          </a:prstGeom>
        </p:spPr>
      </p:pic>
      <p:sp>
        <p:nvSpPr>
          <p:cNvPr id="2" name="Title 1"/>
          <p:cNvSpPr>
            <a:spLocks noGrp="1"/>
          </p:cNvSpPr>
          <p:nvPr>
            <p:ph type="ctrTitle"/>
          </p:nvPr>
        </p:nvSpPr>
        <p:spPr>
          <a:xfrm>
            <a:off x="251520" y="5373216"/>
            <a:ext cx="8424936" cy="1296144"/>
          </a:xfrm>
        </p:spPr>
        <p:txBody>
          <a:bodyPr>
            <a:normAutofit/>
          </a:bodyPr>
          <a:lstStyle/>
          <a:p>
            <a:r>
              <a:rPr lang="en-GB" sz="5400" dirty="0">
                <a:effectLst>
                  <a:outerShdw blurRad="38100" dist="38100" dir="2700000" algn="tl">
                    <a:srgbClr val="000000">
                      <a:alpha val="43137"/>
                    </a:srgbClr>
                  </a:outerShdw>
                </a:effectLst>
              </a:rPr>
              <a:t>Ancestors Death and Burial</a:t>
            </a:r>
          </a:p>
        </p:txBody>
      </p:sp>
      <p:sp>
        <p:nvSpPr>
          <p:cNvPr id="3" name="Subtitle 2"/>
          <p:cNvSpPr>
            <a:spLocks noGrp="1"/>
          </p:cNvSpPr>
          <p:nvPr>
            <p:ph type="subTitle" idx="1"/>
          </p:nvPr>
        </p:nvSpPr>
        <p:spPr>
          <a:xfrm>
            <a:off x="371382" y="72072"/>
            <a:ext cx="2736304" cy="864096"/>
          </a:xfrm>
        </p:spPr>
        <p:txBody>
          <a:bodyPr>
            <a:normAutofit/>
          </a:bodyPr>
          <a:lstStyle/>
          <a:p>
            <a:r>
              <a:rPr lang="en-GB" sz="4400" b="1" dirty="0">
                <a:effectLst>
                  <a:outerShdw blurRad="38100" dist="38100" dir="2700000" algn="tl">
                    <a:srgbClr val="000000">
                      <a:alpha val="43137"/>
                    </a:srgbClr>
                  </a:outerShdw>
                </a:effectLst>
              </a:rPr>
              <a:t>Ancestors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normAutofit fontScale="90000"/>
          </a:bodyPr>
          <a:lstStyle/>
          <a:p>
            <a:pPr eaLnBrk="1" hangingPunct="1">
              <a:defRPr/>
            </a:pPr>
            <a:r>
              <a:rPr lang="en-GB" sz="5400" dirty="0"/>
              <a:t>Ancestors &amp; Funerary Ritual</a:t>
            </a:r>
          </a:p>
        </p:txBody>
      </p:sp>
      <p:sp>
        <p:nvSpPr>
          <p:cNvPr id="197635" name="Rectangle 3"/>
          <p:cNvSpPr>
            <a:spLocks noGrp="1" noChangeArrowheads="1"/>
          </p:cNvSpPr>
          <p:nvPr>
            <p:ph sz="half" idx="1"/>
          </p:nvPr>
        </p:nvSpPr>
        <p:spPr>
          <a:xfrm>
            <a:off x="251520" y="1773936"/>
            <a:ext cx="4680520" cy="4751408"/>
          </a:xfrm>
        </p:spPr>
        <p:txBody>
          <a:bodyPr>
            <a:normAutofit/>
          </a:bodyPr>
          <a:lstStyle/>
          <a:p>
            <a:pPr eaLnBrk="1" hangingPunct="1"/>
            <a:r>
              <a:rPr lang="en-GB" sz="2400" dirty="0"/>
              <a:t>“The related funerary celebrations, in which the dead were transformed into powerful immortal ancestors, must also have served as important occasions for the negotiation of social prestige, the expression of social identity, and the creation or reaffirmation of social alliances”</a:t>
            </a:r>
          </a:p>
          <a:p>
            <a:pPr eaLnBrk="1" hangingPunct="1">
              <a:buFont typeface="Wingdings" pitchFamily="2" charset="2"/>
              <a:buNone/>
            </a:pPr>
            <a:r>
              <a:rPr lang="en-GB" sz="2400" dirty="0"/>
              <a:t>	(Keswani 2005: 342) </a:t>
            </a:r>
          </a:p>
        </p:txBody>
      </p:sp>
      <p:sp>
        <p:nvSpPr>
          <p:cNvPr id="5" name="TextBox 4"/>
          <p:cNvSpPr txBox="1"/>
          <p:nvPr/>
        </p:nvSpPr>
        <p:spPr>
          <a:xfrm>
            <a:off x="5479738" y="6102315"/>
            <a:ext cx="2410083" cy="369332"/>
          </a:xfrm>
          <a:prstGeom prst="rect">
            <a:avLst/>
          </a:prstGeom>
          <a:noFill/>
        </p:spPr>
        <p:txBody>
          <a:bodyPr wrap="none" rtlCol="0">
            <a:spAutoFit/>
          </a:bodyPr>
          <a:lstStyle/>
          <a:p>
            <a:r>
              <a:rPr lang="en-GB" dirty="0" err="1"/>
              <a:t>Kotsiatis</a:t>
            </a:r>
            <a:r>
              <a:rPr lang="en-GB" dirty="0"/>
              <a:t> model, Cyprus</a:t>
            </a:r>
          </a:p>
        </p:txBody>
      </p:sp>
      <p:pic>
        <p:nvPicPr>
          <p:cNvPr id="7" name="Content Placeholder 1"/>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a:stretch/>
        </p:blipFill>
        <p:spPr>
          <a:xfrm>
            <a:off x="5459368" y="1773936"/>
            <a:ext cx="3202171" cy="4187456"/>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7635">
                                            <p:txEl>
                                              <p:pRg st="0" end="0"/>
                                            </p:txEl>
                                          </p:spTgt>
                                        </p:tgtEl>
                                        <p:attrNameLst>
                                          <p:attrName>style.visibility</p:attrName>
                                        </p:attrNameLst>
                                      </p:cBhvr>
                                      <p:to>
                                        <p:strVal val="visible"/>
                                      </p:to>
                                    </p:set>
                                    <p:animEffect transition="in" filter="fade">
                                      <p:cBhvr>
                                        <p:cTn id="7" dur="2000"/>
                                        <p:tgtEl>
                                          <p:spTgt spid="197635">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97635">
                                            <p:txEl>
                                              <p:pRg st="1" end="1"/>
                                            </p:txEl>
                                          </p:spTgt>
                                        </p:tgtEl>
                                        <p:attrNameLst>
                                          <p:attrName>style.visibility</p:attrName>
                                        </p:attrNameLst>
                                      </p:cBhvr>
                                      <p:to>
                                        <p:strVal val="visible"/>
                                      </p:to>
                                    </p:set>
                                    <p:animEffect transition="in" filter="fade">
                                      <p:cBhvr>
                                        <p:cTn id="11" dur="2000"/>
                                        <p:tgtEl>
                                          <p:spTgt spid="19763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63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Ancestors</a:t>
            </a:r>
          </a:p>
        </p:txBody>
      </p:sp>
      <p:sp>
        <p:nvSpPr>
          <p:cNvPr id="3" name="Content Placeholder 2"/>
          <p:cNvSpPr>
            <a:spLocks noGrp="1"/>
          </p:cNvSpPr>
          <p:nvPr>
            <p:ph sz="half" idx="1"/>
          </p:nvPr>
        </p:nvSpPr>
        <p:spPr>
          <a:xfrm>
            <a:off x="323528" y="1628800"/>
            <a:ext cx="4752528" cy="4824536"/>
          </a:xfrm>
        </p:spPr>
        <p:txBody>
          <a:bodyPr>
            <a:normAutofit fontScale="92500"/>
          </a:bodyPr>
          <a:lstStyle/>
          <a:p>
            <a:r>
              <a:rPr lang="en-GB" dirty="0"/>
              <a:t>Bloch: our forbears who are remembered</a:t>
            </a:r>
          </a:p>
          <a:p>
            <a:pPr lvl="1"/>
            <a:r>
              <a:rPr lang="en-GB" dirty="0"/>
              <a:t>Not necessarily named individuals</a:t>
            </a:r>
          </a:p>
          <a:p>
            <a:pPr lvl="1"/>
            <a:r>
              <a:rPr lang="en-GB" dirty="0"/>
              <a:t>Might be a collective group</a:t>
            </a:r>
          </a:p>
          <a:p>
            <a:r>
              <a:rPr lang="en-GB" dirty="0"/>
              <a:t>“</a:t>
            </a:r>
            <a:r>
              <a:rPr lang="en-GB" dirty="0" err="1"/>
              <a:t>Ancestorhood</a:t>
            </a:r>
            <a:r>
              <a:rPr lang="en-GB" dirty="0"/>
              <a:t>” is an achieved status:</a:t>
            </a:r>
          </a:p>
          <a:p>
            <a:pPr lvl="1"/>
            <a:r>
              <a:rPr lang="en-GB" dirty="0"/>
              <a:t>The elect of the dead later generations regard as important</a:t>
            </a:r>
          </a:p>
          <a:p>
            <a:r>
              <a:rPr lang="en-GB" dirty="0"/>
              <a:t>Veneration of the ancestors is frequently ritually &amp; spatially distinct from funerary ritual</a:t>
            </a:r>
          </a:p>
        </p:txBody>
      </p:sp>
      <p:sp>
        <p:nvSpPr>
          <p:cNvPr id="6" name="TextBox 5"/>
          <p:cNvSpPr txBox="1"/>
          <p:nvPr/>
        </p:nvSpPr>
        <p:spPr>
          <a:xfrm>
            <a:off x="5724128" y="4812563"/>
            <a:ext cx="2448272" cy="707886"/>
          </a:xfrm>
          <a:prstGeom prst="rect">
            <a:avLst/>
          </a:prstGeom>
          <a:noFill/>
        </p:spPr>
        <p:txBody>
          <a:bodyPr wrap="square" rtlCol="0">
            <a:spAutoFit/>
          </a:bodyPr>
          <a:lstStyle/>
          <a:p>
            <a:r>
              <a:rPr lang="en-GB" sz="2000" dirty="0"/>
              <a:t>Ancestor veneration, China</a:t>
            </a:r>
          </a:p>
        </p:txBody>
      </p:sp>
      <p:pic>
        <p:nvPicPr>
          <p:cNvPr id="5" name="Content Placeholder 4"/>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5220072" y="2060848"/>
            <a:ext cx="3354726" cy="259228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Ancestors</a:t>
            </a:r>
          </a:p>
        </p:txBody>
      </p:sp>
      <p:sp>
        <p:nvSpPr>
          <p:cNvPr id="3" name="Content Placeholder 2"/>
          <p:cNvSpPr>
            <a:spLocks noGrp="1"/>
          </p:cNvSpPr>
          <p:nvPr>
            <p:ph sz="half" idx="1"/>
          </p:nvPr>
        </p:nvSpPr>
        <p:spPr>
          <a:xfrm>
            <a:off x="323528" y="1700808"/>
            <a:ext cx="4680520" cy="4968552"/>
          </a:xfrm>
        </p:spPr>
        <p:txBody>
          <a:bodyPr>
            <a:normAutofit/>
          </a:bodyPr>
          <a:lstStyle/>
          <a:p>
            <a:r>
              <a:rPr lang="en-GB" sz="2400" dirty="0"/>
              <a:t>“It is from ancestors that good things come, &amp; they are constantly invoked in prayer” (Metcalf &amp; </a:t>
            </a:r>
            <a:r>
              <a:rPr lang="en-GB" sz="2400" dirty="0" err="1"/>
              <a:t>Huntigdon</a:t>
            </a:r>
            <a:r>
              <a:rPr lang="en-GB" sz="2400" dirty="0"/>
              <a:t> 1991: 96)</a:t>
            </a:r>
          </a:p>
          <a:p>
            <a:pPr lvl="1"/>
            <a:r>
              <a:rPr lang="en-GB" sz="2000" dirty="0"/>
              <a:t>Although their presence is potentially rewarding (e.g. ensuring good harvest ) their presence is also dangerous</a:t>
            </a:r>
          </a:p>
          <a:p>
            <a:r>
              <a:rPr lang="en-GB" sz="2400" dirty="0"/>
              <a:t>“a dynamic guiding force through whom the fears, customs &amp; hopes of a society may be expressed” (Harrington 2015: 76)</a:t>
            </a:r>
          </a:p>
        </p:txBody>
      </p:sp>
      <p:pic>
        <p:nvPicPr>
          <p:cNvPr id="7" name="Content Placeholder 6"/>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5180231" y="2348881"/>
            <a:ext cx="3666506" cy="2304256"/>
          </a:xfrm>
        </p:spPr>
      </p:pic>
      <p:sp>
        <p:nvSpPr>
          <p:cNvPr id="8" name="TextBox 7"/>
          <p:cNvSpPr txBox="1"/>
          <p:nvPr/>
        </p:nvSpPr>
        <p:spPr>
          <a:xfrm>
            <a:off x="5689577" y="4725144"/>
            <a:ext cx="3020379" cy="369332"/>
          </a:xfrm>
          <a:prstGeom prst="rect">
            <a:avLst/>
          </a:prstGeom>
          <a:noFill/>
        </p:spPr>
        <p:txBody>
          <a:bodyPr wrap="none" rtlCol="0">
            <a:spAutoFit/>
          </a:bodyPr>
          <a:lstStyle/>
          <a:p>
            <a:r>
              <a:rPr lang="en-GB" dirty="0" err="1"/>
              <a:t>Famadihana</a:t>
            </a:r>
            <a:r>
              <a:rPr lang="en-GB" dirty="0"/>
              <a:t>: Day of the Dead</a:t>
            </a:r>
          </a:p>
        </p:txBody>
      </p:sp>
    </p:spTree>
    <p:extLst>
      <p:ext uri="{BB962C8B-B14F-4D97-AF65-F5344CB8AC3E}">
        <p14:creationId xmlns:p14="http://schemas.microsoft.com/office/powerpoint/2010/main" val="1462811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Ancestors and Community</a:t>
            </a:r>
          </a:p>
        </p:txBody>
      </p:sp>
      <p:sp>
        <p:nvSpPr>
          <p:cNvPr id="3" name="Content Placeholder 2"/>
          <p:cNvSpPr>
            <a:spLocks noGrp="1"/>
          </p:cNvSpPr>
          <p:nvPr>
            <p:ph sz="half" idx="1"/>
          </p:nvPr>
        </p:nvSpPr>
        <p:spPr>
          <a:xfrm>
            <a:off x="323528" y="1773936"/>
            <a:ext cx="4464496" cy="4823416"/>
          </a:xfrm>
        </p:spPr>
        <p:txBody>
          <a:bodyPr>
            <a:normAutofit/>
          </a:bodyPr>
          <a:lstStyle/>
          <a:p>
            <a:r>
              <a:rPr lang="en-GB" sz="2400" dirty="0"/>
              <a:t>Funerals &amp; ancestor rites are intensely communal:</a:t>
            </a:r>
          </a:p>
          <a:p>
            <a:pPr lvl="1"/>
            <a:r>
              <a:rPr lang="en-GB" sz="2000" dirty="0"/>
              <a:t>Shared rituals have “a powerful integrative function” (Metcalf &amp; </a:t>
            </a:r>
            <a:r>
              <a:rPr lang="en-GB" sz="2000" dirty="0" err="1"/>
              <a:t>Huntigdon</a:t>
            </a:r>
            <a:r>
              <a:rPr lang="en-GB" sz="2000" dirty="0"/>
              <a:t> 1991: 93) at a time of stress</a:t>
            </a:r>
          </a:p>
          <a:p>
            <a:r>
              <a:rPr lang="en-GB" sz="2400" dirty="0"/>
              <a:t>Feasting &amp; sacrifices:</a:t>
            </a:r>
          </a:p>
          <a:p>
            <a:pPr lvl="1"/>
            <a:r>
              <a:rPr lang="en-GB" sz="2000" dirty="0"/>
              <a:t>Opportunities for renewed contact with sacred dead</a:t>
            </a:r>
          </a:p>
          <a:p>
            <a:pPr lvl="1"/>
            <a:r>
              <a:rPr lang="en-GB" sz="2000" dirty="0"/>
              <a:t>Appeases the dead</a:t>
            </a:r>
          </a:p>
          <a:p>
            <a:pPr lvl="1"/>
            <a:r>
              <a:rPr lang="en-GB" sz="2000" dirty="0"/>
              <a:t>Form of gift exchange: providing for the ancestors who equally provide for the community</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230416" y="1916832"/>
            <a:ext cx="3456384" cy="2592288"/>
          </a:xfrm>
        </p:spPr>
      </p:pic>
      <p:sp>
        <p:nvSpPr>
          <p:cNvPr id="6" name="TextBox 5"/>
          <p:cNvSpPr txBox="1"/>
          <p:nvPr/>
        </p:nvSpPr>
        <p:spPr>
          <a:xfrm>
            <a:off x="5230416" y="4699324"/>
            <a:ext cx="3456384" cy="646331"/>
          </a:xfrm>
          <a:prstGeom prst="rect">
            <a:avLst/>
          </a:prstGeom>
          <a:noFill/>
        </p:spPr>
        <p:txBody>
          <a:bodyPr wrap="square" rtlCol="0">
            <a:spAutoFit/>
          </a:bodyPr>
          <a:lstStyle/>
          <a:p>
            <a:r>
              <a:rPr lang="en-GB" dirty="0"/>
              <a:t>Sacrificial offering to ancestors, Merina of Madagascar</a:t>
            </a:r>
          </a:p>
        </p:txBody>
      </p:sp>
    </p:spTree>
    <p:extLst>
      <p:ext uri="{BB962C8B-B14F-4D97-AF65-F5344CB8AC3E}">
        <p14:creationId xmlns:p14="http://schemas.microsoft.com/office/powerpoint/2010/main" val="219631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par>
                          <p:cTn id="21" fill="hold">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Ancestor Cult</a:t>
            </a:r>
          </a:p>
        </p:txBody>
      </p:sp>
      <p:sp>
        <p:nvSpPr>
          <p:cNvPr id="3" name="Content Placeholder 2"/>
          <p:cNvSpPr>
            <a:spLocks noGrp="1"/>
          </p:cNvSpPr>
          <p:nvPr>
            <p:ph idx="1"/>
          </p:nvPr>
        </p:nvSpPr>
        <p:spPr>
          <a:xfrm>
            <a:off x="323528" y="1700809"/>
            <a:ext cx="8363272" cy="4824536"/>
          </a:xfrm>
        </p:spPr>
        <p:txBody>
          <a:bodyPr>
            <a:normAutofit/>
          </a:bodyPr>
          <a:lstStyle/>
          <a:p>
            <a:r>
              <a:rPr lang="en-GB" sz="2400" dirty="0"/>
              <a:t>Ancestor cult: “an adaptation by the living to accommodate their predecessors through a process of re-socialisation” (Harrington 2015: 74)</a:t>
            </a:r>
          </a:p>
          <a:p>
            <a:r>
              <a:rPr lang="en-GB" sz="2400" dirty="0"/>
              <a:t>Ancestors placated through ritual should be benevolent</a:t>
            </a:r>
          </a:p>
          <a:p>
            <a:pPr lvl="1"/>
            <a:r>
              <a:rPr lang="en-GB" sz="2000" dirty="0"/>
              <a:t>Neglect of ancestors will result in misfortune</a:t>
            </a:r>
          </a:p>
          <a:p>
            <a:r>
              <a:rPr lang="en-GB" sz="2400" dirty="0"/>
              <a:t>Familial/filial relationship between ancestors &amp; head of the household</a:t>
            </a:r>
          </a:p>
          <a:p>
            <a:r>
              <a:rPr lang="en-GB" sz="2400" dirty="0"/>
              <a:t>Ancestor worship: manipulation of past &amp; identity used in power relations amongst the living</a:t>
            </a:r>
          </a:p>
          <a:p>
            <a:pPr lvl="1"/>
            <a:r>
              <a:rPr lang="en-GB" sz="2000" dirty="0"/>
              <a:t>Contested property, land rights etc.</a:t>
            </a:r>
          </a:p>
          <a:p>
            <a:pPr lvl="1"/>
            <a:r>
              <a:rPr lang="en-GB" sz="2000" dirty="0"/>
              <a:t>Manipulates memories of shared past &amp; physical presence of the ancestors (along with largesse of feasting/sacrifice)</a:t>
            </a:r>
            <a:endParaRPr lang="en-GB" sz="1600" dirty="0"/>
          </a:p>
          <a:p>
            <a:endParaRPr lang="en-GB" sz="2800" dirty="0"/>
          </a:p>
        </p:txBody>
      </p:sp>
    </p:spTree>
    <p:extLst>
      <p:ext uri="{BB962C8B-B14F-4D97-AF65-F5344CB8AC3E}">
        <p14:creationId xmlns:p14="http://schemas.microsoft.com/office/powerpoint/2010/main" val="3663303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par>
                          <p:cTn id="27" fill="hold">
                            <p:stCondLst>
                              <p:cond delay="500"/>
                            </p:stCondLst>
                            <p:childTnLst>
                              <p:par>
                                <p:cTn id="28" presetID="10" presetClass="entr" presetSubtype="0" fill="hold" grpId="0" nodeType="after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par>
                          <p:cTn id="31" fill="hold">
                            <p:stCondLst>
                              <p:cond delay="1000"/>
                            </p:stCondLst>
                            <p:childTnLst>
                              <p:par>
                                <p:cTn id="32" presetID="10" presetClass="entr" presetSubtype="0" fill="hold" grpId="0" nodeType="after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Meet the Ancestors</a:t>
            </a:r>
          </a:p>
        </p:txBody>
      </p:sp>
      <p:sp>
        <p:nvSpPr>
          <p:cNvPr id="6" name="Content Placeholder 5"/>
          <p:cNvSpPr>
            <a:spLocks noGrp="1"/>
          </p:cNvSpPr>
          <p:nvPr>
            <p:ph sz="half" idx="1"/>
          </p:nvPr>
        </p:nvSpPr>
        <p:spPr>
          <a:xfrm>
            <a:off x="251520" y="1700808"/>
            <a:ext cx="4680520" cy="4968552"/>
          </a:xfrm>
        </p:spPr>
        <p:txBody>
          <a:bodyPr>
            <a:normAutofit fontScale="92500" lnSpcReduction="10000"/>
          </a:bodyPr>
          <a:lstStyle/>
          <a:p>
            <a:r>
              <a:rPr lang="en-GB" sz="2400" dirty="0"/>
              <a:t>Ancestor systems: kinship ties between the living &amp; the dead</a:t>
            </a:r>
          </a:p>
          <a:p>
            <a:r>
              <a:rPr lang="en-GB" sz="2400" dirty="0"/>
              <a:t>Ancestors, &amp; related rituals, have various social roles</a:t>
            </a:r>
          </a:p>
          <a:p>
            <a:pPr lvl="1"/>
            <a:r>
              <a:rPr lang="en-GB" sz="2000" dirty="0"/>
              <a:t>Presents &amp; perpetuates an idealised  vision of society</a:t>
            </a:r>
          </a:p>
          <a:p>
            <a:pPr lvl="1"/>
            <a:r>
              <a:rPr lang="en-GB" sz="2000" dirty="0"/>
              <a:t>Source of social sanctions: legitimate political &amp; moral authority</a:t>
            </a:r>
          </a:p>
          <a:p>
            <a:pPr lvl="1"/>
            <a:r>
              <a:rPr lang="en-GB" sz="2000" dirty="0"/>
              <a:t>Maintain social cohesion &amp; help resolve social conflicts</a:t>
            </a:r>
            <a:endParaRPr lang="en-GB" sz="2400" dirty="0"/>
          </a:p>
          <a:p>
            <a:r>
              <a:rPr lang="en-GB" sz="2400" dirty="0"/>
              <a:t>Ancestors express familial relations &amp; lineal descent within the community</a:t>
            </a:r>
          </a:p>
          <a:p>
            <a:pPr lvl="1"/>
            <a:r>
              <a:rPr lang="en-GB" sz="2000" dirty="0"/>
              <a:t>Transmission of rights, obligations, &amp; property</a:t>
            </a:r>
          </a:p>
        </p:txBody>
      </p:sp>
      <p:pic>
        <p:nvPicPr>
          <p:cNvPr id="3" name="Content Placeholder 2"/>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5004048" y="2348880"/>
            <a:ext cx="3816424" cy="2620392"/>
          </a:xfrm>
        </p:spPr>
      </p:pic>
      <p:sp>
        <p:nvSpPr>
          <p:cNvPr id="4" name="TextBox 3"/>
          <p:cNvSpPr txBox="1"/>
          <p:nvPr/>
        </p:nvSpPr>
        <p:spPr>
          <a:xfrm>
            <a:off x="5508104" y="5085184"/>
            <a:ext cx="2735044" cy="369332"/>
          </a:xfrm>
          <a:prstGeom prst="rect">
            <a:avLst/>
          </a:prstGeom>
          <a:noFill/>
        </p:spPr>
        <p:txBody>
          <a:bodyPr wrap="none" rtlCol="0">
            <a:spAutoFit/>
          </a:bodyPr>
          <a:lstStyle/>
          <a:p>
            <a:r>
              <a:rPr lang="en-GB" dirty="0"/>
              <a:t>Vietnam, ancestor worship</a:t>
            </a:r>
          </a:p>
        </p:txBody>
      </p:sp>
    </p:spTree>
    <p:extLst>
      <p:ext uri="{BB962C8B-B14F-4D97-AF65-F5344CB8AC3E}">
        <p14:creationId xmlns:p14="http://schemas.microsoft.com/office/powerpoint/2010/main" val="845414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6">
                                            <p:txEl>
                                              <p:pRg st="2" end="2"/>
                                            </p:txEl>
                                          </p:spTgt>
                                        </p:tgtEl>
                                        <p:attrNameLst>
                                          <p:attrName>style.visibility</p:attrName>
                                        </p:attrNameLst>
                                      </p:cBhvr>
                                      <p:to>
                                        <p:strVal val="visible"/>
                                      </p:to>
                                    </p:set>
                                    <p:animEffect transition="in" filter="fade">
                                      <p:cBhvr>
                                        <p:cTn id="16" dur="2000"/>
                                        <p:tgtEl>
                                          <p:spTgt spid="6">
                                            <p:txEl>
                                              <p:pRg st="2" end="2"/>
                                            </p:txEl>
                                          </p:spTgt>
                                        </p:tgtEl>
                                      </p:cBhvr>
                                    </p:animEffect>
                                  </p:childTnLst>
                                </p:cTn>
                              </p:par>
                            </p:childTnLst>
                          </p:cTn>
                        </p:par>
                        <p:par>
                          <p:cTn id="17" fill="hold">
                            <p:stCondLst>
                              <p:cond delay="2500"/>
                            </p:stCondLst>
                            <p:childTnLst>
                              <p:par>
                                <p:cTn id="18" presetID="10" presetClass="entr" presetSubtype="0" fill="hold" grpId="0" nodeType="afterEffect">
                                  <p:stCondLst>
                                    <p:cond delay="0"/>
                                  </p:stCondLst>
                                  <p:childTnLst>
                                    <p:set>
                                      <p:cBhvr>
                                        <p:cTn id="19" dur="1" fill="hold">
                                          <p:stCondLst>
                                            <p:cond delay="0"/>
                                          </p:stCondLst>
                                        </p:cTn>
                                        <p:tgtEl>
                                          <p:spTgt spid="6">
                                            <p:txEl>
                                              <p:pRg st="3" end="3"/>
                                            </p:txEl>
                                          </p:spTgt>
                                        </p:tgtEl>
                                        <p:attrNameLst>
                                          <p:attrName>style.visibility</p:attrName>
                                        </p:attrNameLst>
                                      </p:cBhvr>
                                      <p:to>
                                        <p:strVal val="visible"/>
                                      </p:to>
                                    </p:set>
                                    <p:animEffect transition="in" filter="fade">
                                      <p:cBhvr>
                                        <p:cTn id="20" dur="2000"/>
                                        <p:tgtEl>
                                          <p:spTgt spid="6">
                                            <p:txEl>
                                              <p:pRg st="3" end="3"/>
                                            </p:txEl>
                                          </p:spTgt>
                                        </p:tgtEl>
                                      </p:cBhvr>
                                    </p:animEffect>
                                  </p:childTnLst>
                                </p:cTn>
                              </p:par>
                            </p:childTnLst>
                          </p:cTn>
                        </p:par>
                        <p:par>
                          <p:cTn id="21" fill="hold">
                            <p:stCondLst>
                              <p:cond delay="4500"/>
                            </p:stCondLst>
                            <p:childTnLst>
                              <p:par>
                                <p:cTn id="22" presetID="10" presetClass="entr" presetSubtype="0" fill="hold" grpId="0" nodeType="after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fade">
                                      <p:cBhvr>
                                        <p:cTn id="24" dur="2000"/>
                                        <p:tgtEl>
                                          <p:spTgt spid="6">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xEl>
                                              <p:pRg st="5" end="5"/>
                                            </p:txEl>
                                          </p:spTgt>
                                        </p:tgtEl>
                                        <p:attrNameLst>
                                          <p:attrName>style.visibility</p:attrName>
                                        </p:attrNameLst>
                                      </p:cBhvr>
                                      <p:to>
                                        <p:strVal val="visible"/>
                                      </p:to>
                                    </p:set>
                                    <p:animEffect transition="in" filter="fade">
                                      <p:cBhvr>
                                        <p:cTn id="29" dur="500"/>
                                        <p:tgtEl>
                                          <p:spTgt spid="6">
                                            <p:txEl>
                                              <p:pRg st="5" end="5"/>
                                            </p:txEl>
                                          </p:spTgt>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animEffect transition="in" filter="fade">
                                      <p:cBhvr>
                                        <p:cTn id="33" dur="20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Merina of Madagascar</a:t>
            </a:r>
          </a:p>
        </p:txBody>
      </p:sp>
      <p:sp>
        <p:nvSpPr>
          <p:cNvPr id="4" name="Content Placeholder 3"/>
          <p:cNvSpPr>
            <a:spLocks noGrp="1"/>
          </p:cNvSpPr>
          <p:nvPr>
            <p:ph sz="half" idx="1"/>
          </p:nvPr>
        </p:nvSpPr>
        <p:spPr>
          <a:xfrm>
            <a:off x="251520" y="1556792"/>
            <a:ext cx="4978896" cy="4968552"/>
          </a:xfrm>
        </p:spPr>
        <p:txBody>
          <a:bodyPr>
            <a:normAutofit fontScale="92500" lnSpcReduction="10000"/>
          </a:bodyPr>
          <a:lstStyle/>
          <a:p>
            <a:r>
              <a:rPr lang="en-GB" sz="2400" dirty="0"/>
              <a:t>The Merina recognise the single unity of the living, the dead &amp; the ancestral lands</a:t>
            </a:r>
          </a:p>
          <a:p>
            <a:r>
              <a:rPr lang="en-GB" sz="2400" dirty="0"/>
              <a:t>Ancestor rituals protect a group’s property/resources through the generations</a:t>
            </a:r>
          </a:p>
          <a:p>
            <a:r>
              <a:rPr lang="en-GB" sz="2400" dirty="0"/>
              <a:t>The Merina view individuality as divisive whereas merging &amp; non-differentiation of bodies ensures the continuity of the descent group:</a:t>
            </a:r>
          </a:p>
          <a:p>
            <a:r>
              <a:rPr lang="en-GB" sz="2400" dirty="0"/>
              <a:t>Materially expressed in funerary rituals:</a:t>
            </a:r>
          </a:p>
          <a:p>
            <a:pPr lvl="1"/>
            <a:r>
              <a:rPr lang="en-GB" sz="2000" dirty="0"/>
              <a:t>Crushing of dried bodies of the dead</a:t>
            </a:r>
          </a:p>
          <a:p>
            <a:pPr lvl="1"/>
            <a:r>
              <a:rPr lang="en-GB" sz="2000" dirty="0"/>
              <a:t>An individual’s body becomes commingled with remains of wider community </a:t>
            </a:r>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230416" y="2564904"/>
            <a:ext cx="3786203" cy="2525367"/>
          </a:xfrm>
        </p:spPr>
      </p:pic>
      <p:sp>
        <p:nvSpPr>
          <p:cNvPr id="7" name="TextBox 6"/>
          <p:cNvSpPr txBox="1"/>
          <p:nvPr/>
        </p:nvSpPr>
        <p:spPr>
          <a:xfrm>
            <a:off x="5364088" y="5229200"/>
            <a:ext cx="2808312" cy="646331"/>
          </a:xfrm>
          <a:prstGeom prst="rect">
            <a:avLst/>
          </a:prstGeom>
          <a:noFill/>
        </p:spPr>
        <p:txBody>
          <a:bodyPr wrap="square" rtlCol="0">
            <a:spAutoFit/>
          </a:bodyPr>
          <a:lstStyle/>
          <a:p>
            <a:r>
              <a:rPr lang="en-GB" dirty="0"/>
              <a:t>Merina village, highlands of Madagascar</a:t>
            </a:r>
          </a:p>
        </p:txBody>
      </p:sp>
    </p:spTree>
    <p:extLst>
      <p:ext uri="{BB962C8B-B14F-4D97-AF65-F5344CB8AC3E}">
        <p14:creationId xmlns:p14="http://schemas.microsoft.com/office/powerpoint/2010/main" val="2770496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Effect transition="in" filter="fade">
                                      <p:cBhvr>
                                        <p:cTn id="26" dur="500"/>
                                        <p:tgtEl>
                                          <p:spTgt spid="4">
                                            <p:txEl>
                                              <p:pRg st="4" end="4"/>
                                            </p:txEl>
                                          </p:spTgt>
                                        </p:tgtEl>
                                      </p:cBhvr>
                                    </p:animEffect>
                                  </p:childTnLst>
                                </p:cTn>
                              </p:par>
                            </p:childTnLst>
                          </p:cTn>
                        </p:par>
                        <p:par>
                          <p:cTn id="27" fill="hold">
                            <p:stCondLst>
                              <p:cond delay="1000"/>
                            </p:stCondLst>
                            <p:childTnLst>
                              <p:par>
                                <p:cTn id="28" presetID="10" presetClass="entr" presetSubtype="0" fill="hold" grpId="0" nodeType="afterEffect">
                                  <p:stCondLst>
                                    <p:cond delay="0"/>
                                  </p:stCondLst>
                                  <p:childTnLst>
                                    <p:set>
                                      <p:cBhvr>
                                        <p:cTn id="29" dur="1" fill="hold">
                                          <p:stCondLst>
                                            <p:cond delay="0"/>
                                          </p:stCondLst>
                                        </p:cTn>
                                        <p:tgtEl>
                                          <p:spTgt spid="4">
                                            <p:txEl>
                                              <p:pRg st="5" end="5"/>
                                            </p:txEl>
                                          </p:spTgt>
                                        </p:tgtEl>
                                        <p:attrNameLst>
                                          <p:attrName>style.visibility</p:attrName>
                                        </p:attrNameLst>
                                      </p:cBhvr>
                                      <p:to>
                                        <p:strVal val="visible"/>
                                      </p:to>
                                    </p:set>
                                    <p:animEffect transition="in" filter="fade">
                                      <p:cBhvr>
                                        <p:cTn id="30"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Tanin</a:t>
            </a:r>
            <a:r>
              <a:rPr lang="en-GB" i="1" dirty="0"/>
              <a:t>’ </a:t>
            </a:r>
            <a:r>
              <a:rPr lang="en-GB" i="1" dirty="0" err="1"/>
              <a:t>Drazana</a:t>
            </a:r>
            <a:endParaRPr lang="en-GB" i="1" dirty="0"/>
          </a:p>
        </p:txBody>
      </p:sp>
      <p:sp>
        <p:nvSpPr>
          <p:cNvPr id="3" name="Content Placeholder 2"/>
          <p:cNvSpPr>
            <a:spLocks noGrp="1"/>
          </p:cNvSpPr>
          <p:nvPr>
            <p:ph sz="half" idx="1"/>
          </p:nvPr>
        </p:nvSpPr>
        <p:spPr>
          <a:xfrm>
            <a:off x="251520" y="1772816"/>
            <a:ext cx="4320480" cy="4882470"/>
          </a:xfrm>
        </p:spPr>
        <p:txBody>
          <a:bodyPr>
            <a:normAutofit/>
          </a:bodyPr>
          <a:lstStyle/>
          <a:p>
            <a:r>
              <a:rPr lang="en-GB" sz="2400" dirty="0"/>
              <a:t>The land of the ancestors </a:t>
            </a:r>
          </a:p>
          <a:p>
            <a:pPr lvl="1"/>
            <a:r>
              <a:rPr lang="en-GB" sz="2000" dirty="0"/>
              <a:t>Land (irrigated rice fields) once worked by the ancestors </a:t>
            </a:r>
          </a:p>
          <a:p>
            <a:pPr lvl="1"/>
            <a:r>
              <a:rPr lang="en-GB" sz="2000" dirty="0"/>
              <a:t>… &amp; inherited by the living</a:t>
            </a:r>
          </a:p>
          <a:p>
            <a:r>
              <a:rPr lang="en-GB" sz="2400" dirty="0"/>
              <a:t>Land where the ancestors are placed in their tombs</a:t>
            </a:r>
          </a:p>
          <a:p>
            <a:r>
              <a:rPr lang="en-GB" sz="2400" dirty="0"/>
              <a:t>… &amp; where the living will also be placed after their death</a:t>
            </a:r>
          </a:p>
          <a:p>
            <a:r>
              <a:rPr lang="en-GB" sz="2400" dirty="0"/>
              <a:t>“Because of this material identity the concept merges the idea of descent &amp; locality in a physical way” (Bloch 1985: 635)</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0032" y="3958157"/>
            <a:ext cx="4048224" cy="2697129"/>
          </a:xfrm>
        </p:spPr>
      </p:pic>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5004048" y="504926"/>
            <a:ext cx="3904208" cy="2705100"/>
          </a:xfrm>
          <a:prstGeom prst="rect">
            <a:avLst/>
          </a:prstGeom>
        </p:spPr>
      </p:pic>
      <p:sp>
        <p:nvSpPr>
          <p:cNvPr id="7" name="TextBox 6"/>
          <p:cNvSpPr txBox="1"/>
          <p:nvPr/>
        </p:nvSpPr>
        <p:spPr>
          <a:xfrm>
            <a:off x="5148064" y="3210806"/>
            <a:ext cx="1592680" cy="369332"/>
          </a:xfrm>
          <a:prstGeom prst="rect">
            <a:avLst/>
          </a:prstGeom>
          <a:noFill/>
        </p:spPr>
        <p:txBody>
          <a:bodyPr wrap="none" rtlCol="0">
            <a:spAutoFit/>
          </a:bodyPr>
          <a:lstStyle/>
          <a:p>
            <a:r>
              <a:rPr lang="en-GB" i="1" dirty="0" err="1"/>
              <a:t>Tanin</a:t>
            </a:r>
            <a:r>
              <a:rPr lang="en-GB" i="1" dirty="0"/>
              <a:t>’ </a:t>
            </a:r>
            <a:r>
              <a:rPr lang="en-GB" i="1" dirty="0" err="1"/>
              <a:t>Drazana</a:t>
            </a:r>
            <a:endParaRPr lang="en-GB" dirty="0"/>
          </a:p>
        </p:txBody>
      </p:sp>
      <p:sp>
        <p:nvSpPr>
          <p:cNvPr id="8" name="TextBox 7"/>
          <p:cNvSpPr txBox="1"/>
          <p:nvPr/>
        </p:nvSpPr>
        <p:spPr>
          <a:xfrm>
            <a:off x="4909312" y="3995772"/>
            <a:ext cx="2750818" cy="369332"/>
          </a:xfrm>
          <a:prstGeom prst="rect">
            <a:avLst/>
          </a:prstGeom>
          <a:noFill/>
        </p:spPr>
        <p:txBody>
          <a:bodyPr wrap="none" rtlCol="0">
            <a:spAutoFit/>
          </a:bodyPr>
          <a:lstStyle/>
          <a:p>
            <a:r>
              <a:rPr lang="en-GB" dirty="0">
                <a:effectLst>
                  <a:outerShdw blurRad="38100" dist="38100" dir="2700000" algn="tl">
                    <a:srgbClr val="000000">
                      <a:alpha val="43137"/>
                    </a:srgbClr>
                  </a:outerShdw>
                </a:effectLst>
              </a:rPr>
              <a:t>Tomb in south Madagascar</a:t>
            </a:r>
          </a:p>
        </p:txBody>
      </p:sp>
    </p:spTree>
    <p:extLst>
      <p:ext uri="{BB962C8B-B14F-4D97-AF65-F5344CB8AC3E}">
        <p14:creationId xmlns:p14="http://schemas.microsoft.com/office/powerpoint/2010/main" val="924133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Funerary Ritual &amp; the Ancestors</a:t>
            </a:r>
          </a:p>
        </p:txBody>
      </p:sp>
      <p:sp>
        <p:nvSpPr>
          <p:cNvPr id="3" name="Content Placeholder 2"/>
          <p:cNvSpPr>
            <a:spLocks noGrp="1"/>
          </p:cNvSpPr>
          <p:nvPr>
            <p:ph sz="half" idx="1"/>
          </p:nvPr>
        </p:nvSpPr>
        <p:spPr>
          <a:xfrm>
            <a:off x="179512" y="1772816"/>
            <a:ext cx="4536504" cy="4968552"/>
          </a:xfrm>
        </p:spPr>
        <p:txBody>
          <a:bodyPr>
            <a:normAutofit fontScale="92500"/>
          </a:bodyPr>
          <a:lstStyle/>
          <a:p>
            <a:r>
              <a:rPr lang="en-GB" sz="2400" dirty="0"/>
              <a:t>“Descent…is the merging of the living, the dead &amp; the ancestral land in order to produce an enduring, ideally eternal, entity” (Bloch 1985: 640)</a:t>
            </a:r>
          </a:p>
          <a:p>
            <a:r>
              <a:rPr lang="en-GB" sz="2400" dirty="0"/>
              <a:t>Funerary ritual &amp; burial grounds are used to legitimise territorial rights</a:t>
            </a:r>
          </a:p>
          <a:p>
            <a:pPr lvl="1"/>
            <a:r>
              <a:rPr lang="en-GB" sz="2000" dirty="0"/>
              <a:t>Burial ground = burial place for a group’s ancestors</a:t>
            </a:r>
          </a:p>
          <a:p>
            <a:r>
              <a:rPr lang="en-GB" sz="2400" dirty="0"/>
              <a:t>Kinship-based agricultural groups maintain links with the ancestors to bolster their territorial claims</a:t>
            </a:r>
          </a:p>
        </p:txBody>
      </p:sp>
      <p:sp>
        <p:nvSpPr>
          <p:cNvPr id="6" name="TextBox 5"/>
          <p:cNvSpPr txBox="1"/>
          <p:nvPr/>
        </p:nvSpPr>
        <p:spPr>
          <a:xfrm>
            <a:off x="5436096" y="5085184"/>
            <a:ext cx="2637260" cy="369332"/>
          </a:xfrm>
          <a:prstGeom prst="rect">
            <a:avLst/>
          </a:prstGeom>
          <a:noFill/>
        </p:spPr>
        <p:txBody>
          <a:bodyPr wrap="none" rtlCol="0">
            <a:spAutoFit/>
          </a:bodyPr>
          <a:lstStyle/>
          <a:p>
            <a:r>
              <a:rPr lang="en-GB" dirty="0" err="1"/>
              <a:t>Famadihana</a:t>
            </a:r>
            <a:r>
              <a:rPr lang="en-GB" dirty="0"/>
              <a:t>: Madagascar</a:t>
            </a:r>
          </a:p>
        </p:txBody>
      </p:sp>
      <p:pic>
        <p:nvPicPr>
          <p:cNvPr id="7" name="Content Placeholder 6"/>
          <p:cNvPicPr>
            <a:picLocks noGrp="1" noChangeAspect="1"/>
          </p:cNvPicPr>
          <p:nvPr>
            <p:ph sz="half" idx="2"/>
          </p:nvPr>
        </p:nvPicPr>
        <p:blipFill rotWithShape="1">
          <a:blip r:embed="rId2" cstate="screen">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a:ext>
            </a:extLst>
          </a:blip>
          <a:srcRect/>
          <a:stretch/>
        </p:blipFill>
        <p:spPr>
          <a:xfrm>
            <a:off x="5230416" y="2564904"/>
            <a:ext cx="3676872" cy="240161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Burial</a:t>
            </a:r>
          </a:p>
        </p:txBody>
      </p:sp>
      <p:sp>
        <p:nvSpPr>
          <p:cNvPr id="3" name="Content Placeholder 2"/>
          <p:cNvSpPr>
            <a:spLocks noGrp="1"/>
          </p:cNvSpPr>
          <p:nvPr>
            <p:ph sz="half" idx="1"/>
          </p:nvPr>
        </p:nvSpPr>
        <p:spPr>
          <a:xfrm>
            <a:off x="251520" y="1628800"/>
            <a:ext cx="5040560" cy="5040560"/>
          </a:xfrm>
        </p:spPr>
        <p:txBody>
          <a:bodyPr>
            <a:normAutofit/>
          </a:bodyPr>
          <a:lstStyle/>
          <a:p>
            <a:r>
              <a:rPr lang="en-GB" sz="2400" dirty="0"/>
              <a:t>Dying: a slow process of transition between spiritual (&amp; physical) states</a:t>
            </a:r>
          </a:p>
          <a:p>
            <a:r>
              <a:rPr lang="en-GB" sz="2400" dirty="0"/>
              <a:t>These changes are both unpleasant:</a:t>
            </a:r>
          </a:p>
          <a:p>
            <a:pPr lvl="1"/>
            <a:r>
              <a:rPr lang="en-GB" sz="1800" dirty="0"/>
              <a:t>Fear of recent dead: malice of spirit as much as fear of the decomposing body</a:t>
            </a:r>
          </a:p>
          <a:p>
            <a:pPr lvl="1"/>
            <a:r>
              <a:rPr lang="en-GB" sz="1800" dirty="0"/>
              <a:t>Benign influence of the long dead, who are revered</a:t>
            </a:r>
          </a:p>
          <a:p>
            <a:r>
              <a:rPr lang="en-GB" sz="2400" dirty="0"/>
              <a:t>Death &amp; joining the ancestors: processes linked with the decomposition of the body</a:t>
            </a:r>
          </a:p>
          <a:p>
            <a:r>
              <a:rPr lang="en-GB" sz="2400" dirty="0"/>
              <a:t>Secondary burial rituals develop to mediate this transition</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41268" y="2060849"/>
            <a:ext cx="3252640" cy="2439480"/>
          </a:xfrm>
        </p:spPr>
      </p:pic>
      <p:sp>
        <p:nvSpPr>
          <p:cNvPr id="6" name="TextBox 5"/>
          <p:cNvSpPr txBox="1"/>
          <p:nvPr/>
        </p:nvSpPr>
        <p:spPr>
          <a:xfrm>
            <a:off x="5652120" y="4653136"/>
            <a:ext cx="2701381" cy="369332"/>
          </a:xfrm>
          <a:prstGeom prst="rect">
            <a:avLst/>
          </a:prstGeom>
          <a:noFill/>
        </p:spPr>
        <p:txBody>
          <a:bodyPr wrap="none" rtlCol="0">
            <a:spAutoFit/>
          </a:bodyPr>
          <a:lstStyle/>
          <a:p>
            <a:r>
              <a:rPr lang="en-GB" dirty="0" err="1"/>
              <a:t>Berawan</a:t>
            </a:r>
            <a:r>
              <a:rPr lang="en-GB" dirty="0"/>
              <a:t>: secondary burial</a:t>
            </a:r>
          </a:p>
        </p:txBody>
      </p:sp>
    </p:spTree>
    <p:extLst>
      <p:ext uri="{BB962C8B-B14F-4D97-AF65-F5344CB8AC3E}">
        <p14:creationId xmlns:p14="http://schemas.microsoft.com/office/powerpoint/2010/main" val="212343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Burial</a:t>
            </a:r>
          </a:p>
        </p:txBody>
      </p:sp>
      <p:sp>
        <p:nvSpPr>
          <p:cNvPr id="3" name="Content Placeholder 2"/>
          <p:cNvSpPr>
            <a:spLocks noGrp="1"/>
          </p:cNvSpPr>
          <p:nvPr>
            <p:ph sz="half" idx="1"/>
          </p:nvPr>
        </p:nvSpPr>
        <p:spPr>
          <a:xfrm>
            <a:off x="323528" y="1773936"/>
            <a:ext cx="4608512" cy="4895424"/>
          </a:xfrm>
        </p:spPr>
        <p:txBody>
          <a:bodyPr>
            <a:normAutofit lnSpcReduction="10000"/>
          </a:bodyPr>
          <a:lstStyle/>
          <a:p>
            <a:r>
              <a:rPr lang="en-GB" sz="2400" dirty="0"/>
              <a:t>Hertz (1960) recognized how the physical transformation / decomposition of the body effected a social transformation, separating the deceased from the living community</a:t>
            </a:r>
          </a:p>
          <a:p>
            <a:r>
              <a:rPr lang="en-GB" sz="2400" dirty="0"/>
              <a:t>Reflected in funerary ritual involving secondary treatment of the disarticulated corpse:</a:t>
            </a:r>
          </a:p>
          <a:p>
            <a:pPr lvl="1"/>
            <a:r>
              <a:rPr lang="en-GB" sz="2000" dirty="0"/>
              <a:t>The physical manipulation of the bones, allowed these to tangibly become mixed with the bones of earlier ancestral burials</a:t>
            </a:r>
          </a:p>
          <a:p>
            <a:endParaRPr lang="en-GB" sz="2400" dirty="0"/>
          </a:p>
        </p:txBody>
      </p:sp>
      <p:sp>
        <p:nvSpPr>
          <p:cNvPr id="6" name="TextBox 5"/>
          <p:cNvSpPr txBox="1"/>
          <p:nvPr/>
        </p:nvSpPr>
        <p:spPr>
          <a:xfrm>
            <a:off x="5220072" y="5085184"/>
            <a:ext cx="3586741" cy="369332"/>
          </a:xfrm>
          <a:prstGeom prst="rect">
            <a:avLst/>
          </a:prstGeom>
          <a:noFill/>
        </p:spPr>
        <p:txBody>
          <a:bodyPr wrap="square" rtlCol="0">
            <a:spAutoFit/>
          </a:bodyPr>
          <a:lstStyle/>
          <a:p>
            <a:r>
              <a:rPr lang="en-GB" dirty="0"/>
              <a:t>Mixed human remains, </a:t>
            </a:r>
            <a:r>
              <a:rPr lang="en-GB" dirty="0" err="1"/>
              <a:t>Qatna</a:t>
            </a:r>
            <a:endParaRPr lang="en-GB"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03603" y="2636912"/>
            <a:ext cx="3653440" cy="2344291"/>
          </a:xfrm>
        </p:spPr>
      </p:pic>
    </p:spTree>
    <p:extLst>
      <p:ext uri="{BB962C8B-B14F-4D97-AF65-F5344CB8AC3E}">
        <p14:creationId xmlns:p14="http://schemas.microsoft.com/office/powerpoint/2010/main" val="792334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Burial</a:t>
            </a:r>
          </a:p>
        </p:txBody>
      </p:sp>
      <p:sp>
        <p:nvSpPr>
          <p:cNvPr id="3" name="Content Placeholder 2"/>
          <p:cNvSpPr>
            <a:spLocks noGrp="1"/>
          </p:cNvSpPr>
          <p:nvPr>
            <p:ph sz="half" idx="1"/>
          </p:nvPr>
        </p:nvSpPr>
        <p:spPr>
          <a:xfrm>
            <a:off x="251520" y="1700808"/>
            <a:ext cx="4752528" cy="4823416"/>
          </a:xfrm>
        </p:spPr>
        <p:txBody>
          <a:bodyPr>
            <a:noAutofit/>
          </a:bodyPr>
          <a:lstStyle/>
          <a:p>
            <a:r>
              <a:rPr lang="en-GB" sz="2400" dirty="0"/>
              <a:t>The gradual destruction of the earthly body…[and] the reduction of the corpse to bones, which are more or less unchangeable &amp; upon which death will have no further hold, seems to be the condition &amp; sign of the final deliverance. Now that the body is similar to those of its ancestors, there seems to be no longer any obstacle to … entering their community (Hertz 1960, 82-3)</a:t>
            </a:r>
          </a:p>
          <a:p>
            <a:endParaRPr lang="en-GB" sz="2400" dirty="0"/>
          </a:p>
        </p:txBody>
      </p:sp>
      <p:sp>
        <p:nvSpPr>
          <p:cNvPr id="8" name="TextBox 7"/>
          <p:cNvSpPr txBox="1"/>
          <p:nvPr/>
        </p:nvSpPr>
        <p:spPr>
          <a:xfrm>
            <a:off x="5280166" y="4763212"/>
            <a:ext cx="3888432" cy="646331"/>
          </a:xfrm>
          <a:prstGeom prst="rect">
            <a:avLst/>
          </a:prstGeom>
          <a:noFill/>
        </p:spPr>
        <p:txBody>
          <a:bodyPr wrap="square" rtlCol="0">
            <a:spAutoFit/>
          </a:bodyPr>
          <a:lstStyle/>
          <a:p>
            <a:r>
              <a:rPr lang="en-GB" dirty="0" err="1"/>
              <a:t>Ayios</a:t>
            </a:r>
            <a:r>
              <a:rPr lang="en-GB" dirty="0"/>
              <a:t> </a:t>
            </a:r>
            <a:r>
              <a:rPr lang="en-GB" dirty="0" err="1"/>
              <a:t>Charalambos</a:t>
            </a:r>
            <a:r>
              <a:rPr lang="en-GB" dirty="0"/>
              <a:t>, Crete. Mixed bones in burial cave</a:t>
            </a:r>
          </a:p>
        </p:txBody>
      </p:sp>
      <p:pic>
        <p:nvPicPr>
          <p:cNvPr id="9"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2298577"/>
            <a:ext cx="3678560" cy="2464635"/>
          </a:xfrm>
          <a:prstGeom prst="rect">
            <a:avLst/>
          </a:prstGeom>
        </p:spPr>
      </p:pic>
    </p:spTree>
    <p:extLst>
      <p:ext uri="{BB962C8B-B14F-4D97-AF65-F5344CB8AC3E}">
        <p14:creationId xmlns:p14="http://schemas.microsoft.com/office/powerpoint/2010/main" val="140109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Burial</a:t>
            </a:r>
          </a:p>
        </p:txBody>
      </p:sp>
      <p:sp>
        <p:nvSpPr>
          <p:cNvPr id="3" name="Content Placeholder 2"/>
          <p:cNvSpPr>
            <a:spLocks noGrp="1"/>
          </p:cNvSpPr>
          <p:nvPr>
            <p:ph sz="half" idx="1"/>
          </p:nvPr>
        </p:nvSpPr>
        <p:spPr>
          <a:xfrm>
            <a:off x="241176" y="1772816"/>
            <a:ext cx="4402832" cy="4752528"/>
          </a:xfrm>
        </p:spPr>
        <p:txBody>
          <a:bodyPr>
            <a:noAutofit/>
          </a:bodyPr>
          <a:lstStyle/>
          <a:p>
            <a:r>
              <a:rPr lang="en-GB" sz="2400" dirty="0"/>
              <a:t>“The material on which the collective activity will act after death, &amp; which will be the object of the rites, is naturally </a:t>
            </a:r>
            <a:r>
              <a:rPr lang="en-GB" sz="2400" dirty="0">
                <a:solidFill>
                  <a:schemeClr val="accent1"/>
                </a:solidFill>
              </a:rPr>
              <a:t>the very body of the deceased.</a:t>
            </a:r>
            <a:r>
              <a:rPr lang="en-GB" sz="2400" dirty="0"/>
              <a:t> The integration of the deceased into [the society of ancestors] … will not be effected unless his material remains are reunited with those of his forefathers.” (Hertz 1960, 83).</a:t>
            </a:r>
          </a:p>
          <a:p>
            <a:endParaRPr lang="en-GB" sz="2400" dirty="0"/>
          </a:p>
        </p:txBody>
      </p:sp>
      <p:pic>
        <p:nvPicPr>
          <p:cNvPr id="7" name="Content Placeholder 4"/>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5148064" y="1906112"/>
            <a:ext cx="3462528" cy="3755136"/>
          </a:xfrm>
        </p:spPr>
      </p:pic>
      <p:sp>
        <p:nvSpPr>
          <p:cNvPr id="8" name="TextBox 7"/>
          <p:cNvSpPr txBox="1"/>
          <p:nvPr/>
        </p:nvSpPr>
        <p:spPr>
          <a:xfrm>
            <a:off x="5724128" y="5733256"/>
            <a:ext cx="1882567" cy="369332"/>
          </a:xfrm>
          <a:prstGeom prst="rect">
            <a:avLst/>
          </a:prstGeom>
          <a:noFill/>
        </p:spPr>
        <p:txBody>
          <a:bodyPr wrap="none" rtlCol="0">
            <a:spAutoFit/>
          </a:bodyPr>
          <a:lstStyle/>
          <a:p>
            <a:r>
              <a:rPr lang="en-GB" dirty="0"/>
              <a:t>Skull from Jericho</a:t>
            </a:r>
          </a:p>
        </p:txBody>
      </p:sp>
    </p:spTree>
    <p:extLst>
      <p:ext uri="{BB962C8B-B14F-4D97-AF65-F5344CB8AC3E}">
        <p14:creationId xmlns:p14="http://schemas.microsoft.com/office/powerpoint/2010/main" val="4561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Ancestors in Ancient Near East</a:t>
            </a:r>
          </a:p>
        </p:txBody>
      </p:sp>
      <p:sp>
        <p:nvSpPr>
          <p:cNvPr id="3" name="Content Placeholder 2"/>
          <p:cNvSpPr>
            <a:spLocks noGrp="1"/>
          </p:cNvSpPr>
          <p:nvPr>
            <p:ph sz="half" idx="1"/>
          </p:nvPr>
        </p:nvSpPr>
        <p:spPr>
          <a:xfrm>
            <a:off x="179512" y="1601293"/>
            <a:ext cx="4968552" cy="4823416"/>
          </a:xfrm>
        </p:spPr>
        <p:txBody>
          <a:bodyPr>
            <a:normAutofit fontScale="92500"/>
          </a:bodyPr>
          <a:lstStyle/>
          <a:p>
            <a:r>
              <a:rPr lang="en-GB" sz="2400" dirty="0"/>
              <a:t>Texts from Mari, Ebla &amp; Ugarit:</a:t>
            </a:r>
          </a:p>
          <a:p>
            <a:pPr lvl="1"/>
            <a:r>
              <a:rPr lang="en-GB" sz="2000" dirty="0"/>
              <a:t>Ancestors are named, invoked &amp; honoured in funerary ritual:</a:t>
            </a:r>
          </a:p>
          <a:p>
            <a:pPr lvl="1"/>
            <a:r>
              <a:rPr lang="en-GB" sz="2000" dirty="0"/>
              <a:t>Provision of grave gifts</a:t>
            </a:r>
            <a:r>
              <a:rPr lang="en-GB" sz="2000"/>
              <a:t>, food, </a:t>
            </a:r>
            <a:r>
              <a:rPr lang="en-GB" sz="2000" dirty="0"/>
              <a:t>drink &amp; libations</a:t>
            </a:r>
          </a:p>
          <a:p>
            <a:pPr lvl="1"/>
            <a:r>
              <a:rPr lang="en-GB" sz="2000" dirty="0" err="1">
                <a:solidFill>
                  <a:schemeClr val="accent1"/>
                </a:solidFill>
              </a:rPr>
              <a:t>Kispum</a:t>
            </a:r>
            <a:r>
              <a:rPr lang="en-GB" sz="2000" dirty="0">
                <a:solidFill>
                  <a:schemeClr val="accent1"/>
                </a:solidFill>
              </a:rPr>
              <a:t>:</a:t>
            </a:r>
            <a:r>
              <a:rPr lang="en-GB" sz="2000" dirty="0"/>
              <a:t> feasting with the dead</a:t>
            </a:r>
          </a:p>
          <a:p>
            <a:pPr lvl="1"/>
            <a:r>
              <a:rPr lang="en-GB" sz="2000" dirty="0"/>
              <a:t>Ancestors are supernatural &amp; have a privileged status, but they are not gods</a:t>
            </a:r>
          </a:p>
          <a:p>
            <a:r>
              <a:rPr lang="en-GB" sz="2400" dirty="0"/>
              <a:t>Head of the household (heir) is responsible for maintaining ritual attention to the ancestors:</a:t>
            </a:r>
          </a:p>
          <a:p>
            <a:pPr lvl="1"/>
            <a:r>
              <a:rPr lang="en-GB" sz="2000" dirty="0"/>
              <a:t>Associated with inheritance of property</a:t>
            </a:r>
          </a:p>
          <a:p>
            <a:pPr lvl="1"/>
            <a:r>
              <a:rPr lang="en-GB" sz="2000" dirty="0"/>
              <a:t>Symbolized by the transmission of statuettes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2161" y="1700809"/>
            <a:ext cx="3242386" cy="4320480"/>
          </a:xfrm>
        </p:spPr>
      </p:pic>
      <p:sp>
        <p:nvSpPr>
          <p:cNvPr id="6" name="TextBox 5"/>
          <p:cNvSpPr txBox="1"/>
          <p:nvPr/>
        </p:nvSpPr>
        <p:spPr>
          <a:xfrm>
            <a:off x="5940152" y="6240043"/>
            <a:ext cx="2482346" cy="369332"/>
          </a:xfrm>
          <a:prstGeom prst="rect">
            <a:avLst/>
          </a:prstGeom>
          <a:noFill/>
        </p:spPr>
        <p:txBody>
          <a:bodyPr wrap="none" rtlCol="0">
            <a:spAutoFit/>
          </a:bodyPr>
          <a:lstStyle/>
          <a:p>
            <a:r>
              <a:rPr lang="en-GB" dirty="0"/>
              <a:t>Ancestor statues, </a:t>
            </a:r>
            <a:r>
              <a:rPr lang="en-GB" dirty="0" err="1"/>
              <a:t>Qatna</a:t>
            </a:r>
            <a:endParaRPr lang="en-GB" dirty="0"/>
          </a:p>
        </p:txBody>
      </p:sp>
    </p:spTree>
    <p:extLst>
      <p:ext uri="{BB962C8B-B14F-4D97-AF65-F5344CB8AC3E}">
        <p14:creationId xmlns:p14="http://schemas.microsoft.com/office/powerpoint/2010/main" val="1464899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par>
                          <p:cTn id="29" fill="hold">
                            <p:stCondLst>
                              <p:cond delay="2000"/>
                            </p:stCondLst>
                            <p:childTnLst>
                              <p:par>
                                <p:cTn id="30" presetID="10" presetClass="entr" presetSubtype="0" fill="hold" grpId="0"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par>
                          <p:cTn id="33" fill="hold">
                            <p:stCondLst>
                              <p:cond delay="4000"/>
                            </p:stCondLst>
                            <p:childTnLst>
                              <p:par>
                                <p:cTn id="34" presetID="10" presetClass="entr" presetSubtype="0" fill="hold" grpId="0" nodeType="after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Ancestors</a:t>
            </a:r>
          </a:p>
        </p:txBody>
      </p:sp>
      <p:sp>
        <p:nvSpPr>
          <p:cNvPr id="3" name="Content Placeholder 2"/>
          <p:cNvSpPr>
            <a:spLocks noGrp="1"/>
          </p:cNvSpPr>
          <p:nvPr>
            <p:ph idx="1"/>
          </p:nvPr>
        </p:nvSpPr>
        <p:spPr>
          <a:xfrm>
            <a:off x="251520" y="1772816"/>
            <a:ext cx="8640960" cy="4896544"/>
          </a:xfrm>
        </p:spPr>
        <p:txBody>
          <a:bodyPr>
            <a:normAutofit/>
          </a:bodyPr>
          <a:lstStyle/>
          <a:p>
            <a:r>
              <a:rPr lang="en-GB" sz="2800" dirty="0"/>
              <a:t>Do archaeologists use ancestors unquestioningly? </a:t>
            </a:r>
          </a:p>
          <a:p>
            <a:r>
              <a:rPr lang="en-GB" sz="2800" dirty="0"/>
              <a:t>“there are too many ancestors in contemporary archaeological interpretation, &amp; they are being asked to do too much” (Whitley  2002: 119)</a:t>
            </a:r>
          </a:p>
          <a:p>
            <a:r>
              <a:rPr lang="en-GB" sz="2800" dirty="0"/>
              <a:t>Pitts (2003): ancestors are a vital field of enquiry:</a:t>
            </a:r>
          </a:p>
          <a:p>
            <a:pPr lvl="1"/>
            <a:r>
              <a:rPr lang="en-GB" sz="2400" dirty="0"/>
              <a:t>Ancestor veneration negotiated through </a:t>
            </a:r>
            <a:r>
              <a:rPr lang="en-GB" sz="2400" dirty="0">
                <a:solidFill>
                  <a:srgbClr val="FFC000"/>
                </a:solidFill>
              </a:rPr>
              <a:t>oral traditions </a:t>
            </a:r>
            <a:r>
              <a:rPr lang="en-GB" sz="2400" dirty="0"/>
              <a:t>&amp; the development of </a:t>
            </a:r>
            <a:r>
              <a:rPr lang="en-GB" sz="2400" dirty="0">
                <a:solidFill>
                  <a:srgbClr val="FFC000"/>
                </a:solidFill>
              </a:rPr>
              <a:t>complex mortuary ritual </a:t>
            </a:r>
            <a:r>
              <a:rPr lang="en-GB" sz="2400" dirty="0"/>
              <a:t>as a means of demonstrating rights of lineage is widespread across cultural boundaries</a:t>
            </a:r>
          </a:p>
          <a:p>
            <a:r>
              <a:rPr lang="en-GB" sz="2800" dirty="0"/>
              <a:t>“the ancestors are everywhere” (</a:t>
            </a:r>
            <a:r>
              <a:rPr lang="en-GB" sz="2800" dirty="0" err="1"/>
              <a:t>Attala</a:t>
            </a:r>
            <a:r>
              <a:rPr lang="en-GB" sz="2800" dirty="0"/>
              <a:t> 2012: pers. com.)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eaLnBrk="1" hangingPunct="1">
              <a:defRPr/>
            </a:pPr>
            <a:r>
              <a:rPr lang="en-GB" sz="5400"/>
              <a:t>Summary</a:t>
            </a:r>
          </a:p>
        </p:txBody>
      </p:sp>
      <p:sp>
        <p:nvSpPr>
          <p:cNvPr id="192515" name="Rectangle 3"/>
          <p:cNvSpPr>
            <a:spLocks noGrp="1" noChangeArrowheads="1"/>
          </p:cNvSpPr>
          <p:nvPr>
            <p:ph idx="1"/>
          </p:nvPr>
        </p:nvSpPr>
        <p:spPr/>
        <p:txBody>
          <a:bodyPr>
            <a:normAutofit/>
          </a:bodyPr>
          <a:lstStyle/>
          <a:p>
            <a:pPr marL="457200" indent="-457200">
              <a:defRPr/>
            </a:pPr>
            <a:r>
              <a:rPr lang="en-GB" sz="2800" dirty="0">
                <a:effectLst>
                  <a:outerShdw blurRad="38100" dist="38100" dir="2700000" algn="tl">
                    <a:srgbClr val="000000"/>
                  </a:outerShdw>
                </a:effectLst>
              </a:rPr>
              <a:t>Ancestors: an integral part of the community</a:t>
            </a:r>
          </a:p>
          <a:p>
            <a:pPr marL="457200" indent="-457200">
              <a:defRPr/>
            </a:pPr>
            <a:r>
              <a:rPr lang="en-GB" sz="2800" dirty="0">
                <a:effectLst>
                  <a:outerShdw blurRad="38100" dist="38100" dir="2700000" algn="tl">
                    <a:srgbClr val="000000"/>
                  </a:outerShdw>
                </a:effectLst>
              </a:rPr>
              <a:t>The living place ancestors to keep spirits benign and to bring about good luck</a:t>
            </a:r>
          </a:p>
          <a:p>
            <a:pPr marL="457200" indent="-457200">
              <a:defRPr/>
            </a:pPr>
            <a:r>
              <a:rPr lang="en-GB" sz="2800" dirty="0">
                <a:effectLst>
                  <a:outerShdw blurRad="38100" dist="38100" dir="2700000" algn="tl">
                    <a:srgbClr val="000000"/>
                  </a:outerShdw>
                </a:effectLst>
              </a:rPr>
              <a:t>Ancestors are used to legitimise rights to resources, in particular farm land</a:t>
            </a:r>
          </a:p>
          <a:p>
            <a:pPr marL="457200" indent="-457200">
              <a:defRPr/>
            </a:pPr>
            <a:r>
              <a:rPr lang="en-GB" sz="2800" dirty="0">
                <a:effectLst>
                  <a:outerShdw blurRad="38100" dist="38100" dir="2700000" algn="tl">
                    <a:srgbClr val="000000"/>
                  </a:outerShdw>
                </a:effectLst>
              </a:rPr>
              <a:t>Elaborate funerary ritual &amp; secondary burial marks passing of the deceased from the individual to the ranks of the ancestors</a:t>
            </a:r>
          </a:p>
          <a:p>
            <a:pPr marL="457200" indent="-457200">
              <a:defRPr/>
            </a:pPr>
            <a:r>
              <a:rPr lang="en-GB" sz="2800" dirty="0">
                <a:effectLst>
                  <a:outerShdw blurRad="38100" dist="38100" dir="2700000" algn="tl">
                    <a:srgbClr val="000000"/>
                  </a:outerShdw>
                </a:effectLst>
              </a:rPr>
              <a:t>Huge impact on archaeological studies of ancient </a:t>
            </a:r>
            <a:r>
              <a:rPr lang="en-GB" sz="2800">
                <a:effectLst>
                  <a:outerShdw blurRad="38100" dist="38100" dir="2700000" algn="tl">
                    <a:srgbClr val="000000"/>
                  </a:outerShdw>
                </a:effectLst>
              </a:rPr>
              <a:t>human remains</a:t>
            </a:r>
            <a:endParaRPr lang="en-GB" sz="2800" dirty="0">
              <a:effectLst>
                <a:outerShdw blurRad="38100" dist="38100" dir="2700000" algn="tl">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2515">
                                            <p:txEl>
                                              <p:pRg st="0" end="0"/>
                                            </p:txEl>
                                          </p:spTgt>
                                        </p:tgtEl>
                                        <p:attrNameLst>
                                          <p:attrName>style.visibility</p:attrName>
                                        </p:attrNameLst>
                                      </p:cBhvr>
                                      <p:to>
                                        <p:strVal val="visible"/>
                                      </p:to>
                                    </p:set>
                                    <p:animEffect transition="in" filter="fade">
                                      <p:cBhvr>
                                        <p:cTn id="7" dur="2000"/>
                                        <p:tgtEl>
                                          <p:spTgt spid="1925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2515">
                                            <p:txEl>
                                              <p:pRg st="1" end="1"/>
                                            </p:txEl>
                                          </p:spTgt>
                                        </p:tgtEl>
                                        <p:attrNameLst>
                                          <p:attrName>style.visibility</p:attrName>
                                        </p:attrNameLst>
                                      </p:cBhvr>
                                      <p:to>
                                        <p:strVal val="visible"/>
                                      </p:to>
                                    </p:set>
                                    <p:animEffect transition="in" filter="fade">
                                      <p:cBhvr>
                                        <p:cTn id="12" dur="2000"/>
                                        <p:tgtEl>
                                          <p:spTgt spid="1925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2515">
                                            <p:txEl>
                                              <p:pRg st="2" end="2"/>
                                            </p:txEl>
                                          </p:spTgt>
                                        </p:tgtEl>
                                        <p:attrNameLst>
                                          <p:attrName>style.visibility</p:attrName>
                                        </p:attrNameLst>
                                      </p:cBhvr>
                                      <p:to>
                                        <p:strVal val="visible"/>
                                      </p:to>
                                    </p:set>
                                    <p:animEffect transition="in" filter="fade">
                                      <p:cBhvr>
                                        <p:cTn id="17" dur="2000"/>
                                        <p:tgtEl>
                                          <p:spTgt spid="19251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2515">
                                            <p:txEl>
                                              <p:pRg st="3" end="3"/>
                                            </p:txEl>
                                          </p:spTgt>
                                        </p:tgtEl>
                                        <p:attrNameLst>
                                          <p:attrName>style.visibility</p:attrName>
                                        </p:attrNameLst>
                                      </p:cBhvr>
                                      <p:to>
                                        <p:strVal val="visible"/>
                                      </p:to>
                                    </p:set>
                                    <p:animEffect transition="in" filter="fade">
                                      <p:cBhvr>
                                        <p:cTn id="22" dur="2000"/>
                                        <p:tgtEl>
                                          <p:spTgt spid="19251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2515">
                                            <p:txEl>
                                              <p:pRg st="4" end="4"/>
                                            </p:txEl>
                                          </p:spTgt>
                                        </p:tgtEl>
                                        <p:attrNameLst>
                                          <p:attrName>style.visibility</p:attrName>
                                        </p:attrNameLst>
                                      </p:cBhvr>
                                      <p:to>
                                        <p:strVal val="visible"/>
                                      </p:to>
                                    </p:set>
                                    <p:animEffect transition="in" filter="fade">
                                      <p:cBhvr>
                                        <p:cTn id="27" dur="2000"/>
                                        <p:tgtEl>
                                          <p:spTgt spid="1925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5"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386</TotalTime>
  <Words>1205</Words>
  <Application>Microsoft Office PowerPoint</Application>
  <PresentationFormat>On-screen Show (4:3)</PresentationFormat>
  <Paragraphs>108</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Corbel</vt:lpstr>
      <vt:lpstr>Wingdings</vt:lpstr>
      <vt:lpstr>Wingdings 2</vt:lpstr>
      <vt:lpstr>Wingdings 3</vt:lpstr>
      <vt:lpstr>Module</vt:lpstr>
      <vt:lpstr>Ancestors Death and Burial</vt:lpstr>
      <vt:lpstr>Ancestors &amp; Funerary Ritual</vt:lpstr>
      <vt:lpstr>The Ancestors</vt:lpstr>
      <vt:lpstr>The Ancestors</vt:lpstr>
      <vt:lpstr>Ancestors and Community</vt:lpstr>
      <vt:lpstr>Ancestor Cult</vt:lpstr>
      <vt:lpstr>Meet the Ancestors</vt:lpstr>
      <vt:lpstr>Merina of Madagascar</vt:lpstr>
      <vt:lpstr>Tanin’ Drazana</vt:lpstr>
      <vt:lpstr>Funerary Ritual &amp; the Ancestors</vt:lpstr>
      <vt:lpstr>Secondary Burial</vt:lpstr>
      <vt:lpstr>Secondary Burial</vt:lpstr>
      <vt:lpstr>Secondary Burial</vt:lpstr>
      <vt:lpstr>Secondary Burial</vt:lpstr>
      <vt:lpstr>Ancestors in Ancient Near East</vt:lpstr>
      <vt:lpstr>The Ancestors</vt:lpstr>
      <vt:lpstr>Summary</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Louise</dc:creator>
  <cp:lastModifiedBy>Louise Steel</cp:lastModifiedBy>
  <cp:revision>76</cp:revision>
  <dcterms:created xsi:type="dcterms:W3CDTF">2012-03-18T10:18:43Z</dcterms:created>
  <dcterms:modified xsi:type="dcterms:W3CDTF">2020-11-16T14:40:56Z</dcterms:modified>
</cp:coreProperties>
</file>