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Untitled Section" id="{7D7E3928-DEAD-3747-8DE0-489CE4704F54}">
          <p14:sldIdLst/>
        </p14:section>
        <p14:section name="Untitled Section" id="{4310572E-2E62-FD45-A8B4-4FE0AA4157A3}">
          <p14:sldIdLst>
            <p14:sldId id="256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99"/>
  </p:normalViewPr>
  <p:slideViewPr>
    <p:cSldViewPr snapToGrid="0">
      <p:cViewPr varScale="1">
        <p:scale>
          <a:sx n="103" d="100"/>
          <a:sy n="103" d="100"/>
        </p:scale>
        <p:origin x="89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E7FBB-C661-47C2-75EE-63E10A80D3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F525022-931E-3347-BFAF-B4AD1D2CD19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DD1152-10FC-00C4-AECA-0119B7F9D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3D9DD3-4F93-006E-0CBE-E8742D28E3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42A8C6-DC2E-F1F8-8E01-12DFCB10A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713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41C1A8-D53D-8300-1A35-D10715FF9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5F9743-6B31-6E84-E09E-43DAA38FA7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D26CE0-F6A2-016E-0AE7-5B5A1FC63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96C0A4-42CB-1923-60C7-EEE04B02E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2E026B-E8F7-2400-8CE6-71DEC5EDA8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515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2C3898-1BD1-4EBA-FBD3-EE50A3AC9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D1FFCFF-EC38-80E5-B611-A2B77F2C61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98FDD8-927F-74A3-5AEF-CA0C52AF73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A30F25-319F-7390-400B-1544F77DA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147AA-C2B7-A53F-C90F-58EA1D4C8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54363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4CD7B4-E476-DC41-7340-E0BAFD587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49CB33-0AC8-382A-7512-D767D9AA33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92FFE6-118A-D5F4-BA94-35BD5B92B4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A6E75F-2FF4-28FD-4A48-1F4FD25A73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7E773-6E15-D862-A0C0-0F8388A990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9C6D71-4892-8ECF-A1AE-E7D5B71667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5749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C56948-0F65-E910-1EBB-814415FEBE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0E4925-A995-6FEA-0B58-230AF1B864D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2EE6DF-C1CF-76BE-FDBC-CC159A29D6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4D3A777-CC88-C1F7-1CAF-F2DBC26820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97716B-2C66-C863-605B-B541FEE80A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B985CD8-8359-09AD-DD22-F208DF5BE9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DA7D9BE-3536-8249-3AFC-C78B14552B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D751105-E6C6-1EB1-A404-21E9EB124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98997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AF5E2-CD9D-1577-C146-51C2596961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6090248-0FA3-5075-0A7A-62EA418EE4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B836F9-0CF2-DC9C-E040-C094E4820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5ACD254-146A-8E78-457D-DA031D911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1033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3BEACEF-AE70-DE16-AE2A-DC8874F28D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280028-27A9-12AA-F030-EC501B1840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3E140-CCE1-C991-EBE5-890049C7AC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2729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17030-0785-1A53-F889-CF4EA371C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ECE551-EE4B-C959-C600-3FF6AB7843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A2D9AF-278F-CC8F-1BCC-18B2B7BB48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D202AF-D5AE-AEB5-2508-6D86B2679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EB900-8BE6-D398-1BD6-547EE1DC2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2AE949-1067-F8E9-278F-9A8101740E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1608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6B99E-6D33-CF54-0261-2B75F5951D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14664FC-CF3E-CD37-6574-D8A0A3960F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157E29-65C7-4E9D-BDAD-77ACC96BC0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A19C75-D660-2CAC-98CC-648BA348E2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65832C-F7E7-FCF8-2C9C-FABABC44D5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9933F1-00F9-81D5-BFBF-D73E39432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2637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85E8BC-903A-296B-C2A2-84584FBF6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7B5D5BA-33CA-CE64-FEC9-58586845B64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8A0205-C368-579A-B9E0-BDDAA3C22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CE69AB-87D2-CFA6-EE3A-04032FCCF3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8E9C9F-B37A-86B4-2F14-BDC0F8B31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846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D97F0F5-38E9-82E8-7254-C95AF7A8D1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ADA762-46D4-3846-7E26-0063078A5C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D5897B-A3C5-F930-C305-C99BA567D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9BC95-065B-3B77-4E77-F18EBBE19D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4C8555-7ECC-194C-18E4-83550E8CDD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33459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6EADD1-FF59-82F4-9A10-7C223D8B5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C50976-8D2C-5D5D-5DB3-57D68B750A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6C0D7D-5F8D-7743-1B0F-6D600BF1C8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A49BAF-8B49-3848-9CDB-F36E9AAD67E1}" type="datetimeFigureOut">
              <a:rPr lang="en-US" smtClean="0"/>
              <a:t>12/14/23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A2BB00-8665-C477-60BB-20A6C942DEE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7C83F-75A4-0006-9627-8F0AD21A76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8FBEC-E839-C244-A6AF-3911EC8D5DE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208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9A40D-FBF3-BE39-32D4-24753500F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59764" y="6177517"/>
            <a:ext cx="3932235" cy="594702"/>
          </a:xfrm>
        </p:spPr>
        <p:txBody>
          <a:bodyPr>
            <a:normAutofit/>
          </a:bodyPr>
          <a:lstStyle/>
          <a:p>
            <a:r>
              <a:rPr lang="en-US" sz="1050" b="1" u="sng" dirty="0">
                <a:solidFill>
                  <a:srgbClr val="C00000"/>
                </a:solidFill>
                <a:latin typeface="Algerian" pitchFamily="82" charset="77"/>
              </a:rPr>
              <a:t>GEORGIANA-IOANA CHIRITA-2120500 </a:t>
            </a:r>
            <a:br>
              <a:rPr lang="en-US" sz="1050" dirty="0"/>
            </a:br>
            <a:r>
              <a:rPr lang="en-US" sz="1050" dirty="0">
                <a:latin typeface="Algerian" pitchFamily="82" charset="77"/>
                <a:cs typeface="Aharoni" panose="02010803020104030203" pitchFamily="2" charset="-79"/>
              </a:rPr>
              <a:t>Knowledge and Information Management Skills for the Workplace –BMSW5106_LON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7069F2-08B1-82AB-98A2-1C76CCEBE6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1452" y="1031359"/>
            <a:ext cx="5714998" cy="1774707"/>
          </a:xfrm>
        </p:spPr>
        <p:txBody>
          <a:bodyPr>
            <a:normAutofit fontScale="25000" lnSpcReduction="20000"/>
          </a:bodyPr>
          <a:lstStyle/>
          <a:p>
            <a:pPr marL="0" indent="0" algn="just">
              <a:lnSpc>
                <a:spcPct val="120000"/>
              </a:lnSpc>
              <a:buNone/>
            </a:pPr>
            <a:r>
              <a:rPr lang="en-US" sz="48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”</a:t>
            </a:r>
            <a:r>
              <a:rPr lang="en-US" sz="40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The Mickey Mouse Park”</a:t>
            </a:r>
            <a:r>
              <a:rPr lang="en-US" sz="4000" dirty="0">
                <a:latin typeface="ACADEMY ENGRAVED LET PLAIN:1.0" panose="02000000000000000000" pitchFamily="2" charset="0"/>
              </a:rPr>
              <a:t> </a:t>
            </a:r>
            <a:r>
              <a:rPr lang="en-US" sz="40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</a:t>
            </a:r>
            <a:r>
              <a:rPr lang="en-US" sz="4000" dirty="0">
                <a:latin typeface="ACADEMY ENGRAVED LET PLAIN:1.0" panose="02000000000000000000" pitchFamily="2" charset="0"/>
              </a:rPr>
              <a:t> </a:t>
            </a:r>
            <a:r>
              <a:rPr lang="en-US" sz="40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“</a:t>
            </a:r>
            <a:r>
              <a:rPr lang="en-US" sz="4000" dirty="0" err="1">
                <a:solidFill>
                  <a:srgbClr val="0070C0"/>
                </a:solidFill>
                <a:latin typeface="ACADEMY ENGRAVED LET PLAIN:1.0" panose="02000000000000000000" pitchFamily="2" charset="0"/>
              </a:rPr>
              <a:t>Disneylandia</a:t>
            </a:r>
            <a:r>
              <a:rPr lang="en-US" sz="40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”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before</a:t>
            </a:r>
            <a:r>
              <a:rPr 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setting on</a:t>
            </a:r>
            <a:r>
              <a:rPr lang="en-US" sz="4000" dirty="0">
                <a:latin typeface="ACADEMY ENGRAVED LET PLAIN:1.0" panose="02000000000000000000" pitchFamily="2" charset="0"/>
              </a:rPr>
              <a:t> </a:t>
            </a:r>
            <a:r>
              <a:rPr lang="en-US" sz="40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“</a:t>
            </a: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</a:rPr>
              <a:t>DISNEYLAND@ Resort” </a:t>
            </a:r>
            <a:r>
              <a:rPr lang="en-US" sz="4000" dirty="0">
                <a:solidFill>
                  <a:srgbClr val="0070C0"/>
                </a:solidFill>
                <a:latin typeface="ACADEMY ENGRAVED LET PLAIN:1.0" panose="02000000000000000000" pitchFamily="2" charset="0"/>
              </a:rPr>
              <a:t>–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opened his first door on 17</a:t>
            </a:r>
            <a:r>
              <a:rPr lang="en-US" sz="4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 July1955 in Southern California-Anaheim by The Walt Disney Company.</a:t>
            </a:r>
          </a:p>
          <a:p>
            <a:pPr marL="0" algn="just">
              <a:lnSpc>
                <a:spcPct val="120000"/>
              </a:lnSpc>
              <a:buFont typeface="Wingdings" pitchFamily="2" charset="2"/>
              <a:buChar char="v"/>
            </a:pP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Walt Disney World 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Resort- Florida </a:t>
            </a:r>
          </a:p>
          <a:p>
            <a:pPr marL="0" algn="just">
              <a:lnSpc>
                <a:spcPct val="120000"/>
              </a:lnSpc>
              <a:buFont typeface="Wingdings" pitchFamily="2" charset="2"/>
              <a:buChar char="v"/>
            </a:pP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Disneyland</a:t>
            </a:r>
            <a:r>
              <a:rPr lang="en-US" sz="4000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 </a:t>
            </a:r>
            <a:r>
              <a:rPr lang="en-US" sz="40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Paris </a:t>
            </a:r>
          </a:p>
          <a:p>
            <a:pPr marL="0" algn="just">
              <a:lnSpc>
                <a:spcPct val="120000"/>
              </a:lnSpc>
              <a:buFont typeface="Wingdings" pitchFamily="2" charset="2"/>
              <a:buChar char="v"/>
            </a:pP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Tokyo Disneyland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@ Resort and Disney Sea</a:t>
            </a:r>
          </a:p>
          <a:p>
            <a:pPr marL="0" algn="just">
              <a:lnSpc>
                <a:spcPct val="120000"/>
              </a:lnSpc>
              <a:buFont typeface="Wingdings" pitchFamily="2" charset="2"/>
              <a:buChar char="v"/>
            </a:pP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Shanghai Disneyland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@ Resort</a:t>
            </a:r>
          </a:p>
          <a:p>
            <a:pPr marL="0" algn="just">
              <a:lnSpc>
                <a:spcPct val="120000"/>
              </a:lnSpc>
              <a:buFont typeface="Wingdings" pitchFamily="2" charset="2"/>
              <a:buChar char="v"/>
            </a:pPr>
            <a:r>
              <a:rPr lang="en-US" sz="4000" b="1" i="1" u="sng" dirty="0">
                <a:solidFill>
                  <a:srgbClr val="FF0000"/>
                </a:solidFill>
                <a:latin typeface="ACADEMY ENGRAVED LET PLAIN:1.0" panose="02000000000000000000" pitchFamily="2" charset="0"/>
                <a:cs typeface="Arial" panose="020B0604020202020204" pitchFamily="34" charset="0"/>
              </a:rPr>
              <a:t>Hong Kong Disneyland</a:t>
            </a:r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@ Resort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5CFD6212-022B-DF17-9B77-2528AEDF134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43674" y="0"/>
            <a:ext cx="5714998" cy="2634850"/>
          </a:xfrm>
        </p:spPr>
        <p:txBody>
          <a:bodyPr>
            <a:normAutofit fontScale="85000" lnSpcReduction="20000"/>
          </a:bodyPr>
          <a:lstStyle/>
          <a:p>
            <a:r>
              <a:rPr lang="en-US" sz="1200" dirty="0"/>
              <a:t> </a:t>
            </a:r>
          </a:p>
        </p:txBody>
      </p:sp>
      <p:pic>
        <p:nvPicPr>
          <p:cNvPr id="17" name="Content Placeholder 16" descr="A cartoon of mickey mouse and minnie mouse&#10;&#10;Description automatically generated">
            <a:extLst>
              <a:ext uri="{FF2B5EF4-FFF2-40B4-BE49-F238E27FC236}">
                <a16:creationId xmlns:a16="http://schemas.microsoft.com/office/drawing/2014/main" id="{A36D0F15-3E37-56E3-B5C2-79747046068C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3048854" y="1426186"/>
            <a:ext cx="1891731" cy="1399056"/>
          </a:xfrm>
        </p:spPr>
      </p:pic>
      <p:pic>
        <p:nvPicPr>
          <p:cNvPr id="7" name="Picture 6" descr="A cartoon of a castle with cartoon characters&#10;&#10;Description automatically generated with medium confidence">
            <a:extLst>
              <a:ext uri="{FF2B5EF4-FFF2-40B4-BE49-F238E27FC236}">
                <a16:creationId xmlns:a16="http://schemas.microsoft.com/office/drawing/2014/main" id="{AEFBE47F-B557-E007-CE4D-14A8B8ACE5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039" y="56993"/>
            <a:ext cx="6243636" cy="945578"/>
          </a:xfrm>
          <a:prstGeom prst="rect">
            <a:avLst/>
          </a:prstGeom>
        </p:spPr>
      </p:pic>
      <p:pic>
        <p:nvPicPr>
          <p:cNvPr id="9" name="Picture 8" descr="A cartoon characters on a theme park&#10;&#10;Description automatically generated">
            <a:extLst>
              <a:ext uri="{FF2B5EF4-FFF2-40B4-BE49-F238E27FC236}">
                <a16:creationId xmlns:a16="http://schemas.microsoft.com/office/drawing/2014/main" id="{26CAEBB1-ACFC-F6F7-1A4E-90599F79919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48447" y="1382234"/>
            <a:ext cx="1894966" cy="1617743"/>
          </a:xfrm>
          <a:prstGeom prst="rect">
            <a:avLst/>
          </a:prstGeom>
        </p:spPr>
      </p:pic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39B36EE-2379-D000-EEF6-F4CC5897D6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128" y="3014663"/>
            <a:ext cx="3257551" cy="3757556"/>
          </a:xfr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>
            <a:normAutofit fontScale="85000" lnSpcReduction="20000"/>
          </a:bodyPr>
          <a:lstStyle/>
          <a:p>
            <a:pPr algn="just"/>
            <a:r>
              <a:rPr lang="en-US" sz="9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    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Promoting a knowledge-sharing culture among  employees in Disneyland and Walt Disney parks  and shops involved creating an environment where information is valued, collaboration is encouraged, and learning is continuous: 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Leadership support and role modeling 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:ensure that leadership actively  supports and participates in knowledge-sharing initiatives.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Clear communication of objectives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: Emphasize how it contributes to innovation, problem-solving and overall success.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Training and Workshops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: provide training sessions and workshops on effective knowledge sharing practices.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Create a knowledge-Sharing Hub: 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establish a central hub or platform where employees can easily access and contribute to shared knowledge.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Recognition and Rewards: 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implement a recognition program that celebrates employees who actively contribute to knowledge -sharing initiatives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Storytelling Sessions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: organize regular storytelling sessions where employees can share their experiences, successes and lessons learned.</a:t>
            </a:r>
          </a:p>
          <a:p>
            <a:pPr algn="just"/>
            <a:r>
              <a:rPr lang="en-US" sz="1100" u="sng" dirty="0">
                <a:solidFill>
                  <a:srgbClr val="0070C0"/>
                </a:solidFill>
                <a:cs typeface="Arial" panose="020B0604020202020204" pitchFamily="34" charset="0"/>
              </a:rPr>
              <a:t>Celebrate learning milestones</a:t>
            </a:r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: celebrate milestones related to learning and knowledge-sharing.</a:t>
            </a:r>
          </a:p>
          <a:p>
            <a:pPr algn="just"/>
            <a:r>
              <a:rPr lang="en-US" sz="1100" b="0" dirty="0">
                <a:solidFill>
                  <a:schemeClr val="tx1">
                    <a:lumMod val="95000"/>
                    <a:lumOff val="5000"/>
                  </a:schemeClr>
                </a:solidFill>
                <a:cs typeface="Arial" panose="020B0604020202020204" pitchFamily="34" charset="0"/>
              </a:rPr>
              <a:t>    By implementing these strategies, Disneyland and Walt Disney studios and shops can build a vibrating knowledge-sharing culture, where employees feel empowered to contribute, learn from each other, and collectively drive the success of the organization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B35973C-4A49-36A7-E12F-D02AFB419118}"/>
              </a:ext>
            </a:extLst>
          </p:cNvPr>
          <p:cNvSpPr txBox="1"/>
          <p:nvPr/>
        </p:nvSpPr>
        <p:spPr>
          <a:xfrm>
            <a:off x="3368680" y="3113842"/>
            <a:ext cx="4658902" cy="3970318"/>
          </a:xfrm>
          <a:prstGeom prst="rect">
            <a:avLst/>
          </a:prstGeom>
          <a:noFill/>
          <a:ln w="9525" cap="flat" cmpd="sng" algn="ctr">
            <a:solidFill>
              <a:schemeClr val="accent5"/>
            </a:solidFill>
            <a:prstDash val="solid"/>
            <a:round/>
            <a:headEnd type="none" w="med" len="med"/>
            <a:tailEnd type="non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accent5"/>
          </a:fontRef>
        </p:style>
        <p:txBody>
          <a:bodyPr wrap="square" rtlCol="0">
            <a:spAutoFit/>
          </a:bodyPr>
          <a:lstStyle/>
          <a:p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The</a:t>
            </a:r>
            <a:r>
              <a:rPr lang="en-US" sz="1200" dirty="0"/>
              <a:t> </a:t>
            </a:r>
            <a:r>
              <a:rPr lang="en-US" sz="1200" dirty="0">
                <a:solidFill>
                  <a:srgbClr val="0070C0"/>
                </a:solidFill>
              </a:rPr>
              <a:t>Walt Disney Company,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including</a:t>
            </a:r>
            <a:r>
              <a:rPr lang="en-US" sz="1200" dirty="0"/>
              <a:t> D</a:t>
            </a:r>
            <a:r>
              <a:rPr lang="en-US" sz="1200" dirty="0">
                <a:solidFill>
                  <a:srgbClr val="0070C0"/>
                </a:solidFill>
              </a:rPr>
              <a:t>isneyland , Walt Disney Studio, parks and shops</a:t>
            </a:r>
            <a:r>
              <a:rPr lang="en-US" sz="1200" dirty="0"/>
              <a:t>,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holds a vast amount of intellectual property, creativity, and operational expertise: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sz="1200" b="1" u="sng" dirty="0">
                <a:solidFill>
                  <a:srgbClr val="0070C0"/>
                </a:solidFill>
              </a:rPr>
              <a:t>Merchandising and Licensing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utilize iconic characters, designs and themes developed by Disney for merchandising.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Themed Entertainment Consulting: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share knowledge on design, customer experience, and operational excellence in creating themed entertainment.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Intellectual Property Exploitation: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monetize intellectual property through licensing agreements with various industries.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Virtual experiences and content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develop virtual experiences based on Disney characters and themes.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Exclusive events and tours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offer exclusive events, behind-the scenes tours, and VIP experiences in Disney parks.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Themed destination consulting: 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consult on the development of new theme parks on themed attractions globally.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b="1" u="sng" dirty="0">
                <a:solidFill>
                  <a:srgbClr val="0070C0"/>
                </a:solidFill>
              </a:rPr>
              <a:t>Digital content platforms</a:t>
            </a: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launch a digital content platform featuring exclusive content, interviews, and behind-the-scenes footage.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Global cultural exchange : organize global cultural exchange programs based on Disney’s international appeal </a:t>
            </a:r>
          </a:p>
          <a:p>
            <a:pPr marL="171450" indent="-171450" algn="just">
              <a:buFont typeface="Arial" panose="020B0604020202020204" pitchFamily="34" charset="0"/>
              <a:buChar char="•"/>
            </a:pPr>
            <a:endParaRPr lang="en-US" sz="1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Picture 4" descr="A brochure of a pink castle&#10;&#10;Description automatically generated">
            <a:extLst>
              <a:ext uri="{FF2B5EF4-FFF2-40B4-BE49-F238E27FC236}">
                <a16:creationId xmlns:a16="http://schemas.microsoft.com/office/drawing/2014/main" id="{8172BCE0-EE3A-08B9-8B9A-3B5E832FA9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355439" y="1384"/>
            <a:ext cx="1662112" cy="1031358"/>
          </a:xfrm>
          <a:prstGeom prst="rect">
            <a:avLst/>
          </a:prstGeom>
        </p:spPr>
      </p:pic>
      <p:pic>
        <p:nvPicPr>
          <p:cNvPr id="8" name="Picture 7" descr="A screenshot of a website&#10;&#10;Description automatically generated">
            <a:extLst>
              <a:ext uri="{FF2B5EF4-FFF2-40B4-BE49-F238E27FC236}">
                <a16:creationId xmlns:a16="http://schemas.microsoft.com/office/drawing/2014/main" id="{98E10710-61CE-4A14-C4FA-C1C62B44959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47507" y="0"/>
            <a:ext cx="1507332" cy="1031358"/>
          </a:xfrm>
          <a:prstGeom prst="rect">
            <a:avLst/>
          </a:prstGeom>
        </p:spPr>
      </p:pic>
      <p:pic>
        <p:nvPicPr>
          <p:cNvPr id="11" name="Picture 10" descr="A screenshot of a website&#10;&#10;Description automatically generated">
            <a:extLst>
              <a:ext uri="{FF2B5EF4-FFF2-40B4-BE49-F238E27FC236}">
                <a16:creationId xmlns:a16="http://schemas.microsoft.com/office/drawing/2014/main" id="{958C4180-9051-6E89-579C-10CDC802EA1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55515" y="53114"/>
            <a:ext cx="1507333" cy="103135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8AA8DDD9-6845-0122-8D82-C3E7AC32E2AE}"/>
              </a:ext>
            </a:extLst>
          </p:cNvPr>
          <p:cNvSpPr txBox="1"/>
          <p:nvPr/>
        </p:nvSpPr>
        <p:spPr>
          <a:xfrm>
            <a:off x="6743413" y="1137586"/>
            <a:ext cx="5448587" cy="19762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900" dirty="0"/>
              <a:t>   </a:t>
            </a:r>
            <a:r>
              <a:rPr lang="en-US" sz="1000" dirty="0"/>
              <a:t>Disneyland Resort recognizes the transformative power of knowledge  Management in creating a seamless and enchanting experience for both visitors and employees. By strategically employing KM tools and skills, the resort fosters a culture of collaboration, knowledge sharing and innovative knowledge application </a:t>
            </a:r>
          </a:p>
          <a:p>
            <a:pPr algn="just"/>
            <a:r>
              <a:rPr lang="en-US" sz="1000" b="1" u="sng" dirty="0">
                <a:solidFill>
                  <a:srgbClr val="0070C0"/>
                </a:solidFill>
              </a:rPr>
              <a:t>Collaborative Platforms</a:t>
            </a:r>
            <a:r>
              <a:rPr lang="en-US" sz="1000" dirty="0"/>
              <a:t>: Disney’s Collaborative Hub</a:t>
            </a:r>
          </a:p>
          <a:p>
            <a:pPr algn="just"/>
            <a:r>
              <a:rPr lang="en-US" sz="1000" b="1" u="sng" dirty="0">
                <a:solidFill>
                  <a:srgbClr val="0070C0"/>
                </a:solidFill>
              </a:rPr>
              <a:t>Intelligent Information Access</a:t>
            </a:r>
            <a:r>
              <a:rPr lang="en-US" sz="1000" dirty="0"/>
              <a:t>: Magic search</a:t>
            </a:r>
          </a:p>
          <a:p>
            <a:pPr algn="just"/>
            <a:r>
              <a:rPr lang="en-US" sz="1000" b="1" u="sng" dirty="0">
                <a:solidFill>
                  <a:srgbClr val="0070C0"/>
                </a:solidFill>
              </a:rPr>
              <a:t>Task Management and Collaboration Tools: </a:t>
            </a:r>
            <a:r>
              <a:rPr lang="en-US" sz="1000" dirty="0"/>
              <a:t>Disney Task Pro</a:t>
            </a:r>
          </a:p>
          <a:p>
            <a:pPr algn="just"/>
            <a:r>
              <a:rPr lang="en-US" sz="1000" b="1" u="sng" dirty="0">
                <a:solidFill>
                  <a:srgbClr val="0070C0"/>
                </a:solidFill>
              </a:rPr>
              <a:t>Learning and Development Program</a:t>
            </a:r>
            <a:r>
              <a:rPr lang="en-US" sz="1000" dirty="0"/>
              <a:t>: Disney Knowledge Academy</a:t>
            </a:r>
          </a:p>
          <a:p>
            <a:pPr algn="just"/>
            <a:r>
              <a:rPr lang="en-US" sz="1000" b="1" u="sng" dirty="0">
                <a:solidFill>
                  <a:srgbClr val="0070C0"/>
                </a:solidFill>
              </a:rPr>
              <a:t>Challenges and Continuous Improvement :</a:t>
            </a:r>
            <a:r>
              <a:rPr lang="en-US" sz="1000" b="1" u="sng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vercoming  resistance to new tools and methodologies.</a:t>
            </a:r>
          </a:p>
          <a:p>
            <a:pPr algn="just"/>
            <a:r>
              <a:rPr lang="en-US" sz="1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  The ongoing commitment to innovation and collaboration ensures that the magic of Disney continue to evolve, creating unforgettable experiences for guests and a dynamic workplace for employees</a:t>
            </a:r>
            <a:r>
              <a:rPr lang="en-US" sz="9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39178A8-826B-0086-B7FA-2BDD0ACAD2A6}"/>
              </a:ext>
            </a:extLst>
          </p:cNvPr>
          <p:cNvSpPr txBox="1"/>
          <p:nvPr/>
        </p:nvSpPr>
        <p:spPr>
          <a:xfrm>
            <a:off x="8771860" y="348747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8F7CB7D-DD39-B6A5-5B6F-491D2E645C41}"/>
              </a:ext>
            </a:extLst>
          </p:cNvPr>
          <p:cNvSpPr txBox="1"/>
          <p:nvPr/>
        </p:nvSpPr>
        <p:spPr>
          <a:xfrm>
            <a:off x="8027582" y="2937520"/>
            <a:ext cx="398997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Implementing a KM system in Disneyland without significant financial investment requires a strategic and resource-efficient approach.</a:t>
            </a:r>
          </a:p>
          <a:p>
            <a:r>
              <a:rPr lang="en-US" sz="900" dirty="0"/>
              <a:t>* open-source or low-cost software : explore open-source KM software solutions that offer essential features</a:t>
            </a:r>
            <a:endParaRPr lang="en-US" sz="900" dirty="0">
              <a:sym typeface="Wingdings" pitchFamily="2" charset="2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  <a:sym typeface="Wingdings" pitchFamily="2" charset="2"/>
              </a:rPr>
              <a:t>cloud-based solutions</a:t>
            </a:r>
            <a:r>
              <a:rPr lang="en-US" sz="900" dirty="0">
                <a:sym typeface="Wingdings" pitchFamily="2" charset="2"/>
              </a:rPr>
              <a:t>: opt for cloud-based KM platforms to reduce infrastructure costs.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  <a:sym typeface="Wingdings" pitchFamily="2" charset="2"/>
              </a:rPr>
              <a:t>Incremental implementation</a:t>
            </a:r>
            <a:r>
              <a:rPr lang="en-US" sz="900" dirty="0">
                <a:sym typeface="Wingdings" pitchFamily="2" charset="2"/>
              </a:rPr>
              <a:t>: implement the KM system gradually, starting with essential features.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  <a:sym typeface="Wingdings" pitchFamily="2" charset="2"/>
              </a:rPr>
              <a:t>Utilize existing tools</a:t>
            </a:r>
            <a:r>
              <a:rPr lang="en-US" sz="900" dirty="0">
                <a:sym typeface="Wingdings" pitchFamily="2" charset="2"/>
              </a:rPr>
              <a:t>: leverage existing tools and platforms within the organization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Internal training and adoption</a:t>
            </a:r>
            <a:r>
              <a:rPr lang="en-US" sz="900" dirty="0"/>
              <a:t>: conduct internal training sessions to educate employees on using available tools for KM.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Cross-functional teams</a:t>
            </a:r>
            <a:r>
              <a:rPr lang="en-US" sz="900" dirty="0"/>
              <a:t>: form cross-functional teams to collaborate on knowledge-sharing initiatives.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Employee-led initiatives: </a:t>
            </a:r>
            <a:r>
              <a:rPr lang="en-US" sz="900" dirty="0"/>
              <a:t>encourage employees to take the initiative in organizing knowledge-sharing activities.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Community of practice: </a:t>
            </a:r>
            <a:r>
              <a:rPr lang="en-US" sz="900" dirty="0"/>
              <a:t>establish a community of practice where employees voluntarily share expertise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Documentation best practices</a:t>
            </a:r>
            <a:r>
              <a:rPr lang="en-US" sz="900" dirty="0"/>
              <a:t>: promote effective documentation practices using simple and widely available tools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900" b="1" u="sng" dirty="0">
                <a:solidFill>
                  <a:srgbClr val="0070C0"/>
                </a:solidFill>
              </a:rPr>
              <a:t>Lean Project Management: </a:t>
            </a:r>
            <a:r>
              <a:rPr lang="en-US" sz="900" dirty="0"/>
              <a:t>adopt lean project management principles for the KM system implementation.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900" dirty="0"/>
          </a:p>
          <a:p>
            <a:endParaRPr lang="en-US" sz="900" dirty="0"/>
          </a:p>
        </p:txBody>
      </p:sp>
    </p:spTree>
    <p:extLst>
      <p:ext uri="{BB962C8B-B14F-4D97-AF65-F5344CB8AC3E}">
        <p14:creationId xmlns:p14="http://schemas.microsoft.com/office/powerpoint/2010/main" val="20215700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1036</TotalTime>
  <Words>712</Words>
  <Application>Microsoft Macintosh PowerPoint</Application>
  <PresentationFormat>Widescreen</PresentationFormat>
  <Paragraphs>44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ACADEMY ENGRAVED LET PLAIN:1.0</vt:lpstr>
      <vt:lpstr>Algerian</vt:lpstr>
      <vt:lpstr>Arial</vt:lpstr>
      <vt:lpstr>Calibri</vt:lpstr>
      <vt:lpstr>Calibri Light</vt:lpstr>
      <vt:lpstr>Wingdings</vt:lpstr>
      <vt:lpstr>Office Theme</vt:lpstr>
      <vt:lpstr>GEORGIANA-IOANA CHIRITA-2120500  Knowledge and Information Management Skills for the Workplace –BMSW5106_LON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GEORGIANA-IOANA CHIRITA-2120500  Knowledge and Information Management Skills for the Workplace –BMSW5106_LON</dc:title>
  <dc:creator>Georgiana Chirita</dc:creator>
  <cp:lastModifiedBy>Georgiana Chirita</cp:lastModifiedBy>
  <cp:revision>12</cp:revision>
  <dcterms:created xsi:type="dcterms:W3CDTF">2023-12-10T10:58:50Z</dcterms:created>
  <dcterms:modified xsi:type="dcterms:W3CDTF">2023-12-14T23:20:19Z</dcterms:modified>
</cp:coreProperties>
</file>