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5"/>
  </p:notesMasterIdLst>
  <p:sldIdLst>
    <p:sldId id="257" r:id="rId2"/>
    <p:sldId id="256" r:id="rId3"/>
    <p:sldId id="258" r:id="rId4"/>
  </p:sldIdLst>
  <p:sldSz cx="30267275" cy="21763038"/>
  <p:notesSz cx="9144000" cy="6858000"/>
  <p:defaultTextStyle>
    <a:defPPr>
      <a:defRPr lang="en-US"/>
    </a:defPPr>
    <a:lvl1pPr marL="0" algn="l" defTabSz="2973080" rtl="0" eaLnBrk="1" latinLnBrk="0" hangingPunct="1">
      <a:defRPr sz="5900" kern="1200">
        <a:solidFill>
          <a:schemeClr val="tx1"/>
        </a:solidFill>
        <a:latin typeface="+mn-lt"/>
        <a:ea typeface="+mn-ea"/>
        <a:cs typeface="+mn-cs"/>
      </a:defRPr>
    </a:lvl1pPr>
    <a:lvl2pPr marL="1486540" algn="l" defTabSz="2973080" rtl="0" eaLnBrk="1" latinLnBrk="0" hangingPunct="1">
      <a:defRPr sz="5900" kern="1200">
        <a:solidFill>
          <a:schemeClr val="tx1"/>
        </a:solidFill>
        <a:latin typeface="+mn-lt"/>
        <a:ea typeface="+mn-ea"/>
        <a:cs typeface="+mn-cs"/>
      </a:defRPr>
    </a:lvl2pPr>
    <a:lvl3pPr marL="2973080" algn="l" defTabSz="2973080" rtl="0" eaLnBrk="1" latinLnBrk="0" hangingPunct="1">
      <a:defRPr sz="5900" kern="1200">
        <a:solidFill>
          <a:schemeClr val="tx1"/>
        </a:solidFill>
        <a:latin typeface="+mn-lt"/>
        <a:ea typeface="+mn-ea"/>
        <a:cs typeface="+mn-cs"/>
      </a:defRPr>
    </a:lvl3pPr>
    <a:lvl4pPr marL="4459620" algn="l" defTabSz="2973080" rtl="0" eaLnBrk="1" latinLnBrk="0" hangingPunct="1">
      <a:defRPr sz="5900" kern="1200">
        <a:solidFill>
          <a:schemeClr val="tx1"/>
        </a:solidFill>
        <a:latin typeface="+mn-lt"/>
        <a:ea typeface="+mn-ea"/>
        <a:cs typeface="+mn-cs"/>
      </a:defRPr>
    </a:lvl4pPr>
    <a:lvl5pPr marL="5946160" algn="l" defTabSz="2973080" rtl="0" eaLnBrk="1" latinLnBrk="0" hangingPunct="1">
      <a:defRPr sz="5900" kern="1200">
        <a:solidFill>
          <a:schemeClr val="tx1"/>
        </a:solidFill>
        <a:latin typeface="+mn-lt"/>
        <a:ea typeface="+mn-ea"/>
        <a:cs typeface="+mn-cs"/>
      </a:defRPr>
    </a:lvl5pPr>
    <a:lvl6pPr marL="7432700" algn="l" defTabSz="2973080" rtl="0" eaLnBrk="1" latinLnBrk="0" hangingPunct="1">
      <a:defRPr sz="5900" kern="1200">
        <a:solidFill>
          <a:schemeClr val="tx1"/>
        </a:solidFill>
        <a:latin typeface="+mn-lt"/>
        <a:ea typeface="+mn-ea"/>
        <a:cs typeface="+mn-cs"/>
      </a:defRPr>
    </a:lvl6pPr>
    <a:lvl7pPr marL="8919240" algn="l" defTabSz="2973080" rtl="0" eaLnBrk="1" latinLnBrk="0" hangingPunct="1">
      <a:defRPr sz="5900" kern="1200">
        <a:solidFill>
          <a:schemeClr val="tx1"/>
        </a:solidFill>
        <a:latin typeface="+mn-lt"/>
        <a:ea typeface="+mn-ea"/>
        <a:cs typeface="+mn-cs"/>
      </a:defRPr>
    </a:lvl7pPr>
    <a:lvl8pPr marL="10405781" algn="l" defTabSz="2973080" rtl="0" eaLnBrk="1" latinLnBrk="0" hangingPunct="1">
      <a:defRPr sz="5900" kern="1200">
        <a:solidFill>
          <a:schemeClr val="tx1"/>
        </a:solidFill>
        <a:latin typeface="+mn-lt"/>
        <a:ea typeface="+mn-ea"/>
        <a:cs typeface="+mn-cs"/>
      </a:defRPr>
    </a:lvl8pPr>
    <a:lvl9pPr marL="11892321" algn="l" defTabSz="2973080" rtl="0" eaLnBrk="1" latinLnBrk="0" hangingPunct="1">
      <a:defRPr sz="59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6855">
          <p15:clr>
            <a:srgbClr val="A4A3A4"/>
          </p15:clr>
        </p15:guide>
        <p15:guide id="2" pos="9533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0976" autoAdjust="0"/>
  </p:normalViewPr>
  <p:slideViewPr>
    <p:cSldViewPr>
      <p:cViewPr>
        <p:scale>
          <a:sx n="28" d="100"/>
          <a:sy n="28" d="100"/>
        </p:scale>
        <p:origin x="810" y="30"/>
      </p:cViewPr>
      <p:guideLst>
        <p:guide orient="horz" pos="6855"/>
        <p:guide pos="953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D740E9-4341-4DB7-AFBF-88847D8060BF}" type="datetimeFigureOut">
              <a:rPr lang="en-US" smtClean="0"/>
              <a:pPr/>
              <a:t>7/27/2021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782888" y="514350"/>
            <a:ext cx="35782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1FDE03-2A66-404C-87F1-D2ED72DAB4F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1FDE03-2A66-404C-87F1-D2ED72DAB4F6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15080300"/>
            <a:ext cx="30267275" cy="670523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297308" tIns="148654" rIns="297308" bIns="148654" anchor="t" compatLnSpc="1"/>
          <a:lstStyle/>
          <a:p>
            <a:endParaRPr kumimoji="0" lang="en-US" dirty="0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20209714" y="0"/>
            <a:ext cx="10057563" cy="21763038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297308" tIns="148654" rIns="297308" bIns="148654" anchor="t" compatLnSpc="1"/>
          <a:lstStyle/>
          <a:p>
            <a:endParaRPr kumimoji="0" lang="en-US" dirty="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1420232" y="10591345"/>
            <a:ext cx="21449409" cy="7302708"/>
          </a:xfrm>
        </p:spPr>
        <p:txBody>
          <a:bodyPr rIns="148654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1433426" y="4902275"/>
            <a:ext cx="21449409" cy="5561665"/>
          </a:xfrm>
        </p:spPr>
        <p:txBody>
          <a:bodyPr tIns="0" rIns="148654" bIns="0" anchor="b">
            <a:normAutofit/>
          </a:bodyPr>
          <a:lstStyle>
            <a:lvl1pPr marL="0" indent="0" algn="r">
              <a:buNone/>
              <a:defRPr sz="6500">
                <a:solidFill>
                  <a:schemeClr val="tx1"/>
                </a:solidFill>
                <a:effectLst/>
              </a:defRPr>
            </a:lvl1pPr>
            <a:lvl2pPr marL="1486540" indent="0" algn="ctr">
              <a:buNone/>
            </a:lvl2pPr>
            <a:lvl3pPr marL="2973080" indent="0" algn="ctr">
              <a:buNone/>
            </a:lvl3pPr>
            <a:lvl4pPr marL="4459620" indent="0" algn="ctr">
              <a:buNone/>
            </a:lvl4pPr>
            <a:lvl5pPr marL="5946160" indent="0" algn="ctr">
              <a:buNone/>
            </a:lvl5pPr>
            <a:lvl6pPr marL="7432700" indent="0" algn="ctr">
              <a:buNone/>
            </a:lvl6pPr>
            <a:lvl7pPr marL="8919240" indent="0" algn="ctr">
              <a:buNone/>
            </a:lvl7pPr>
            <a:lvl8pPr marL="10405781" indent="0" algn="ctr">
              <a:buNone/>
            </a:lvl8pPr>
            <a:lvl9pPr marL="11892321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04366-38B8-49D7-96CA-D678FA3A3681}" type="datetimeFigureOut">
              <a:rPr lang="en-GB" smtClean="0"/>
              <a:pPr/>
              <a:t>27/07/2021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88069-3A8B-4B88-B4BC-8C5918B20F4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04366-38B8-49D7-96CA-D678FA3A3681}" type="datetimeFigureOut">
              <a:rPr lang="en-GB" smtClean="0"/>
              <a:pPr/>
              <a:t>27/07/2021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88069-3A8B-4B88-B4BC-8C5918B20F4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15080300"/>
            <a:ext cx="30267275" cy="670523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297308" tIns="148654" rIns="297308" bIns="148654" anchor="t" compatLnSpc="1"/>
          <a:lstStyle/>
          <a:p>
            <a:endParaRPr kumimoji="0" lang="en-US" dirty="0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20209714" y="0"/>
            <a:ext cx="10057563" cy="21763038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297308" tIns="148654" rIns="297308" bIns="148654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70046" y="11372877"/>
            <a:ext cx="21943774" cy="5795743"/>
          </a:xfrm>
        </p:spPr>
        <p:txBody>
          <a:bodyPr tIns="0" bIns="0" anchor="t"/>
          <a:lstStyle>
            <a:lvl1pPr algn="l">
              <a:buNone/>
              <a:defRPr sz="137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70046" y="7888387"/>
            <a:ext cx="21943774" cy="3385006"/>
          </a:xfrm>
        </p:spPr>
        <p:txBody>
          <a:bodyPr lIns="148654" tIns="0" rIns="148654" bIns="0" anchor="b"/>
          <a:lstStyle>
            <a:lvl1pPr marL="0" indent="0" algn="l">
              <a:buNone/>
              <a:defRPr sz="6500">
                <a:solidFill>
                  <a:schemeClr val="tx1"/>
                </a:solidFill>
                <a:effectLst/>
              </a:defRPr>
            </a:lvl1pPr>
            <a:lvl2pPr>
              <a:buNone/>
              <a:defRPr sz="59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52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46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46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04366-38B8-49D7-96CA-D678FA3A3681}" type="datetimeFigureOut">
              <a:rPr lang="en-GB" smtClean="0"/>
              <a:pPr/>
              <a:t>27/07/2021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88069-3A8B-4B88-B4BC-8C5918B20F4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3364" y="871531"/>
            <a:ext cx="24718275" cy="3627173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13364" y="5078044"/>
            <a:ext cx="12106910" cy="14362599"/>
          </a:xfrm>
        </p:spPr>
        <p:txBody>
          <a:bodyPr/>
          <a:lstStyle>
            <a:lvl1pPr>
              <a:defRPr sz="8500"/>
            </a:lvl1pPr>
            <a:lvl2pPr>
              <a:defRPr sz="7200"/>
            </a:lvl2pPr>
            <a:lvl3pPr>
              <a:defRPr sz="6500"/>
            </a:lvl3pPr>
            <a:lvl4pPr>
              <a:defRPr sz="5900"/>
            </a:lvl4pPr>
            <a:lvl5pPr>
              <a:defRPr sz="59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124728" y="5078044"/>
            <a:ext cx="12106910" cy="14362599"/>
          </a:xfrm>
        </p:spPr>
        <p:txBody>
          <a:bodyPr/>
          <a:lstStyle>
            <a:lvl1pPr>
              <a:defRPr sz="8500"/>
            </a:lvl1pPr>
            <a:lvl2pPr>
              <a:defRPr sz="7200"/>
            </a:lvl2pPr>
            <a:lvl3pPr>
              <a:defRPr sz="6500"/>
            </a:lvl3pPr>
            <a:lvl4pPr>
              <a:defRPr sz="5900"/>
            </a:lvl4pPr>
            <a:lvl5pPr>
              <a:defRPr sz="59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04366-38B8-49D7-96CA-D678FA3A3681}" type="datetimeFigureOut">
              <a:rPr lang="en-GB" smtClean="0"/>
              <a:pPr/>
              <a:t>27/07/2021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88069-3A8B-4B88-B4BC-8C5918B20F4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3364" y="866491"/>
            <a:ext cx="27240548" cy="3627173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13364" y="17410430"/>
            <a:ext cx="13373303" cy="2659927"/>
          </a:xfrm>
        </p:spPr>
        <p:txBody>
          <a:bodyPr anchor="t"/>
          <a:lstStyle>
            <a:lvl1pPr marL="0" indent="0">
              <a:buNone/>
              <a:defRPr sz="7800" b="1">
                <a:solidFill>
                  <a:schemeClr val="accent1"/>
                </a:solidFill>
              </a:defRPr>
            </a:lvl1pPr>
            <a:lvl2pPr>
              <a:buNone/>
              <a:defRPr sz="6500" b="1"/>
            </a:lvl2pPr>
            <a:lvl3pPr>
              <a:buNone/>
              <a:defRPr sz="5900" b="1"/>
            </a:lvl3pPr>
            <a:lvl4pPr>
              <a:buNone/>
              <a:defRPr sz="5200" b="1"/>
            </a:lvl4pPr>
            <a:lvl5pPr>
              <a:buNone/>
              <a:defRPr sz="52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5375357" y="17410430"/>
            <a:ext cx="13378556" cy="2659927"/>
          </a:xfrm>
        </p:spPr>
        <p:txBody>
          <a:bodyPr anchor="t"/>
          <a:lstStyle>
            <a:lvl1pPr marL="0" indent="0">
              <a:buNone/>
              <a:defRPr sz="7800" b="1">
                <a:solidFill>
                  <a:schemeClr val="accent1"/>
                </a:solidFill>
              </a:defRPr>
            </a:lvl1pPr>
            <a:lvl2pPr>
              <a:buNone/>
              <a:defRPr sz="6500" b="1"/>
            </a:lvl2pPr>
            <a:lvl3pPr>
              <a:buNone/>
              <a:defRPr sz="5900" b="1"/>
            </a:lvl3pPr>
            <a:lvl4pPr>
              <a:buNone/>
              <a:defRPr sz="5200" b="1"/>
            </a:lvl4pPr>
            <a:lvl5pPr>
              <a:buNone/>
              <a:defRPr sz="52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1513364" y="4813739"/>
            <a:ext cx="13373303" cy="12508711"/>
          </a:xfrm>
        </p:spPr>
        <p:txBody>
          <a:bodyPr/>
          <a:lstStyle>
            <a:lvl1pPr>
              <a:defRPr sz="7800"/>
            </a:lvl1pPr>
            <a:lvl2pPr>
              <a:defRPr sz="6500"/>
            </a:lvl2pPr>
            <a:lvl3pPr>
              <a:defRPr sz="5900"/>
            </a:lvl3pPr>
            <a:lvl4pPr>
              <a:defRPr sz="5200"/>
            </a:lvl4pPr>
            <a:lvl5pPr>
              <a:defRPr sz="52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75357" y="4813739"/>
            <a:ext cx="13378556" cy="12508711"/>
          </a:xfrm>
        </p:spPr>
        <p:txBody>
          <a:bodyPr/>
          <a:lstStyle>
            <a:lvl1pPr>
              <a:defRPr sz="7800"/>
            </a:lvl1pPr>
            <a:lvl2pPr>
              <a:defRPr sz="6500"/>
            </a:lvl2pPr>
            <a:lvl3pPr>
              <a:defRPr sz="5900"/>
            </a:lvl3pPr>
            <a:lvl4pPr>
              <a:defRPr sz="5200"/>
            </a:lvl4pPr>
            <a:lvl5pPr>
              <a:defRPr sz="52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04366-38B8-49D7-96CA-D678FA3A3681}" type="datetimeFigureOut">
              <a:rPr lang="en-GB" smtClean="0"/>
              <a:pPr/>
              <a:t>27/07/2021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88069-3A8B-4B88-B4BC-8C5918B20F4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3364" y="870522"/>
            <a:ext cx="24728364" cy="3627173"/>
          </a:xfrm>
        </p:spPr>
        <p:txBody>
          <a:bodyPr anchor="ctr"/>
          <a:lstStyle>
            <a:lvl1pPr algn="l">
              <a:defRPr sz="1500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04366-38B8-49D7-96CA-D678FA3A3681}" type="datetimeFigureOut">
              <a:rPr lang="en-GB" smtClean="0"/>
              <a:pPr/>
              <a:t>27/07/2021</a:t>
            </a:fld>
            <a:endParaRPr lang="en-GB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A188069-3A8B-4B88-B4BC-8C5918B20F4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04366-38B8-49D7-96CA-D678FA3A3681}" type="datetimeFigureOut">
              <a:rPr lang="en-GB" smtClean="0"/>
              <a:pPr/>
              <a:t>27/07/2021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88069-3A8B-4B88-B4BC-8C5918B20F4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3364" y="3762130"/>
            <a:ext cx="10593546" cy="2317361"/>
          </a:xfrm>
        </p:spPr>
        <p:txBody>
          <a:bodyPr tIns="0" bIns="0" anchor="t"/>
          <a:lstStyle>
            <a:lvl1pPr algn="l">
              <a:buNone/>
              <a:defRPr sz="5900" b="1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513364" y="680449"/>
            <a:ext cx="9080183" cy="2901738"/>
          </a:xfrm>
        </p:spPr>
        <p:txBody>
          <a:bodyPr lIns="148654" tIns="0" rIns="148654" bIns="0" anchor="b"/>
          <a:lstStyle>
            <a:lvl1pPr marL="0" indent="0" algn="l">
              <a:buNone/>
              <a:defRPr sz="4600"/>
            </a:lvl1pPr>
            <a:lvl2pPr>
              <a:buNone/>
              <a:defRPr sz="3900"/>
            </a:lvl2pPr>
            <a:lvl3pPr>
              <a:buNone/>
              <a:defRPr sz="3300"/>
            </a:lvl3pPr>
            <a:lvl4pPr>
              <a:buNone/>
              <a:defRPr sz="2900"/>
            </a:lvl4pPr>
            <a:lvl5pPr>
              <a:buNone/>
              <a:defRPr sz="2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13364" y="6287100"/>
            <a:ext cx="23457138" cy="12090577"/>
          </a:xfrm>
        </p:spPr>
        <p:txBody>
          <a:bodyPr/>
          <a:lstStyle>
            <a:lvl1pPr>
              <a:defRPr sz="9100"/>
            </a:lvl1pPr>
            <a:lvl2pPr>
              <a:defRPr sz="7800"/>
            </a:lvl2pPr>
            <a:lvl3pPr>
              <a:defRPr sz="7200"/>
            </a:lvl3pPr>
            <a:lvl4pPr>
              <a:defRPr sz="6500"/>
            </a:lvl4pPr>
            <a:lvl5pPr>
              <a:defRPr sz="65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04366-38B8-49D7-96CA-D678FA3A3681}" type="datetimeFigureOut">
              <a:rPr lang="en-GB" smtClean="0"/>
              <a:pPr/>
              <a:t>27/07/2021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26998409" y="20379649"/>
            <a:ext cx="2522273" cy="1158680"/>
          </a:xfrm>
        </p:spPr>
        <p:txBody>
          <a:bodyPr/>
          <a:lstStyle/>
          <a:p>
            <a:fld id="{4A188069-3A8B-4B88-B4BC-8C5918B20F4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93169" y="5412862"/>
            <a:ext cx="10108515" cy="3978809"/>
          </a:xfrm>
        </p:spPr>
        <p:txBody>
          <a:bodyPr anchor="b"/>
          <a:lstStyle>
            <a:lvl1pPr algn="l">
              <a:buNone/>
              <a:defRPr sz="7200" b="1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27303" y="3236552"/>
            <a:ext cx="13620274" cy="13057823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10400"/>
            </a:lvl1pPr>
          </a:lstStyle>
          <a:p>
            <a:r>
              <a:rPr kumimoji="0"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393175" y="9516220"/>
            <a:ext cx="10108509" cy="8452240"/>
          </a:xfrm>
        </p:spPr>
        <p:txBody>
          <a:bodyPr lIns="148654" rIns="148654"/>
          <a:lstStyle>
            <a:lvl1pPr marL="0" indent="0">
              <a:buFontTx/>
              <a:buNone/>
              <a:defRPr sz="3900"/>
            </a:lvl1pPr>
            <a:lvl2pPr>
              <a:buFontTx/>
              <a:buNone/>
              <a:defRPr sz="3900"/>
            </a:lvl2pPr>
            <a:lvl3pPr>
              <a:buFontTx/>
              <a:buNone/>
              <a:defRPr sz="3300"/>
            </a:lvl3pPr>
            <a:lvl4pPr>
              <a:buFontTx/>
              <a:buNone/>
              <a:defRPr sz="2900"/>
            </a:lvl4pPr>
            <a:lvl5pPr>
              <a:buFontTx/>
              <a:buNone/>
              <a:defRPr sz="2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13364" y="20379649"/>
            <a:ext cx="7062364" cy="1158680"/>
          </a:xfrm>
        </p:spPr>
        <p:txBody>
          <a:bodyPr/>
          <a:lstStyle/>
          <a:p>
            <a:fld id="{52004366-38B8-49D7-96CA-D678FA3A3681}" type="datetimeFigureOut">
              <a:rPr lang="en-GB" smtClean="0"/>
              <a:pPr/>
              <a:t>27/07/2021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88069-3A8B-4B88-B4BC-8C5918B20F4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04366-38B8-49D7-96CA-D678FA3A3681}" type="datetimeFigureOut">
              <a:rPr lang="en-GB" smtClean="0"/>
              <a:pPr/>
              <a:t>27/07/2021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88069-3A8B-4B88-B4BC-8C5918B20F4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943774" y="871532"/>
            <a:ext cx="6810137" cy="1856911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13364" y="871532"/>
            <a:ext cx="19925956" cy="1856911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04366-38B8-49D7-96CA-D678FA3A3681}" type="datetimeFigureOut">
              <a:rPr lang="en-GB" smtClean="0"/>
              <a:pPr/>
              <a:t>27/07/2021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88069-3A8B-4B88-B4BC-8C5918B20F4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15080300"/>
            <a:ext cx="30267275" cy="670523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297308" tIns="148654" rIns="297308" bIns="148654" anchor="t" compatLnSpc="1"/>
          <a:lstStyle/>
          <a:p>
            <a:endParaRPr kumimoji="0" lang="en-US" dirty="0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24213820" y="0"/>
            <a:ext cx="6053455" cy="21763038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297308" tIns="148654" rIns="297308" bIns="148654" anchor="t" compatLnSpc="1"/>
          <a:lstStyle/>
          <a:p>
            <a:endParaRPr kumimoji="0" lang="en-US" dirty="0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1513364" y="871531"/>
            <a:ext cx="24718275" cy="3627173"/>
          </a:xfrm>
          <a:prstGeom prst="rect">
            <a:avLst/>
          </a:prstGeom>
        </p:spPr>
        <p:txBody>
          <a:bodyPr vert="horz" lIns="148654" tIns="148654" rIns="148654" bIns="148654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1513364" y="5078044"/>
            <a:ext cx="24718275" cy="14362599"/>
          </a:xfrm>
          <a:prstGeom prst="rect">
            <a:avLst/>
          </a:prstGeom>
        </p:spPr>
        <p:txBody>
          <a:bodyPr vert="horz" lIns="297308" tIns="148654" rIns="297308" bIns="148654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1513364" y="20379649"/>
            <a:ext cx="7062364" cy="1158680"/>
          </a:xfrm>
          <a:prstGeom prst="rect">
            <a:avLst/>
          </a:prstGeom>
        </p:spPr>
        <p:txBody>
          <a:bodyPr vert="horz" lIns="297308" tIns="148654" rIns="297308" bIns="0" anchor="b"/>
          <a:lstStyle>
            <a:lvl1pPr algn="l" eaLnBrk="1" latinLnBrk="0" hangingPunct="1">
              <a:defRPr kumimoji="0" sz="33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2004366-38B8-49D7-96CA-D678FA3A3681}" type="datetimeFigureOut">
              <a:rPr lang="en-GB" smtClean="0"/>
              <a:pPr/>
              <a:t>27/07/2021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10341319" y="20379649"/>
            <a:ext cx="9584637" cy="1158680"/>
          </a:xfrm>
          <a:prstGeom prst="rect">
            <a:avLst/>
          </a:prstGeom>
        </p:spPr>
        <p:txBody>
          <a:bodyPr vert="horz" lIns="0" tIns="148654" rIns="0" bIns="0" anchor="b"/>
          <a:lstStyle>
            <a:lvl1pPr algn="ctr" eaLnBrk="1" latinLnBrk="0" hangingPunct="1">
              <a:defRPr kumimoji="0" sz="33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26988320" y="20379649"/>
            <a:ext cx="2522273" cy="115868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33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A188069-3A8B-4B88-B4BC-8C5918B20F4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15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367617" indent="-1248694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9800" kern="1200">
          <a:solidFill>
            <a:schemeClr val="tx1"/>
          </a:solidFill>
          <a:latin typeface="+mn-lt"/>
          <a:ea typeface="+mn-ea"/>
          <a:cs typeface="+mn-cs"/>
        </a:defRPr>
      </a:lvl1pPr>
      <a:lvl2pPr marL="2348733" indent="-891924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8500" kern="1200">
          <a:solidFill>
            <a:schemeClr val="tx1"/>
          </a:solidFill>
          <a:latin typeface="+mn-lt"/>
          <a:ea typeface="+mn-ea"/>
          <a:cs typeface="+mn-cs"/>
        </a:defRPr>
      </a:lvl2pPr>
      <a:lvl3pPr marL="3270388" indent="-83246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7800" kern="1200">
          <a:solidFill>
            <a:schemeClr val="tx1"/>
          </a:solidFill>
          <a:latin typeface="+mn-lt"/>
          <a:ea typeface="+mn-ea"/>
          <a:cs typeface="+mn-cs"/>
        </a:defRPr>
      </a:lvl3pPr>
      <a:lvl4pPr marL="4162312" indent="-773001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6500" kern="1200">
          <a:solidFill>
            <a:schemeClr val="tx1"/>
          </a:solidFill>
          <a:latin typeface="+mn-lt"/>
          <a:ea typeface="+mn-ea"/>
          <a:cs typeface="+mn-cs"/>
        </a:defRPr>
      </a:lvl4pPr>
      <a:lvl5pPr marL="4846121" indent="-594616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6500" kern="1200">
          <a:solidFill>
            <a:schemeClr val="tx1"/>
          </a:solidFill>
          <a:latin typeface="+mn-lt"/>
          <a:ea typeface="+mn-ea"/>
          <a:cs typeface="+mn-cs"/>
        </a:defRPr>
      </a:lvl5pPr>
      <a:lvl6pPr marL="5529929" indent="-594616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65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6243468" indent="-594616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59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6957008" indent="-594616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5200" kern="1200">
          <a:solidFill>
            <a:schemeClr val="tx1"/>
          </a:solidFill>
          <a:latin typeface="+mn-lt"/>
          <a:ea typeface="+mn-ea"/>
          <a:cs typeface="+mn-cs"/>
        </a:defRPr>
      </a:lvl8pPr>
      <a:lvl9pPr marL="7581354" indent="-594616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5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148654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297308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445962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594616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74327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891924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1040578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1189232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73EBEBE-5826-45AE-8846-F8E476753B3C}"/>
              </a:ext>
            </a:extLst>
          </p:cNvPr>
          <p:cNvSpPr txBox="1"/>
          <p:nvPr/>
        </p:nvSpPr>
        <p:spPr>
          <a:xfrm>
            <a:off x="4465637" y="5772012"/>
            <a:ext cx="18265153" cy="92794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endParaRPr lang="en-GB" dirty="0"/>
          </a:p>
          <a:p>
            <a:pPr algn="ctr">
              <a:buNone/>
            </a:pPr>
            <a:r>
              <a:rPr lang="en-GB" sz="6000" dirty="0">
                <a:latin typeface="Arial" pitchFamily="34" charset="0"/>
                <a:cs typeface="Arial" pitchFamily="34" charset="0"/>
              </a:rPr>
              <a:t>Introduction to Physiology </a:t>
            </a:r>
          </a:p>
          <a:p>
            <a:pPr algn="ctr">
              <a:buNone/>
            </a:pPr>
            <a:r>
              <a:rPr lang="en-GB" sz="6000" dirty="0">
                <a:latin typeface="Arial" pitchFamily="34" charset="0"/>
                <a:cs typeface="Arial" pitchFamily="34" charset="0"/>
              </a:rPr>
              <a:t>Assessment 1 – Poster Presentation</a:t>
            </a:r>
          </a:p>
          <a:p>
            <a:endParaRPr lang="en-GB" dirty="0"/>
          </a:p>
          <a:p>
            <a:endParaRPr lang="en-GB" dirty="0"/>
          </a:p>
          <a:p>
            <a:pPr>
              <a:buNone/>
            </a:pPr>
            <a:r>
              <a:rPr lang="en-GB" sz="6000" dirty="0">
                <a:latin typeface="Arial" pitchFamily="34" charset="0"/>
                <a:cs typeface="Arial" pitchFamily="34" charset="0"/>
              </a:rPr>
              <a:t>Lector: </a:t>
            </a:r>
            <a:r>
              <a:rPr lang="en-GB" sz="6000" dirty="0" err="1">
                <a:latin typeface="Arial" pitchFamily="34" charset="0"/>
                <a:cs typeface="Arial" pitchFamily="34" charset="0"/>
              </a:rPr>
              <a:t>Noura</a:t>
            </a:r>
            <a:r>
              <a:rPr lang="en-GB" sz="6000" dirty="0">
                <a:latin typeface="Arial" pitchFamily="34" charset="0"/>
                <a:cs typeface="Arial" pitchFamily="34" charset="0"/>
              </a:rPr>
              <a:t> Mohamed</a:t>
            </a:r>
          </a:p>
          <a:p>
            <a:pPr>
              <a:buNone/>
            </a:pPr>
            <a:r>
              <a:rPr lang="en-GB" sz="6000" dirty="0">
                <a:latin typeface="Arial" pitchFamily="34" charset="0"/>
                <a:cs typeface="Arial" pitchFamily="34" charset="0"/>
              </a:rPr>
              <a:t>Student: Mirela Bors</a:t>
            </a:r>
          </a:p>
          <a:p>
            <a:pPr>
              <a:buNone/>
            </a:pPr>
            <a:r>
              <a:rPr lang="en-GB" sz="6000" dirty="0">
                <a:latin typeface="Arial" pitchFamily="34" charset="0"/>
                <a:cs typeface="Arial" pitchFamily="34" charset="0"/>
              </a:rPr>
              <a:t>Id: 1920412</a:t>
            </a:r>
          </a:p>
          <a:p>
            <a:pPr>
              <a:buNone/>
            </a:pPr>
            <a:r>
              <a:rPr lang="en-GB" sz="6000" dirty="0">
                <a:latin typeface="Arial" pitchFamily="34" charset="0"/>
                <a:cs typeface="Arial" pitchFamily="34" charset="0"/>
              </a:rPr>
              <a:t>BSc Health and Social Care Level 5, Term 1, G2</a:t>
            </a:r>
          </a:p>
          <a:p>
            <a:pPr>
              <a:buNone/>
            </a:pPr>
            <a:r>
              <a:rPr lang="en-GB" sz="6000" dirty="0">
                <a:latin typeface="Arial" pitchFamily="34" charset="0"/>
                <a:cs typeface="Arial" pitchFamily="34" charset="0"/>
              </a:rPr>
              <a:t>Module code: BMHP5003</a:t>
            </a:r>
          </a:p>
        </p:txBody>
      </p:sp>
    </p:spTree>
    <p:extLst>
      <p:ext uri="{BB962C8B-B14F-4D97-AF65-F5344CB8AC3E}">
        <p14:creationId xmlns:p14="http://schemas.microsoft.com/office/powerpoint/2010/main" val="24805898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837" y="0"/>
            <a:ext cx="25054560" cy="1615284"/>
          </a:xfrm>
        </p:spPr>
        <p:txBody>
          <a:bodyPr>
            <a:normAutofit fontScale="90000"/>
          </a:bodyPr>
          <a:lstStyle/>
          <a:p>
            <a:pPr algn="just"/>
            <a:br>
              <a:rPr lang="en-US" sz="8800" b="1" dirty="0">
                <a:solidFill>
                  <a:schemeClr val="bg2">
                    <a:lumMod val="25000"/>
                  </a:schemeClr>
                </a:solidFill>
                <a:latin typeface="+mn-lt"/>
              </a:rPr>
            </a:br>
            <a:r>
              <a:rPr lang="en-US" sz="8800" b="1" dirty="0">
                <a:solidFill>
                  <a:schemeClr val="bg2">
                    <a:lumMod val="25000"/>
                  </a:schemeClr>
                </a:solidFill>
                <a:latin typeface="+mn-lt"/>
              </a:rPr>
              <a:t> </a:t>
            </a:r>
            <a:br>
              <a:rPr lang="en-US" sz="8800" b="1" dirty="0">
                <a:solidFill>
                  <a:schemeClr val="bg2">
                    <a:lumMod val="25000"/>
                  </a:schemeClr>
                </a:solidFill>
                <a:latin typeface="+mn-lt"/>
              </a:rPr>
            </a:br>
            <a:r>
              <a:rPr lang="en-US" sz="8800" b="1" dirty="0">
                <a:solidFill>
                  <a:schemeClr val="bg2">
                    <a:lumMod val="25000"/>
                  </a:schemeClr>
                </a:solidFill>
                <a:latin typeface="+mn-lt"/>
              </a:rPr>
              <a:t>   Introduction to Physiology: Diabetes 	</a:t>
            </a:r>
            <a:br>
              <a:rPr lang="en-US" sz="8800" b="1" dirty="0">
                <a:solidFill>
                  <a:schemeClr val="bg2">
                    <a:lumMod val="25000"/>
                  </a:schemeClr>
                </a:solidFill>
                <a:latin typeface="+mn-lt"/>
              </a:rPr>
            </a:br>
            <a:r>
              <a:rPr lang="en-US" sz="8800" b="1" dirty="0">
                <a:solidFill>
                  <a:schemeClr val="bg2">
                    <a:lumMod val="25000"/>
                  </a:schemeClr>
                </a:solidFill>
                <a:latin typeface="+mn-lt"/>
              </a:rPr>
              <a:t> 	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55637" y="3185319"/>
            <a:ext cx="8458200" cy="5334000"/>
          </a:xfrm>
        </p:spPr>
        <p:txBody>
          <a:bodyPr>
            <a:normAutofit fontScale="25000" lnSpcReduction="20000"/>
          </a:bodyPr>
          <a:lstStyle/>
          <a:p>
            <a:pPr marL="118923" indent="0" algn="just">
              <a:buNone/>
            </a:pPr>
            <a:r>
              <a:rPr lang="en-US" sz="14400" b="1" dirty="0">
                <a:solidFill>
                  <a:schemeClr val="bg2">
                    <a:lumMod val="25000"/>
                  </a:schemeClr>
                </a:solidFill>
              </a:rPr>
              <a:t>Introduction</a:t>
            </a:r>
          </a:p>
          <a:p>
            <a:pPr lvl="0" algn="just">
              <a:buFont typeface="Wingdings" pitchFamily="2" charset="2"/>
              <a:buChar char="Ø"/>
            </a:pPr>
            <a:r>
              <a:rPr lang="en-GB" sz="14400" dirty="0"/>
              <a:t>Diabetes is known as a chronic disease.</a:t>
            </a:r>
          </a:p>
          <a:p>
            <a:pPr lvl="0" algn="just">
              <a:buFont typeface="Wingdings" pitchFamily="2" charset="2"/>
              <a:buChar char="Ø"/>
            </a:pPr>
            <a:r>
              <a:rPr lang="en-GB" sz="14400" dirty="0"/>
              <a:t>It occurs due to the increase in sugar levels. </a:t>
            </a:r>
          </a:p>
          <a:p>
            <a:pPr lvl="0" algn="just">
              <a:buFont typeface="Wingdings" pitchFamily="2" charset="2"/>
              <a:buChar char="Ø"/>
            </a:pPr>
            <a:r>
              <a:rPr lang="en-GB" sz="14400" dirty="0"/>
              <a:t>The pancreas is not able to generate enough insulin</a:t>
            </a:r>
          </a:p>
          <a:p>
            <a:pPr lvl="0" algn="just">
              <a:buFont typeface="Wingdings" pitchFamily="2" charset="2"/>
              <a:buChar char="Ø"/>
            </a:pPr>
            <a:r>
              <a:rPr lang="en-GB" sz="14400" dirty="0"/>
              <a:t>There are three common types of diabetes that include type-1 diabetes, type-2 diabetes and Gestational</a:t>
            </a:r>
            <a:r>
              <a:rPr lang="en-GB" sz="14400" b="1" dirty="0"/>
              <a:t> (</a:t>
            </a:r>
            <a:r>
              <a:rPr lang="en-GB" sz="14400" dirty="0"/>
              <a:t>Mesmar et al., 2017).</a:t>
            </a:r>
          </a:p>
          <a:p>
            <a:pPr marL="118923" indent="0" algn="just">
              <a:buNone/>
            </a:pPr>
            <a:endParaRPr lang="en-US" sz="14400" b="1" dirty="0">
              <a:solidFill>
                <a:schemeClr val="bg2">
                  <a:lumMod val="10000"/>
                </a:schemeClr>
              </a:solidFill>
            </a:endParaRPr>
          </a:p>
          <a:p>
            <a:pPr marL="118923" indent="0" algn="just">
              <a:buNone/>
            </a:pPr>
            <a:endParaRPr lang="en-US" sz="14400" b="1" dirty="0">
              <a:solidFill>
                <a:schemeClr val="tx1"/>
              </a:solidFill>
            </a:endParaRPr>
          </a:p>
          <a:p>
            <a:pPr marL="118923" indent="0" algn="just">
              <a:buNone/>
            </a:pPr>
            <a:endParaRPr lang="en-US" sz="14400" b="1" dirty="0">
              <a:solidFill>
                <a:schemeClr val="tx1"/>
              </a:solidFill>
            </a:endParaRPr>
          </a:p>
          <a:p>
            <a:pPr marL="118923" indent="0" algn="just">
              <a:buNone/>
            </a:pPr>
            <a:endParaRPr lang="en-US" sz="14400" b="1" dirty="0">
              <a:solidFill>
                <a:schemeClr val="tx1"/>
              </a:solidFill>
            </a:endParaRPr>
          </a:p>
          <a:p>
            <a:pPr marL="118923" indent="0" algn="just">
              <a:buNone/>
            </a:pPr>
            <a:endParaRPr lang="en-US" sz="14400" b="1" dirty="0"/>
          </a:p>
          <a:p>
            <a:pPr marL="118923" indent="0" algn="just">
              <a:buNone/>
            </a:pPr>
            <a:endParaRPr lang="en-US" sz="14400" b="1" dirty="0">
              <a:solidFill>
                <a:schemeClr val="tx1"/>
              </a:solidFill>
            </a:endParaRPr>
          </a:p>
          <a:p>
            <a:pPr marL="118923" indent="0" algn="just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118923" indent="0" algn="just">
              <a:buNone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Content Placeholder 5"/>
          <p:cNvSpPr txBox="1">
            <a:spLocks/>
          </p:cNvSpPr>
          <p:nvPr/>
        </p:nvSpPr>
        <p:spPr>
          <a:xfrm>
            <a:off x="19553237" y="3185319"/>
            <a:ext cx="9948495" cy="6101026"/>
          </a:xfrm>
          <a:prstGeom prst="rect">
            <a:avLst/>
          </a:prstGeom>
        </p:spPr>
        <p:txBody>
          <a:bodyPr vert="horz" lIns="297308" tIns="148654" rIns="297308" bIns="148654">
            <a:normAutofit/>
          </a:bodyPr>
          <a:lstStyle>
            <a:lvl1pPr marL="1367617" indent="-1248694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9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8733" indent="-891924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8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70388" indent="-83246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7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162312" indent="-773001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6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846121" indent="-594616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6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529929" indent="-594616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6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43468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5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957008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5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581354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5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8923" indent="0" algn="just">
              <a:buNone/>
            </a:pPr>
            <a:endParaRPr lang="en-GB" sz="9600" dirty="0"/>
          </a:p>
          <a:p>
            <a:pPr marL="118923" indent="0" algn="just">
              <a:buNone/>
            </a:pPr>
            <a:endParaRPr lang="en-GB" sz="9600" dirty="0"/>
          </a:p>
          <a:p>
            <a:pPr marL="118923" indent="0" algn="just">
              <a:buNone/>
            </a:pPr>
            <a:endParaRPr lang="en-GB" sz="9600" dirty="0"/>
          </a:p>
          <a:p>
            <a:pPr algn="just"/>
            <a:endParaRPr lang="en-GB" sz="11200" dirty="0"/>
          </a:p>
          <a:p>
            <a:pPr marL="118923" indent="0" algn="just">
              <a:buFont typeface="Wingdings 2"/>
              <a:buNone/>
            </a:pPr>
            <a:endParaRPr lang="en-GB" dirty="0"/>
          </a:p>
        </p:txBody>
      </p:sp>
      <p:sp>
        <p:nvSpPr>
          <p:cNvPr id="9" name="Content Placeholder 5"/>
          <p:cNvSpPr txBox="1">
            <a:spLocks/>
          </p:cNvSpPr>
          <p:nvPr/>
        </p:nvSpPr>
        <p:spPr>
          <a:xfrm>
            <a:off x="18702459" y="11719719"/>
            <a:ext cx="10572273" cy="8214519"/>
          </a:xfrm>
          <a:prstGeom prst="rect">
            <a:avLst/>
          </a:prstGeom>
        </p:spPr>
        <p:txBody>
          <a:bodyPr vert="horz" lIns="297308" tIns="148654" rIns="297308" bIns="148654">
            <a:normAutofit/>
          </a:bodyPr>
          <a:lstStyle>
            <a:lvl1pPr marL="1367617" indent="-1248694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9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8733" indent="-891924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8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70388" indent="-83246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7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162312" indent="-773001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6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846121" indent="-594616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6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529929" indent="-594616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6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43468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5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957008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5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581354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5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8923" indent="0" algn="just">
              <a:buFont typeface="Wingdings 2"/>
              <a:buNone/>
            </a:pPr>
            <a:endParaRPr lang="en-GB" dirty="0"/>
          </a:p>
        </p:txBody>
      </p:sp>
      <p:sp>
        <p:nvSpPr>
          <p:cNvPr id="11" name="Content Placeholder 5"/>
          <p:cNvSpPr txBox="1">
            <a:spLocks/>
          </p:cNvSpPr>
          <p:nvPr/>
        </p:nvSpPr>
        <p:spPr>
          <a:xfrm>
            <a:off x="10028236" y="6203153"/>
            <a:ext cx="9330105" cy="7467600"/>
          </a:xfrm>
          <a:prstGeom prst="rect">
            <a:avLst/>
          </a:prstGeom>
        </p:spPr>
        <p:txBody>
          <a:bodyPr vert="horz" lIns="297308" tIns="148654" rIns="297308" bIns="148654">
            <a:normAutofit fontScale="25000" lnSpcReduction="20000"/>
          </a:bodyPr>
          <a:lstStyle>
            <a:lvl1pPr marL="1367617" indent="-1248694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9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8733" indent="-891924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8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70388" indent="-83246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7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162312" indent="-773001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6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846121" indent="-594616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6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529929" indent="-594616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6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43468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5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957008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5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581354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5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8923" indent="0" algn="just">
              <a:buNone/>
            </a:pPr>
            <a:endParaRPr lang="en-GB" sz="14400" b="1" dirty="0">
              <a:solidFill>
                <a:schemeClr val="bg2">
                  <a:lumMod val="10000"/>
                </a:schemeClr>
              </a:solidFill>
            </a:endParaRPr>
          </a:p>
          <a:p>
            <a:pPr marL="118923" indent="0">
              <a:buNone/>
            </a:pPr>
            <a:r>
              <a:rPr lang="en-GB" sz="14400" dirty="0">
                <a:solidFill>
                  <a:srgbClr val="002060"/>
                </a:solidFill>
              </a:rPr>
              <a:t>  </a:t>
            </a:r>
            <a:r>
              <a:rPr lang="en-GB" sz="14400" b="1" dirty="0">
                <a:solidFill>
                  <a:srgbClr val="002060"/>
                </a:solidFill>
              </a:rPr>
              <a:t>Analysis of case study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3600" dirty="0"/>
              <a:t>The Patient A’s assessment was undertaken using Health and Lifestyle Questionnaire.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3600" dirty="0"/>
              <a:t>It is identified that person has, hypertension, is a chronic smoker, suffers from high cholesterol, often consumed frozen and packaged food and has a unhealthy dietary routine, does not indulge in requires hours of exercise weekly, and consumes alcohol everyday.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3600" dirty="0"/>
              <a:t>All the factors identified above in Patient A’s case establishes the high risk factor towards development and poor management of diabetes mellitus Type II.</a:t>
            </a:r>
          </a:p>
          <a:p>
            <a:pPr marL="118923" indent="0" algn="just">
              <a:buNone/>
            </a:pPr>
            <a:endParaRPr lang="en-GB" sz="9600" b="1" dirty="0">
              <a:solidFill>
                <a:schemeClr val="bg2">
                  <a:lumMod val="10000"/>
                </a:schemeClr>
              </a:solidFill>
            </a:endParaRPr>
          </a:p>
          <a:p>
            <a:pPr marL="118923" indent="0" algn="just">
              <a:buNone/>
            </a:pPr>
            <a:endParaRPr lang="en-GB" sz="6600" dirty="0"/>
          </a:p>
          <a:p>
            <a:pPr marL="118923" indent="0" algn="just">
              <a:buNone/>
            </a:pPr>
            <a:endParaRPr lang="en-GB" sz="7400" b="1" dirty="0"/>
          </a:p>
          <a:p>
            <a:pPr marL="118923" indent="0" algn="just">
              <a:buNone/>
            </a:pPr>
            <a:br>
              <a:rPr lang="en-GB" sz="7400" b="1" dirty="0"/>
            </a:br>
            <a:endParaRPr lang="en-GB" dirty="0"/>
          </a:p>
          <a:p>
            <a:pPr marL="118923" indent="0" algn="just">
              <a:buFont typeface="Wingdings 2"/>
              <a:buNone/>
            </a:pPr>
            <a:endParaRPr lang="en-GB" dirty="0"/>
          </a:p>
        </p:txBody>
      </p:sp>
      <p:sp>
        <p:nvSpPr>
          <p:cNvPr id="12" name="Content Placeholder 5"/>
          <p:cNvSpPr txBox="1">
            <a:spLocks/>
          </p:cNvSpPr>
          <p:nvPr/>
        </p:nvSpPr>
        <p:spPr>
          <a:xfrm>
            <a:off x="19248437" y="2651919"/>
            <a:ext cx="9567495" cy="2514600"/>
          </a:xfrm>
          <a:prstGeom prst="rect">
            <a:avLst/>
          </a:prstGeom>
        </p:spPr>
        <p:txBody>
          <a:bodyPr vert="horz" lIns="297308" tIns="148654" rIns="297308" bIns="148654">
            <a:normAutofit lnSpcReduction="10000"/>
          </a:bodyPr>
          <a:lstStyle>
            <a:lvl1pPr marL="1367617" indent="-1248694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9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8733" indent="-891924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8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70388" indent="-83246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7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162312" indent="-773001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6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846121" indent="-594616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6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529929" indent="-594616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6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43468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5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957008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5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581354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5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8923" indent="0" algn="just">
              <a:buNone/>
            </a:pPr>
            <a:r>
              <a:rPr lang="en-US" sz="3600" b="1" dirty="0">
                <a:solidFill>
                  <a:schemeClr val="bg2">
                    <a:lumMod val="25000"/>
                  </a:schemeClr>
                </a:solidFill>
              </a:rPr>
              <a:t>Causes of Diabetes</a:t>
            </a:r>
          </a:p>
          <a:p>
            <a:pPr algn="just"/>
            <a:r>
              <a:rPr lang="en-GB" sz="3200" dirty="0"/>
              <a:t>Lack of physical activity</a:t>
            </a:r>
          </a:p>
          <a:p>
            <a:pPr algn="just"/>
            <a:r>
              <a:rPr lang="en-GB" sz="3200" dirty="0"/>
              <a:t>Genetics or family history</a:t>
            </a:r>
          </a:p>
          <a:p>
            <a:pPr algn="just"/>
            <a:r>
              <a:rPr lang="en-GB" sz="3200" dirty="0"/>
              <a:t>Insulin resistance</a:t>
            </a:r>
            <a:endParaRPr lang="en-US" sz="3200" dirty="0"/>
          </a:p>
          <a:p>
            <a:pPr marL="118923" indent="0" algn="just">
              <a:buNone/>
            </a:pPr>
            <a:endParaRPr lang="en-US" dirty="0"/>
          </a:p>
          <a:p>
            <a:pPr marL="118923" indent="0" algn="just">
              <a:buNone/>
            </a:pPr>
            <a:endParaRPr lang="en-GB" dirty="0"/>
          </a:p>
          <a:p>
            <a:pPr marL="118923" indent="0" algn="just">
              <a:buFont typeface="Wingdings 2"/>
              <a:buNone/>
            </a:pPr>
            <a:endParaRPr lang="en-GB" dirty="0"/>
          </a:p>
        </p:txBody>
      </p:sp>
      <p:sp>
        <p:nvSpPr>
          <p:cNvPr id="13" name="Content Placeholder 5"/>
          <p:cNvSpPr txBox="1">
            <a:spLocks/>
          </p:cNvSpPr>
          <p:nvPr/>
        </p:nvSpPr>
        <p:spPr>
          <a:xfrm>
            <a:off x="19400837" y="18272919"/>
            <a:ext cx="9948495" cy="1966119"/>
          </a:xfrm>
          <a:prstGeom prst="rect">
            <a:avLst/>
          </a:prstGeom>
        </p:spPr>
        <p:txBody>
          <a:bodyPr vert="horz" lIns="297308" tIns="148654" rIns="297308" bIns="148654">
            <a:normAutofit/>
          </a:bodyPr>
          <a:lstStyle>
            <a:lvl1pPr marL="1367617" indent="-1248694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9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8733" indent="-891924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8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70388" indent="-83246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7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162312" indent="-773001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6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846121" indent="-594616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6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529929" indent="-594616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6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43468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5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957008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5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581354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5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8923" indent="0" algn="just">
              <a:buNone/>
            </a:pPr>
            <a:endParaRPr lang="en-US" b="1" dirty="0"/>
          </a:p>
          <a:p>
            <a:pPr marL="118923" indent="0" algn="just">
              <a:buNone/>
            </a:pPr>
            <a:endParaRPr lang="en-GB" dirty="0"/>
          </a:p>
          <a:p>
            <a:pPr marL="118923" indent="0" algn="just">
              <a:buFont typeface="Wingdings 2"/>
              <a:buNone/>
            </a:pPr>
            <a:endParaRPr lang="en-GB" dirty="0"/>
          </a:p>
        </p:txBody>
      </p:sp>
      <p:sp>
        <p:nvSpPr>
          <p:cNvPr id="14" name="Content Placeholder 5"/>
          <p:cNvSpPr txBox="1">
            <a:spLocks/>
          </p:cNvSpPr>
          <p:nvPr/>
        </p:nvSpPr>
        <p:spPr>
          <a:xfrm>
            <a:off x="19096037" y="15453520"/>
            <a:ext cx="9525000" cy="4480718"/>
          </a:xfrm>
          <a:prstGeom prst="rect">
            <a:avLst/>
          </a:prstGeom>
        </p:spPr>
        <p:txBody>
          <a:bodyPr vert="horz" lIns="297308" tIns="148654" rIns="297308" bIns="148654">
            <a:normAutofit fontScale="32500" lnSpcReduction="20000"/>
          </a:bodyPr>
          <a:lstStyle>
            <a:lvl1pPr marL="1367617" indent="-1248694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9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8733" indent="-891924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8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70388" indent="-83246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7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162312" indent="-773001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6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846121" indent="-594616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6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529929" indent="-594616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6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43468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5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957008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5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581354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5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8923" indent="0" algn="just">
              <a:buNone/>
            </a:pPr>
            <a:r>
              <a:rPr lang="en-GB" sz="11100" b="1" dirty="0">
                <a:solidFill>
                  <a:schemeClr val="bg2">
                    <a:lumMod val="25000"/>
                  </a:schemeClr>
                </a:solidFill>
              </a:rPr>
              <a:t>Intervention of Diabetes</a:t>
            </a:r>
          </a:p>
          <a:p>
            <a:pPr marL="118923" indent="0" algn="just">
              <a:buNone/>
            </a:pPr>
            <a:r>
              <a:rPr lang="en-US" dirty="0"/>
              <a:t>Lifestyle intervention- it involves healthy eating practices, incorporation of physical activities, avoiding smoking and excessive alcohol consumption</a:t>
            </a:r>
          </a:p>
          <a:p>
            <a:pPr marL="118923" indent="0" algn="just">
              <a:buNone/>
            </a:pPr>
            <a:r>
              <a:rPr lang="en-US" dirty="0"/>
              <a:t>Behavioural intervention- includes goal setting in the form of stress ruction, relaxation and proper medication adherence (LeRoith et al., 2019).</a:t>
            </a:r>
          </a:p>
          <a:p>
            <a:pPr marL="118923" indent="0" algn="just">
              <a:buNone/>
            </a:pPr>
            <a:endParaRPr lang="en-US" sz="9600" dirty="0"/>
          </a:p>
          <a:p>
            <a:pPr marL="118923" indent="0" algn="just">
              <a:buNone/>
            </a:pPr>
            <a:endParaRPr lang="en-GB" b="1" dirty="0"/>
          </a:p>
          <a:p>
            <a:pPr marL="118923" indent="0" algn="just">
              <a:buNone/>
            </a:pPr>
            <a:endParaRPr lang="en-GB" dirty="0"/>
          </a:p>
          <a:p>
            <a:pPr marL="118923" indent="0" algn="just">
              <a:buNone/>
            </a:pPr>
            <a:endParaRPr lang="en-GB" dirty="0"/>
          </a:p>
          <a:p>
            <a:pPr marL="118923" indent="0" algn="just">
              <a:buFont typeface="Wingdings 2"/>
              <a:buNone/>
            </a:pPr>
            <a:endParaRPr lang="en-GB" dirty="0"/>
          </a:p>
        </p:txBody>
      </p:sp>
      <p:pic>
        <p:nvPicPr>
          <p:cNvPr id="20" name="Picture 19"/>
          <p:cNvPicPr/>
          <p:nvPr/>
        </p:nvPicPr>
        <p:blipFill>
          <a:blip r:embed="rId3"/>
          <a:stretch>
            <a:fillRect/>
          </a:stretch>
        </p:blipFill>
        <p:spPr bwMode="auto">
          <a:xfrm>
            <a:off x="10409237" y="2728119"/>
            <a:ext cx="746760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28"/>
          <p:cNvPicPr/>
          <p:nvPr/>
        </p:nvPicPr>
        <p:blipFill>
          <a:blip r:embed="rId4"/>
          <a:stretch>
            <a:fillRect/>
          </a:stretch>
        </p:blipFill>
        <p:spPr bwMode="auto">
          <a:xfrm>
            <a:off x="1417637" y="9357519"/>
            <a:ext cx="76962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Content Placeholder 5"/>
          <p:cNvSpPr txBox="1">
            <a:spLocks/>
          </p:cNvSpPr>
          <p:nvPr/>
        </p:nvSpPr>
        <p:spPr>
          <a:xfrm>
            <a:off x="808038" y="14386718"/>
            <a:ext cx="8991600" cy="5958686"/>
          </a:xfrm>
          <a:prstGeom prst="rect">
            <a:avLst/>
          </a:prstGeom>
        </p:spPr>
        <p:txBody>
          <a:bodyPr vert="horz" lIns="297308" tIns="148654" rIns="297308" bIns="148654">
            <a:normAutofit fontScale="25000" lnSpcReduction="20000"/>
          </a:bodyPr>
          <a:lstStyle>
            <a:lvl1pPr marL="1367617" indent="-1248694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9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8733" indent="-891924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8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70388" indent="-83246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7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162312" indent="-773001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6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846121" indent="-594616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6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529929" indent="-594616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6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43468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5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957008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5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581354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5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8923" indent="0" algn="just">
              <a:buNone/>
            </a:pPr>
            <a:r>
              <a:rPr lang="en-US" sz="14400" b="1" dirty="0">
                <a:solidFill>
                  <a:schemeClr val="bg2">
                    <a:lumMod val="25000"/>
                  </a:schemeClr>
                </a:solidFill>
              </a:rPr>
              <a:t>Physiology and Diabetes</a:t>
            </a:r>
          </a:p>
          <a:p>
            <a:pPr lvl="0" algn="just"/>
            <a:r>
              <a:rPr lang="en-GB" sz="14400" dirty="0"/>
              <a:t>The physiology of diabetes also includes different hormones such as glucagon, insulin and growth. </a:t>
            </a:r>
          </a:p>
          <a:p>
            <a:pPr lvl="0" algn="just"/>
            <a:r>
              <a:rPr lang="en-GB" sz="14400" dirty="0"/>
              <a:t>The interconnection of such hormones with the liver ensures to make pathological mechanisms. </a:t>
            </a:r>
          </a:p>
          <a:p>
            <a:pPr lvl="0" algn="just"/>
            <a:r>
              <a:rPr lang="en-GB" sz="14400" dirty="0"/>
              <a:t>Most diabetes is patients include type-2 diabetes where the person may gain excessive fat in their upper body areas (Langenberg and Lotta, 2018).</a:t>
            </a:r>
          </a:p>
          <a:p>
            <a:pPr marL="118923" indent="0" algn="just">
              <a:buNone/>
            </a:pPr>
            <a:endParaRPr lang="en-GB" sz="9600" b="1" dirty="0">
              <a:solidFill>
                <a:schemeClr val="bg2">
                  <a:lumMod val="10000"/>
                </a:schemeClr>
              </a:solidFill>
            </a:endParaRPr>
          </a:p>
          <a:p>
            <a:pPr marL="118923" indent="0" algn="just">
              <a:buNone/>
            </a:pPr>
            <a:endParaRPr lang="en-GB" sz="6600" dirty="0"/>
          </a:p>
          <a:p>
            <a:pPr marL="118923" indent="0" algn="just">
              <a:buNone/>
            </a:pPr>
            <a:endParaRPr lang="en-GB" sz="7400" b="1" dirty="0"/>
          </a:p>
          <a:p>
            <a:pPr marL="118923" indent="0" algn="just">
              <a:buNone/>
            </a:pPr>
            <a:br>
              <a:rPr lang="en-GB" sz="7400" b="1" dirty="0"/>
            </a:br>
            <a:endParaRPr lang="en-GB" dirty="0"/>
          </a:p>
          <a:p>
            <a:pPr marL="118923" indent="0" algn="just">
              <a:buFont typeface="Wingdings 2"/>
              <a:buNone/>
            </a:pPr>
            <a:endParaRPr lang="en-GB" dirty="0"/>
          </a:p>
        </p:txBody>
      </p:sp>
      <p:sp>
        <p:nvSpPr>
          <p:cNvPr id="33" name="Content Placeholder 5"/>
          <p:cNvSpPr txBox="1">
            <a:spLocks/>
          </p:cNvSpPr>
          <p:nvPr/>
        </p:nvSpPr>
        <p:spPr>
          <a:xfrm>
            <a:off x="19248437" y="4937918"/>
            <a:ext cx="9948495" cy="4267199"/>
          </a:xfrm>
          <a:prstGeom prst="rect">
            <a:avLst/>
          </a:prstGeom>
        </p:spPr>
        <p:txBody>
          <a:bodyPr vert="horz" lIns="297308" tIns="148654" rIns="297308" bIns="148654">
            <a:normAutofit fontScale="92500" lnSpcReduction="20000"/>
          </a:bodyPr>
          <a:lstStyle>
            <a:lvl1pPr marL="1367617" indent="-1248694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9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8733" indent="-891924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8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70388" indent="-83246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7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162312" indent="-773001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6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846121" indent="-594616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6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529929" indent="-594616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6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43468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5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957008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5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581354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5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8923" indent="0" algn="just">
              <a:buNone/>
            </a:pPr>
            <a:r>
              <a:rPr lang="en-US" sz="3900" b="1" dirty="0">
                <a:solidFill>
                  <a:schemeClr val="bg2">
                    <a:lumMod val="25000"/>
                  </a:schemeClr>
                </a:solidFill>
              </a:rPr>
              <a:t>Risks of Diabetes</a:t>
            </a:r>
            <a:endParaRPr lang="en-GB" sz="3900" b="1" dirty="0">
              <a:solidFill>
                <a:schemeClr val="bg2">
                  <a:lumMod val="25000"/>
                </a:schemeClr>
              </a:solidFill>
            </a:endParaRPr>
          </a:p>
          <a:p>
            <a:pPr algn="just"/>
            <a:r>
              <a:rPr lang="en-GB" sz="3500" b="1" dirty="0"/>
              <a:t>Type-1 diabetes</a:t>
            </a:r>
            <a:r>
              <a:rPr lang="en-GB" sz="3500" dirty="0"/>
              <a:t>: illness, disease of pancreases, autoantibodies and family history</a:t>
            </a:r>
          </a:p>
          <a:p>
            <a:pPr algn="just"/>
            <a:r>
              <a:rPr lang="en-GB" sz="3500" b="1" dirty="0"/>
              <a:t>Type-2 diabetes</a:t>
            </a:r>
            <a:r>
              <a:rPr lang="en-GB" sz="3500" dirty="0"/>
              <a:t>: obesity, sedentary lifestyle, Polycystic ovary syndrome, and impaired glucose tolerance.</a:t>
            </a:r>
          </a:p>
          <a:p>
            <a:pPr algn="just"/>
            <a:r>
              <a:rPr lang="en-GB" sz="3500" b="1" dirty="0"/>
              <a:t>Gestational</a:t>
            </a:r>
            <a:r>
              <a:rPr lang="en-GB" sz="3500" dirty="0"/>
              <a:t>- glucose intolerance, obesity and ethnic background</a:t>
            </a:r>
          </a:p>
          <a:p>
            <a:pPr marL="118923" indent="0" algn="just">
              <a:buNone/>
            </a:pPr>
            <a:endParaRPr lang="en-GB" dirty="0"/>
          </a:p>
          <a:p>
            <a:pPr marL="118923" indent="0" algn="just">
              <a:buFont typeface="Wingdings 2"/>
              <a:buNone/>
            </a:pPr>
            <a:endParaRPr lang="en-GB" dirty="0"/>
          </a:p>
        </p:txBody>
      </p:sp>
      <p:sp>
        <p:nvSpPr>
          <p:cNvPr id="34" name="Content Placeholder 5"/>
          <p:cNvSpPr txBox="1">
            <a:spLocks/>
          </p:cNvSpPr>
          <p:nvPr/>
        </p:nvSpPr>
        <p:spPr>
          <a:xfrm>
            <a:off x="18867437" y="3794919"/>
            <a:ext cx="9948495" cy="2590800"/>
          </a:xfrm>
          <a:prstGeom prst="rect">
            <a:avLst/>
          </a:prstGeom>
        </p:spPr>
        <p:txBody>
          <a:bodyPr vert="horz" lIns="297308" tIns="148654" rIns="297308" bIns="148654">
            <a:normAutofit/>
          </a:bodyPr>
          <a:lstStyle>
            <a:lvl1pPr marL="1367617" indent="-1248694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9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8733" indent="-891924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8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70388" indent="-83246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7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162312" indent="-773001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6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846121" indent="-594616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6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529929" indent="-594616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6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43468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5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957008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5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581354" indent="-594616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5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8923" indent="0" algn="just">
              <a:buNone/>
            </a:pPr>
            <a:endParaRPr lang="en-GB" dirty="0"/>
          </a:p>
          <a:p>
            <a:pPr marL="118923" indent="0" algn="just">
              <a:buFont typeface="Wingdings 2"/>
              <a:buNone/>
            </a:pPr>
            <a:endParaRPr lang="en-GB" dirty="0"/>
          </a:p>
        </p:txBody>
      </p:sp>
      <p:pic>
        <p:nvPicPr>
          <p:cNvPr id="35" name="Picture 34"/>
          <p:cNvPicPr/>
          <p:nvPr/>
        </p:nvPicPr>
        <p:blipFill>
          <a:blip r:embed="rId5"/>
          <a:stretch>
            <a:fillRect/>
          </a:stretch>
        </p:blipFill>
        <p:spPr bwMode="auto">
          <a:xfrm>
            <a:off x="19400837" y="9205118"/>
            <a:ext cx="9753600" cy="5638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Picture 35"/>
          <p:cNvPicPr/>
          <p:nvPr/>
        </p:nvPicPr>
        <p:blipFill>
          <a:blip r:embed="rId6"/>
          <a:stretch>
            <a:fillRect/>
          </a:stretch>
        </p:blipFill>
        <p:spPr bwMode="auto">
          <a:xfrm>
            <a:off x="10809469" y="13975553"/>
            <a:ext cx="8057967" cy="59586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92412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5C5D6D2-17DA-453D-8FF7-0787F4DEC369}"/>
              </a:ext>
            </a:extLst>
          </p:cNvPr>
          <p:cNvSpPr txBox="1"/>
          <p:nvPr/>
        </p:nvSpPr>
        <p:spPr>
          <a:xfrm>
            <a:off x="1036637" y="232142"/>
            <a:ext cx="28498800" cy="80945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8745" algn="just"/>
            <a:r>
              <a:rPr lang="en-US" sz="4000" b="1" kern="1200" dirty="0">
                <a:solidFill>
                  <a:srgbClr val="3B3838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References</a:t>
            </a:r>
          </a:p>
          <a:p>
            <a:pPr marL="118745" algn="just"/>
            <a:endParaRPr lang="en-GB" sz="4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8745" algn="just"/>
            <a:r>
              <a:rPr lang="en-US" sz="40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Langenberg</a:t>
            </a:r>
            <a:r>
              <a:rPr lang="en-US" sz="40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C. and Lotta, L.A. (2018). Genomic insights into the causes of type 2 diabetes. The Lancet, 391(10138), pp.2463-2474.</a:t>
            </a:r>
          </a:p>
          <a:p>
            <a:pPr marL="118745" algn="just"/>
            <a:endParaRPr lang="en-GB" sz="4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8745" algn="just"/>
            <a:r>
              <a:rPr lang="en-US" sz="40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LeRoith</a:t>
            </a:r>
            <a:r>
              <a:rPr lang="en-US" sz="40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D., </a:t>
            </a:r>
            <a:r>
              <a:rPr lang="en-US" sz="40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Biessels</a:t>
            </a:r>
            <a:r>
              <a:rPr lang="en-US" sz="40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G.J., Braithwaite, S.S., </a:t>
            </a:r>
            <a:r>
              <a:rPr lang="en-US" sz="40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Casanueva</a:t>
            </a:r>
            <a:r>
              <a:rPr lang="en-US" sz="40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F.F., </a:t>
            </a:r>
            <a:r>
              <a:rPr lang="en-US" sz="40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Draznin</a:t>
            </a:r>
            <a:r>
              <a:rPr lang="en-US" sz="40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B., Halter, J.B., Hirsch, I.B., McDonnell, M.E., </a:t>
            </a:r>
            <a:r>
              <a:rPr lang="en-US" sz="40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Molitch</a:t>
            </a:r>
            <a:r>
              <a:rPr lang="en-US" sz="40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M.E., Murad, M.H. and Sinclair, A.J. (2019). Treatment of diabetes in older adults: an Endocrine Society clinical practice guideline. The Journal of Clinical Endocrinology &amp; Metabolism, 104(5), pp.1520-1574.</a:t>
            </a:r>
          </a:p>
          <a:p>
            <a:pPr marL="118745" algn="just"/>
            <a:endParaRPr lang="en-GB" sz="4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8745" algn="just"/>
            <a:r>
              <a:rPr lang="en-US" sz="40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Mesmar</a:t>
            </a:r>
            <a:r>
              <a:rPr lang="en-US" sz="40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B., </a:t>
            </a:r>
            <a:r>
              <a:rPr lang="en-US" sz="40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Poola-Kella</a:t>
            </a:r>
            <a:r>
              <a:rPr lang="en-US" sz="40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S. and Malek, R. (2017). The physiology behind diabetes mellitus in patients with pheochromocytoma: a review of the literature. Endocrine Practice, 23(8), pp.999</a:t>
            </a:r>
          </a:p>
          <a:p>
            <a:pPr marL="118745" algn="just"/>
            <a:endParaRPr lang="en-GB" sz="4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8745" algn="just"/>
            <a:r>
              <a:rPr lang="en-US" sz="40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Olfert, M.D. and </a:t>
            </a:r>
            <a:r>
              <a:rPr lang="en-US" sz="40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Wattick</a:t>
            </a:r>
            <a:r>
              <a:rPr lang="en-US" sz="40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R.A. (2018). Vegetarian diets and the risk of diabetes. Current diabetes reports, 18(11), pp.1-6.</a:t>
            </a:r>
            <a:endParaRPr lang="en-GB" sz="4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4643841"/>
      </p:ext>
    </p:extLst>
  </p:cSld>
  <p:clrMapOvr>
    <a:masterClrMapping/>
  </p:clrMapOvr>
</p:sld>
</file>

<file path=ppt/theme/theme1.xml><?xml version="1.0" encoding="utf-8"?>
<a:theme xmlns:a="http://schemas.openxmlformats.org/drawingml/2006/main" name="Technic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352</TotalTime>
  <Words>555</Words>
  <Application>Microsoft Office PowerPoint</Application>
  <PresentationFormat>Custom</PresentationFormat>
  <Paragraphs>71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Arial</vt:lpstr>
      <vt:lpstr>Calibri</vt:lpstr>
      <vt:lpstr>Franklin Gothic Book</vt:lpstr>
      <vt:lpstr>Times New Roman</vt:lpstr>
      <vt:lpstr>Wingdings</vt:lpstr>
      <vt:lpstr>Wingdings 2</vt:lpstr>
      <vt:lpstr>Technic</vt:lpstr>
      <vt:lpstr>PowerPoint Presentation</vt:lpstr>
      <vt:lpstr>      Introduction to Physiology: Diabetes   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 and Small Business</dc:title>
  <dc:creator>enter</dc:creator>
  <cp:lastModifiedBy>mirela bors</cp:lastModifiedBy>
  <cp:revision>24</cp:revision>
  <dcterms:created xsi:type="dcterms:W3CDTF">2021-06-26T04:43:43Z</dcterms:created>
  <dcterms:modified xsi:type="dcterms:W3CDTF">2021-07-27T20:46:26Z</dcterms:modified>
</cp:coreProperties>
</file>