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7" r:id="rId2"/>
    <p:sldId id="258" r:id="rId3"/>
    <p:sldId id="283" r:id="rId4"/>
    <p:sldId id="260" r:id="rId5"/>
    <p:sldId id="284" r:id="rId6"/>
    <p:sldId id="285" r:id="rId7"/>
    <p:sldId id="286" r:id="rId8"/>
    <p:sldId id="287" r:id="rId9"/>
    <p:sldId id="288" r:id="rId10"/>
    <p:sldId id="289" r:id="rId11"/>
    <p:sldId id="290" r:id="rId12"/>
    <p:sldId id="291" r:id="rId13"/>
    <p:sldId id="292" r:id="rId14"/>
    <p:sldId id="293" r:id="rId15"/>
    <p:sldId id="294" r:id="rId16"/>
    <p:sldId id="295" r:id="rId17"/>
    <p:sldId id="273" r:id="rId18"/>
    <p:sldId id="275" r:id="rId19"/>
    <p:sldId id="296" r:id="rId20"/>
    <p:sldId id="297" r:id="rId21"/>
    <p:sldId id="282" r:id="rId22"/>
    <p:sldId id="298" r:id="rId23"/>
    <p:sldId id="29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90"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3/2/2020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twAChtg8oFw"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creately.com/creately-start?tempID=js45vqaq1"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I_bpBRuUci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Business Planning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Session 5</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20D0-7651-40EE-BE90-602BE4135521}"/>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Taking the Plunge……………</a:t>
            </a:r>
          </a:p>
        </p:txBody>
      </p:sp>
      <p:sp>
        <p:nvSpPr>
          <p:cNvPr id="4" name="Rectangle: Rounded Corners 3">
            <a:extLst>
              <a:ext uri="{FF2B5EF4-FFF2-40B4-BE49-F238E27FC236}">
                <a16:creationId xmlns:a16="http://schemas.microsoft.com/office/drawing/2014/main" id="{AF450D6B-6A59-403D-97AE-324ABDE1F1F5}"/>
              </a:ext>
            </a:extLst>
          </p:cNvPr>
          <p:cNvSpPr/>
          <p:nvPr/>
        </p:nvSpPr>
        <p:spPr>
          <a:xfrm>
            <a:off x="890048" y="2244524"/>
            <a:ext cx="4345757" cy="1262248"/>
          </a:xfrm>
          <a:prstGeom prst="roundRect">
            <a:avLst/>
          </a:prstGeom>
          <a:ln w="38100"/>
        </p:spPr>
        <p:style>
          <a:lnRef idx="2">
            <a:schemeClr val="accent3"/>
          </a:lnRef>
          <a:fillRef idx="1">
            <a:schemeClr val="lt1"/>
          </a:fillRef>
          <a:effectRef idx="0">
            <a:schemeClr val="accent3"/>
          </a:effectRef>
          <a:fontRef idx="minor">
            <a:schemeClr val="dk1"/>
          </a:fontRef>
        </p:style>
        <p:txBody>
          <a:bodyPr rtlCol="0" anchor="ctr"/>
          <a:lstStyle/>
          <a:p>
            <a:pPr algn="ctr"/>
            <a:r>
              <a:rPr lang="en-GB" sz="3000" b="1" dirty="0"/>
              <a:t>What is a Business Plan? </a:t>
            </a:r>
          </a:p>
        </p:txBody>
      </p:sp>
      <p:pic>
        <p:nvPicPr>
          <p:cNvPr id="1026" name="Picture 2">
            <a:extLst>
              <a:ext uri="{FF2B5EF4-FFF2-40B4-BE49-F238E27FC236}">
                <a16:creationId xmlns:a16="http://schemas.microsoft.com/office/drawing/2014/main" id="{DA4E9FD2-158E-48BE-A521-9D92FB21F3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5522" y="2244523"/>
            <a:ext cx="5349678" cy="4037814"/>
          </a:xfrm>
          <a:prstGeom prst="rect">
            <a:avLst/>
          </a:prstGeom>
          <a:noFill/>
          <a:extLst>
            <a:ext uri="{909E8E84-426E-40DD-AFC4-6F175D3DCCD1}">
              <a14:hiddenFill xmlns:a14="http://schemas.microsoft.com/office/drawing/2010/main">
                <a:solidFill>
                  <a:srgbClr val="FFFFFF"/>
                </a:solidFill>
              </a14:hiddenFill>
            </a:ext>
          </a:extLst>
        </p:spPr>
      </p:pic>
      <p:sp>
        <p:nvSpPr>
          <p:cNvPr id="5" name="Arrow: Pentagon 4">
            <a:extLst>
              <a:ext uri="{FF2B5EF4-FFF2-40B4-BE49-F238E27FC236}">
                <a16:creationId xmlns:a16="http://schemas.microsoft.com/office/drawing/2014/main" id="{E7B40714-ED3F-4AD8-80E6-DA2EF6874E95}"/>
              </a:ext>
            </a:extLst>
          </p:cNvPr>
          <p:cNvSpPr/>
          <p:nvPr/>
        </p:nvSpPr>
        <p:spPr>
          <a:xfrm>
            <a:off x="890048" y="3737103"/>
            <a:ext cx="4803742" cy="2348216"/>
          </a:xfrm>
          <a:prstGeom prst="homePlate">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2200" b="1" dirty="0"/>
              <a:t>Some might argue that a Business Plan is like a road map – It is a long view of where your Business is, where it is going and how you will get there.</a:t>
            </a:r>
          </a:p>
        </p:txBody>
      </p:sp>
    </p:spTree>
    <p:extLst>
      <p:ext uri="{BB962C8B-B14F-4D97-AF65-F5344CB8AC3E}">
        <p14:creationId xmlns:p14="http://schemas.microsoft.com/office/powerpoint/2010/main" val="143835380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975E6F-5F2A-4D51-B75C-377623AF425D}"/>
              </a:ext>
            </a:extLst>
          </p:cNvPr>
          <p:cNvSpPr>
            <a:spLocks noGrp="1"/>
          </p:cNvSpPr>
          <p:nvPr>
            <p:ph idx="1"/>
          </p:nvPr>
        </p:nvSpPr>
        <p:spPr>
          <a:xfrm>
            <a:off x="1066800" y="2422282"/>
            <a:ext cx="10058400" cy="2831204"/>
          </a:xfrm>
        </p:spPr>
        <p:txBody>
          <a:bodyPr>
            <a:normAutofit/>
          </a:bodyPr>
          <a:lstStyle/>
          <a:p>
            <a:pPr marL="0" indent="0" algn="ctr">
              <a:buNone/>
            </a:pPr>
            <a:r>
              <a:rPr lang="en-GB" sz="3000" b="1" dirty="0"/>
              <a:t>A business plan is a document that describes your business in terms of what it does, the products and services it offers, your business strategy and business goals, and your action plan outlining how you plan to achieve your goals and earn money.</a:t>
            </a:r>
          </a:p>
        </p:txBody>
      </p:sp>
      <p:sp>
        <p:nvSpPr>
          <p:cNvPr id="5" name="Title 4">
            <a:extLst>
              <a:ext uri="{FF2B5EF4-FFF2-40B4-BE49-F238E27FC236}">
                <a16:creationId xmlns:a16="http://schemas.microsoft.com/office/drawing/2014/main" id="{B765AAEC-ABF6-4B6C-9AB7-40AC7992D48E}"/>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What is a Business Plan?</a:t>
            </a:r>
          </a:p>
        </p:txBody>
      </p:sp>
    </p:spTree>
    <p:extLst>
      <p:ext uri="{BB962C8B-B14F-4D97-AF65-F5344CB8AC3E}">
        <p14:creationId xmlns:p14="http://schemas.microsoft.com/office/powerpoint/2010/main" val="246126859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e apprentice">
            <a:hlinkClick r:id="rId2"/>
            <a:extLst>
              <a:ext uri="{FF2B5EF4-FFF2-40B4-BE49-F238E27FC236}">
                <a16:creationId xmlns:a16="http://schemas.microsoft.com/office/drawing/2014/main" id="{BD067EFF-E998-4F9E-91FF-BFB572D22D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0159" y="1361088"/>
            <a:ext cx="7347908" cy="41358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95054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0A12-B4DD-4D92-8F72-8732D7D996A5}"/>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a:t>How to Create a Business Plan</a:t>
            </a:r>
            <a:endParaRPr lang="en-GB" b="1" dirty="0"/>
          </a:p>
        </p:txBody>
      </p:sp>
      <p:sp>
        <p:nvSpPr>
          <p:cNvPr id="4" name="Rectangle: Rounded Corners 3">
            <a:extLst>
              <a:ext uri="{FF2B5EF4-FFF2-40B4-BE49-F238E27FC236}">
                <a16:creationId xmlns:a16="http://schemas.microsoft.com/office/drawing/2014/main" id="{B38B42CD-79A3-4664-AE79-3C0938DC7A2B}"/>
              </a:ext>
            </a:extLst>
          </p:cNvPr>
          <p:cNvSpPr/>
          <p:nvPr/>
        </p:nvSpPr>
        <p:spPr>
          <a:xfrm>
            <a:off x="3486599" y="3271066"/>
            <a:ext cx="5062178" cy="1853023"/>
          </a:xfrm>
          <a:prstGeom prst="roundRect">
            <a:avLst/>
          </a:prstGeom>
          <a:ln w="38100"/>
        </p:spPr>
        <p:style>
          <a:lnRef idx="2">
            <a:schemeClr val="accent3"/>
          </a:lnRef>
          <a:fillRef idx="1">
            <a:schemeClr val="lt1"/>
          </a:fillRef>
          <a:effectRef idx="0">
            <a:schemeClr val="accent3"/>
          </a:effectRef>
          <a:fontRef idx="minor">
            <a:schemeClr val="dk1"/>
          </a:fontRef>
        </p:style>
        <p:txBody>
          <a:bodyPr rtlCol="0" anchor="ctr"/>
          <a:lstStyle/>
          <a:p>
            <a:pPr algn="ctr"/>
            <a:r>
              <a:rPr lang="en-GB" sz="3000" b="1" dirty="0"/>
              <a:t>What Are The Key Elements to a Business Plan? </a:t>
            </a:r>
          </a:p>
        </p:txBody>
      </p:sp>
    </p:spTree>
    <p:extLst>
      <p:ext uri="{BB962C8B-B14F-4D97-AF65-F5344CB8AC3E}">
        <p14:creationId xmlns:p14="http://schemas.microsoft.com/office/powerpoint/2010/main" val="269229926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032B7-B2B5-4632-8310-153B6D21F537}"/>
              </a:ext>
            </a:extLst>
          </p:cNvPr>
          <p:cNvSpPr>
            <a:spLocks noGrp="1"/>
          </p:cNvSpPr>
          <p:nvPr>
            <p:ph idx="1"/>
          </p:nvPr>
        </p:nvSpPr>
        <p:spPr>
          <a:xfrm>
            <a:off x="1066800" y="762000"/>
            <a:ext cx="10058400" cy="5190744"/>
          </a:xfrm>
        </p:spPr>
        <p:txBody>
          <a:bodyPr>
            <a:noAutofit/>
          </a:bodyPr>
          <a:lstStyle/>
          <a:p>
            <a:pPr marL="342900" indent="-342900">
              <a:buFont typeface="+mj-lt"/>
              <a:buAutoNum type="arabicPeriod"/>
            </a:pPr>
            <a:r>
              <a:rPr lang="en-GB" sz="4000" b="1" dirty="0"/>
              <a:t>Executive Summary</a:t>
            </a:r>
          </a:p>
          <a:p>
            <a:pPr marL="342900" indent="-342900">
              <a:buFont typeface="+mj-lt"/>
              <a:buAutoNum type="arabicPeriod"/>
            </a:pPr>
            <a:r>
              <a:rPr lang="en-GB" sz="4000" b="1" dirty="0"/>
              <a:t>Introduction</a:t>
            </a:r>
          </a:p>
          <a:p>
            <a:pPr marL="342900" indent="-342900">
              <a:buFont typeface="+mj-lt"/>
              <a:buAutoNum type="arabicPeriod"/>
            </a:pPr>
            <a:r>
              <a:rPr lang="en-GB" sz="4000" b="1" dirty="0"/>
              <a:t>Market &amp; Competitors</a:t>
            </a:r>
          </a:p>
          <a:p>
            <a:pPr marL="342900" indent="-342900">
              <a:buFont typeface="+mj-lt"/>
              <a:buAutoNum type="arabicPeriod"/>
            </a:pPr>
            <a:r>
              <a:rPr lang="en-GB" sz="4000" b="1" dirty="0"/>
              <a:t>Sales and Marketing Strategy</a:t>
            </a:r>
          </a:p>
          <a:p>
            <a:pPr marL="342900" indent="-342900">
              <a:buFont typeface="+mj-lt"/>
              <a:buAutoNum type="arabicPeriod"/>
            </a:pPr>
            <a:r>
              <a:rPr lang="en-GB" sz="4000" b="1" dirty="0"/>
              <a:t>Operations</a:t>
            </a:r>
          </a:p>
          <a:p>
            <a:pPr marL="342900" indent="-342900">
              <a:buFont typeface="+mj-lt"/>
              <a:buAutoNum type="arabicPeriod"/>
            </a:pPr>
            <a:r>
              <a:rPr lang="en-GB" sz="4000" b="1" dirty="0"/>
              <a:t>Financial Information</a:t>
            </a:r>
          </a:p>
          <a:p>
            <a:pPr marL="342900" indent="-342900">
              <a:buFont typeface="+mj-lt"/>
              <a:buAutoNum type="arabicPeriod"/>
            </a:pPr>
            <a:r>
              <a:rPr lang="en-GB" sz="4000" b="1" dirty="0"/>
              <a:t>Appendices </a:t>
            </a:r>
          </a:p>
          <a:p>
            <a:endParaRPr lang="en-GB" sz="4000" b="1" dirty="0"/>
          </a:p>
        </p:txBody>
      </p:sp>
    </p:spTree>
    <p:extLst>
      <p:ext uri="{BB962C8B-B14F-4D97-AF65-F5344CB8AC3E}">
        <p14:creationId xmlns:p14="http://schemas.microsoft.com/office/powerpoint/2010/main" val="326201979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93C8E-90F4-4507-8302-F08B0106C9E4}"/>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1. Executive Summary </a:t>
            </a:r>
          </a:p>
        </p:txBody>
      </p:sp>
      <p:sp>
        <p:nvSpPr>
          <p:cNvPr id="3" name="Content Placeholder 2">
            <a:extLst>
              <a:ext uri="{FF2B5EF4-FFF2-40B4-BE49-F238E27FC236}">
                <a16:creationId xmlns:a16="http://schemas.microsoft.com/office/drawing/2014/main" id="{884ABEB8-DA24-46A0-A611-9E4AA1418973}"/>
              </a:ext>
            </a:extLst>
          </p:cNvPr>
          <p:cNvSpPr>
            <a:spLocks noGrp="1"/>
          </p:cNvSpPr>
          <p:nvPr>
            <p:ph idx="1"/>
          </p:nvPr>
        </p:nvSpPr>
        <p:spPr/>
        <p:txBody>
          <a:bodyPr>
            <a:normAutofit/>
          </a:bodyPr>
          <a:lstStyle/>
          <a:p>
            <a:r>
              <a:rPr lang="en-GB" sz="3000" b="1" dirty="0"/>
              <a:t>Overview of the Business Plan / Company Profile </a:t>
            </a:r>
          </a:p>
          <a:p>
            <a:pPr marL="0" indent="0">
              <a:buNone/>
            </a:pPr>
            <a:endParaRPr lang="en-GB" sz="3000" b="1" dirty="0"/>
          </a:p>
          <a:p>
            <a:r>
              <a:rPr lang="en-US" sz="3200" b="1" i="1" dirty="0"/>
              <a:t>You may want to use an infographic to illustrate the elements in your company profile:</a:t>
            </a:r>
          </a:p>
          <a:p>
            <a:pPr marL="0" indent="0">
              <a:buNone/>
            </a:pPr>
            <a:endParaRPr lang="en-GB" sz="3000" b="1" dirty="0"/>
          </a:p>
        </p:txBody>
      </p:sp>
    </p:spTree>
    <p:extLst>
      <p:ext uri="{BB962C8B-B14F-4D97-AF65-F5344CB8AC3E}">
        <p14:creationId xmlns:p14="http://schemas.microsoft.com/office/powerpoint/2010/main" val="44198732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14.png">
            <a:hlinkClick r:id="rId2"/>
            <a:extLst>
              <a:ext uri="{FF2B5EF4-FFF2-40B4-BE49-F238E27FC236}">
                <a16:creationId xmlns:a16="http://schemas.microsoft.com/office/drawing/2014/main" id="{5D51527F-FD65-4CD5-B16B-FBFDAB1B72E0}"/>
              </a:ext>
            </a:extLst>
          </p:cNvPr>
          <p:cNvPicPr/>
          <p:nvPr/>
        </p:nvPicPr>
        <p:blipFill>
          <a:blip r:embed="rId3"/>
          <a:srcRect/>
          <a:stretch>
            <a:fillRect/>
          </a:stretch>
        </p:blipFill>
        <p:spPr>
          <a:xfrm>
            <a:off x="2303253" y="638355"/>
            <a:ext cx="7686136" cy="56071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3659664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46C6-04CB-4A48-B727-B9609F517E58}"/>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2. Introduction </a:t>
            </a:r>
          </a:p>
        </p:txBody>
      </p:sp>
      <p:sp>
        <p:nvSpPr>
          <p:cNvPr id="3" name="Content Placeholder 2">
            <a:extLst>
              <a:ext uri="{FF2B5EF4-FFF2-40B4-BE49-F238E27FC236}">
                <a16:creationId xmlns:a16="http://schemas.microsoft.com/office/drawing/2014/main" id="{15A1C078-7D7C-4A64-94CC-1C9EB87617ED}"/>
              </a:ext>
            </a:extLst>
          </p:cNvPr>
          <p:cNvSpPr>
            <a:spLocks noGrp="1"/>
          </p:cNvSpPr>
          <p:nvPr>
            <p:ph idx="1"/>
          </p:nvPr>
        </p:nvSpPr>
        <p:spPr>
          <a:xfrm>
            <a:off x="1066800" y="2301518"/>
            <a:ext cx="10058400" cy="3849624"/>
          </a:xfrm>
        </p:spPr>
        <p:txBody>
          <a:bodyPr>
            <a:normAutofit lnSpcReduction="10000"/>
          </a:bodyPr>
          <a:lstStyle/>
          <a:p>
            <a:r>
              <a:rPr lang="en-GB" sz="2500" b="1" dirty="0">
                <a:solidFill>
                  <a:schemeClr val="accent2"/>
                </a:solidFill>
              </a:rPr>
              <a:t>Business Details </a:t>
            </a:r>
            <a:r>
              <a:rPr lang="en-GB" sz="2500" b="1" dirty="0"/>
              <a:t>(Who’s Who)</a:t>
            </a:r>
          </a:p>
          <a:p>
            <a:pPr marL="0" indent="0">
              <a:buNone/>
            </a:pPr>
            <a:endParaRPr lang="en-GB" sz="2500" b="1" dirty="0"/>
          </a:p>
          <a:p>
            <a:r>
              <a:rPr lang="en-US" sz="2500" b="1" dirty="0"/>
              <a:t>Highlight the key personnel involved in your business, and their roles and responsibilities including the </a:t>
            </a:r>
            <a:r>
              <a:rPr lang="en-GB" sz="2500" b="1" dirty="0"/>
              <a:t>owner/management team / staff details </a:t>
            </a:r>
            <a:endParaRPr lang="en-US" sz="2500" b="1" dirty="0"/>
          </a:p>
          <a:p>
            <a:pPr marL="0" indent="0">
              <a:buNone/>
            </a:pPr>
            <a:endParaRPr lang="en-US" sz="2500" b="1" dirty="0"/>
          </a:p>
          <a:p>
            <a:r>
              <a:rPr lang="en-GB" sz="2500" b="1" dirty="0"/>
              <a:t> </a:t>
            </a:r>
            <a:r>
              <a:rPr lang="en-US" sz="2500" b="1" dirty="0"/>
              <a:t>You could use an organizational chart to map the hierarchy of your organizational structure</a:t>
            </a:r>
          </a:p>
          <a:p>
            <a:endParaRPr lang="en-GB" sz="2500" b="1" dirty="0"/>
          </a:p>
        </p:txBody>
      </p:sp>
    </p:spTree>
    <p:extLst>
      <p:ext uri="{BB962C8B-B14F-4D97-AF65-F5344CB8AC3E}">
        <p14:creationId xmlns:p14="http://schemas.microsoft.com/office/powerpoint/2010/main" val="368783883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15.png">
            <a:extLst>
              <a:ext uri="{FF2B5EF4-FFF2-40B4-BE49-F238E27FC236}">
                <a16:creationId xmlns:a16="http://schemas.microsoft.com/office/drawing/2014/main" id="{E4167F0A-7439-4B91-8E62-5A84E92B29B5}"/>
              </a:ext>
            </a:extLst>
          </p:cNvPr>
          <p:cNvPicPr/>
          <p:nvPr/>
        </p:nvPicPr>
        <p:blipFill>
          <a:blip r:embed="rId2"/>
          <a:srcRect/>
          <a:stretch>
            <a:fillRect/>
          </a:stretch>
        </p:blipFill>
        <p:spPr>
          <a:xfrm>
            <a:off x="1305426" y="1000664"/>
            <a:ext cx="9451713" cy="51808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3668659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D301-3FF0-4D05-BCE3-A60B87B5DE98}"/>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2. Introduction</a:t>
            </a:r>
          </a:p>
        </p:txBody>
      </p:sp>
      <p:sp>
        <p:nvSpPr>
          <p:cNvPr id="3" name="Content Placeholder 2">
            <a:extLst>
              <a:ext uri="{FF2B5EF4-FFF2-40B4-BE49-F238E27FC236}">
                <a16:creationId xmlns:a16="http://schemas.microsoft.com/office/drawing/2014/main" id="{10F7E773-EF86-41CD-ACB2-79281A613B9E}"/>
              </a:ext>
            </a:extLst>
          </p:cNvPr>
          <p:cNvSpPr>
            <a:spLocks noGrp="1"/>
          </p:cNvSpPr>
          <p:nvPr>
            <p:ph idx="1"/>
          </p:nvPr>
        </p:nvSpPr>
        <p:spPr>
          <a:xfrm>
            <a:off x="1066800" y="2103120"/>
            <a:ext cx="10058400" cy="4245922"/>
          </a:xfrm>
        </p:spPr>
        <p:txBody>
          <a:bodyPr/>
          <a:lstStyle/>
          <a:p>
            <a:r>
              <a:rPr lang="en-GB" sz="2000" b="1" dirty="0"/>
              <a:t>Consider your Legal Status:</a:t>
            </a:r>
          </a:p>
          <a:p>
            <a:pPr lvl="1"/>
            <a:r>
              <a:rPr lang="en-GB" sz="1500" dirty="0"/>
              <a:t>Sole Trader</a:t>
            </a:r>
          </a:p>
          <a:p>
            <a:pPr lvl="1"/>
            <a:r>
              <a:rPr lang="en-GB" sz="1500" dirty="0"/>
              <a:t>Partnership</a:t>
            </a:r>
          </a:p>
          <a:p>
            <a:pPr lvl="1"/>
            <a:r>
              <a:rPr lang="en-GB" sz="1500" dirty="0"/>
              <a:t>Social Enterprise</a:t>
            </a:r>
          </a:p>
          <a:p>
            <a:pPr lvl="1"/>
            <a:r>
              <a:rPr lang="en-GB" sz="1500" dirty="0"/>
              <a:t>Limited Company</a:t>
            </a:r>
          </a:p>
          <a:p>
            <a:pPr lvl="1"/>
            <a:r>
              <a:rPr lang="en-GB" sz="1500" dirty="0"/>
              <a:t>Corporation</a:t>
            </a:r>
          </a:p>
          <a:p>
            <a:pPr marL="274320" lvl="1" indent="0">
              <a:buNone/>
            </a:pPr>
            <a:endParaRPr lang="en-GB" sz="1800" b="1" i="1" dirty="0"/>
          </a:p>
          <a:p>
            <a:r>
              <a:rPr lang="en-GB" sz="2000" b="1" dirty="0"/>
              <a:t>Product/service details</a:t>
            </a:r>
          </a:p>
          <a:p>
            <a:pPr lvl="1"/>
            <a:r>
              <a:rPr lang="en-US" sz="1500" dirty="0"/>
              <a:t>Explain your products and services and how they can benefit your customers</a:t>
            </a:r>
          </a:p>
          <a:p>
            <a:pPr lvl="1"/>
            <a:r>
              <a:rPr lang="en-US" sz="1500" dirty="0"/>
              <a:t>You may wish to map, design and describe your product strategy with the use of a  product canvas:</a:t>
            </a:r>
            <a:endParaRPr lang="en-GB" sz="1500" dirty="0"/>
          </a:p>
          <a:p>
            <a:endParaRPr lang="en-GB" sz="1800" b="1" i="1" dirty="0"/>
          </a:p>
          <a:p>
            <a:pPr lvl="1"/>
            <a:endParaRPr lang="en-GB" dirty="0"/>
          </a:p>
        </p:txBody>
      </p:sp>
    </p:spTree>
    <p:extLst>
      <p:ext uri="{BB962C8B-B14F-4D97-AF65-F5344CB8AC3E}">
        <p14:creationId xmlns:p14="http://schemas.microsoft.com/office/powerpoint/2010/main" val="284924784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11.png">
            <a:extLst>
              <a:ext uri="{FF2B5EF4-FFF2-40B4-BE49-F238E27FC236}">
                <a16:creationId xmlns:a16="http://schemas.microsoft.com/office/drawing/2014/main" id="{DF06A492-B709-4CB3-973C-957CBC2D5744}"/>
              </a:ext>
            </a:extLst>
          </p:cNvPr>
          <p:cNvPicPr/>
          <p:nvPr/>
        </p:nvPicPr>
        <p:blipFill>
          <a:blip r:embed="rId2"/>
          <a:srcRect/>
          <a:stretch>
            <a:fillRect/>
          </a:stretch>
        </p:blipFill>
        <p:spPr>
          <a:xfrm>
            <a:off x="1431985" y="612475"/>
            <a:ext cx="8850701" cy="56503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3994756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ACD21-3E25-4AD4-81CA-CCB9E7A2090B}"/>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3. Market &amp; Competitors</a:t>
            </a:r>
          </a:p>
        </p:txBody>
      </p:sp>
      <p:sp>
        <p:nvSpPr>
          <p:cNvPr id="3" name="Content Placeholder 2">
            <a:extLst>
              <a:ext uri="{FF2B5EF4-FFF2-40B4-BE49-F238E27FC236}">
                <a16:creationId xmlns:a16="http://schemas.microsoft.com/office/drawing/2014/main" id="{BD3FFA10-3B96-4CF8-931B-B20375682096}"/>
              </a:ext>
            </a:extLst>
          </p:cNvPr>
          <p:cNvSpPr>
            <a:spLocks noGrp="1"/>
          </p:cNvSpPr>
          <p:nvPr>
            <p:ph idx="1"/>
          </p:nvPr>
        </p:nvSpPr>
        <p:spPr>
          <a:xfrm>
            <a:off x="1066800" y="2103120"/>
            <a:ext cx="10058400" cy="4306306"/>
          </a:xfrm>
        </p:spPr>
        <p:txBody>
          <a:bodyPr/>
          <a:lstStyle/>
          <a:p>
            <a:r>
              <a:rPr lang="en-GB" sz="2000" b="1" dirty="0"/>
              <a:t>Provide an overview of your market:</a:t>
            </a:r>
          </a:p>
          <a:p>
            <a:pPr lvl="1"/>
            <a:r>
              <a:rPr lang="en-GB" sz="1500" dirty="0"/>
              <a:t>Size</a:t>
            </a:r>
          </a:p>
          <a:p>
            <a:pPr lvl="1"/>
            <a:r>
              <a:rPr lang="en-GB" sz="1500" dirty="0"/>
              <a:t>Trends</a:t>
            </a:r>
          </a:p>
          <a:p>
            <a:r>
              <a:rPr lang="en-GB" sz="2000" b="1" dirty="0"/>
              <a:t>PEST Analysis </a:t>
            </a:r>
          </a:p>
          <a:p>
            <a:pPr lvl="1"/>
            <a:r>
              <a:rPr lang="en-GB" sz="1500" dirty="0"/>
              <a:t>Political </a:t>
            </a:r>
          </a:p>
          <a:p>
            <a:pPr lvl="1"/>
            <a:r>
              <a:rPr lang="en-GB" sz="1500" dirty="0"/>
              <a:t>Economic </a:t>
            </a:r>
          </a:p>
          <a:p>
            <a:pPr lvl="1"/>
            <a:r>
              <a:rPr lang="en-GB" sz="1500" dirty="0"/>
              <a:t>Social</a:t>
            </a:r>
          </a:p>
          <a:p>
            <a:pPr lvl="1"/>
            <a:r>
              <a:rPr lang="en-GB" sz="1500" dirty="0"/>
              <a:t>Legal </a:t>
            </a:r>
          </a:p>
          <a:p>
            <a:r>
              <a:rPr lang="en-GB" sz="2000" b="1" dirty="0"/>
              <a:t>SWOT Analysis</a:t>
            </a:r>
          </a:p>
          <a:p>
            <a:pPr lvl="1"/>
            <a:r>
              <a:rPr lang="en-GB" sz="1500" dirty="0"/>
              <a:t>Strengths</a:t>
            </a:r>
          </a:p>
          <a:p>
            <a:pPr lvl="1"/>
            <a:r>
              <a:rPr lang="en-GB" sz="1500" dirty="0"/>
              <a:t>Weaknesses</a:t>
            </a:r>
          </a:p>
          <a:p>
            <a:pPr lvl="1"/>
            <a:r>
              <a:rPr lang="en-GB" sz="1500" dirty="0"/>
              <a:t>Opportunities</a:t>
            </a:r>
          </a:p>
          <a:p>
            <a:pPr lvl="1"/>
            <a:r>
              <a:rPr lang="en-GB" sz="1500" dirty="0"/>
              <a:t>Threats</a:t>
            </a:r>
          </a:p>
        </p:txBody>
      </p:sp>
    </p:spTree>
    <p:extLst>
      <p:ext uri="{BB962C8B-B14F-4D97-AF65-F5344CB8AC3E}">
        <p14:creationId xmlns:p14="http://schemas.microsoft.com/office/powerpoint/2010/main" val="159925581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 calcmode="lin" valueType="num">
                                      <p:cBhvr additive="base">
                                        <p:cTn id="5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anim calcmode="lin" valueType="num">
                                      <p:cBhvr additive="base">
                                        <p:cTn id="5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5.png">
            <a:extLst>
              <a:ext uri="{FF2B5EF4-FFF2-40B4-BE49-F238E27FC236}">
                <a16:creationId xmlns:a16="http://schemas.microsoft.com/office/drawing/2014/main" id="{0FFCDC0F-76F2-451F-9BE5-703B00561D0E}"/>
              </a:ext>
            </a:extLst>
          </p:cNvPr>
          <p:cNvPicPr/>
          <p:nvPr/>
        </p:nvPicPr>
        <p:blipFill>
          <a:blip r:embed="rId2"/>
          <a:srcRect/>
          <a:stretch>
            <a:fillRect/>
          </a:stretch>
        </p:blipFill>
        <p:spPr>
          <a:xfrm>
            <a:off x="606369" y="552090"/>
            <a:ext cx="5596023" cy="37642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image3.png">
            <a:extLst>
              <a:ext uri="{FF2B5EF4-FFF2-40B4-BE49-F238E27FC236}">
                <a16:creationId xmlns:a16="http://schemas.microsoft.com/office/drawing/2014/main" id="{BA992E69-E52F-4871-9DE7-B023923F72DD}"/>
              </a:ext>
            </a:extLst>
          </p:cNvPr>
          <p:cNvPicPr/>
          <p:nvPr/>
        </p:nvPicPr>
        <p:blipFill>
          <a:blip r:embed="rId3">
            <a:extLst>
              <a:ext uri="{28A0092B-C50C-407E-A947-70E740481C1C}">
                <a14:useLocalDpi xmlns:a14="http://schemas.microsoft.com/office/drawing/2010/main" val="0"/>
              </a:ext>
            </a:extLst>
          </a:blip>
          <a:srcRect/>
          <a:stretch>
            <a:fillRect/>
          </a:stretch>
        </p:blipFill>
        <p:spPr>
          <a:xfrm>
            <a:off x="6406086" y="1035170"/>
            <a:ext cx="5179545" cy="53833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7715332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ACD21-3E25-4AD4-81CA-CCB9E7A2090B}"/>
              </a:ext>
            </a:extLst>
          </p:cNvPr>
          <p:cNvSpPr>
            <a:spLocks noGrp="1"/>
          </p:cNvSpPr>
          <p:nvPr>
            <p:ph type="title"/>
          </p:nvPr>
        </p:nvSpPr>
        <p:spPr>
          <a:xfrm>
            <a:off x="704508" y="642594"/>
            <a:ext cx="10058400" cy="1371600"/>
          </a:xfrm>
          <a:ln w="38100"/>
        </p:spPr>
        <p:style>
          <a:lnRef idx="2">
            <a:schemeClr val="accent2"/>
          </a:lnRef>
          <a:fillRef idx="1">
            <a:schemeClr val="lt1"/>
          </a:fillRef>
          <a:effectRef idx="0">
            <a:schemeClr val="accent2"/>
          </a:effectRef>
          <a:fontRef idx="minor">
            <a:schemeClr val="dk1"/>
          </a:fontRef>
        </p:style>
        <p:txBody>
          <a:bodyPr/>
          <a:lstStyle/>
          <a:p>
            <a:r>
              <a:rPr lang="en-GB" b="1" dirty="0"/>
              <a:t>3. Market &amp; Competitors</a:t>
            </a:r>
          </a:p>
        </p:txBody>
      </p:sp>
      <p:sp>
        <p:nvSpPr>
          <p:cNvPr id="3" name="Content Placeholder 2">
            <a:extLst>
              <a:ext uri="{FF2B5EF4-FFF2-40B4-BE49-F238E27FC236}">
                <a16:creationId xmlns:a16="http://schemas.microsoft.com/office/drawing/2014/main" id="{BD3FFA10-3B96-4CF8-931B-B20375682096}"/>
              </a:ext>
            </a:extLst>
          </p:cNvPr>
          <p:cNvSpPr>
            <a:spLocks noGrp="1"/>
          </p:cNvSpPr>
          <p:nvPr>
            <p:ph sz="half" idx="1"/>
          </p:nvPr>
        </p:nvSpPr>
        <p:spPr/>
        <p:txBody>
          <a:bodyPr/>
          <a:lstStyle/>
          <a:p>
            <a:r>
              <a:rPr lang="en-GB" sz="2000" b="1" dirty="0"/>
              <a:t>Who are your customers/target market:</a:t>
            </a:r>
          </a:p>
          <a:p>
            <a:pPr lvl="1"/>
            <a:r>
              <a:rPr lang="en-GB" sz="1500" dirty="0"/>
              <a:t>Consider how you will evidence how you established this (E.g. – Market Research)</a:t>
            </a:r>
          </a:p>
          <a:p>
            <a:pPr marL="274320" lvl="1" indent="0">
              <a:buNone/>
            </a:pPr>
            <a:endParaRPr lang="en-GB" sz="1500" dirty="0"/>
          </a:p>
          <a:p>
            <a:pPr lvl="1"/>
            <a:r>
              <a:rPr lang="en-US" sz="1500" dirty="0"/>
              <a:t>This section should include the conclusions of the data you have gathered through a market analysis.</a:t>
            </a:r>
          </a:p>
          <a:p>
            <a:pPr marL="274320" lvl="1" indent="0">
              <a:buNone/>
            </a:pPr>
            <a:endParaRPr lang="en-US" sz="1500" dirty="0"/>
          </a:p>
          <a:p>
            <a:pPr lvl="1"/>
            <a:r>
              <a:rPr lang="en-US" sz="1500" dirty="0"/>
              <a:t>Summarize the survey data on your customers with the help of this customer profile </a:t>
            </a:r>
          </a:p>
          <a:p>
            <a:pPr lvl="1"/>
            <a:endParaRPr lang="en-GB" sz="1500" dirty="0"/>
          </a:p>
        </p:txBody>
      </p:sp>
      <p:pic>
        <p:nvPicPr>
          <p:cNvPr id="4" name="image6.png">
            <a:extLst>
              <a:ext uri="{FF2B5EF4-FFF2-40B4-BE49-F238E27FC236}">
                <a16:creationId xmlns:a16="http://schemas.microsoft.com/office/drawing/2014/main" id="{2825436B-E10D-4ED7-A17A-DDF55FFB347F}"/>
              </a:ext>
            </a:extLst>
          </p:cNvPr>
          <p:cNvPicPr/>
          <p:nvPr/>
        </p:nvPicPr>
        <p:blipFill>
          <a:blip r:embed="rId2">
            <a:extLst>
              <a:ext uri="{28A0092B-C50C-407E-A947-70E740481C1C}">
                <a14:useLocalDpi xmlns:a14="http://schemas.microsoft.com/office/drawing/2010/main" val="0"/>
              </a:ext>
            </a:extLst>
          </a:blip>
          <a:srcRect/>
          <a:stretch>
            <a:fillRect/>
          </a:stretch>
        </p:blipFill>
        <p:spPr>
          <a:xfrm>
            <a:off x="7435960" y="513199"/>
            <a:ext cx="3833812" cy="58918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773434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ACD21-3E25-4AD4-81CA-CCB9E7A2090B}"/>
              </a:ext>
            </a:extLst>
          </p:cNvPr>
          <p:cNvSpPr>
            <a:spLocks noGrp="1"/>
          </p:cNvSpPr>
          <p:nvPr>
            <p:ph type="title"/>
          </p:nvPr>
        </p:nvSpPr>
        <p:spPr>
          <a:xfrm>
            <a:off x="704508" y="642594"/>
            <a:ext cx="10058400" cy="1371600"/>
          </a:xfrm>
          <a:ln w="38100"/>
        </p:spPr>
        <p:style>
          <a:lnRef idx="2">
            <a:schemeClr val="accent2"/>
          </a:lnRef>
          <a:fillRef idx="1">
            <a:schemeClr val="lt1"/>
          </a:fillRef>
          <a:effectRef idx="0">
            <a:schemeClr val="accent2"/>
          </a:effectRef>
          <a:fontRef idx="minor">
            <a:schemeClr val="dk1"/>
          </a:fontRef>
        </p:style>
        <p:txBody>
          <a:bodyPr/>
          <a:lstStyle/>
          <a:p>
            <a:r>
              <a:rPr lang="en-GB" b="1" dirty="0"/>
              <a:t>3. Market &amp; Competitors</a:t>
            </a:r>
          </a:p>
        </p:txBody>
      </p:sp>
      <p:sp>
        <p:nvSpPr>
          <p:cNvPr id="3" name="Content Placeholder 2">
            <a:extLst>
              <a:ext uri="{FF2B5EF4-FFF2-40B4-BE49-F238E27FC236}">
                <a16:creationId xmlns:a16="http://schemas.microsoft.com/office/drawing/2014/main" id="{BD3FFA10-3B96-4CF8-931B-B20375682096}"/>
              </a:ext>
            </a:extLst>
          </p:cNvPr>
          <p:cNvSpPr>
            <a:spLocks noGrp="1"/>
          </p:cNvSpPr>
          <p:nvPr>
            <p:ph sz="half" idx="1"/>
          </p:nvPr>
        </p:nvSpPr>
        <p:spPr>
          <a:xfrm>
            <a:off x="273175" y="2103120"/>
            <a:ext cx="4663440" cy="3749040"/>
          </a:xfrm>
        </p:spPr>
        <p:txBody>
          <a:bodyPr>
            <a:normAutofit/>
          </a:bodyPr>
          <a:lstStyle/>
          <a:p>
            <a:pPr lvl="1"/>
            <a:r>
              <a:rPr lang="en-GB" sz="2000" b="1" dirty="0"/>
              <a:t>Competitor Analysis</a:t>
            </a:r>
          </a:p>
          <a:p>
            <a:pPr lvl="2"/>
            <a:r>
              <a:rPr lang="en-GB" sz="1500" dirty="0"/>
              <a:t>Who are your competitors?</a:t>
            </a:r>
          </a:p>
          <a:p>
            <a:pPr lvl="2"/>
            <a:r>
              <a:rPr lang="en-US" sz="1500" dirty="0"/>
              <a:t>You way wish to present the data you have gathered on your competitors more effectively and in a reader-friendly way with this competitor profile.</a:t>
            </a:r>
            <a:r>
              <a:rPr lang="en-GB" sz="1500" dirty="0"/>
              <a:t> </a:t>
            </a:r>
          </a:p>
        </p:txBody>
      </p:sp>
      <p:pic>
        <p:nvPicPr>
          <p:cNvPr id="5" name="image7.png">
            <a:extLst>
              <a:ext uri="{FF2B5EF4-FFF2-40B4-BE49-F238E27FC236}">
                <a16:creationId xmlns:a16="http://schemas.microsoft.com/office/drawing/2014/main" id="{F347FEA0-54CB-421F-849E-3515525FAB94}"/>
              </a:ext>
            </a:extLst>
          </p:cNvPr>
          <p:cNvPicPr/>
          <p:nvPr/>
        </p:nvPicPr>
        <p:blipFill>
          <a:blip r:embed="rId2"/>
          <a:srcRect/>
          <a:stretch>
            <a:fillRect/>
          </a:stretch>
        </p:blipFill>
        <p:spPr>
          <a:xfrm>
            <a:off x="5057385" y="2309780"/>
            <a:ext cx="6359060" cy="39056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523721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6752492"/>
            <a:ext cx="12192000" cy="105508"/>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4BDFB-7D6F-4566-AB82-38AD2F4FBCF0}"/>
              </a:ext>
            </a:extLst>
          </p:cNvPr>
          <p:cNvSpPr>
            <a:spLocks noGrp="1"/>
          </p:cNvSpPr>
          <p:nvPr>
            <p:ph type="title"/>
          </p:nvPr>
        </p:nvSpPr>
        <p:spPr>
          <a:xfrm>
            <a:off x="624354" y="461082"/>
            <a:ext cx="10058400" cy="1371600"/>
          </a:xfrm>
          <a:ln w="38100"/>
        </p:spPr>
        <p:style>
          <a:lnRef idx="2">
            <a:schemeClr val="accent2"/>
          </a:lnRef>
          <a:fillRef idx="1">
            <a:schemeClr val="lt1"/>
          </a:fillRef>
          <a:effectRef idx="0">
            <a:schemeClr val="accent2"/>
          </a:effectRef>
          <a:fontRef idx="minor">
            <a:schemeClr val="dk1"/>
          </a:fontRef>
        </p:style>
        <p:txBody>
          <a:bodyPr/>
          <a:lstStyle/>
          <a:p>
            <a:r>
              <a:rPr lang="en-GB" b="1" dirty="0"/>
              <a:t>4. Sales &amp; Marketing Strategy </a:t>
            </a:r>
          </a:p>
        </p:txBody>
      </p:sp>
      <p:sp>
        <p:nvSpPr>
          <p:cNvPr id="3" name="Content Placeholder 2">
            <a:extLst>
              <a:ext uri="{FF2B5EF4-FFF2-40B4-BE49-F238E27FC236}">
                <a16:creationId xmlns:a16="http://schemas.microsoft.com/office/drawing/2014/main" id="{57701EBF-98D1-4927-95BD-61F831F096FD}"/>
              </a:ext>
            </a:extLst>
          </p:cNvPr>
          <p:cNvSpPr>
            <a:spLocks noGrp="1"/>
          </p:cNvSpPr>
          <p:nvPr>
            <p:ph sz="half" idx="1"/>
          </p:nvPr>
        </p:nvSpPr>
        <p:spPr>
          <a:xfrm>
            <a:off x="624354" y="2136140"/>
            <a:ext cx="3377375" cy="3749040"/>
          </a:xfrm>
        </p:spPr>
        <p:txBody>
          <a:bodyPr>
            <a:normAutofit/>
          </a:bodyPr>
          <a:lstStyle/>
          <a:p>
            <a:pPr lvl="1"/>
            <a:r>
              <a:rPr lang="en-US" sz="2000" b="1" dirty="0"/>
              <a:t>Outline how you plan to market and sell your product or service to your customer.</a:t>
            </a:r>
            <a:endParaRPr lang="en-GB" sz="2000" b="1" dirty="0"/>
          </a:p>
        </p:txBody>
      </p:sp>
      <p:pic>
        <p:nvPicPr>
          <p:cNvPr id="7" name="image13.png">
            <a:extLst>
              <a:ext uri="{FF2B5EF4-FFF2-40B4-BE49-F238E27FC236}">
                <a16:creationId xmlns:a16="http://schemas.microsoft.com/office/drawing/2014/main" id="{82402878-18C5-419D-8571-81C3F3C606F1}"/>
              </a:ext>
            </a:extLst>
          </p:cNvPr>
          <p:cNvPicPr/>
          <p:nvPr/>
        </p:nvPicPr>
        <p:blipFill>
          <a:blip r:embed="rId2"/>
          <a:srcRect/>
          <a:stretch>
            <a:fillRect/>
          </a:stretch>
        </p:blipFill>
        <p:spPr>
          <a:xfrm>
            <a:off x="4240274" y="1974866"/>
            <a:ext cx="7250111" cy="44220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1235247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9.png"/>
          <p:cNvPicPr/>
          <p:nvPr/>
        </p:nvPicPr>
        <p:blipFill>
          <a:blip r:embed="rId2"/>
          <a:srcRect/>
          <a:stretch>
            <a:fillRect/>
          </a:stretch>
        </p:blipFill>
        <p:spPr>
          <a:xfrm>
            <a:off x="2890684" y="1002890"/>
            <a:ext cx="8334767" cy="53485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694462" y="484458"/>
            <a:ext cx="3995223" cy="707886"/>
          </a:xfrm>
          <a:prstGeom prst="rect">
            <a:avLst/>
          </a:prstGeom>
          <a:noFill/>
        </p:spPr>
        <p:txBody>
          <a:bodyPr wrap="square" rtlCol="0">
            <a:spAutoFit/>
          </a:bodyPr>
          <a:lstStyle/>
          <a:p>
            <a:r>
              <a:rPr lang="en-US" sz="2000" b="1" dirty="0"/>
              <a:t>Sales Plan Template</a:t>
            </a:r>
          </a:p>
          <a:p>
            <a:endParaRPr lang="en-US" sz="2000" b="1" dirty="0"/>
          </a:p>
        </p:txBody>
      </p:sp>
    </p:spTree>
    <p:extLst>
      <p:ext uri="{BB962C8B-B14F-4D97-AF65-F5344CB8AC3E}">
        <p14:creationId xmlns:p14="http://schemas.microsoft.com/office/powerpoint/2010/main" val="158984404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152FB-8743-4A45-A137-A72D1FD6897A}"/>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5. Operations</a:t>
            </a:r>
          </a:p>
        </p:txBody>
      </p:sp>
      <p:sp>
        <p:nvSpPr>
          <p:cNvPr id="3" name="Content Placeholder 2">
            <a:extLst>
              <a:ext uri="{FF2B5EF4-FFF2-40B4-BE49-F238E27FC236}">
                <a16:creationId xmlns:a16="http://schemas.microsoft.com/office/drawing/2014/main" id="{10751B63-ECF8-4AEC-96DD-F47C8F7BFB9C}"/>
              </a:ext>
            </a:extLst>
          </p:cNvPr>
          <p:cNvSpPr>
            <a:spLocks noGrp="1"/>
          </p:cNvSpPr>
          <p:nvPr>
            <p:ph idx="1"/>
          </p:nvPr>
        </p:nvSpPr>
        <p:spPr/>
        <p:txBody>
          <a:bodyPr/>
          <a:lstStyle/>
          <a:p>
            <a:r>
              <a:rPr lang="en-GB" sz="2000" b="1" dirty="0"/>
              <a:t>You will to take into account:</a:t>
            </a:r>
          </a:p>
          <a:p>
            <a:pPr lvl="1"/>
            <a:r>
              <a:rPr lang="en-GB" sz="1500" dirty="0"/>
              <a:t>Location / Premises / equipment</a:t>
            </a:r>
          </a:p>
          <a:p>
            <a:pPr marL="274320" lvl="1" indent="0">
              <a:buNone/>
            </a:pPr>
            <a:endParaRPr lang="en-GB" sz="1500" dirty="0"/>
          </a:p>
          <a:p>
            <a:pPr lvl="1"/>
            <a:r>
              <a:rPr lang="en-GB" sz="1500" dirty="0"/>
              <a:t>Production and Distribution processes</a:t>
            </a:r>
          </a:p>
          <a:p>
            <a:pPr marL="274320" lvl="1" indent="0">
              <a:buNone/>
            </a:pPr>
            <a:endParaRPr lang="en-GB" sz="1500" dirty="0"/>
          </a:p>
          <a:p>
            <a:pPr lvl="1"/>
            <a:r>
              <a:rPr lang="en-GB" sz="1500" dirty="0"/>
              <a:t>Systems and Procedures</a:t>
            </a:r>
          </a:p>
          <a:p>
            <a:pPr marL="274320" lvl="1" indent="0">
              <a:buNone/>
            </a:pPr>
            <a:endParaRPr lang="en-GB" sz="1500" dirty="0"/>
          </a:p>
          <a:p>
            <a:pPr lvl="1"/>
            <a:r>
              <a:rPr lang="en-GB" sz="1500" dirty="0"/>
              <a:t>Health and Safety / Quality Control / Legal Compliance </a:t>
            </a:r>
          </a:p>
        </p:txBody>
      </p:sp>
    </p:spTree>
    <p:extLst>
      <p:ext uri="{BB962C8B-B14F-4D97-AF65-F5344CB8AC3E}">
        <p14:creationId xmlns:p14="http://schemas.microsoft.com/office/powerpoint/2010/main" val="383408029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E7FEA-5663-4678-BE4B-8580A1D4C195}"/>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dirty="0"/>
              <a:t>6. Financial Plan </a:t>
            </a:r>
          </a:p>
        </p:txBody>
      </p:sp>
      <p:sp>
        <p:nvSpPr>
          <p:cNvPr id="3" name="Content Placeholder 2">
            <a:extLst>
              <a:ext uri="{FF2B5EF4-FFF2-40B4-BE49-F238E27FC236}">
                <a16:creationId xmlns:a16="http://schemas.microsoft.com/office/drawing/2014/main" id="{D073F5CE-A69C-482B-A878-E9929F1F798A}"/>
              </a:ext>
            </a:extLst>
          </p:cNvPr>
          <p:cNvSpPr>
            <a:spLocks noGrp="1"/>
          </p:cNvSpPr>
          <p:nvPr>
            <p:ph idx="1"/>
          </p:nvPr>
        </p:nvSpPr>
        <p:spPr/>
        <p:txBody>
          <a:bodyPr/>
          <a:lstStyle/>
          <a:p>
            <a:r>
              <a:rPr lang="en-US" sz="2000" b="1" dirty="0"/>
              <a:t>Provide relevant financial information, including historical data and financial projections showing the impact of your new product / service.</a:t>
            </a:r>
          </a:p>
          <a:p>
            <a:pPr marL="0" indent="0">
              <a:buNone/>
            </a:pPr>
            <a:endParaRPr lang="en-US" sz="2000" b="1" dirty="0"/>
          </a:p>
          <a:p>
            <a:r>
              <a:rPr lang="en-US" sz="2000" b="1" dirty="0"/>
              <a:t>You could use a mind map to </a:t>
            </a:r>
            <a:r>
              <a:rPr lang="en-US" sz="2000" b="1" dirty="0" err="1"/>
              <a:t>organise</a:t>
            </a:r>
            <a:r>
              <a:rPr lang="en-US" sz="2000" b="1" dirty="0"/>
              <a:t> your financial records:</a:t>
            </a:r>
          </a:p>
          <a:p>
            <a:endParaRPr lang="en-GB" dirty="0"/>
          </a:p>
        </p:txBody>
      </p:sp>
    </p:spTree>
    <p:extLst>
      <p:ext uri="{BB962C8B-B14F-4D97-AF65-F5344CB8AC3E}">
        <p14:creationId xmlns:p14="http://schemas.microsoft.com/office/powerpoint/2010/main" val="188238182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8.png"/>
          <p:cNvPicPr/>
          <p:nvPr/>
        </p:nvPicPr>
        <p:blipFill>
          <a:blip r:embed="rId2"/>
          <a:srcRect/>
          <a:stretch>
            <a:fillRect/>
          </a:stretch>
        </p:blipFill>
        <p:spPr>
          <a:xfrm>
            <a:off x="578439" y="630200"/>
            <a:ext cx="5586387" cy="55975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Content Placeholder 5">
            <a:extLst>
              <a:ext uri="{FF2B5EF4-FFF2-40B4-BE49-F238E27FC236}">
                <a16:creationId xmlns:a16="http://schemas.microsoft.com/office/drawing/2014/main" id="{E326DEF9-6C0E-446D-B19C-FB34A0094E60}"/>
              </a:ext>
            </a:extLst>
          </p:cNvPr>
          <p:cNvSpPr>
            <a:spLocks noGrp="1"/>
          </p:cNvSpPr>
          <p:nvPr>
            <p:ph sz="half" idx="2"/>
          </p:nvPr>
        </p:nvSpPr>
        <p:spPr>
          <a:xfrm>
            <a:off x="6855050" y="630199"/>
            <a:ext cx="4663440" cy="5597599"/>
          </a:xfrm>
        </p:spPr>
        <p:txBody>
          <a:bodyPr>
            <a:normAutofit/>
          </a:bodyPr>
          <a:lstStyle/>
          <a:p>
            <a:r>
              <a:rPr lang="en-GB" sz="2000" b="1" dirty="0"/>
              <a:t>Set up and operations costs</a:t>
            </a:r>
          </a:p>
          <a:p>
            <a:pPr marL="0" indent="0">
              <a:buNone/>
            </a:pPr>
            <a:endParaRPr lang="en-GB" sz="2000" b="1" dirty="0"/>
          </a:p>
          <a:p>
            <a:r>
              <a:rPr lang="en-GB" sz="2000" b="1" dirty="0"/>
              <a:t>Sources of finance / funding requirements</a:t>
            </a:r>
          </a:p>
          <a:p>
            <a:pPr marL="0" indent="0">
              <a:buNone/>
            </a:pPr>
            <a:endParaRPr lang="en-GB" sz="2000" b="1" dirty="0"/>
          </a:p>
          <a:p>
            <a:r>
              <a:rPr lang="en-GB" sz="2000" b="1" dirty="0"/>
              <a:t>Cashflow Forecast</a:t>
            </a:r>
          </a:p>
          <a:p>
            <a:pPr marL="0" indent="0">
              <a:buNone/>
            </a:pPr>
            <a:endParaRPr lang="en-GB" sz="2000" b="1" dirty="0"/>
          </a:p>
          <a:p>
            <a:r>
              <a:rPr lang="en-GB" sz="2000" b="1" dirty="0"/>
              <a:t>Profit &amp; Loss Statements</a:t>
            </a:r>
          </a:p>
          <a:p>
            <a:pPr marL="0" indent="0">
              <a:buNone/>
            </a:pPr>
            <a:endParaRPr lang="en-GB" sz="2000" b="1" dirty="0"/>
          </a:p>
          <a:p>
            <a:r>
              <a:rPr lang="en-GB" sz="2000" b="1" dirty="0"/>
              <a:t>Balance sheet </a:t>
            </a:r>
          </a:p>
        </p:txBody>
      </p:sp>
    </p:spTree>
    <p:extLst>
      <p:ext uri="{BB962C8B-B14F-4D97-AF65-F5344CB8AC3E}">
        <p14:creationId xmlns:p14="http://schemas.microsoft.com/office/powerpoint/2010/main" val="130064995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additive="base">
                                        <p:cTn id="1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 calcmode="lin" valueType="num">
                                      <p:cBhvr additive="base">
                                        <p:cTn id="18"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 calcmode="lin" valueType="num">
                                      <p:cBhvr additive="base">
                                        <p:cTn id="24"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txEl>
                                              <p:pRg st="6" end="6"/>
                                            </p:txEl>
                                          </p:spTgt>
                                        </p:tgtEl>
                                        <p:attrNameLst>
                                          <p:attrName>style.visibility</p:attrName>
                                        </p:attrNameLst>
                                      </p:cBhvr>
                                      <p:to>
                                        <p:strVal val="visible"/>
                                      </p:to>
                                    </p:set>
                                    <p:anim calcmode="lin" valueType="num">
                                      <p:cBhvr additive="base">
                                        <p:cTn id="30"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6">
                                            <p:txEl>
                                              <p:pRg st="8" end="8"/>
                                            </p:txEl>
                                          </p:spTgt>
                                        </p:tgtEl>
                                        <p:attrNameLst>
                                          <p:attrName>style.visibility</p:attrName>
                                        </p:attrNameLst>
                                      </p:cBhvr>
                                      <p:to>
                                        <p:strVal val="visible"/>
                                      </p:to>
                                    </p:set>
                                    <p:anim calcmode="lin" valueType="num">
                                      <p:cBhvr additive="base">
                                        <p:cTn id="36"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31D45-22DF-4135-910D-EA4912B1AA67}"/>
              </a:ext>
            </a:extLst>
          </p:cNvPr>
          <p:cNvSpPr>
            <a:spLocks noGrp="1"/>
          </p:cNvSpPr>
          <p:nvPr>
            <p:ph type="title"/>
          </p:nvPr>
        </p:nvSpPr>
        <p:spPr>
          <a:ln w="38100"/>
        </p:spPr>
        <p:style>
          <a:lnRef idx="2">
            <a:schemeClr val="accent2"/>
          </a:lnRef>
          <a:fillRef idx="1">
            <a:schemeClr val="lt1"/>
          </a:fillRef>
          <a:effectRef idx="0">
            <a:schemeClr val="accent2"/>
          </a:effectRef>
          <a:fontRef idx="minor">
            <a:schemeClr val="dk1"/>
          </a:fontRef>
        </p:style>
        <p:txBody>
          <a:bodyPr/>
          <a:lstStyle/>
          <a:p>
            <a:r>
              <a:rPr lang="en-GB" b="1" dirty="0"/>
              <a:t>7. Appendices </a:t>
            </a:r>
          </a:p>
        </p:txBody>
      </p:sp>
      <p:sp>
        <p:nvSpPr>
          <p:cNvPr id="3" name="Content Placeholder 2">
            <a:extLst>
              <a:ext uri="{FF2B5EF4-FFF2-40B4-BE49-F238E27FC236}">
                <a16:creationId xmlns:a16="http://schemas.microsoft.com/office/drawing/2014/main" id="{5AF0AFD2-BB46-492D-AFD3-060EF1ED0225}"/>
              </a:ext>
            </a:extLst>
          </p:cNvPr>
          <p:cNvSpPr>
            <a:spLocks noGrp="1"/>
          </p:cNvSpPr>
          <p:nvPr>
            <p:ph idx="1"/>
          </p:nvPr>
        </p:nvSpPr>
        <p:spPr/>
        <p:txBody>
          <a:bodyPr>
            <a:normAutofit/>
          </a:bodyPr>
          <a:lstStyle/>
          <a:p>
            <a:r>
              <a:rPr lang="en-GB" sz="2000" b="1" dirty="0"/>
              <a:t>Evidence of Market Research</a:t>
            </a:r>
          </a:p>
          <a:p>
            <a:pPr marL="0" indent="0">
              <a:buNone/>
            </a:pPr>
            <a:endParaRPr lang="en-GB" sz="2000" b="1" dirty="0"/>
          </a:p>
          <a:p>
            <a:r>
              <a:rPr lang="en-GB" sz="2000" b="1" dirty="0"/>
              <a:t>Price Lists</a:t>
            </a:r>
          </a:p>
          <a:p>
            <a:pPr marL="0" indent="0">
              <a:buNone/>
            </a:pPr>
            <a:endParaRPr lang="en-GB" sz="2000" b="1" dirty="0"/>
          </a:p>
          <a:p>
            <a:r>
              <a:rPr lang="en-GB" sz="2000" b="1" dirty="0"/>
              <a:t>CVs for key Members of Staff</a:t>
            </a:r>
          </a:p>
          <a:p>
            <a:pPr marL="0" indent="0">
              <a:buNone/>
            </a:pPr>
            <a:endParaRPr lang="en-GB" sz="2000" b="1" dirty="0"/>
          </a:p>
          <a:p>
            <a:r>
              <a:rPr lang="en-GB" sz="2000" b="1" dirty="0"/>
              <a:t>Sample Promotional Material </a:t>
            </a:r>
          </a:p>
        </p:txBody>
      </p:sp>
    </p:spTree>
    <p:extLst>
      <p:ext uri="{BB962C8B-B14F-4D97-AF65-F5344CB8AC3E}">
        <p14:creationId xmlns:p14="http://schemas.microsoft.com/office/powerpoint/2010/main" val="314133782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dragons den logo uk">
            <a:hlinkClick r:id="rId2"/>
            <a:extLst>
              <a:ext uri="{FF2B5EF4-FFF2-40B4-BE49-F238E27FC236}">
                <a16:creationId xmlns:a16="http://schemas.microsoft.com/office/drawing/2014/main" id="{66F354FF-E2C1-42DE-9F49-8C45448262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8032" y="1049594"/>
            <a:ext cx="8489236" cy="4758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0564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wheel(1)">
                                      <p:cBhvr>
                                        <p:cTn id="7" dur="2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docProps/app.xml><?xml version="1.0" encoding="utf-8"?>
<Properties xmlns="http://schemas.openxmlformats.org/officeDocument/2006/extended-properties" xmlns:vt="http://schemas.openxmlformats.org/officeDocument/2006/docPropsVTypes">
  <TotalTime>0</TotalTime>
  <Words>514</Words>
  <Application>Microsoft Office PowerPoint</Application>
  <PresentationFormat>Widescreen</PresentationFormat>
  <Paragraphs>95</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Century Gothic</vt:lpstr>
      <vt:lpstr>Garamond</vt:lpstr>
      <vt:lpstr>SavonVTI</vt:lpstr>
      <vt:lpstr>Business Planning </vt:lpstr>
      <vt:lpstr>Taking the Plunge……………</vt:lpstr>
      <vt:lpstr>What is a Business Plan?</vt:lpstr>
      <vt:lpstr>PowerPoint Presentation</vt:lpstr>
      <vt:lpstr>How to Create a Business Plan</vt:lpstr>
      <vt:lpstr>PowerPoint Presentation</vt:lpstr>
      <vt:lpstr>1. Executive Summary </vt:lpstr>
      <vt:lpstr>PowerPoint Presentation</vt:lpstr>
      <vt:lpstr>2. Introduction </vt:lpstr>
      <vt:lpstr>PowerPoint Presentation</vt:lpstr>
      <vt:lpstr>2. Introduction</vt:lpstr>
      <vt:lpstr>PowerPoint Presentation</vt:lpstr>
      <vt:lpstr>3. Market &amp; Competitors</vt:lpstr>
      <vt:lpstr>PowerPoint Presentation</vt:lpstr>
      <vt:lpstr>3. Market &amp; Competitors</vt:lpstr>
      <vt:lpstr>3. Market &amp; Competitors</vt:lpstr>
      <vt:lpstr>4. Sales &amp; Marketing Strategy </vt:lpstr>
      <vt:lpstr>PowerPoint Presentation</vt:lpstr>
      <vt:lpstr>5. Operations</vt:lpstr>
      <vt:lpstr>6. Financial Plan </vt:lpstr>
      <vt:lpstr>PowerPoint Presentation</vt:lpstr>
      <vt:lpstr>7. Appendices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2020-03-02T15:45:26Z</dcterms:created>
  <dcterms:modified xsi:type="dcterms:W3CDTF">2020-03-02T22:57:06Z</dcterms:modified>
</cp:coreProperties>
</file>