
<file path=[Content_Types].xml><?xml version="1.0" encoding="utf-8"?>
<Types xmlns="http://schemas.openxmlformats.org/package/2006/content-types">
  <Default Extension="xml" ContentType="application/xml"/>
  <Default Extension="jpeg" ContentType="image/jpeg"/>
  <Default Extension="rels" ContentType="application/vnd.openxmlformats-package.relationships+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24" r:id="rId1"/>
  </p:sldMasterIdLst>
  <p:notesMasterIdLst>
    <p:notesMasterId r:id="rId17"/>
  </p:notesMasterIdLst>
  <p:sldIdLst>
    <p:sldId id="256" r:id="rId2"/>
    <p:sldId id="280" r:id="rId3"/>
    <p:sldId id="257" r:id="rId4"/>
    <p:sldId id="271" r:id="rId5"/>
    <p:sldId id="284" r:id="rId6"/>
    <p:sldId id="267" r:id="rId7"/>
    <p:sldId id="278" r:id="rId8"/>
    <p:sldId id="277" r:id="rId9"/>
    <p:sldId id="275" r:id="rId10"/>
    <p:sldId id="285" r:id="rId11"/>
    <p:sldId id="265" r:id="rId12"/>
    <p:sldId id="269" r:id="rId13"/>
    <p:sldId id="281" r:id="rId14"/>
    <p:sldId id="286" r:id="rId15"/>
    <p:sldId id="27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31"/>
  </p:normalViewPr>
  <p:slideViewPr>
    <p:cSldViewPr snapToGrid="0" snapToObjects="1">
      <p:cViewPr varScale="1">
        <p:scale>
          <a:sx n="101" d="100"/>
          <a:sy n="101" d="100"/>
        </p:scale>
        <p:origin x="464" y="200"/>
      </p:cViewPr>
      <p:guideLst/>
    </p:cSldViewPr>
  </p:slideViewPr>
  <p:notesTextViewPr>
    <p:cViewPr>
      <p:scale>
        <a:sx n="1" d="1"/>
        <a:sy n="1" d="1"/>
      </p:scale>
      <p:origin x="0" y="0"/>
    </p:cViewPr>
  </p:notesTextViewPr>
  <p:sorterViewPr>
    <p:cViewPr varScale="1">
      <p:scale>
        <a:sx n="100" d="100"/>
        <a:sy n="100" d="100"/>
      </p:scale>
      <p:origin x="0" y="-2856"/>
    </p:cViewPr>
  </p:sorter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theme" Target="theme/theme1.xml"/><Relationship Id="rId21" Type="http://schemas.openxmlformats.org/officeDocument/2006/relationships/tableStyles" Target="tableStyles.xml"/><Relationship Id="rId25" Type="http://schemas.microsoft.com/office/2015/10/relationships/revisionInfo" Target="revisionInfo.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notesMaster" Target="notesMasters/notesMaster1.xml"/><Relationship Id="rId18" Type="http://schemas.openxmlformats.org/officeDocument/2006/relationships/presProps" Target="presProps.xml"/><Relationship Id="rId19" Type="http://schemas.openxmlformats.org/officeDocument/2006/relationships/viewProps" Target="viewProp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773CA9-A557-5C4F-BB99-714617D5FFBE}" type="datetimeFigureOut">
              <a:rPr lang="en-US" smtClean="0"/>
              <a:t>1/31/18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A0A1C10-50FA-8E42-B0B4-CB72D131E239}" type="slidenum">
              <a:rPr lang="en-US" smtClean="0"/>
              <a:t>‹#›</a:t>
            </a:fld>
            <a:endParaRPr lang="en-US"/>
          </a:p>
        </p:txBody>
      </p:sp>
    </p:spTree>
    <p:extLst>
      <p:ext uri="{BB962C8B-B14F-4D97-AF65-F5344CB8AC3E}">
        <p14:creationId xmlns:p14="http://schemas.microsoft.com/office/powerpoint/2010/main" val="7918897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t>Guy de Rias is killed while boar hunting, and his mother either dies or remarries, she is no longer mentioned in texts after 1415.  Jean de </a:t>
            </a:r>
            <a:r>
              <a:rPr lang="en-US" sz="1200" dirty="0" err="1"/>
              <a:t>Craon’s</a:t>
            </a:r>
            <a:r>
              <a:rPr lang="en-US" sz="1200" dirty="0"/>
              <a:t> heir also dies at Agincourt. </a:t>
            </a:r>
          </a:p>
          <a:p>
            <a:endParaRPr lang="en-CA" dirty="0"/>
          </a:p>
        </p:txBody>
      </p:sp>
      <p:sp>
        <p:nvSpPr>
          <p:cNvPr id="4" name="Slide Number Placeholder 3"/>
          <p:cNvSpPr>
            <a:spLocks noGrp="1"/>
          </p:cNvSpPr>
          <p:nvPr>
            <p:ph type="sldNum" sz="quarter" idx="10"/>
          </p:nvPr>
        </p:nvSpPr>
        <p:spPr/>
        <p:txBody>
          <a:bodyPr/>
          <a:lstStyle/>
          <a:p>
            <a:fld id="{3A0A1C10-50FA-8E42-B0B4-CB72D131E239}" type="slidenum">
              <a:rPr lang="en-US" smtClean="0"/>
              <a:t>3</a:t>
            </a:fld>
            <a:endParaRPr lang="en-US"/>
          </a:p>
        </p:txBody>
      </p:sp>
    </p:spTree>
    <p:extLst>
      <p:ext uri="{BB962C8B-B14F-4D97-AF65-F5344CB8AC3E}">
        <p14:creationId xmlns:p14="http://schemas.microsoft.com/office/powerpoint/2010/main" val="35268809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A0A1C10-50FA-8E42-B0B4-CB72D131E239}" type="slidenum">
              <a:rPr lang="en-US" smtClean="0"/>
              <a:t>6</a:t>
            </a:fld>
            <a:endParaRPr lang="en-US"/>
          </a:p>
        </p:txBody>
      </p:sp>
    </p:spTree>
    <p:extLst>
      <p:ext uri="{BB962C8B-B14F-4D97-AF65-F5344CB8AC3E}">
        <p14:creationId xmlns:p14="http://schemas.microsoft.com/office/powerpoint/2010/main" val="4473473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A" dirty="0"/>
          </a:p>
        </p:txBody>
      </p:sp>
      <p:sp>
        <p:nvSpPr>
          <p:cNvPr id="4" name="Slide Number Placeholder 3"/>
          <p:cNvSpPr>
            <a:spLocks noGrp="1"/>
          </p:cNvSpPr>
          <p:nvPr>
            <p:ph type="sldNum" sz="quarter" idx="10"/>
          </p:nvPr>
        </p:nvSpPr>
        <p:spPr/>
        <p:txBody>
          <a:bodyPr/>
          <a:lstStyle/>
          <a:p>
            <a:fld id="{3A0A1C10-50FA-8E42-B0B4-CB72D131E239}" type="slidenum">
              <a:rPr lang="en-US" smtClean="0"/>
              <a:t>9</a:t>
            </a:fld>
            <a:endParaRPr lang="en-US"/>
          </a:p>
        </p:txBody>
      </p:sp>
    </p:spTree>
    <p:extLst>
      <p:ext uri="{BB962C8B-B14F-4D97-AF65-F5344CB8AC3E}">
        <p14:creationId xmlns:p14="http://schemas.microsoft.com/office/powerpoint/2010/main" val="4243648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3A0A1C10-50FA-8E42-B0B4-CB72D131E239}" type="slidenum">
              <a:rPr lang="en-US" smtClean="0"/>
              <a:t>15</a:t>
            </a:fld>
            <a:endParaRPr lang="en-US"/>
          </a:p>
        </p:txBody>
      </p:sp>
    </p:spTree>
    <p:extLst>
      <p:ext uri="{BB962C8B-B14F-4D97-AF65-F5344CB8AC3E}">
        <p14:creationId xmlns:p14="http://schemas.microsoft.com/office/powerpoint/2010/main" val="13345316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jpeg"/></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8" name="Group 17"/>
          <p:cNvGrpSpPr/>
          <p:nvPr/>
        </p:nvGrpSpPr>
        <p:grpSpPr>
          <a:xfrm>
            <a:off x="0" y="0"/>
            <a:ext cx="12192000" cy="6858000"/>
            <a:chOff x="0" y="0"/>
            <a:chExt cx="12192000" cy="6858000"/>
          </a:xfrm>
        </p:grpSpPr>
        <p:sp>
          <p:nvSpPr>
            <p:cNvPr id="8" name="Rectangle 7"/>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Oval 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Oval 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76279" y="1792223"/>
            <a:ext cx="990599" cy="304799"/>
          </a:xfrm>
        </p:spPr>
        <p:txBody>
          <a:bodyPr anchor="t"/>
          <a:lstStyle>
            <a:lvl1pPr algn="l">
              <a:defRPr b="0" i="0">
                <a:solidFill>
                  <a:schemeClr val="bg1"/>
                </a:solidFill>
              </a:defRPr>
            </a:lvl1pPr>
          </a:lstStyle>
          <a:p>
            <a:fld id="{3E5C539E-0992-8741-8064-E667B7D19145}" type="datetimeFigureOut">
              <a:rPr lang="en-US" smtClean="0"/>
              <a:t>1/31/18</a:t>
            </a:fld>
            <a:endParaRPr lang="en-US"/>
          </a:p>
        </p:txBody>
      </p:sp>
      <p:sp>
        <p:nvSpPr>
          <p:cNvPr id="5" name="Footer Placeholder 4"/>
          <p:cNvSpPr>
            <a:spLocks noGrp="1"/>
          </p:cNvSpPr>
          <p:nvPr>
            <p:ph type="ftr" sz="quarter" idx="11"/>
          </p:nvPr>
        </p:nvSpPr>
        <p:spPr bwMode="gray">
          <a:xfrm rot="5400000">
            <a:off x="8963575" y="3226820"/>
            <a:ext cx="3859795" cy="304801"/>
          </a:xfrm>
        </p:spPr>
        <p:txBody>
          <a:bodyPr anchor="b"/>
          <a:lstStyle>
            <a:lvl1pPr>
              <a:defRPr b="0" i="0">
                <a:solidFill>
                  <a:schemeClr val="bg1"/>
                </a:solidFill>
              </a:defRPr>
            </a:lvl1pPr>
          </a:lstStyle>
          <a:p>
            <a:endParaRPr lang="en-US"/>
          </a:p>
        </p:txBody>
      </p:sp>
      <p:sp>
        <p:nvSpPr>
          <p:cNvPr id="17" name="Rectangle 16"/>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vl1pPr>
          </a:lstStyle>
          <a:p>
            <a:fld id="{6FEAA5DC-ED17-634F-A801-6A4A7F4B9CCC}" type="slidenum">
              <a:rPr lang="en-US" smtClean="0"/>
              <a:t>‹#›</a:t>
            </a:fld>
            <a:endParaRPr lang="en-US"/>
          </a:p>
        </p:txBody>
      </p:sp>
    </p:spTree>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0"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E5C539E-0992-8741-8064-E667B7D19145}" type="datetimeFigureOut">
              <a:rPr lang="en-US" smtClean="0"/>
              <a:t>1/31/18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FEAA5DC-ED17-634F-A801-6A4A7F4B9CCC}"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4"/>
            <a:ext cx="4351023" cy="2283823"/>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E5C539E-0992-8741-8064-E667B7D19145}" type="datetimeFigureOut">
              <a:rPr lang="en-US" smtClean="0"/>
              <a:t>1/31/18</a:t>
            </a:fld>
            <a:endParaRPr lang="en-US"/>
          </a:p>
        </p:txBody>
      </p:sp>
      <p:sp>
        <p:nvSpPr>
          <p:cNvPr id="5" name="Footer Placeholder 4"/>
          <p:cNvSpPr>
            <a:spLocks noGrp="1"/>
          </p:cNvSpPr>
          <p:nvPr>
            <p:ph type="ftr" sz="quarter" idx="11"/>
          </p:nvPr>
        </p:nvSpPr>
        <p:spPr/>
        <p:txBody>
          <a:bodyPr/>
          <a:lstStyle/>
          <a:p>
            <a:endParaRPr lang="en-US"/>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FEAA5DC-ED17-634F-A801-6A4A7F4B9CCC}" type="slidenum">
              <a:rPr lang="en-US" smtClean="0"/>
              <a:t>‹#›</a:t>
            </a:fld>
            <a:endParaRPr lang="en-US"/>
          </a:p>
        </p:txBody>
      </p:sp>
    </p:spTree>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1368" y="2603500"/>
            <a:ext cx="4828744"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1" y="2603500"/>
            <a:ext cx="4825159" cy="3377705"/>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E5C539E-0992-8741-8064-E667B7D19145}" type="datetimeFigureOut">
              <a:rPr lang="en-US" smtClean="0"/>
              <a:t>1/31/18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EAA5DC-ED17-634F-A801-6A4A7F4B9CCC}"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36063"/>
            <a:ext cx="482515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212326"/>
            <a:ext cx="4825158" cy="280747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1" y="2603499"/>
            <a:ext cx="4825160" cy="608825"/>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212327"/>
            <a:ext cx="4825159" cy="280747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E5C539E-0992-8741-8064-E667B7D19145}" type="datetimeFigureOut">
              <a:rPr lang="en-US" smtClean="0"/>
              <a:t>1/31/18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FEAA5DC-ED17-634F-A801-6A4A7F4B9CCC}"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E5C539E-0992-8741-8064-E667B7D19145}" type="datetimeFigureOut">
              <a:rPr lang="en-US" smtClean="0"/>
              <a:t>1/31/18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FEAA5DC-ED17-634F-A801-6A4A7F4B9CCC}"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5C539E-0992-8741-8064-E667B7D19145}" type="datetimeFigureOut">
              <a:rPr lang="en-US" smtClean="0"/>
              <a:t>1/31/18</a:t>
            </a:fld>
            <a:endParaRPr lang="en-US"/>
          </a:p>
        </p:txBody>
      </p:sp>
      <p:sp>
        <p:nvSpPr>
          <p:cNvPr id="3" name="Footer Placeholder 2"/>
          <p:cNvSpPr>
            <a:spLocks noGrp="1"/>
          </p:cNvSpPr>
          <p:nvPr>
            <p:ph type="ftr" sz="quarter" idx="11"/>
          </p:nvPr>
        </p:nvSpPr>
        <p:spPr/>
        <p:txBody>
          <a:bodyPr/>
          <a:lstStyle/>
          <a:p>
            <a:endParaRPr lang="en-US"/>
          </a:p>
        </p:txBody>
      </p:sp>
      <p:sp>
        <p:nvSpPr>
          <p:cNvPr id="6" name="Rectangle 5"/>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6FEAA5DC-ED17-634F-A801-6A4A7F4B9CCC}" type="slidenum">
              <a:rPr lang="en-US" smtClean="0"/>
              <a:t>‹#›</a:t>
            </a:fld>
            <a:endParaRPr lang="en-US"/>
          </a:p>
        </p:txBody>
      </p:sp>
    </p:spTree>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1" name="Group 10"/>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5" y="3129280"/>
            <a:ext cx="2793158" cy="289559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5C539E-0992-8741-8064-E667B7D19145}" type="datetimeFigureOut">
              <a:rPr lang="en-US" smtClean="0"/>
              <a:t>1/31/18</a:t>
            </a:fld>
            <a:endParaRPr lang="en-US"/>
          </a:p>
        </p:txBody>
      </p:sp>
      <p:sp>
        <p:nvSpPr>
          <p:cNvPr id="6" name="Footer Placeholder 5"/>
          <p:cNvSpPr>
            <a:spLocks noGrp="1"/>
          </p:cNvSpPr>
          <p:nvPr>
            <p:ph type="ftr" sz="quarter" idx="11"/>
          </p:nvPr>
        </p:nvSpPr>
        <p:spPr/>
        <p:txBody>
          <a:bodyPr/>
          <a:lstStyle/>
          <a:p>
            <a:endParaRPr lang="en-US"/>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FEAA5DC-ED17-634F-A801-6A4A7F4B9CCC}" type="slidenum">
              <a:rPr lang="en-US" smtClean="0"/>
              <a:t>‹#›</a:t>
            </a:fld>
            <a:endParaRPr lang="en-US"/>
          </a:p>
        </p:txBody>
      </p:sp>
    </p:spTree>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8" name="Rectangle 7"/>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59" cy="173566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2" y="1143000"/>
            <a:ext cx="3227192"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Drag picture to placeholder or click icon to add</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5C539E-0992-8741-8064-E667B7D19145}" type="datetimeFigureOut">
              <a:rPr lang="en-US" smtClean="0"/>
              <a:t>1/31/18</a:t>
            </a:fld>
            <a:endParaRPr lang="en-US"/>
          </a:p>
        </p:txBody>
      </p:sp>
      <p:sp>
        <p:nvSpPr>
          <p:cNvPr id="6" name="Footer Placeholder 5"/>
          <p:cNvSpPr>
            <a:spLocks noGrp="1"/>
          </p:cNvSpPr>
          <p:nvPr>
            <p:ph type="ftr" sz="quarter" idx="11"/>
          </p:nvPr>
        </p:nvSpPr>
        <p:spPr/>
        <p:txBody>
          <a:bodyPr/>
          <a:lstStyle/>
          <a:p>
            <a:r>
              <a:rPr lang="en-US"/>
              <a:t>
              </a:t>
            </a:r>
            <a:endParaRPr lang="en-US" dirty="0"/>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FEAA5DC-ED17-634F-A801-6A4A7F4B9CCC}"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5945"/>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Drag picture to placeholder or click icon to add</a:t>
            </a:r>
            <a:endParaRPr lang="en-US" dirty="0"/>
          </a:p>
        </p:txBody>
      </p:sp>
      <p:sp>
        <p:nvSpPr>
          <p:cNvPr id="4" name="Text Placeholder 3"/>
          <p:cNvSpPr>
            <a:spLocks noGrp="1"/>
          </p:cNvSpPr>
          <p:nvPr>
            <p:ph type="body" sz="half" idx="2"/>
          </p:nvPr>
        </p:nvSpPr>
        <p:spPr bwMode="gray">
          <a:xfrm>
            <a:off x="1154956" y="5532683"/>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E5C539E-0992-8741-8064-E667B7D19145}" type="datetimeFigureOut">
              <a:rPr lang="en-US" smtClean="0"/>
              <a:t>1/31/18</a:t>
            </a:fld>
            <a:endParaRPr lang="en-US"/>
          </a:p>
        </p:txBody>
      </p:sp>
      <p:sp>
        <p:nvSpPr>
          <p:cNvPr id="6" name="Footer Placeholder 5"/>
          <p:cNvSpPr>
            <a:spLocks noGrp="1"/>
          </p:cNvSpPr>
          <p:nvPr>
            <p:ph type="ftr" sz="quarter" idx="11"/>
          </p:nvPr>
        </p:nvSpPr>
        <p:spPr/>
        <p:txBody>
          <a:bodyPr/>
          <a:lstStyle/>
          <a:p>
            <a:endParaRPr lang="en-US"/>
          </a:p>
        </p:txBody>
      </p:sp>
      <p:sp>
        <p:nvSpPr>
          <p:cNvPr id="13" name="Rectangle 12"/>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6FEAA5DC-ED17-634F-A801-6A4A7F4B9CCC}"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0" name="Rectangle 9"/>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nchor="ct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E5C539E-0992-8741-8064-E667B7D19145}" type="datetimeFigureOut">
              <a:rPr lang="en-US" smtClean="0"/>
              <a:t>1/31/18</a:t>
            </a:fld>
            <a:endParaRPr lang="en-US"/>
          </a:p>
        </p:txBody>
      </p:sp>
      <p:sp>
        <p:nvSpPr>
          <p:cNvPr id="5" name="Footer Placeholder 4"/>
          <p:cNvSpPr>
            <a:spLocks noGrp="1"/>
          </p:cNvSpPr>
          <p:nvPr>
            <p:ph type="ftr" sz="quarter" idx="11"/>
          </p:nvPr>
        </p:nvSpPr>
        <p:spPr/>
        <p:txBody>
          <a:bodyPr/>
          <a:lstStyle/>
          <a:p>
            <a:endParaRPr lang="en-US"/>
          </a:p>
        </p:txBody>
      </p:sp>
      <p:sp>
        <p:nvSpPr>
          <p:cNvPr id="13" name="Rectangle 12"/>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FEAA5DC-ED17-634F-A801-6A4A7F4B9CCC}"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6" name="Rectangle 15"/>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1" name="TextBox 10"/>
          <p:cNvSpPr txBox="1"/>
          <p:nvPr/>
        </p:nvSpPr>
        <p:spPr bwMode="gray">
          <a:xfrm>
            <a:off x="898295" y="603589"/>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13" name="TextBox 12"/>
          <p:cNvSpPr txBox="1"/>
          <p:nvPr/>
        </p:nvSpPr>
        <p:spPr bwMode="gray">
          <a:xfrm>
            <a:off x="9705137" y="2613787"/>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74801" y="980517"/>
            <a:ext cx="8460983" cy="2705034"/>
          </a:xfrm>
        </p:spPr>
        <p:txBody>
          <a:bodyPr anchor="ct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86515"/>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14393"/>
            <a:ext cx="8825659" cy="1012664"/>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3E5C539E-0992-8741-8064-E667B7D19145}" type="datetimeFigureOut">
              <a:rPr lang="en-US" smtClean="0"/>
              <a:t>1/31/18</a:t>
            </a:fld>
            <a:endParaRPr lang="en-US"/>
          </a:p>
        </p:txBody>
      </p:sp>
      <p:sp>
        <p:nvSpPr>
          <p:cNvPr id="5" name="Footer Placeholder 4"/>
          <p:cNvSpPr>
            <a:spLocks noGrp="1"/>
          </p:cNvSpPr>
          <p:nvPr>
            <p:ph type="ftr" sz="quarter" idx="11"/>
          </p:nvPr>
        </p:nvSpPr>
        <p:spPr/>
        <p:txBody>
          <a:bodyPr/>
          <a:lstStyle/>
          <a:p>
            <a:endParaRPr lang="en-US"/>
          </a:p>
        </p:txBody>
      </p:sp>
      <p:sp>
        <p:nvSpPr>
          <p:cNvPr id="24" name="Rectangle 23"/>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FEAA5DC-ED17-634F-A801-6A4A7F4B9CCC}" type="slidenum">
              <a:rPr lang="en-US" smtClean="0"/>
              <a:t>‹#›</a:t>
            </a:fld>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0" name="Rectangle 9"/>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2404477"/>
            <a:ext cx="8825659" cy="178870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38587" y="5024967"/>
            <a:ext cx="8825658"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E5C539E-0992-8741-8064-E667B7D19145}" type="datetimeFigureOut">
              <a:rPr lang="en-US" smtClean="0"/>
              <a:t>1/31/18</a:t>
            </a:fld>
            <a:endParaRPr lang="en-US"/>
          </a:p>
        </p:txBody>
      </p:sp>
      <p:sp>
        <p:nvSpPr>
          <p:cNvPr id="5" name="Footer Placeholder 4"/>
          <p:cNvSpPr>
            <a:spLocks noGrp="1"/>
          </p:cNvSpPr>
          <p:nvPr>
            <p:ph type="ftr" sz="quarter" idx="11"/>
          </p:nvPr>
        </p:nvSpPr>
        <p:spPr/>
        <p:txBody>
          <a:bodyPr/>
          <a:lstStyle/>
          <a:p>
            <a:endParaRPr lang="en-US"/>
          </a:p>
        </p:txBody>
      </p:sp>
      <p:sp>
        <p:nvSpPr>
          <p:cNvPr id="12" name="Rectangle 11"/>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FEAA5DC-ED17-634F-A801-6A4A7F4B9CCC}" type="slidenum">
              <a:rPr lang="en-US" smtClean="0"/>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7"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109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4" y="3187261"/>
            <a:ext cx="3129168" cy="28397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10999"/>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87261"/>
            <a:ext cx="3145380" cy="28397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6701" y="2603500"/>
            <a:ext cx="3157448"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6700" y="3187261"/>
            <a:ext cx="3161029" cy="283979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3E5C539E-0992-8741-8064-E667B7D19145}" type="datetimeFigureOut">
              <a:rPr lang="en-US" smtClean="0"/>
              <a:t>1/31/18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FEAA5DC-ED17-634F-A801-6A4A7F4B9CCC}" type="slidenum">
              <a:rPr lang="en-US" smtClean="0"/>
              <a:t>‹#›</a:t>
            </a:fld>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20744" cy="576263"/>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1334552" y="2611246"/>
            <a:ext cx="2691242" cy="1583764"/>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Drag picture to placeholder or click icon to add</a:t>
            </a:r>
            <a:endParaRPr lang="en-US" dirty="0"/>
          </a:p>
        </p:txBody>
      </p:sp>
      <p:sp>
        <p:nvSpPr>
          <p:cNvPr id="22" name="Text Placeholder 3"/>
          <p:cNvSpPr>
            <a:spLocks noGrp="1"/>
          </p:cNvSpPr>
          <p:nvPr>
            <p:ph type="body" sz="half" idx="18"/>
          </p:nvPr>
        </p:nvSpPr>
        <p:spPr>
          <a:xfrm>
            <a:off x="1154953" y="5109107"/>
            <a:ext cx="3020745"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5"/>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4748463" y="2642840"/>
            <a:ext cx="2691242" cy="155217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Drag picture to placeholder or click icon to add</a:t>
            </a:r>
            <a:endParaRPr lang="en-US" dirty="0"/>
          </a:p>
        </p:txBody>
      </p:sp>
      <p:sp>
        <p:nvSpPr>
          <p:cNvPr id="23" name="Text Placeholder 3"/>
          <p:cNvSpPr>
            <a:spLocks noGrp="1"/>
          </p:cNvSpPr>
          <p:nvPr>
            <p:ph type="body" sz="half" idx="19"/>
          </p:nvPr>
        </p:nvSpPr>
        <p:spPr>
          <a:xfrm>
            <a:off x="4568865" y="5109107"/>
            <a:ext cx="3050438" cy="92140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3434" y="4532845"/>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8163031" y="2618992"/>
            <a:ext cx="2691242" cy="1576018"/>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Drag picture to placeholder or click icon to add</a:t>
            </a:r>
            <a:endParaRPr lang="en-US" dirty="0"/>
          </a:p>
        </p:txBody>
      </p:sp>
      <p:sp>
        <p:nvSpPr>
          <p:cNvPr id="24" name="Text Placeholder 3"/>
          <p:cNvSpPr>
            <a:spLocks noGrp="1"/>
          </p:cNvSpPr>
          <p:nvPr>
            <p:ph type="body" sz="half" idx="20"/>
          </p:nvPr>
        </p:nvSpPr>
        <p:spPr>
          <a:xfrm>
            <a:off x="7983434" y="5109107"/>
            <a:ext cx="3054127" cy="89634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1" name="Straight Connector 20"/>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25" name="Straight Connector 24"/>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3E5C539E-0992-8741-8064-E667B7D19145}" type="datetimeFigureOut">
              <a:rPr lang="en-US" smtClean="0"/>
              <a:t>1/31/18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FEAA5DC-ED17-634F-A801-6A4A7F4B9CCC}" type="slidenum">
              <a:rPr lang="en-US" smtClean="0"/>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E5C539E-0992-8741-8064-E667B7D19145}" type="datetimeFigureOut">
              <a:rPr lang="en-US" smtClean="0"/>
              <a:t>1/31/18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FEAA5DC-ED17-634F-A801-6A4A7F4B9CCC}" type="slidenum">
              <a:rPr lang="en-US" smtClean="0"/>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Rectangle 12"/>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97430"/>
            <a:ext cx="1409965" cy="4729626"/>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97429"/>
            <a:ext cx="6247546" cy="472962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E5C539E-0992-8741-8064-E667B7D19145}" type="datetimeFigureOut">
              <a:rPr lang="en-US" smtClean="0"/>
              <a:t>1/31/18</a:t>
            </a:fld>
            <a:endParaRPr lang="en-US"/>
          </a:p>
        </p:txBody>
      </p:sp>
      <p:sp>
        <p:nvSpPr>
          <p:cNvPr id="5" name="Footer Placeholder 4"/>
          <p:cNvSpPr>
            <a:spLocks noGrp="1"/>
          </p:cNvSpPr>
          <p:nvPr>
            <p:ph type="ftr" sz="quarter" idx="11"/>
          </p:nvPr>
        </p:nvSpPr>
        <p:spPr/>
        <p:txBody>
          <a:bodyPr/>
          <a:lstStyle/>
          <a:p>
            <a:endParaRPr lang="en-US"/>
          </a:p>
        </p:txBody>
      </p:sp>
      <p:sp>
        <p:nvSpPr>
          <p:cNvPr id="18" name="Rectangle 17"/>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6FEAA5DC-ED17-634F-A801-6A4A7F4B9CCC}" type="slidenum">
              <a:rPr lang="en-US" smtClean="0"/>
              <a:t>‹#›</a:t>
            </a:fld>
            <a:endParaRPr lang="en-US"/>
          </a:p>
        </p:txBody>
      </p:sp>
    </p:spTree>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theme" Target="../theme/theme1.xml"/><Relationship Id="rId19" Type="http://schemas.openxmlformats.org/officeDocument/2006/relationships/image" Target="../media/image1.jpe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5" name="Rectangle 14"/>
            <p:cNvSpPr/>
            <p:nvPr/>
          </p:nvSpPr>
          <p:spPr>
            <a:xfrm>
              <a:off x="0" y="0"/>
              <a:ext cx="12192000" cy="6858000"/>
            </a:xfrm>
            <a:prstGeom prst="rect">
              <a:avLst/>
            </a:prstGeom>
            <a:blipFill>
              <a:blip r:embed="rId19">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Oval 4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9" name="Oval 3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8" name="Oval 3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9" name="Oval 48"/>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47920"/>
            <a:ext cx="8761413" cy="72848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561110" y="6391839"/>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a:p>
        </p:txBody>
      </p:sp>
      <p:sp>
        <p:nvSpPr>
          <p:cNvPr id="4" name="Date Placeholder 3"/>
          <p:cNvSpPr>
            <a:spLocks noGrp="1"/>
          </p:cNvSpPr>
          <p:nvPr>
            <p:ph type="dt" sz="half" idx="2"/>
          </p:nvPr>
        </p:nvSpPr>
        <p:spPr>
          <a:xfrm>
            <a:off x="10650938" y="6394407"/>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3E5C539E-0992-8741-8064-E667B7D19145}" type="datetimeFigureOut">
              <a:rPr lang="en-US" smtClean="0"/>
              <a:t>1/31/18</a:t>
            </a:fld>
            <a:endParaRPr lang="en-US"/>
          </a:p>
        </p:txBody>
      </p:sp>
      <p:sp>
        <p:nvSpPr>
          <p:cNvPr id="20" name="Rectangle 19"/>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6FEAA5DC-ED17-634F-A801-6A4A7F4B9CCC}" type="slidenum">
              <a:rPr lang="en-US" smtClean="0"/>
              <a:t>‹#›</a:t>
            </a:fld>
            <a:endParaRPr lang="en-US"/>
          </a:p>
        </p:txBody>
      </p:sp>
    </p:spTree>
    <p:extLst>
      <p:ext uri="{BB962C8B-B14F-4D97-AF65-F5344CB8AC3E}">
        <p14:creationId xmlns:p14="http://schemas.microsoft.com/office/powerpoint/2010/main" val="707174259"/>
      </p:ext>
    </p:extLst>
  </p:cSld>
  <p:clrMap bg1="lt1" tx1="dk1" bg2="lt2" tx2="dk2" accent1="accent1" accent2="accent2" accent3="accent3" accent4="accent4" accent5="accent5" accent6="accent6" hlink="hlink" folHlink="folHlink"/>
  <p:sldLayoutIdLst>
    <p:sldLayoutId id="2147483925" r:id="rId1"/>
    <p:sldLayoutId id="2147483926" r:id="rId2"/>
    <p:sldLayoutId id="2147483927" r:id="rId3"/>
    <p:sldLayoutId id="2147483928" r:id="rId4"/>
    <p:sldLayoutId id="2147483929" r:id="rId5"/>
    <p:sldLayoutId id="2147483930" r:id="rId6"/>
    <p:sldLayoutId id="2147483931" r:id="rId7"/>
    <p:sldLayoutId id="2147483932" r:id="rId8"/>
    <p:sldLayoutId id="2147483933" r:id="rId9"/>
    <p:sldLayoutId id="2147483934" r:id="rId10"/>
    <p:sldLayoutId id="2147483935" r:id="rId11"/>
    <p:sldLayoutId id="2147483936" r:id="rId12"/>
    <p:sldLayoutId id="2147483937" r:id="rId13"/>
    <p:sldLayoutId id="2147483938" r:id="rId14"/>
    <p:sldLayoutId id="2147483939" r:id="rId15"/>
    <p:sldLayoutId id="2147483940" r:id="rId16"/>
    <p:sldLayoutId id="2147483941"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2.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4.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jp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6.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7.jp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8.jp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9.jpg"/><Relationship Id="rId3" Type="http://schemas.openxmlformats.org/officeDocument/2006/relationships/image" Target="../media/image8.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jp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gillesderaiswasinnocent.blogspot.co.uk/2012/" TargetMode="External"/><Relationship Id="rId4" Type="http://schemas.openxmlformats.org/officeDocument/2006/relationships/hyperlink" Target="https://www.atlasobscura.com/articles/gilles-de-rais-bluebeard" TargetMode="External"/><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87500" y="576263"/>
            <a:ext cx="9144000" cy="2387600"/>
          </a:xfrm>
        </p:spPr>
        <p:txBody>
          <a:bodyPr>
            <a:normAutofit/>
          </a:bodyPr>
          <a:lstStyle/>
          <a:p>
            <a:r>
              <a:rPr lang="en-US" dirty="0"/>
              <a:t>The Guilt or Innocence of </a:t>
            </a:r>
            <a:br>
              <a:rPr lang="en-US" dirty="0"/>
            </a:br>
            <a:r>
              <a:rPr lang="en-US" dirty="0"/>
              <a:t>Gilles De </a:t>
            </a:r>
            <a:r>
              <a:rPr lang="en-US" dirty="0" err="1"/>
              <a:t>Rais</a:t>
            </a:r>
            <a:endParaRPr lang="en-US" dirty="0"/>
          </a:p>
        </p:txBody>
      </p:sp>
      <p:sp>
        <p:nvSpPr>
          <p:cNvPr id="3" name="Subtitle 2"/>
          <p:cNvSpPr>
            <a:spLocks noGrp="1"/>
          </p:cNvSpPr>
          <p:nvPr>
            <p:ph type="subTitle" idx="1"/>
          </p:nvPr>
        </p:nvSpPr>
        <p:spPr>
          <a:xfrm>
            <a:off x="1917700" y="3297238"/>
            <a:ext cx="9144000" cy="1655762"/>
          </a:xfrm>
        </p:spPr>
        <p:txBody>
          <a:bodyPr>
            <a:normAutofit/>
          </a:bodyPr>
          <a:lstStyle/>
          <a:p>
            <a:r>
              <a:rPr lang="en-US" dirty="0"/>
              <a:t>Was he truly ‘the beast of extermination’ or is he one of the most misunderstood men in history</a:t>
            </a:r>
          </a:p>
          <a:p>
            <a:endParaRPr lang="en-US" dirty="0"/>
          </a:p>
          <a:p>
            <a:r>
              <a:rPr lang="en-US" dirty="0"/>
              <a:t>Bryce </a:t>
            </a:r>
            <a:r>
              <a:rPr lang="en-US" dirty="0" err="1"/>
              <a:t>Aszody</a:t>
            </a:r>
            <a:r>
              <a:rPr lang="en-US" dirty="0"/>
              <a:t>-Robinson </a:t>
            </a:r>
          </a:p>
        </p:txBody>
      </p:sp>
    </p:spTree>
    <p:extLst>
      <p:ext uri="{BB962C8B-B14F-4D97-AF65-F5344CB8AC3E}">
        <p14:creationId xmlns:p14="http://schemas.microsoft.com/office/powerpoint/2010/main" val="11485705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362200" y="-173584"/>
            <a:ext cx="6745944" cy="7031584"/>
          </a:xfrm>
        </p:spPr>
      </p:pic>
    </p:spTree>
    <p:extLst>
      <p:ext uri="{BB962C8B-B14F-4D97-AF65-F5344CB8AC3E}">
        <p14:creationId xmlns:p14="http://schemas.microsoft.com/office/powerpoint/2010/main" val="13239547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Who was Gilles de </a:t>
            </a:r>
            <a:r>
              <a:rPr lang="en-US" dirty="0" err="1"/>
              <a:t>Rais</a:t>
            </a:r>
            <a:r>
              <a:rPr lang="en-US" dirty="0"/>
              <a:t>: Early Life and Military </a:t>
            </a:r>
            <a:r>
              <a:rPr lang="en-US" dirty="0" smtClean="0"/>
              <a:t>Career: 1404-1432</a:t>
            </a:r>
            <a:endParaRPr lang="en-US" dirty="0"/>
          </a:p>
        </p:txBody>
      </p:sp>
      <p:sp>
        <p:nvSpPr>
          <p:cNvPr id="3" name="Content Placeholder 2"/>
          <p:cNvSpPr>
            <a:spLocks noGrp="1"/>
          </p:cNvSpPr>
          <p:nvPr>
            <p:ph idx="1"/>
          </p:nvPr>
        </p:nvSpPr>
        <p:spPr>
          <a:xfrm>
            <a:off x="452968" y="2090337"/>
            <a:ext cx="11226799" cy="4047066"/>
          </a:xfrm>
        </p:spPr>
        <p:txBody>
          <a:bodyPr>
            <a:noAutofit/>
          </a:bodyPr>
          <a:lstStyle/>
          <a:p>
            <a:r>
              <a:rPr lang="en-US" sz="2600" dirty="0"/>
              <a:t>Born in </a:t>
            </a:r>
            <a:r>
              <a:rPr lang="en-US" sz="2600" dirty="0" smtClean="0"/>
              <a:t>1404 to Guy de Laval/</a:t>
            </a:r>
            <a:r>
              <a:rPr lang="en-US" sz="2600" dirty="0" err="1" smtClean="0"/>
              <a:t>Rais</a:t>
            </a:r>
            <a:r>
              <a:rPr lang="en-US" sz="2600" dirty="0" smtClean="0"/>
              <a:t> and Jeanne Cabot. </a:t>
            </a:r>
          </a:p>
          <a:p>
            <a:r>
              <a:rPr lang="en-US" sz="2600" dirty="0" smtClean="0"/>
              <a:t>Looses </a:t>
            </a:r>
            <a:r>
              <a:rPr lang="en-US" sz="2600" dirty="0"/>
              <a:t>both parents in </a:t>
            </a:r>
            <a:r>
              <a:rPr lang="en-US" sz="2600" dirty="0" smtClean="0"/>
              <a:t>1415 </a:t>
            </a:r>
            <a:endParaRPr lang="en-US" sz="2600" dirty="0"/>
          </a:p>
          <a:p>
            <a:r>
              <a:rPr lang="en-US" sz="2600" dirty="0"/>
              <a:t>Jean de </a:t>
            </a:r>
            <a:r>
              <a:rPr lang="en-US" sz="2600" dirty="0" err="1"/>
              <a:t>Craon</a:t>
            </a:r>
            <a:r>
              <a:rPr lang="en-US" sz="2600" dirty="0"/>
              <a:t> became Gilles Guardian</a:t>
            </a:r>
          </a:p>
          <a:p>
            <a:pPr lvl="1"/>
            <a:r>
              <a:rPr lang="en-US" sz="2600" dirty="0"/>
              <a:t>Thus Giles inherits the </a:t>
            </a:r>
            <a:r>
              <a:rPr lang="en-US" sz="2600" dirty="0" err="1" smtClean="0"/>
              <a:t>Craon</a:t>
            </a:r>
            <a:r>
              <a:rPr lang="en-US" sz="2600" dirty="0" smtClean="0"/>
              <a:t> and </a:t>
            </a:r>
            <a:r>
              <a:rPr lang="en-US" sz="2600" dirty="0" err="1" smtClean="0"/>
              <a:t>Rais</a:t>
            </a:r>
            <a:r>
              <a:rPr lang="en-US" sz="2600" dirty="0" smtClean="0"/>
              <a:t> </a:t>
            </a:r>
            <a:r>
              <a:rPr lang="en-US" sz="2600" dirty="0"/>
              <a:t>estates and fortune.</a:t>
            </a:r>
          </a:p>
          <a:p>
            <a:r>
              <a:rPr lang="en-US" sz="2600" dirty="0"/>
              <a:t>1427 Gilles </a:t>
            </a:r>
            <a:r>
              <a:rPr lang="en-US" sz="2600" dirty="0" smtClean="0"/>
              <a:t>begins military career </a:t>
            </a:r>
            <a:r>
              <a:rPr lang="en-US" sz="2600" dirty="0"/>
              <a:t>under the protection of </a:t>
            </a:r>
            <a:r>
              <a:rPr lang="en-US" sz="2600" dirty="0" err="1"/>
              <a:t>Ambroise</a:t>
            </a:r>
            <a:r>
              <a:rPr lang="en-US" sz="2600" dirty="0"/>
              <a:t> de Lore. </a:t>
            </a:r>
          </a:p>
          <a:p>
            <a:r>
              <a:rPr lang="en-US" sz="2600" dirty="0"/>
              <a:t>Gilles fought alongside Joan of Arc throughout </a:t>
            </a:r>
            <a:r>
              <a:rPr lang="en-US" sz="2600" dirty="0" smtClean="0"/>
              <a:t>1429 February-September </a:t>
            </a:r>
            <a:r>
              <a:rPr lang="en-US" sz="2600" dirty="0"/>
              <a:t>and allegedly saved her on 4 separate </a:t>
            </a:r>
            <a:r>
              <a:rPr lang="en-US" sz="2600" dirty="0" smtClean="0"/>
              <a:t>occasions</a:t>
            </a:r>
            <a:r>
              <a:rPr lang="en-US" sz="2600" dirty="0"/>
              <a:t>.</a:t>
            </a:r>
            <a:endParaRPr lang="en-US" sz="2600" dirty="0" smtClean="0"/>
          </a:p>
          <a:p>
            <a:r>
              <a:rPr lang="en-US" sz="2600" dirty="0"/>
              <a:t>July 17</a:t>
            </a:r>
            <a:r>
              <a:rPr lang="en-US" sz="2600" baseline="30000" dirty="0"/>
              <a:t>th</a:t>
            </a:r>
            <a:r>
              <a:rPr lang="en-US" sz="2600" dirty="0"/>
              <a:t> 1429 coronation of Charles VII and Gilles named Marshal of France. </a:t>
            </a:r>
          </a:p>
          <a:p>
            <a:endParaRPr lang="en-US" sz="2800" dirty="0"/>
          </a:p>
          <a:p>
            <a:endParaRPr lang="en-US" sz="2000" dirty="0"/>
          </a:p>
        </p:txBody>
      </p:sp>
    </p:spTree>
    <p:extLst>
      <p:ext uri="{BB962C8B-B14F-4D97-AF65-F5344CB8AC3E}">
        <p14:creationId xmlns:p14="http://schemas.microsoft.com/office/powerpoint/2010/main" val="16222066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Fortune and Alleged Murders </a:t>
            </a:r>
            <a:r>
              <a:rPr lang="en-US" dirty="0" smtClean="0"/>
              <a:t>begin:1432-1440 </a:t>
            </a:r>
            <a:endParaRPr lang="en-US" dirty="0"/>
          </a:p>
        </p:txBody>
      </p:sp>
      <p:sp>
        <p:nvSpPr>
          <p:cNvPr id="3" name="Content Placeholder 2"/>
          <p:cNvSpPr>
            <a:spLocks noGrp="1"/>
          </p:cNvSpPr>
          <p:nvPr>
            <p:ph idx="1"/>
          </p:nvPr>
        </p:nvSpPr>
        <p:spPr>
          <a:xfrm>
            <a:off x="660400" y="2514600"/>
            <a:ext cx="10947400" cy="4157133"/>
          </a:xfrm>
        </p:spPr>
        <p:txBody>
          <a:bodyPr>
            <a:normAutofit fontScale="85000" lnSpcReduction="20000"/>
          </a:bodyPr>
          <a:lstStyle/>
          <a:p>
            <a:r>
              <a:rPr lang="en-US" sz="2800" dirty="0"/>
              <a:t>1432, November, </a:t>
            </a:r>
            <a:r>
              <a:rPr lang="en-US" sz="2800" dirty="0" smtClean="0"/>
              <a:t>Jean </a:t>
            </a:r>
            <a:r>
              <a:rPr lang="en-US" sz="2800" dirty="0"/>
              <a:t>de </a:t>
            </a:r>
            <a:r>
              <a:rPr lang="en-US" sz="2800" dirty="0" err="1"/>
              <a:t>Craon</a:t>
            </a:r>
            <a:r>
              <a:rPr lang="en-US" sz="2800" dirty="0"/>
              <a:t>, </a:t>
            </a:r>
            <a:r>
              <a:rPr lang="en-US" sz="2800" dirty="0" smtClean="0"/>
              <a:t>Gilles grandfather, dies</a:t>
            </a:r>
            <a:r>
              <a:rPr lang="en-US" sz="2800" dirty="0" smtClean="0"/>
              <a:t>. </a:t>
            </a:r>
            <a:r>
              <a:rPr lang="en-US" sz="2800" dirty="0"/>
              <a:t>Gilles becomes entitled to a vast inheritance making him one of the richest men in France. </a:t>
            </a:r>
          </a:p>
          <a:p>
            <a:r>
              <a:rPr lang="en-US" sz="2800" dirty="0"/>
              <a:t>“No one in France, or for that matter in Europe, possessed such a fortune.”-Jean Benedetti (p.128)  </a:t>
            </a:r>
          </a:p>
          <a:p>
            <a:r>
              <a:rPr lang="en-US" sz="2800" dirty="0" smtClean="0"/>
              <a:t>1432-4</a:t>
            </a:r>
            <a:r>
              <a:rPr lang="en-US" sz="2800" dirty="0"/>
              <a:t>, March Gilles’ alleged murders begin. </a:t>
            </a:r>
            <a:r>
              <a:rPr lang="en-US" sz="2800" dirty="0" smtClean="0"/>
              <a:t>However the court suggests 1426 and Gilles confesses that the murders began in 1432. </a:t>
            </a:r>
          </a:p>
          <a:p>
            <a:r>
              <a:rPr lang="en-US" sz="2800" dirty="0"/>
              <a:t>1434, Autumn Gilles takes up residence in Orleans, pays for the production of “</a:t>
            </a:r>
            <a:r>
              <a:rPr lang="en-US" sz="2800" dirty="0" err="1"/>
              <a:t>Mistre</a:t>
            </a:r>
            <a:r>
              <a:rPr lang="en-US" sz="2800" dirty="0"/>
              <a:t> du Siege </a:t>
            </a:r>
            <a:r>
              <a:rPr lang="en-US" sz="2800" dirty="0" err="1"/>
              <a:t>d’Orleans</a:t>
            </a:r>
            <a:r>
              <a:rPr lang="en-US" sz="2800" dirty="0" smtClean="0"/>
              <a:t>. The </a:t>
            </a:r>
            <a:r>
              <a:rPr lang="en-US" sz="2800" dirty="0"/>
              <a:t>l</a:t>
            </a:r>
            <a:r>
              <a:rPr lang="en-US" sz="2800" dirty="0" smtClean="0"/>
              <a:t>iquidation of much of his fortunes</a:t>
            </a:r>
            <a:r>
              <a:rPr lang="en-US" sz="2800" dirty="0"/>
              <a:t>. </a:t>
            </a:r>
            <a:endParaRPr lang="en-US" sz="2800" dirty="0" smtClean="0"/>
          </a:p>
          <a:p>
            <a:r>
              <a:rPr lang="en-US" sz="2800" dirty="0" smtClean="0"/>
              <a:t>It </a:t>
            </a:r>
            <a:r>
              <a:rPr lang="en-US" sz="2800" dirty="0"/>
              <a:t>is estimated Gilles spent over a million pounds during his stay in </a:t>
            </a:r>
            <a:r>
              <a:rPr lang="en-US" sz="2800" dirty="0" smtClean="0"/>
              <a:t>Orleans.</a:t>
            </a:r>
            <a:endParaRPr lang="en-US" sz="2800" dirty="0"/>
          </a:p>
          <a:p>
            <a:pPr marL="0" indent="0">
              <a:buNone/>
            </a:pPr>
            <a:endParaRPr lang="en-US" dirty="0"/>
          </a:p>
        </p:txBody>
      </p:sp>
      <p:pic>
        <p:nvPicPr>
          <p:cNvPr id="4" name="Picture 3">
            <a:extLst>
              <a:ext uri="{FF2B5EF4-FFF2-40B4-BE49-F238E27FC236}">
                <a16:creationId xmlns:a16="http://schemas.microsoft.com/office/drawing/2014/main" xmlns="" id="{B98CDF5D-A988-4834-ADE6-9D14C2B819FB}"/>
              </a:ext>
            </a:extLst>
          </p:cNvPr>
          <p:cNvPicPr>
            <a:picLocks noChangeAspect="1"/>
          </p:cNvPicPr>
          <p:nvPr/>
        </p:nvPicPr>
        <p:blipFill>
          <a:blip r:embed="rId2"/>
          <a:stretch>
            <a:fillRect/>
          </a:stretch>
        </p:blipFill>
        <p:spPr>
          <a:xfrm>
            <a:off x="9652000" y="-12701"/>
            <a:ext cx="2540000" cy="2527301"/>
          </a:xfrm>
          <a:prstGeom prst="rect">
            <a:avLst/>
          </a:prstGeom>
        </p:spPr>
      </p:pic>
    </p:spTree>
    <p:extLst>
      <p:ext uri="{BB962C8B-B14F-4D97-AF65-F5344CB8AC3E}">
        <p14:creationId xmlns:p14="http://schemas.microsoft.com/office/powerpoint/2010/main" val="146951128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Gilles investigation and Trail: 1440</a:t>
            </a:r>
          </a:p>
        </p:txBody>
      </p:sp>
      <p:sp>
        <p:nvSpPr>
          <p:cNvPr id="3" name="Content Placeholder 2"/>
          <p:cNvSpPr>
            <a:spLocks noGrp="1"/>
          </p:cNvSpPr>
          <p:nvPr>
            <p:ph idx="1"/>
          </p:nvPr>
        </p:nvSpPr>
        <p:spPr>
          <a:xfrm>
            <a:off x="965200" y="2222500"/>
            <a:ext cx="9690100" cy="4483100"/>
          </a:xfrm>
        </p:spPr>
        <p:txBody>
          <a:bodyPr>
            <a:normAutofit fontScale="85000" lnSpcReduction="20000"/>
          </a:bodyPr>
          <a:lstStyle/>
          <a:p>
            <a:r>
              <a:rPr lang="en-US" sz="1700" dirty="0"/>
              <a:t>May 15</a:t>
            </a:r>
            <a:r>
              <a:rPr lang="en-US" sz="1700" baseline="30000" dirty="0"/>
              <a:t>th</a:t>
            </a:r>
            <a:r>
              <a:rPr lang="en-US" sz="1700" dirty="0"/>
              <a:t>, Gilles makes a violent entry into the Church of Saint-Etienne-de-</a:t>
            </a:r>
            <a:r>
              <a:rPr lang="en-US" sz="1700" dirty="0" err="1"/>
              <a:t>Mer</a:t>
            </a:r>
            <a:r>
              <a:rPr lang="en-US" sz="1700" dirty="0"/>
              <a:t>-</a:t>
            </a:r>
            <a:r>
              <a:rPr lang="en-US" sz="1700" dirty="0" err="1"/>
              <a:t>Morte</a:t>
            </a:r>
            <a:r>
              <a:rPr lang="en-US" sz="1700" dirty="0"/>
              <a:t> in order to re-posses the land which he </a:t>
            </a:r>
            <a:r>
              <a:rPr lang="en-US" sz="1700" dirty="0" smtClean="0"/>
              <a:t>had previously sold </a:t>
            </a:r>
            <a:r>
              <a:rPr lang="en-US" sz="1700" dirty="0"/>
              <a:t>to </a:t>
            </a:r>
            <a:r>
              <a:rPr lang="en-US" sz="1700" dirty="0" err="1"/>
              <a:t>Geoffroy</a:t>
            </a:r>
            <a:r>
              <a:rPr lang="en-US" sz="1700" dirty="0"/>
              <a:t> le </a:t>
            </a:r>
            <a:r>
              <a:rPr lang="en-US" sz="1700" dirty="0" err="1"/>
              <a:t>Farron</a:t>
            </a:r>
            <a:r>
              <a:rPr lang="en-US" sz="1700" dirty="0"/>
              <a:t> in 1438. Taking Jean le </a:t>
            </a:r>
            <a:r>
              <a:rPr lang="en-US" sz="1700" dirty="0" err="1"/>
              <a:t>Farron</a:t>
            </a:r>
            <a:r>
              <a:rPr lang="en-US" sz="1700" dirty="0"/>
              <a:t>, a priest, captive in chains and detained him, his brother </a:t>
            </a:r>
            <a:r>
              <a:rPr lang="en-US" sz="1700" dirty="0" err="1"/>
              <a:t>Geoffroy</a:t>
            </a:r>
            <a:r>
              <a:rPr lang="en-US" sz="1700" dirty="0"/>
              <a:t>, as well as Duke Jean V’s tax collector and sergeant-general. This act offended Charles VII, Duke Jean V and the Church.   </a:t>
            </a:r>
          </a:p>
          <a:p>
            <a:r>
              <a:rPr lang="en-US" sz="1700" dirty="0"/>
              <a:t>July, Gilles meets Jean V at </a:t>
            </a:r>
            <a:r>
              <a:rPr lang="en-US" sz="1700" dirty="0" err="1"/>
              <a:t>Josselin</a:t>
            </a:r>
            <a:r>
              <a:rPr lang="en-US" sz="1700" dirty="0"/>
              <a:t>. Jean de </a:t>
            </a:r>
            <a:r>
              <a:rPr lang="en-US" sz="1700" dirty="0" err="1"/>
              <a:t>Malestroit</a:t>
            </a:r>
            <a:r>
              <a:rPr lang="en-US" sz="1700" dirty="0"/>
              <a:t> begins investigation into Gilles’ crimes through a “writ of defamation”. </a:t>
            </a:r>
            <a:endParaRPr lang="en-US" sz="1700" dirty="0" smtClean="0"/>
          </a:p>
          <a:p>
            <a:r>
              <a:rPr lang="en-US" sz="1700" dirty="0"/>
              <a:t>For his alleged crimes Gilles was tried both by an ecclesiastical court and a secular court. </a:t>
            </a:r>
          </a:p>
          <a:p>
            <a:r>
              <a:rPr lang="en-US" sz="1700" dirty="0"/>
              <a:t>In both trials Gilles refused to speak and denied the claims until torture or excommunication were threatened. </a:t>
            </a:r>
          </a:p>
          <a:p>
            <a:r>
              <a:rPr lang="en-US" sz="1700" dirty="0" smtClean="0"/>
              <a:t>September </a:t>
            </a:r>
            <a:r>
              <a:rPr lang="en-US" sz="1700" dirty="0"/>
              <a:t>15</a:t>
            </a:r>
            <a:r>
              <a:rPr lang="en-US" sz="1700" baseline="30000" dirty="0"/>
              <a:t>th</a:t>
            </a:r>
            <a:r>
              <a:rPr lang="en-US" sz="1700" dirty="0"/>
              <a:t>, Gilles arrested. </a:t>
            </a:r>
          </a:p>
          <a:p>
            <a:r>
              <a:rPr lang="en-US" sz="1700" dirty="0"/>
              <a:t>September 19</a:t>
            </a:r>
            <a:r>
              <a:rPr lang="en-US" sz="1700" baseline="30000" dirty="0"/>
              <a:t>th</a:t>
            </a:r>
            <a:r>
              <a:rPr lang="en-US" sz="1700" dirty="0"/>
              <a:t> First sitting at the court at Nantes. </a:t>
            </a:r>
          </a:p>
          <a:p>
            <a:r>
              <a:rPr lang="en-US" sz="1700" dirty="0"/>
              <a:t>October 13</a:t>
            </a:r>
            <a:r>
              <a:rPr lang="en-US" sz="1700" baseline="30000" dirty="0"/>
              <a:t>th</a:t>
            </a:r>
            <a:r>
              <a:rPr lang="en-US" sz="1700" dirty="0"/>
              <a:t>, Gilles excommunicated. He refuses to accept the competence of the court. </a:t>
            </a:r>
          </a:p>
          <a:p>
            <a:r>
              <a:rPr lang="en-US" sz="1700" dirty="0"/>
              <a:t>October 15</a:t>
            </a:r>
            <a:r>
              <a:rPr lang="en-US" sz="1700" baseline="30000" dirty="0"/>
              <a:t>th</a:t>
            </a:r>
            <a:r>
              <a:rPr lang="en-US" sz="1700" dirty="0"/>
              <a:t>, Gilles submits to his judges and recognizes the competence of the court. </a:t>
            </a:r>
          </a:p>
          <a:p>
            <a:r>
              <a:rPr lang="en-US" sz="1700" dirty="0"/>
              <a:t>October 21</a:t>
            </a:r>
            <a:r>
              <a:rPr lang="en-US" sz="1700" baseline="30000" dirty="0"/>
              <a:t>st</a:t>
            </a:r>
            <a:r>
              <a:rPr lang="en-US" sz="1700" dirty="0"/>
              <a:t>, Gilles begins his </a:t>
            </a:r>
            <a:r>
              <a:rPr lang="en-US" sz="1700" dirty="0" smtClean="0"/>
              <a:t>confession after being brought before torture equipment. </a:t>
            </a:r>
            <a:endParaRPr lang="en-US" sz="1700" dirty="0"/>
          </a:p>
          <a:p>
            <a:r>
              <a:rPr lang="en-US" sz="1700" dirty="0" smtClean="0"/>
              <a:t>October </a:t>
            </a:r>
            <a:r>
              <a:rPr lang="en-US" sz="1700" dirty="0"/>
              <a:t>25</a:t>
            </a:r>
            <a:r>
              <a:rPr lang="en-US" sz="1700" baseline="30000" dirty="0"/>
              <a:t>th</a:t>
            </a:r>
            <a:r>
              <a:rPr lang="en-US" sz="1700" dirty="0"/>
              <a:t>, Gilles Sentenced to Death. </a:t>
            </a:r>
          </a:p>
          <a:p>
            <a:r>
              <a:rPr lang="en-US" sz="1700" dirty="0"/>
              <a:t>October 26</a:t>
            </a:r>
            <a:r>
              <a:rPr lang="en-US" sz="1700" baseline="30000" dirty="0"/>
              <a:t>th</a:t>
            </a:r>
            <a:r>
              <a:rPr lang="en-US" sz="1700" dirty="0"/>
              <a:t>, Execution of Gilles, </a:t>
            </a:r>
            <a:r>
              <a:rPr lang="en-US" sz="1700" dirty="0" err="1"/>
              <a:t>Henriet</a:t>
            </a:r>
            <a:r>
              <a:rPr lang="en-US" sz="1700" dirty="0"/>
              <a:t> and Poitou. </a:t>
            </a:r>
            <a:endParaRPr lang="en-US" sz="1700" dirty="0" smtClean="0"/>
          </a:p>
          <a:p>
            <a:r>
              <a:rPr lang="en-US" sz="1700" dirty="0"/>
              <a:t>Did he refuse to speak out of guilt or out of outrage?  </a:t>
            </a:r>
            <a:endParaRPr lang="en-US" sz="1700" dirty="0"/>
          </a:p>
          <a:p>
            <a:endParaRPr lang="en-US" dirty="0"/>
          </a:p>
        </p:txBody>
      </p:sp>
    </p:spTree>
    <p:extLst>
      <p:ext uri="{BB962C8B-B14F-4D97-AF65-F5344CB8AC3E}">
        <p14:creationId xmlns:p14="http://schemas.microsoft.com/office/powerpoint/2010/main" val="19669601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5734" y="947920"/>
            <a:ext cx="8050106" cy="728480"/>
          </a:xfrm>
        </p:spPr>
        <p:txBody>
          <a:bodyPr>
            <a:normAutofit fontScale="90000"/>
          </a:bodyPr>
          <a:lstStyle/>
          <a:p>
            <a:r>
              <a:rPr lang="en-US" dirty="0"/>
              <a:t>The Allegations: Heresy, Alchemy, Demonic Sacrifice, Sodomy and the Murder </a:t>
            </a:r>
            <a:r>
              <a:rPr lang="en-US" dirty="0" smtClean="0"/>
              <a:t>of 140-800 </a:t>
            </a:r>
            <a:r>
              <a:rPr lang="en-US" dirty="0"/>
              <a:t>Children</a:t>
            </a:r>
          </a:p>
        </p:txBody>
      </p:sp>
      <p:sp>
        <p:nvSpPr>
          <p:cNvPr id="3" name="Content Placeholder 2"/>
          <p:cNvSpPr>
            <a:spLocks noGrp="1"/>
          </p:cNvSpPr>
          <p:nvPr>
            <p:ph idx="1"/>
          </p:nvPr>
        </p:nvSpPr>
        <p:spPr>
          <a:xfrm>
            <a:off x="345440" y="2407920"/>
            <a:ext cx="11724639" cy="4450080"/>
          </a:xfrm>
        </p:spPr>
        <p:txBody>
          <a:bodyPr>
            <a:normAutofit/>
          </a:bodyPr>
          <a:lstStyle/>
          <a:p>
            <a:r>
              <a:rPr lang="en-US" dirty="0"/>
              <a:t>Historians disagree as to which crimes are considered valid and which are invented. </a:t>
            </a:r>
          </a:p>
          <a:p>
            <a:r>
              <a:rPr lang="en-US" dirty="0"/>
              <a:t>Historians such as Jeffrey Burton Russell find that “the charges of heresy, invocation of demons, blood sacrifice, pact, idolatry… and alchemy are incoherent and unlikely” however “Gilles was in all probability guilty of the sex crimes and murder (and of the political blunders that really caused his downfall)”</a:t>
            </a:r>
          </a:p>
          <a:p>
            <a:r>
              <a:rPr lang="en-US" dirty="0"/>
              <a:t>Others (</a:t>
            </a:r>
            <a:r>
              <a:rPr lang="en-US" dirty="0" err="1"/>
              <a:t>Saloman</a:t>
            </a:r>
            <a:r>
              <a:rPr lang="en-US" dirty="0"/>
              <a:t> </a:t>
            </a:r>
            <a:r>
              <a:rPr lang="en-US" dirty="0" err="1"/>
              <a:t>Reinarch</a:t>
            </a:r>
            <a:r>
              <a:rPr lang="en-US" dirty="0"/>
              <a:t>) proclaim the opposite, that the accusations of alchemy are true and motivated by Gilles’ excessive </a:t>
            </a:r>
            <a:r>
              <a:rPr lang="en-US" dirty="0" smtClean="0"/>
              <a:t>spending, debt </a:t>
            </a:r>
            <a:r>
              <a:rPr lang="en-US" dirty="0"/>
              <a:t>and need for a source of money, while the murders and sexual depravity are works of fiction devised by Jean V. </a:t>
            </a:r>
          </a:p>
          <a:p>
            <a:r>
              <a:rPr lang="en-US" dirty="0"/>
              <a:t>A third group of historians, (Jean Benedetti and Leonard Wolf) proclaim that all the allegations levied against Gilles are true.</a:t>
            </a:r>
          </a:p>
          <a:p>
            <a:r>
              <a:rPr lang="en-US" dirty="0"/>
              <a:t>A fourth group (mostly amateur historians such as Gilbert </a:t>
            </a:r>
            <a:r>
              <a:rPr lang="en-US" dirty="0" err="1"/>
              <a:t>Prouteau</a:t>
            </a:r>
            <a:r>
              <a:rPr lang="en-US" dirty="0"/>
              <a:t>) </a:t>
            </a:r>
            <a:r>
              <a:rPr lang="en-US" dirty="0" smtClean="0"/>
              <a:t>propose that </a:t>
            </a:r>
            <a:r>
              <a:rPr lang="en-US" dirty="0"/>
              <a:t>all the claims against Gilles are false, and that the truth was Jean V and others wanted Gilles’ lands. </a:t>
            </a:r>
          </a:p>
        </p:txBody>
      </p:sp>
      <p:pic>
        <p:nvPicPr>
          <p:cNvPr id="5" name="Picture 4">
            <a:extLst>
              <a:ext uri="{FF2B5EF4-FFF2-40B4-BE49-F238E27FC236}">
                <a16:creationId xmlns:a16="http://schemas.microsoft.com/office/drawing/2014/main" xmlns="" id="{88D94136-8C73-434B-80C5-96BCF35E853B}"/>
              </a:ext>
            </a:extLst>
          </p:cNvPr>
          <p:cNvPicPr>
            <a:picLocks noChangeAspect="1"/>
          </p:cNvPicPr>
          <p:nvPr/>
        </p:nvPicPr>
        <p:blipFill>
          <a:blip r:embed="rId3"/>
          <a:stretch>
            <a:fillRect/>
          </a:stretch>
        </p:blipFill>
        <p:spPr>
          <a:xfrm>
            <a:off x="8850630" y="0"/>
            <a:ext cx="3341370" cy="2365572"/>
          </a:xfrm>
          <a:prstGeom prst="rect">
            <a:avLst/>
          </a:prstGeom>
        </p:spPr>
      </p:pic>
    </p:spTree>
    <p:extLst>
      <p:ext uri="{BB962C8B-B14F-4D97-AF65-F5344CB8AC3E}">
        <p14:creationId xmlns:p14="http://schemas.microsoft.com/office/powerpoint/2010/main" val="10039816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161686" y="-891331"/>
            <a:ext cx="5868628" cy="7596931"/>
          </a:xfrm>
        </p:spPr>
      </p:pic>
    </p:spTree>
    <p:extLst>
      <p:ext uri="{BB962C8B-B14F-4D97-AF65-F5344CB8AC3E}">
        <p14:creationId xmlns:p14="http://schemas.microsoft.com/office/powerpoint/2010/main" val="14602107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219200" y="0"/>
            <a:ext cx="10020300" cy="7287490"/>
          </a:xfrm>
        </p:spPr>
      </p:pic>
    </p:spTree>
    <p:extLst>
      <p:ext uri="{BB962C8B-B14F-4D97-AF65-F5344CB8AC3E}">
        <p14:creationId xmlns:p14="http://schemas.microsoft.com/office/powerpoint/2010/main" val="11120786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Jean V Duke of Brittany </a:t>
            </a:r>
          </a:p>
        </p:txBody>
      </p:sp>
      <p:sp>
        <p:nvSpPr>
          <p:cNvPr id="3" name="Content Placeholder 2"/>
          <p:cNvSpPr>
            <a:spLocks noGrp="1"/>
          </p:cNvSpPr>
          <p:nvPr>
            <p:ph idx="1"/>
          </p:nvPr>
        </p:nvSpPr>
        <p:spPr>
          <a:xfrm>
            <a:off x="711200" y="2396067"/>
            <a:ext cx="11108267" cy="4318000"/>
          </a:xfrm>
        </p:spPr>
        <p:txBody>
          <a:bodyPr>
            <a:noAutofit/>
          </a:bodyPr>
          <a:lstStyle/>
          <a:p>
            <a:r>
              <a:rPr lang="en-US" sz="2800" dirty="0"/>
              <a:t>Almost all scholars agree that Jean V had much to gain from the downfall of Gilles. </a:t>
            </a:r>
          </a:p>
          <a:p>
            <a:r>
              <a:rPr lang="en-US" sz="2800" dirty="0"/>
              <a:t>Gilles’ estates between </a:t>
            </a:r>
            <a:r>
              <a:rPr lang="en-US" sz="2800" dirty="0" smtClean="0"/>
              <a:t>Britany </a:t>
            </a:r>
            <a:r>
              <a:rPr lang="en-US" sz="2800" dirty="0"/>
              <a:t>and France were of strategic importance</a:t>
            </a:r>
          </a:p>
          <a:p>
            <a:r>
              <a:rPr lang="en-US" sz="2800" dirty="0"/>
              <a:t>Jean V lent Gilles deeper and deeper into debt.</a:t>
            </a:r>
          </a:p>
          <a:p>
            <a:r>
              <a:rPr lang="en-US" sz="2800" dirty="0"/>
              <a:t>Even though Dukes of Brittany were forbidden by law to buy land from their subjects, Jean V circumvented this by using proxies. </a:t>
            </a:r>
          </a:p>
          <a:p>
            <a:r>
              <a:rPr lang="en-US" sz="2800" dirty="0"/>
              <a:t>Jean V acquired considerable property from Giles </a:t>
            </a:r>
          </a:p>
        </p:txBody>
      </p:sp>
      <p:pic>
        <p:nvPicPr>
          <p:cNvPr id="5" name="Picture 4">
            <a:extLst>
              <a:ext uri="{FF2B5EF4-FFF2-40B4-BE49-F238E27FC236}">
                <a16:creationId xmlns:a16="http://schemas.microsoft.com/office/drawing/2014/main" xmlns="" id="{6E98CB5D-AFDD-40F3-B643-E56F0BCB8C49}"/>
              </a:ext>
            </a:extLst>
          </p:cNvPr>
          <p:cNvPicPr>
            <a:picLocks noChangeAspect="1"/>
          </p:cNvPicPr>
          <p:nvPr/>
        </p:nvPicPr>
        <p:blipFill>
          <a:blip r:embed="rId3"/>
          <a:stretch>
            <a:fillRect/>
          </a:stretch>
        </p:blipFill>
        <p:spPr>
          <a:xfrm>
            <a:off x="8527525" y="143933"/>
            <a:ext cx="3687017" cy="2235997"/>
          </a:xfrm>
          <a:prstGeom prst="rect">
            <a:avLst/>
          </a:prstGeom>
        </p:spPr>
      </p:pic>
    </p:spTree>
    <p:extLst>
      <p:ext uri="{BB962C8B-B14F-4D97-AF65-F5344CB8AC3E}">
        <p14:creationId xmlns:p14="http://schemas.microsoft.com/office/powerpoint/2010/main" val="197754266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Gilles accepted crime, excessive spending</a:t>
            </a:r>
          </a:p>
        </p:txBody>
      </p:sp>
      <p:sp>
        <p:nvSpPr>
          <p:cNvPr id="3" name="Content Placeholder 2"/>
          <p:cNvSpPr>
            <a:spLocks noGrp="1"/>
          </p:cNvSpPr>
          <p:nvPr>
            <p:ph idx="1"/>
          </p:nvPr>
        </p:nvSpPr>
        <p:spPr>
          <a:xfrm>
            <a:off x="1041400" y="2451100"/>
            <a:ext cx="9486900" cy="4165600"/>
          </a:xfrm>
        </p:spPr>
        <p:txBody>
          <a:bodyPr>
            <a:normAutofit fontScale="92500" lnSpcReduction="10000"/>
          </a:bodyPr>
          <a:lstStyle/>
          <a:p>
            <a:r>
              <a:rPr lang="en-US" sz="1900" dirty="0" smtClean="0"/>
              <a:t>In </a:t>
            </a:r>
            <a:r>
              <a:rPr lang="en-US" sz="1900" dirty="0"/>
              <a:t>1432, Gilles </a:t>
            </a:r>
            <a:r>
              <a:rPr lang="en-US" sz="1900" dirty="0" smtClean="0"/>
              <a:t>was </a:t>
            </a:r>
            <a:r>
              <a:rPr lang="en-US" sz="1900" dirty="0"/>
              <a:t>undisputed possessor of one of the greatest fortunes in France. </a:t>
            </a:r>
            <a:endParaRPr lang="en-US" sz="1900" dirty="0" smtClean="0"/>
          </a:p>
          <a:p>
            <a:r>
              <a:rPr lang="en-US" sz="1900" dirty="0" smtClean="0"/>
              <a:t>“In </a:t>
            </a:r>
            <a:r>
              <a:rPr lang="en-US" sz="1900" dirty="0"/>
              <a:t>money alone, his annual income surpassed two and a half million francs a year; and his capital, four and a half million. To these holdings, one should add art objects, books, furnishings, and tapestries estimated as being worth an additional one hundred thousand pounds</a:t>
            </a:r>
            <a:r>
              <a:rPr lang="en-US" sz="1900" dirty="0" smtClean="0"/>
              <a:t>.”-(Leonard Wolf)</a:t>
            </a:r>
            <a:endParaRPr lang="en-US" sz="1900" dirty="0"/>
          </a:p>
          <a:p>
            <a:r>
              <a:rPr lang="en-US" sz="1900" dirty="0"/>
              <a:t>He spent much of his vast fortune during his stay in Orleans and his production of Le </a:t>
            </a:r>
            <a:r>
              <a:rPr lang="en-US" sz="1900" dirty="0" err="1"/>
              <a:t>Mistere</a:t>
            </a:r>
            <a:r>
              <a:rPr lang="en-US" sz="1900" dirty="0"/>
              <a:t> du Siege </a:t>
            </a:r>
            <a:r>
              <a:rPr lang="en-US" sz="1900" dirty="0" err="1"/>
              <a:t>a’Orleans</a:t>
            </a:r>
            <a:r>
              <a:rPr lang="en-US" sz="1900" dirty="0"/>
              <a:t>, it is said that he often paid “two or three times the real price for almost everything he purchased…” –Jean Benedetti (p.128)</a:t>
            </a:r>
          </a:p>
          <a:p>
            <a:r>
              <a:rPr lang="en-US" sz="1900" dirty="0" smtClean="0"/>
              <a:t>In </a:t>
            </a:r>
            <a:r>
              <a:rPr lang="en-US" sz="1900" dirty="0"/>
              <a:t>June 1435 Gilles relatives appealed to Pope Eugene IV to disavow Gilles spending on his </a:t>
            </a:r>
            <a:r>
              <a:rPr lang="en-US" sz="1900" dirty="0" smtClean="0"/>
              <a:t>cathedral </a:t>
            </a:r>
            <a:r>
              <a:rPr lang="en-US" sz="1900" dirty="0"/>
              <a:t>and on the same year they appealed to Charles VII and obtained an edict on July 2</a:t>
            </a:r>
            <a:r>
              <a:rPr lang="en-US" sz="1900" baseline="30000" dirty="0"/>
              <a:t>nd</a:t>
            </a:r>
            <a:r>
              <a:rPr lang="en-US" sz="1900" dirty="0"/>
              <a:t> forbidding Gilles to sell any further property. </a:t>
            </a:r>
          </a:p>
          <a:p>
            <a:r>
              <a:rPr lang="en-US" sz="1900" dirty="0"/>
              <a:t>However Gilles selling of lands continued, the edict did not apply to Brittany and Jean V who had “sound personal reasons for refusing to ratify Charles edict” </a:t>
            </a:r>
            <a:r>
              <a:rPr lang="en-US" sz="1900" dirty="0" smtClean="0"/>
              <a:t>–(Benedetti p.136) </a:t>
            </a:r>
            <a:endParaRPr lang="en-US" sz="1900" dirty="0"/>
          </a:p>
          <a:p>
            <a:endParaRPr lang="en-US" dirty="0"/>
          </a:p>
        </p:txBody>
      </p:sp>
    </p:spTree>
    <p:extLst>
      <p:ext uri="{BB962C8B-B14F-4D97-AF65-F5344CB8AC3E}">
        <p14:creationId xmlns:p14="http://schemas.microsoft.com/office/powerpoint/2010/main" val="1973695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2599" y="0"/>
            <a:ext cx="10659533" cy="2116667"/>
          </a:xfrm>
        </p:spPr>
        <p:txBody>
          <a:bodyPr/>
          <a:lstStyle/>
          <a:p>
            <a:r>
              <a:rPr lang="en-US" dirty="0"/>
              <a:t>Argument for his Innocence</a:t>
            </a:r>
          </a:p>
        </p:txBody>
      </p:sp>
      <p:sp>
        <p:nvSpPr>
          <p:cNvPr id="3" name="Content Placeholder 2"/>
          <p:cNvSpPr>
            <a:spLocks noGrp="1"/>
          </p:cNvSpPr>
          <p:nvPr>
            <p:ph idx="1"/>
          </p:nvPr>
        </p:nvSpPr>
        <p:spPr>
          <a:xfrm>
            <a:off x="165100" y="2223348"/>
            <a:ext cx="11556999" cy="3755813"/>
          </a:xfrm>
        </p:spPr>
        <p:txBody>
          <a:bodyPr>
            <a:noAutofit/>
          </a:bodyPr>
          <a:lstStyle/>
          <a:p>
            <a:r>
              <a:rPr lang="en-US" sz="1600" dirty="0"/>
              <a:t>Gilles trial is one of the few trails for Heresy which is still seen by historians today as valid. </a:t>
            </a:r>
          </a:p>
          <a:p>
            <a:r>
              <a:rPr lang="en-US" sz="1600" dirty="0"/>
              <a:t>“It seems impossibly quaint in the 21st-century to read a text that fully accepts the validity of an Inquisition trial with the use of torture,” </a:t>
            </a:r>
            <a:r>
              <a:rPr lang="en-US" sz="1600" dirty="0" smtClean="0"/>
              <a:t>–Margot K. Juby </a:t>
            </a:r>
            <a:endParaRPr lang="en-US" sz="1600" dirty="0"/>
          </a:p>
          <a:p>
            <a:r>
              <a:rPr lang="en-US" sz="1600" dirty="0"/>
              <a:t>No evidence was ever found for the supposed 140 murders</a:t>
            </a:r>
            <a:r>
              <a:rPr lang="en-US" sz="1600" dirty="0" smtClean="0"/>
              <a:t>.</a:t>
            </a:r>
          </a:p>
          <a:p>
            <a:r>
              <a:rPr lang="en-US" sz="1600" dirty="0" smtClean="0"/>
              <a:t>“A </a:t>
            </a:r>
            <a:r>
              <a:rPr lang="en-US" sz="1600" dirty="0"/>
              <a:t>good trial for heresy offered the following advantages: the accused was deprived of the assistance of a lawyer, because the Inquisition did not admit that a lawyer defended a heretic before her (the lawyer had become, ipso facto, heretic himself); the judgments of the inquisition usually led to the confiscation of property.”-</a:t>
            </a:r>
            <a:r>
              <a:rPr lang="en-US" sz="1600" dirty="0" err="1"/>
              <a:t>Saloman</a:t>
            </a:r>
            <a:r>
              <a:rPr lang="en-US" sz="1600" dirty="0"/>
              <a:t> </a:t>
            </a:r>
            <a:r>
              <a:rPr lang="en-US" sz="1600" dirty="0" err="1"/>
              <a:t>Rienarch</a:t>
            </a:r>
            <a:endParaRPr lang="en-US" sz="1600" dirty="0"/>
          </a:p>
          <a:p>
            <a:r>
              <a:rPr lang="en-US" sz="1600" dirty="0"/>
              <a:t> The inquisition and tortures used at the time are infamous for forcing confessions, confiscating property, and for denying legal assistance</a:t>
            </a:r>
            <a:r>
              <a:rPr lang="en-US" sz="1600" dirty="0" smtClean="0"/>
              <a:t>.</a:t>
            </a:r>
          </a:p>
          <a:p>
            <a:r>
              <a:rPr lang="en-US" sz="1600" dirty="0" err="1"/>
              <a:t>Saloman</a:t>
            </a:r>
            <a:r>
              <a:rPr lang="en-US" sz="1600" dirty="0"/>
              <a:t> </a:t>
            </a:r>
            <a:r>
              <a:rPr lang="en-US" sz="1600" dirty="0" err="1"/>
              <a:t>Reinarch</a:t>
            </a:r>
            <a:r>
              <a:rPr lang="en-US" sz="1600" dirty="0"/>
              <a:t> suggests the crimes of child kidnapping and murder are manufactured and identical to those accused of the Pagans, Jews and witches by Christians, and to others throughout history who manufactured unthinkable crimes against a foe. </a:t>
            </a:r>
          </a:p>
          <a:p>
            <a:r>
              <a:rPr lang="en-US" sz="1600" dirty="0"/>
              <a:t>Gilles has been described by many historians, even those convinced of his guilt, as naïve and easily lead on by others. </a:t>
            </a:r>
            <a:endParaRPr lang="en-CA" sz="1600" dirty="0"/>
          </a:p>
          <a:p>
            <a:endParaRPr lang="en-US" dirty="0"/>
          </a:p>
        </p:txBody>
      </p:sp>
      <p:sp>
        <p:nvSpPr>
          <p:cNvPr id="4" name="AutoShape 2" descr="Image result for not guilty">
            <a:extLst>
              <a:ext uri="{FF2B5EF4-FFF2-40B4-BE49-F238E27FC236}">
                <a16:creationId xmlns:a16="http://schemas.microsoft.com/office/drawing/2014/main" xmlns="" id="{5B2F8D8F-B839-4A30-95F7-5AFBE45391B7}"/>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CA"/>
          </a:p>
        </p:txBody>
      </p:sp>
      <p:sp>
        <p:nvSpPr>
          <p:cNvPr id="5" name="AutoShape 4" descr="Image result for not guilty">
            <a:extLst>
              <a:ext uri="{FF2B5EF4-FFF2-40B4-BE49-F238E27FC236}">
                <a16:creationId xmlns:a16="http://schemas.microsoft.com/office/drawing/2014/main" xmlns="" id="{7CA65B5B-E366-4D69-9097-EBFB943F1040}"/>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CA"/>
          </a:p>
        </p:txBody>
      </p:sp>
      <p:pic>
        <p:nvPicPr>
          <p:cNvPr id="7" name="Picture 6">
            <a:extLst>
              <a:ext uri="{FF2B5EF4-FFF2-40B4-BE49-F238E27FC236}">
                <a16:creationId xmlns:a16="http://schemas.microsoft.com/office/drawing/2014/main" xmlns="" id="{14653FF0-A527-404B-915E-BF89479ACBB6}"/>
              </a:ext>
            </a:extLst>
          </p:cNvPr>
          <p:cNvPicPr>
            <a:picLocks noChangeAspect="1"/>
          </p:cNvPicPr>
          <p:nvPr/>
        </p:nvPicPr>
        <p:blipFill>
          <a:blip r:embed="rId2"/>
          <a:stretch>
            <a:fillRect/>
          </a:stretch>
        </p:blipFill>
        <p:spPr>
          <a:xfrm>
            <a:off x="9182100" y="-106681"/>
            <a:ext cx="3009900" cy="2257425"/>
          </a:xfrm>
          <a:prstGeom prst="rect">
            <a:avLst/>
          </a:prstGeom>
        </p:spPr>
      </p:pic>
    </p:spTree>
    <p:extLst>
      <p:ext uri="{BB962C8B-B14F-4D97-AF65-F5344CB8AC3E}">
        <p14:creationId xmlns:p14="http://schemas.microsoft.com/office/powerpoint/2010/main" val="9123375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4193" y="550333"/>
            <a:ext cx="9087327" cy="800630"/>
          </a:xfrm>
        </p:spPr>
        <p:txBody>
          <a:bodyPr/>
          <a:lstStyle/>
          <a:p>
            <a:r>
              <a:rPr lang="en-US" dirty="0"/>
              <a:t>Gilles 1992 </a:t>
            </a:r>
            <a:r>
              <a:rPr lang="en-US" dirty="0"/>
              <a:t>Re-trail: Gilbert </a:t>
            </a:r>
            <a:r>
              <a:rPr lang="en-US" dirty="0" err="1" smtClean="0"/>
              <a:t>Prouteau’s</a:t>
            </a:r>
            <a:r>
              <a:rPr lang="en-US" dirty="0" smtClean="0"/>
              <a:t/>
            </a:r>
            <a:br>
              <a:rPr lang="en-US" dirty="0" smtClean="0"/>
            </a:br>
            <a:r>
              <a:rPr lang="en-US" dirty="0" smtClean="0"/>
              <a:t>Achievement</a:t>
            </a:r>
            <a:endParaRPr lang="en-US"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352073" y="2281766"/>
            <a:ext cx="9250576" cy="4318863"/>
          </a:xfrm>
        </p:spPr>
      </p:pic>
      <p:pic>
        <p:nvPicPr>
          <p:cNvPr id="5" name="Picture 4">
            <a:extLst>
              <a:ext uri="{FF2B5EF4-FFF2-40B4-BE49-F238E27FC236}">
                <a16:creationId xmlns:a16="http://schemas.microsoft.com/office/drawing/2014/main" xmlns="" id="{FE2345E7-CCF2-44F1-A611-28EEFCDE664D}"/>
              </a:ext>
            </a:extLst>
          </p:cNvPr>
          <p:cNvPicPr>
            <a:picLocks noChangeAspect="1"/>
          </p:cNvPicPr>
          <p:nvPr/>
        </p:nvPicPr>
        <p:blipFill>
          <a:blip r:embed="rId3"/>
          <a:stretch>
            <a:fillRect/>
          </a:stretch>
        </p:blipFill>
        <p:spPr>
          <a:xfrm>
            <a:off x="9083040" y="0"/>
            <a:ext cx="3042355" cy="2281766"/>
          </a:xfrm>
          <a:prstGeom prst="rect">
            <a:avLst/>
          </a:prstGeom>
        </p:spPr>
      </p:pic>
    </p:spTree>
    <p:extLst>
      <p:ext uri="{BB962C8B-B14F-4D97-AF65-F5344CB8AC3E}">
        <p14:creationId xmlns:p14="http://schemas.microsoft.com/office/powerpoint/2010/main" val="4840157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Continued Argument for Gilles’ Guilt</a:t>
            </a:r>
          </a:p>
        </p:txBody>
      </p:sp>
      <p:sp>
        <p:nvSpPr>
          <p:cNvPr id="3" name="Content Placeholder 2"/>
          <p:cNvSpPr>
            <a:spLocks noGrp="1"/>
          </p:cNvSpPr>
          <p:nvPr>
            <p:ph idx="1"/>
          </p:nvPr>
        </p:nvSpPr>
        <p:spPr>
          <a:xfrm>
            <a:off x="619760" y="2338887"/>
            <a:ext cx="11267439" cy="4442913"/>
          </a:xfrm>
        </p:spPr>
        <p:txBody>
          <a:bodyPr>
            <a:noAutofit/>
          </a:bodyPr>
          <a:lstStyle/>
          <a:p>
            <a:r>
              <a:rPr lang="en-US" sz="2400" dirty="0"/>
              <a:t>Books today are still published with the idea that Gilles is guilty for his crimes</a:t>
            </a:r>
            <a:r>
              <a:rPr lang="en-US" sz="2400" dirty="0" smtClean="0"/>
              <a:t>. </a:t>
            </a:r>
            <a:endParaRPr lang="en-US" sz="2400" dirty="0"/>
          </a:p>
          <a:p>
            <a:r>
              <a:rPr lang="en-CA" sz="2400" dirty="0"/>
              <a:t>Georges </a:t>
            </a:r>
            <a:r>
              <a:rPr lang="en-CA" sz="2400" dirty="0" err="1"/>
              <a:t>Bataille</a:t>
            </a:r>
            <a:r>
              <a:rPr lang="en-CA" sz="2400" dirty="0"/>
              <a:t> directly addresses Salomon </a:t>
            </a:r>
            <a:r>
              <a:rPr lang="en-CA" sz="2400" dirty="0" err="1"/>
              <a:t>Reinarch</a:t>
            </a:r>
            <a:r>
              <a:rPr lang="en-CA" sz="2400" dirty="0"/>
              <a:t> and points out mistakes in his argument and judgement. </a:t>
            </a:r>
            <a:r>
              <a:rPr lang="en-CA" sz="2400" smtClean="0"/>
              <a:t>However he refuses to tackle the re-trail of 1992.</a:t>
            </a:r>
            <a:endParaRPr lang="en-US" sz="2400" dirty="0"/>
          </a:p>
          <a:p>
            <a:r>
              <a:rPr lang="en-US" sz="2400" dirty="0"/>
              <a:t>Modern knowledge indicates these crimes which Salomon thought unlikely, are in fact likely. Atrocious child murders and sexual predators exist.  </a:t>
            </a:r>
          </a:p>
          <a:p>
            <a:pPr lvl="1"/>
            <a:r>
              <a:rPr lang="en-US" sz="2200" dirty="0"/>
              <a:t>“Who in the 15th century, before Sade, before Freud, could have correctly depicted, without a false note, these horrible butcheries, </a:t>
            </a:r>
            <a:r>
              <a:rPr lang="en-US" sz="2200" i="1" dirty="0"/>
              <a:t>which would not be realistic in the absence of modern knowledge?”</a:t>
            </a:r>
            <a:endParaRPr lang="en-US" sz="2200" dirty="0"/>
          </a:p>
        </p:txBody>
      </p:sp>
      <p:pic>
        <p:nvPicPr>
          <p:cNvPr id="5" name="Picture 4">
            <a:extLst>
              <a:ext uri="{FF2B5EF4-FFF2-40B4-BE49-F238E27FC236}">
                <a16:creationId xmlns:a16="http://schemas.microsoft.com/office/drawing/2014/main" xmlns="" id="{A52C5F25-03F1-42C4-B9B1-1B983787AEBB}"/>
              </a:ext>
            </a:extLst>
          </p:cNvPr>
          <p:cNvPicPr>
            <a:picLocks noChangeAspect="1"/>
          </p:cNvPicPr>
          <p:nvPr/>
        </p:nvPicPr>
        <p:blipFill>
          <a:blip r:embed="rId2"/>
          <a:stretch>
            <a:fillRect/>
          </a:stretch>
        </p:blipFill>
        <p:spPr>
          <a:xfrm>
            <a:off x="9725025" y="285432"/>
            <a:ext cx="2466975" cy="1857375"/>
          </a:xfrm>
          <a:prstGeom prst="rect">
            <a:avLst/>
          </a:prstGeom>
        </p:spPr>
      </p:pic>
    </p:spTree>
    <p:extLst>
      <p:ext uri="{BB962C8B-B14F-4D97-AF65-F5344CB8AC3E}">
        <p14:creationId xmlns:p14="http://schemas.microsoft.com/office/powerpoint/2010/main" val="18119975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Conclusion: Gilles monster </a:t>
            </a:r>
            <a:r>
              <a:rPr lang="en-US" smtClean="0"/>
              <a:t>or martyr?</a:t>
            </a:r>
            <a:endParaRPr lang="en-US" dirty="0"/>
          </a:p>
        </p:txBody>
      </p:sp>
      <p:sp>
        <p:nvSpPr>
          <p:cNvPr id="3" name="Content Placeholder 2"/>
          <p:cNvSpPr>
            <a:spLocks noGrp="1"/>
          </p:cNvSpPr>
          <p:nvPr>
            <p:ph idx="1"/>
          </p:nvPr>
        </p:nvSpPr>
        <p:spPr/>
        <p:txBody>
          <a:bodyPr/>
          <a:lstStyle/>
          <a:p>
            <a:r>
              <a:rPr lang="en-US" dirty="0" smtClean="0"/>
              <a:t>Who was Gilles without the trail in 1440? Jean Benedetti states that he would have been a man of his times, but perhaps a little more colorful.</a:t>
            </a:r>
          </a:p>
          <a:p>
            <a:r>
              <a:rPr lang="en-US" dirty="0" smtClean="0"/>
              <a:t>Do we place Gilles alongside Jean of Arc and the Templar orders, as innocents condemned of heresy an unjustly executed.</a:t>
            </a:r>
          </a:p>
          <a:p>
            <a:r>
              <a:rPr lang="en-US" dirty="0" smtClean="0"/>
              <a:t>Do we instead place Gilles beside other monsters of history such as Elizabeth </a:t>
            </a:r>
            <a:r>
              <a:rPr lang="en-US" dirty="0" err="1" smtClean="0"/>
              <a:t>Bathory</a:t>
            </a:r>
            <a:r>
              <a:rPr lang="en-US" dirty="0" smtClean="0"/>
              <a:t> and Vlad the </a:t>
            </a:r>
            <a:r>
              <a:rPr lang="en-US" dirty="0" err="1" smtClean="0"/>
              <a:t>Impaler</a:t>
            </a:r>
            <a:r>
              <a:rPr lang="en-US" dirty="0" smtClean="0"/>
              <a:t>?</a:t>
            </a:r>
          </a:p>
          <a:p>
            <a:r>
              <a:rPr lang="en-US" dirty="0" smtClean="0"/>
              <a:t>How to judge inquisitorial courts and medieval allegations?</a:t>
            </a:r>
          </a:p>
          <a:p>
            <a:r>
              <a:rPr lang="en-US" dirty="0" smtClean="0"/>
              <a:t>What does it mean if Gilles is innocent? </a:t>
            </a:r>
          </a:p>
          <a:p>
            <a:r>
              <a:rPr lang="en-US" dirty="0" smtClean="0"/>
              <a:t>What does it mean for him to be guilty?</a:t>
            </a:r>
          </a:p>
          <a:p>
            <a:endParaRPr lang="en-US" dirty="0" smtClean="0"/>
          </a:p>
          <a:p>
            <a:endParaRPr lang="en-US" dirty="0"/>
          </a:p>
          <a:p>
            <a:endParaRPr lang="en-US" dirty="0"/>
          </a:p>
        </p:txBody>
      </p:sp>
    </p:spTree>
    <p:extLst>
      <p:ext uri="{BB962C8B-B14F-4D97-AF65-F5344CB8AC3E}">
        <p14:creationId xmlns:p14="http://schemas.microsoft.com/office/powerpoint/2010/main" val="12582103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Bibliography</a:t>
            </a:r>
          </a:p>
        </p:txBody>
      </p:sp>
      <p:sp>
        <p:nvSpPr>
          <p:cNvPr id="5" name="Content Placeholder 4"/>
          <p:cNvSpPr>
            <a:spLocks noGrp="1"/>
          </p:cNvSpPr>
          <p:nvPr>
            <p:ph idx="1"/>
          </p:nvPr>
        </p:nvSpPr>
        <p:spPr>
          <a:xfrm>
            <a:off x="440267" y="2192868"/>
            <a:ext cx="11396133" cy="4842932"/>
          </a:xfrm>
        </p:spPr>
        <p:txBody>
          <a:bodyPr>
            <a:normAutofit fontScale="92500" lnSpcReduction="20000"/>
          </a:bodyPr>
          <a:lstStyle/>
          <a:p>
            <a:endParaRPr lang="en-US" dirty="0"/>
          </a:p>
          <a:p>
            <a:r>
              <a:rPr lang="en-CA" dirty="0"/>
              <a:t> </a:t>
            </a:r>
            <a:r>
              <a:rPr lang="en-CA" dirty="0" err="1"/>
              <a:t>Bataille</a:t>
            </a:r>
            <a:r>
              <a:rPr lang="en-CA" dirty="0"/>
              <a:t>, Georges, </a:t>
            </a:r>
            <a:r>
              <a:rPr lang="en-CA" i="1" dirty="0"/>
              <a:t>The Trial of Gilles de Rias</a:t>
            </a:r>
            <a:r>
              <a:rPr lang="en-CA" dirty="0"/>
              <a:t> (Paris: Jean-</a:t>
            </a:r>
            <a:r>
              <a:rPr lang="en-CA" dirty="0" err="1"/>
              <a:t>Jaques</a:t>
            </a:r>
            <a:r>
              <a:rPr lang="en-CA" dirty="0"/>
              <a:t> </a:t>
            </a:r>
            <a:r>
              <a:rPr lang="en-CA" dirty="0" err="1"/>
              <a:t>Pauvert</a:t>
            </a:r>
            <a:r>
              <a:rPr lang="en-CA" dirty="0"/>
              <a:t>, 1990).</a:t>
            </a:r>
          </a:p>
          <a:p>
            <a:r>
              <a:rPr lang="en-CA" dirty="0"/>
              <a:t>Benedetti, Jean, Gilles de </a:t>
            </a:r>
            <a:r>
              <a:rPr lang="en-CA" dirty="0" err="1"/>
              <a:t>Rais</a:t>
            </a:r>
            <a:r>
              <a:rPr lang="en-CA" dirty="0"/>
              <a:t>: The Authentic Bluebeard (London: Peter Davies Ltd 1971).</a:t>
            </a:r>
          </a:p>
          <a:p>
            <a:r>
              <a:rPr lang="en-CA" i="1" dirty="0"/>
              <a:t>Satanic Alchemy: Atrocities of Gilles de </a:t>
            </a:r>
            <a:r>
              <a:rPr lang="en-CA" i="1" dirty="0" err="1"/>
              <a:t>Rais</a:t>
            </a:r>
            <a:r>
              <a:rPr lang="en-CA" dirty="0"/>
              <a:t>, by Black, Candice, (Sun Vision Press 2012).</a:t>
            </a:r>
          </a:p>
          <a:p>
            <a:r>
              <a:rPr lang="en-CA" dirty="0"/>
              <a:t>Burton Russel, Jeffrey, Review: Laughter for the Devil: The Trails of Gilles de </a:t>
            </a:r>
            <a:r>
              <a:rPr lang="en-CA" dirty="0" err="1"/>
              <a:t>Rais</a:t>
            </a:r>
            <a:r>
              <a:rPr lang="en-CA" dirty="0"/>
              <a:t>, Companion- in – Arms of Joan of Arc (1440) by Reginald </a:t>
            </a:r>
            <a:r>
              <a:rPr lang="en-CA" dirty="0" err="1"/>
              <a:t>Hyatte</a:t>
            </a:r>
            <a:r>
              <a:rPr lang="en-CA" dirty="0"/>
              <a:t>, </a:t>
            </a:r>
            <a:r>
              <a:rPr lang="en-CA" i="1" dirty="0"/>
              <a:t>Church Histo</a:t>
            </a:r>
            <a:r>
              <a:rPr lang="en-CA" dirty="0"/>
              <a:t>ry, 54, 4 (December 1985), pp.553-554.</a:t>
            </a:r>
          </a:p>
          <a:p>
            <a:r>
              <a:rPr lang="en-CA" dirty="0"/>
              <a:t>Juby, K. Margot, Gilles de Rias was Innocent. In </a:t>
            </a:r>
            <a:r>
              <a:rPr lang="en-CA" dirty="0" err="1"/>
              <a:t>Blogspot</a:t>
            </a:r>
            <a:r>
              <a:rPr lang="en-CA" dirty="0"/>
              <a:t> [online] Monday, 10 December 2012 [cited 5 Jan. 2018, 17:40 GMT] Available from: </a:t>
            </a:r>
            <a:r>
              <a:rPr lang="en-CA" dirty="0">
                <a:hlinkClick r:id="rId3"/>
              </a:rPr>
              <a:t>http://gillesderaiswasinnocent.blogspot.co.uk/2012/</a:t>
            </a:r>
            <a:r>
              <a:rPr lang="en-CA" dirty="0"/>
              <a:t>  </a:t>
            </a:r>
            <a:endParaRPr lang="en-US" dirty="0"/>
          </a:p>
          <a:p>
            <a:r>
              <a:rPr lang="en-CA" dirty="0"/>
              <a:t>Ogden, Valarie, </a:t>
            </a:r>
            <a:r>
              <a:rPr lang="en-CA" i="1" dirty="0"/>
              <a:t>Bluebeard: Brave Warrior, Brutal Psychopath</a:t>
            </a:r>
            <a:r>
              <a:rPr lang="en-CA" dirty="0"/>
              <a:t> (New York: History Publishing Co., 2014). </a:t>
            </a:r>
          </a:p>
          <a:p>
            <a:r>
              <a:rPr lang="en-CA" dirty="0" err="1"/>
              <a:t>Prouteau</a:t>
            </a:r>
            <a:r>
              <a:rPr lang="en-CA" dirty="0"/>
              <a:t>, Gilbert and </a:t>
            </a:r>
            <a:r>
              <a:rPr lang="en-CA" dirty="0" err="1"/>
              <a:t>Laborit</a:t>
            </a:r>
            <a:r>
              <a:rPr lang="en-CA" dirty="0"/>
              <a:t>, Henri, </a:t>
            </a:r>
            <a:r>
              <a:rPr lang="en-CA" i="1" dirty="0"/>
              <a:t>Gilles de </a:t>
            </a:r>
            <a:r>
              <a:rPr lang="en-CA" i="1" dirty="0" err="1"/>
              <a:t>Rais</a:t>
            </a:r>
            <a:r>
              <a:rPr lang="en-CA" i="1" dirty="0"/>
              <a:t> </a:t>
            </a:r>
            <a:r>
              <a:rPr lang="en-CA" i="1" dirty="0" err="1"/>
              <a:t>ou</a:t>
            </a:r>
            <a:r>
              <a:rPr lang="en-CA" i="1" dirty="0"/>
              <a:t> La </a:t>
            </a:r>
            <a:r>
              <a:rPr lang="en-CA" i="1" dirty="0" err="1"/>
              <a:t>guelule</a:t>
            </a:r>
            <a:r>
              <a:rPr lang="en-CA" i="1" dirty="0"/>
              <a:t> du </a:t>
            </a:r>
            <a:r>
              <a:rPr lang="en-CA" i="1" dirty="0" err="1"/>
              <a:t>loup</a:t>
            </a:r>
            <a:r>
              <a:rPr lang="en-CA" i="1" dirty="0"/>
              <a:t> </a:t>
            </a:r>
            <a:r>
              <a:rPr lang="en-CA" dirty="0"/>
              <a:t>(Monaco: </a:t>
            </a:r>
            <a:r>
              <a:rPr lang="en-CA" dirty="0" err="1"/>
              <a:t>Ed.du</a:t>
            </a:r>
            <a:r>
              <a:rPr lang="en-CA" dirty="0"/>
              <a:t> </a:t>
            </a:r>
            <a:r>
              <a:rPr lang="en-CA" dirty="0" err="1"/>
              <a:t>Rocher</a:t>
            </a:r>
            <a:r>
              <a:rPr lang="en-CA" dirty="0"/>
              <a:t> 1992). </a:t>
            </a:r>
          </a:p>
          <a:p>
            <a:r>
              <a:rPr lang="en-CA" dirty="0" err="1"/>
              <a:t>Reinach</a:t>
            </a:r>
            <a:r>
              <a:rPr lang="en-CA" dirty="0"/>
              <a:t>, Salomon "Gilles de </a:t>
            </a:r>
            <a:r>
              <a:rPr lang="en-CA" dirty="0" err="1"/>
              <a:t>Rais</a:t>
            </a:r>
            <a:r>
              <a:rPr lang="en-CA" dirty="0"/>
              <a:t>", </a:t>
            </a:r>
            <a:r>
              <a:rPr lang="en-CA" i="1" dirty="0"/>
              <a:t>Cults, Myths and Religions</a:t>
            </a:r>
            <a:r>
              <a:rPr lang="en-CA" dirty="0"/>
              <a:t>, (Editions Ernest Leroux, Paris, 1905-1923.)</a:t>
            </a:r>
            <a:endParaRPr lang="en-US" dirty="0"/>
          </a:p>
          <a:p>
            <a:r>
              <a:rPr lang="en-CA" dirty="0"/>
              <a:t>Wolf Leonard, </a:t>
            </a:r>
            <a:r>
              <a:rPr lang="en-CA" i="1" dirty="0"/>
              <a:t>Bluebeard: The Life and Crimes of Gilles de </a:t>
            </a:r>
            <a:r>
              <a:rPr lang="en-CA" i="1" dirty="0" err="1"/>
              <a:t>Rais</a:t>
            </a:r>
            <a:r>
              <a:rPr lang="en-CA" dirty="0"/>
              <a:t> (New York: Clarkson N. Potter Inc., 1980).</a:t>
            </a:r>
            <a:endParaRPr lang="en-US" dirty="0"/>
          </a:p>
          <a:p>
            <a:r>
              <a:rPr lang="en-US" dirty="0" err="1"/>
              <a:t>Vatomsky</a:t>
            </a:r>
            <a:r>
              <a:rPr lang="en-US" dirty="0"/>
              <a:t>, Sonya, The Modern Movement to Exonerate a Medieval Serial Killer [online]. Atlas </a:t>
            </a:r>
            <a:r>
              <a:rPr lang="en-US" dirty="0" err="1"/>
              <a:t>Obscura</a:t>
            </a:r>
            <a:r>
              <a:rPr lang="en-US" dirty="0"/>
              <a:t>, updated June 2, 2017 [cited January 10</a:t>
            </a:r>
            <a:r>
              <a:rPr lang="en-US" baseline="30000" dirty="0"/>
              <a:t>th</a:t>
            </a:r>
            <a:r>
              <a:rPr lang="en-US" dirty="0"/>
              <a:t> 2018]. Available from: </a:t>
            </a:r>
            <a:r>
              <a:rPr lang="en-US" dirty="0">
                <a:hlinkClick r:id="rId4"/>
              </a:rPr>
              <a:t>https://www.atlasobscura.com/articles/gilles-de-rais-bluebeard</a:t>
            </a:r>
            <a:r>
              <a:rPr lang="en-US" dirty="0"/>
              <a:t> </a:t>
            </a:r>
          </a:p>
          <a:p>
            <a:endParaRPr lang="en-US" dirty="0"/>
          </a:p>
        </p:txBody>
      </p:sp>
    </p:spTree>
    <p:extLst>
      <p:ext uri="{BB962C8B-B14F-4D97-AF65-F5344CB8AC3E}">
        <p14:creationId xmlns:p14="http://schemas.microsoft.com/office/powerpoint/2010/main" val="108672742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EE5818"/>
      </a:dk2>
      <a:lt2>
        <a:srgbClr val="EBEBEB"/>
      </a:lt2>
      <a:accent1>
        <a:srgbClr val="F5A408"/>
      </a:accent1>
      <a:accent2>
        <a:srgbClr val="FA731A"/>
      </a:accent2>
      <a:accent3>
        <a:srgbClr val="AB9281"/>
      </a:accent3>
      <a:accent4>
        <a:srgbClr val="A18CD0"/>
      </a:accent4>
      <a:accent5>
        <a:srgbClr val="8EBBD2"/>
      </a:accent5>
      <a:accent6>
        <a:srgbClr val="ACC995"/>
      </a:accent6>
      <a:hlink>
        <a:srgbClr val="FAC96A"/>
      </a:hlink>
      <a:folHlink>
        <a:srgbClr val="FCDB9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04000"/>
                <a:satMod val="128000"/>
                <a:lumMod val="104000"/>
              </a:schemeClr>
            </a:gs>
            <a:gs pos="100000">
              <a:schemeClr val="phClr">
                <a:shade val="76000"/>
                <a:hueMod val="89000"/>
                <a:satMod val="164000"/>
                <a:lumMod val="68000"/>
              </a:schemeClr>
            </a:gs>
          </a:gsLst>
          <a:path path="circle">
            <a:fillToRect l="45000" t="65000" r="125000" b="100000"/>
          </a:path>
        </a:gradFill>
        <a:blipFill rotWithShape="1">
          <a:blip xmlns:r="http://schemas.openxmlformats.org/officeDocument/2006/relationships" r:embed="rId1">
            <a:duotone>
              <a:schemeClr val="phClr">
                <a:shade val="42000"/>
                <a:hueMod val="42000"/>
                <a:satMod val="124000"/>
                <a:lumMod val="62000"/>
              </a:schemeClr>
              <a:schemeClr val="phClr">
                <a:tint val="96000"/>
                <a:satMod val="130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F1C4790-FE3C-4020-8CA7-00621DA7BBB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838</TotalTime>
  <Words>1335</Words>
  <Application>Microsoft Macintosh PowerPoint</Application>
  <PresentationFormat>Widescreen</PresentationFormat>
  <Paragraphs>88</Paragraphs>
  <Slides>15</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Calibri</vt:lpstr>
      <vt:lpstr>Century Gothic</vt:lpstr>
      <vt:lpstr>Wingdings 3</vt:lpstr>
      <vt:lpstr>Arial</vt:lpstr>
      <vt:lpstr>Ion Boardroom</vt:lpstr>
      <vt:lpstr>The Guilt or Innocence of  Gilles De Rais</vt:lpstr>
      <vt:lpstr>PowerPoint Presentation</vt:lpstr>
      <vt:lpstr>Who was Gilles de Rais: Early Life and Military Career: 1404-1432</vt:lpstr>
      <vt:lpstr>Fortune and Alleged Murders begin:1432-1440 </vt:lpstr>
      <vt:lpstr>Gilles investigation and Trail: 1440</vt:lpstr>
      <vt:lpstr>The Allegations: Heresy, Alchemy, Demonic Sacrifice, Sodomy and the Murder of 140-800 Children</vt:lpstr>
      <vt:lpstr>PowerPoint Presentation</vt:lpstr>
      <vt:lpstr>PowerPoint Presentation</vt:lpstr>
      <vt:lpstr>Jean V Duke of Brittany </vt:lpstr>
      <vt:lpstr>Gilles accepted crime, excessive spending</vt:lpstr>
      <vt:lpstr>Argument for his Innocence</vt:lpstr>
      <vt:lpstr>Gilles 1992 Re-trail: Gilbert Prouteau’s Achievement</vt:lpstr>
      <vt:lpstr>Continued Argument for Gilles’ Guilt</vt:lpstr>
      <vt:lpstr>Conclusion: Gilles monster or martyr?</vt:lpstr>
      <vt:lpstr>Bibliography</vt:lpstr>
    </vt:vector>
  </TitlesOfParts>
  <Company/>
  <LinksUpToDate>false</LinksUpToDate>
  <SharedDoc>false</SharedDoc>
  <HyperlinksChanged>false</HyperlinksChanged>
  <AppVersion>15.0039</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Guilt or Innocence of  Gilles De Rais</dc:title>
  <dc:creator>Bryce Robinson</dc:creator>
  <cp:lastModifiedBy>Bryce Robinson</cp:lastModifiedBy>
  <cp:revision>88</cp:revision>
  <dcterms:created xsi:type="dcterms:W3CDTF">2018-01-21T20:50:26Z</dcterms:created>
  <dcterms:modified xsi:type="dcterms:W3CDTF">2018-01-31T14:20:46Z</dcterms:modified>
</cp:coreProperties>
</file>