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1" d="100"/>
          <a:sy n="91" d="100"/>
        </p:scale>
        <p:origin x="19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7BF74F7-6A05-4068-B97E-E718C12F479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1806148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7BF74F7-6A05-4068-B97E-E718C12F479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1991131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7BF74F7-6A05-4068-B97E-E718C12F479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3250015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7BF74F7-6A05-4068-B97E-E718C12F4799}"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778684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7BF74F7-6A05-4068-B97E-E718C12F4799}" type="datetimeFigureOut">
              <a:rPr lang="en-GB" smtClean="0"/>
              <a:t>07/11/2018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4156771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7BF74F7-6A05-4068-B97E-E718C12F4799}" type="datetimeFigureOut">
              <a:rPr lang="en-GB" smtClean="0"/>
              <a:t>07/11/2018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3698852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BF74F7-6A05-4068-B97E-E718C12F4799}" type="datetimeFigureOut">
              <a:rPr lang="en-GB" smtClean="0"/>
              <a:t>07/11/2018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395723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BF74F7-6A05-4068-B97E-E718C12F4799}"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1674654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BF74F7-6A05-4068-B97E-E718C12F4799}"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2626508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7BF74F7-6A05-4068-B97E-E718C12F479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3105733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7BF74F7-6A05-4068-B97E-E718C12F4799}"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70C958-BB2D-49C0-9B00-738B1B22D287}" type="slidenum">
              <a:rPr lang="en-GB" smtClean="0"/>
              <a:t>‹#›</a:t>
            </a:fld>
            <a:endParaRPr lang="en-GB"/>
          </a:p>
        </p:txBody>
      </p:sp>
    </p:spTree>
    <p:extLst>
      <p:ext uri="{BB962C8B-B14F-4D97-AF65-F5344CB8AC3E}">
        <p14:creationId xmlns:p14="http://schemas.microsoft.com/office/powerpoint/2010/main" val="3988790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BF74F7-6A05-4068-B97E-E718C12F4799}" type="datetimeFigureOut">
              <a:rPr lang="en-GB" smtClean="0"/>
              <a:t>07/11/2018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70C958-BB2D-49C0-9B00-738B1B22D287}" type="slidenum">
              <a:rPr lang="en-GB" smtClean="0"/>
              <a:t>‹#›</a:t>
            </a:fld>
            <a:endParaRPr lang="en-GB"/>
          </a:p>
        </p:txBody>
      </p:sp>
    </p:spTree>
    <p:extLst>
      <p:ext uri="{BB962C8B-B14F-4D97-AF65-F5344CB8AC3E}">
        <p14:creationId xmlns:p14="http://schemas.microsoft.com/office/powerpoint/2010/main" val="2605042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www.youtube.com/watch?v=VEAFlK8n-5I"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1800" dirty="0" smtClean="0">
                <a:solidFill>
                  <a:schemeClr val="accent1">
                    <a:lumMod val="50000"/>
                  </a:schemeClr>
                </a:solidFill>
                <a:latin typeface="+mn-lt"/>
              </a:rPr>
              <a:t>HPAN5022/6022</a:t>
            </a:r>
            <a:br>
              <a:rPr lang="en-GB" sz="1800" dirty="0" smtClean="0">
                <a:solidFill>
                  <a:schemeClr val="accent1">
                    <a:lumMod val="50000"/>
                  </a:schemeClr>
                </a:solidFill>
                <a:latin typeface="+mn-lt"/>
              </a:rPr>
            </a:br>
            <a:r>
              <a:rPr lang="en-GB" sz="3600" b="1" dirty="0" smtClean="0">
                <a:solidFill>
                  <a:schemeClr val="accent1">
                    <a:lumMod val="50000"/>
                  </a:schemeClr>
                </a:solidFill>
                <a:latin typeface="+mn-lt"/>
              </a:rPr>
              <a:t>The Russian Revolution and its impact on China and </a:t>
            </a:r>
            <a:r>
              <a:rPr lang="en-GB" sz="3600" b="1" i="1" dirty="0" smtClean="0">
                <a:solidFill>
                  <a:schemeClr val="accent1">
                    <a:lumMod val="50000"/>
                  </a:schemeClr>
                </a:solidFill>
                <a:latin typeface="+mn-lt"/>
              </a:rPr>
              <a:t>The East</a:t>
            </a:r>
            <a:endParaRPr lang="en-GB" sz="3600" b="1" i="1" dirty="0">
              <a:solidFill>
                <a:schemeClr val="accent1">
                  <a:lumMod val="50000"/>
                </a:schemeClr>
              </a:solidFill>
              <a:latin typeface="+mn-lt"/>
            </a:endParaRPr>
          </a:p>
        </p:txBody>
      </p:sp>
      <p:sp>
        <p:nvSpPr>
          <p:cNvPr id="5" name="Content Placeholder 4"/>
          <p:cNvSpPr>
            <a:spLocks noGrp="1"/>
          </p:cNvSpPr>
          <p:nvPr>
            <p:ph idx="1"/>
          </p:nvPr>
        </p:nvSpPr>
        <p:spPr/>
        <p:txBody>
          <a:bodyPr>
            <a:normAutofit fontScale="70000" lnSpcReduction="20000"/>
          </a:bodyPr>
          <a:lstStyle/>
          <a:p>
            <a:pPr marL="0" indent="0">
              <a:buNone/>
            </a:pPr>
            <a:r>
              <a:rPr lang="en-GB" dirty="0">
                <a:solidFill>
                  <a:schemeClr val="accent1">
                    <a:lumMod val="50000"/>
                  </a:schemeClr>
                </a:solidFill>
              </a:rPr>
              <a:t>The USSR: 22 December </a:t>
            </a:r>
            <a:r>
              <a:rPr lang="en-GB" dirty="0" smtClean="0">
                <a:solidFill>
                  <a:schemeClr val="accent1">
                    <a:lumMod val="50000"/>
                  </a:schemeClr>
                </a:solidFill>
              </a:rPr>
              <a:t>1922-</a:t>
            </a:r>
          </a:p>
          <a:p>
            <a:pPr marL="0" indent="0">
              <a:buNone/>
            </a:pPr>
            <a:r>
              <a:rPr lang="en-GB" dirty="0" smtClean="0">
                <a:solidFill>
                  <a:schemeClr val="accent1">
                    <a:lumMod val="50000"/>
                  </a:schemeClr>
                </a:solidFill>
              </a:rPr>
              <a:t>26 </a:t>
            </a:r>
            <a:r>
              <a:rPr lang="en-GB" dirty="0">
                <a:solidFill>
                  <a:schemeClr val="accent1">
                    <a:lumMod val="50000"/>
                  </a:schemeClr>
                </a:solidFill>
              </a:rPr>
              <a:t>December 1991</a:t>
            </a:r>
          </a:p>
          <a:p>
            <a:pPr marL="0" indent="0">
              <a:buNone/>
            </a:pPr>
            <a:endParaRPr lang="en-GB" dirty="0" smtClean="0">
              <a:solidFill>
                <a:schemeClr val="accent1">
                  <a:lumMod val="50000"/>
                </a:schemeClr>
              </a:solidFill>
            </a:endParaRPr>
          </a:p>
          <a:p>
            <a:endParaRPr lang="en-GB" dirty="0" smtClean="0">
              <a:solidFill>
                <a:schemeClr val="accent1">
                  <a:lumMod val="50000"/>
                </a:schemeClr>
              </a:solidFill>
            </a:endParaRPr>
          </a:p>
          <a:p>
            <a:endParaRPr lang="en-GB" dirty="0">
              <a:solidFill>
                <a:schemeClr val="accent1">
                  <a:lumMod val="50000"/>
                </a:schemeClr>
              </a:solidFill>
            </a:endParaRPr>
          </a:p>
          <a:p>
            <a:endParaRPr lang="en-GB" dirty="0" smtClean="0">
              <a:solidFill>
                <a:schemeClr val="accent1">
                  <a:lumMod val="50000"/>
                </a:schemeClr>
              </a:solidFill>
            </a:endParaRPr>
          </a:p>
          <a:p>
            <a:endParaRPr lang="en-GB" dirty="0">
              <a:solidFill>
                <a:schemeClr val="accent1">
                  <a:lumMod val="50000"/>
                </a:schemeClr>
              </a:solidFill>
            </a:endParaRPr>
          </a:p>
          <a:p>
            <a:endParaRPr lang="en-GB" dirty="0" smtClean="0">
              <a:solidFill>
                <a:schemeClr val="accent1">
                  <a:lumMod val="50000"/>
                </a:schemeClr>
              </a:solidFill>
            </a:endParaRPr>
          </a:p>
          <a:p>
            <a:endParaRPr lang="en-GB" dirty="0" smtClean="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smtClean="0">
              <a:solidFill>
                <a:schemeClr val="accent1">
                  <a:lumMod val="50000"/>
                </a:schemeClr>
              </a:solidFill>
            </a:endParaRPr>
          </a:p>
          <a:p>
            <a:pPr marL="0" indent="0">
              <a:buNone/>
            </a:pPr>
            <a:r>
              <a:rPr lang="en-GB" sz="4100" b="1" dirty="0" smtClean="0">
                <a:solidFill>
                  <a:schemeClr val="accent1">
                    <a:lumMod val="50000"/>
                  </a:schemeClr>
                </a:solidFill>
              </a:rPr>
              <a:t>Russia 1917: War Communism 1917-1921</a:t>
            </a:r>
          </a:p>
          <a:p>
            <a:endParaRPr lang="en-GB" sz="4100" b="1" dirty="0" smtClean="0">
              <a:solidFill>
                <a:schemeClr val="accent1">
                  <a:lumMod val="50000"/>
                </a:schemeClr>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195" y="2638424"/>
            <a:ext cx="1743075" cy="261937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1632" y="2670584"/>
            <a:ext cx="1943100" cy="235267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6094" y="3045388"/>
            <a:ext cx="3402570" cy="1911812"/>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16094" y="1177695"/>
            <a:ext cx="2543175" cy="1800225"/>
          </a:xfrm>
          <a:prstGeom prst="rect">
            <a:avLst/>
          </a:prstGeom>
        </p:spPr>
      </p:pic>
    </p:spTree>
    <p:extLst>
      <p:ext uri="{BB962C8B-B14F-4D97-AF65-F5344CB8AC3E}">
        <p14:creationId xmlns:p14="http://schemas.microsoft.com/office/powerpoint/2010/main" val="2232350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accent1">
                    <a:lumMod val="50000"/>
                  </a:schemeClr>
                </a:solidFill>
                <a:latin typeface="+mn-lt"/>
              </a:rPr>
              <a:t>The </a:t>
            </a:r>
            <a:r>
              <a:rPr lang="en-GB" b="1" dirty="0">
                <a:solidFill>
                  <a:schemeClr val="accent1">
                    <a:lumMod val="50000"/>
                  </a:schemeClr>
                </a:solidFill>
                <a:latin typeface="+mn-lt"/>
              </a:rPr>
              <a:t>Russian Revolution and its impact on China and </a:t>
            </a:r>
            <a:r>
              <a:rPr lang="en-GB" b="1" i="1" dirty="0">
                <a:solidFill>
                  <a:schemeClr val="accent1">
                    <a:lumMod val="50000"/>
                  </a:schemeClr>
                </a:solidFill>
                <a:latin typeface="+mn-lt"/>
              </a:rPr>
              <a:t>The East</a:t>
            </a:r>
            <a:endParaRPr lang="en-GB" b="1" dirty="0">
              <a:latin typeface="+mn-lt"/>
            </a:endParaRPr>
          </a:p>
        </p:txBody>
      </p:sp>
      <p:sp>
        <p:nvSpPr>
          <p:cNvPr id="3" name="Content Placeholder 2"/>
          <p:cNvSpPr>
            <a:spLocks noGrp="1"/>
          </p:cNvSpPr>
          <p:nvPr>
            <p:ph idx="1"/>
          </p:nvPr>
        </p:nvSpPr>
        <p:spPr/>
        <p:txBody>
          <a:bodyPr/>
          <a:lstStyle/>
          <a:p>
            <a:endParaRPr lang="en-GB" dirty="0" smtClean="0">
              <a:solidFill>
                <a:schemeClr val="accent1">
                  <a:lumMod val="50000"/>
                </a:schemeClr>
              </a:solidFill>
            </a:endParaRPr>
          </a:p>
          <a:p>
            <a:r>
              <a:rPr lang="en-GB" dirty="0" smtClean="0">
                <a:solidFill>
                  <a:schemeClr val="accent1">
                    <a:lumMod val="50000"/>
                  </a:schemeClr>
                </a:solidFill>
              </a:rPr>
              <a:t>Baku </a:t>
            </a:r>
            <a:r>
              <a:rPr lang="en-GB" dirty="0">
                <a:solidFill>
                  <a:schemeClr val="accent1">
                    <a:lumMod val="50000"/>
                  </a:schemeClr>
                </a:solidFill>
              </a:rPr>
              <a:t>1920: Congress of the Peoples of the East (policy on </a:t>
            </a:r>
            <a:r>
              <a:rPr lang="en-GB" i="1" dirty="0">
                <a:solidFill>
                  <a:schemeClr val="accent1">
                    <a:lumMod val="50000"/>
                  </a:schemeClr>
                </a:solidFill>
              </a:rPr>
              <a:t>nationalities</a:t>
            </a:r>
            <a:r>
              <a:rPr lang="en-GB" dirty="0">
                <a:solidFill>
                  <a:schemeClr val="accent1">
                    <a:lumMod val="50000"/>
                  </a:schemeClr>
                </a:solidFill>
              </a:rPr>
              <a:t>; strategic aim: weakening Imperialism)</a:t>
            </a:r>
          </a:p>
          <a:p>
            <a:r>
              <a:rPr lang="en-GB" dirty="0">
                <a:solidFill>
                  <a:schemeClr val="accent1">
                    <a:lumMod val="50000"/>
                  </a:schemeClr>
                </a:solidFill>
              </a:rPr>
              <a:t>The New Economic Policy 1921-1928 (a </a:t>
            </a:r>
            <a:r>
              <a:rPr lang="en-GB" i="1" dirty="0">
                <a:solidFill>
                  <a:schemeClr val="accent1">
                    <a:lumMod val="50000"/>
                  </a:schemeClr>
                </a:solidFill>
              </a:rPr>
              <a:t>rapprochement</a:t>
            </a:r>
            <a:r>
              <a:rPr lang="en-GB" dirty="0">
                <a:solidFill>
                  <a:schemeClr val="accent1">
                    <a:lumMod val="50000"/>
                  </a:schemeClr>
                </a:solidFill>
              </a:rPr>
              <a:t> with capitalism)</a:t>
            </a:r>
          </a:p>
          <a:p>
            <a:r>
              <a:rPr lang="en-GB" dirty="0">
                <a:solidFill>
                  <a:schemeClr val="accent1">
                    <a:lumMod val="50000"/>
                  </a:schemeClr>
                </a:solidFill>
              </a:rPr>
              <a:t>1928 The First Five-Year Plan (impact on leaders of colonial freedom struggles, including </a:t>
            </a:r>
            <a:r>
              <a:rPr lang="en-GB" dirty="0" err="1">
                <a:solidFill>
                  <a:schemeClr val="accent1">
                    <a:lumMod val="50000"/>
                  </a:schemeClr>
                </a:solidFill>
              </a:rPr>
              <a:t>Ho</a:t>
            </a:r>
            <a:r>
              <a:rPr lang="en-GB" dirty="0">
                <a:solidFill>
                  <a:schemeClr val="accent1">
                    <a:lumMod val="50000"/>
                  </a:schemeClr>
                </a:solidFill>
              </a:rPr>
              <a:t> Chi Minh)</a:t>
            </a:r>
          </a:p>
          <a:p>
            <a:pPr marL="0" indent="0">
              <a:buNone/>
            </a:pPr>
            <a:endParaRPr lang="en-GB" dirty="0"/>
          </a:p>
        </p:txBody>
      </p:sp>
    </p:spTree>
    <p:extLst>
      <p:ext uri="{BB962C8B-B14F-4D97-AF65-F5344CB8AC3E}">
        <p14:creationId xmlns:p14="http://schemas.microsoft.com/office/powerpoint/2010/main" val="1687633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535729"/>
          </a:xfrm>
        </p:spPr>
        <p:txBody>
          <a:bodyPr>
            <a:normAutofit fontScale="90000"/>
          </a:bodyPr>
          <a:lstStyle/>
          <a:p>
            <a:pPr marL="0" indent="0"/>
            <a:r>
              <a:rPr lang="en-GB" sz="3600" b="1" dirty="0" smtClean="0">
                <a:latin typeface="+mn-lt"/>
              </a:rPr>
              <a:t/>
            </a:r>
            <a:br>
              <a:rPr lang="en-GB" sz="3600" b="1" dirty="0" smtClean="0">
                <a:latin typeface="+mn-lt"/>
              </a:rPr>
            </a:br>
            <a:r>
              <a:rPr lang="en-GB" sz="3600" b="1" dirty="0" smtClean="0">
                <a:solidFill>
                  <a:schemeClr val="accent1">
                    <a:lumMod val="50000"/>
                  </a:schemeClr>
                </a:solidFill>
                <a:latin typeface="+mn-lt"/>
              </a:rPr>
              <a:t>To </a:t>
            </a:r>
            <a:r>
              <a:rPr lang="en-GB" sz="3600" b="1" dirty="0">
                <a:solidFill>
                  <a:schemeClr val="accent1">
                    <a:lumMod val="50000"/>
                  </a:schemeClr>
                </a:solidFill>
                <a:latin typeface="+mn-lt"/>
              </a:rPr>
              <a:t>See the Dawn: Baku, 1920 </a:t>
            </a:r>
            <a:r>
              <a:rPr lang="en-GB" sz="3600" b="1" dirty="0" smtClean="0">
                <a:solidFill>
                  <a:schemeClr val="accent1">
                    <a:lumMod val="50000"/>
                  </a:schemeClr>
                </a:solidFill>
                <a:latin typeface="+mn-lt"/>
              </a:rPr>
              <a:t/>
            </a:r>
            <a:br>
              <a:rPr lang="en-GB" sz="3600" b="1" dirty="0" smtClean="0">
                <a:solidFill>
                  <a:schemeClr val="accent1">
                    <a:lumMod val="50000"/>
                  </a:schemeClr>
                </a:solidFill>
                <a:latin typeface="+mn-lt"/>
              </a:rPr>
            </a:br>
            <a:r>
              <a:rPr lang="en-GB" sz="3600" b="1" dirty="0" smtClean="0">
                <a:solidFill>
                  <a:schemeClr val="accent1">
                    <a:lumMod val="50000"/>
                  </a:schemeClr>
                </a:solidFill>
                <a:latin typeface="+mn-lt"/>
              </a:rPr>
              <a:t>– First Congress </a:t>
            </a:r>
            <a:r>
              <a:rPr lang="en-GB" sz="3600" b="1" dirty="0">
                <a:solidFill>
                  <a:schemeClr val="accent1">
                    <a:lumMod val="50000"/>
                  </a:schemeClr>
                </a:solidFill>
                <a:latin typeface="+mn-lt"/>
              </a:rPr>
              <a:t>of the Peoples </a:t>
            </a:r>
            <a:r>
              <a:rPr lang="en-GB" sz="3600" b="1" dirty="0" smtClean="0">
                <a:solidFill>
                  <a:schemeClr val="accent1">
                    <a:lumMod val="50000"/>
                  </a:schemeClr>
                </a:solidFill>
                <a:latin typeface="+mn-lt"/>
              </a:rPr>
              <a:t/>
            </a:r>
            <a:br>
              <a:rPr lang="en-GB" sz="3600" b="1" dirty="0" smtClean="0">
                <a:solidFill>
                  <a:schemeClr val="accent1">
                    <a:lumMod val="50000"/>
                  </a:schemeClr>
                </a:solidFill>
                <a:latin typeface="+mn-lt"/>
              </a:rPr>
            </a:br>
            <a:r>
              <a:rPr lang="en-GB" sz="3600" b="1" dirty="0" smtClean="0">
                <a:solidFill>
                  <a:schemeClr val="accent1">
                    <a:lumMod val="50000"/>
                  </a:schemeClr>
                </a:solidFill>
                <a:latin typeface="+mn-lt"/>
              </a:rPr>
              <a:t>of </a:t>
            </a:r>
            <a:r>
              <a:rPr lang="en-GB" sz="3600" b="1" dirty="0">
                <a:solidFill>
                  <a:schemeClr val="accent1">
                    <a:lumMod val="50000"/>
                  </a:schemeClr>
                </a:solidFill>
                <a:latin typeface="+mn-lt"/>
              </a:rPr>
              <a:t>the </a:t>
            </a:r>
            <a:r>
              <a:rPr lang="en-GB" sz="3600" b="1" dirty="0" smtClean="0">
                <a:solidFill>
                  <a:schemeClr val="accent1">
                    <a:lumMod val="50000"/>
                  </a:schemeClr>
                </a:solidFill>
                <a:latin typeface="+mn-lt"/>
              </a:rPr>
              <a:t>East </a:t>
            </a:r>
            <a:r>
              <a:rPr lang="en-GB" sz="2700" i="1" dirty="0" smtClean="0">
                <a:solidFill>
                  <a:schemeClr val="accent1">
                    <a:lumMod val="50000"/>
                  </a:schemeClr>
                </a:solidFill>
                <a:latin typeface="+mn-lt"/>
              </a:rPr>
              <a:t>by John Riddell </a:t>
            </a:r>
            <a:r>
              <a:rPr lang="en-GB" sz="3600" b="1" dirty="0">
                <a:latin typeface="+mn-lt"/>
              </a:rPr>
              <a:t/>
            </a:r>
            <a:br>
              <a:rPr lang="en-GB" sz="3600" b="1" dirty="0">
                <a:latin typeface="+mn-lt"/>
              </a:rPr>
            </a:br>
            <a:r>
              <a:rPr lang="en-GB" dirty="0"/>
              <a:t/>
            </a:r>
            <a:br>
              <a:rPr lang="en-GB" dirty="0"/>
            </a:br>
            <a:endParaRPr lang="en-GB" dirty="0"/>
          </a:p>
        </p:txBody>
      </p:sp>
      <p:sp>
        <p:nvSpPr>
          <p:cNvPr id="7" name="Content Placeholder 6"/>
          <p:cNvSpPr>
            <a:spLocks noGrp="1"/>
          </p:cNvSpPr>
          <p:nvPr>
            <p:ph idx="1"/>
          </p:nvPr>
        </p:nvSpPr>
        <p:spPr>
          <a:xfrm>
            <a:off x="628650" y="2564523"/>
            <a:ext cx="7886700" cy="3612439"/>
          </a:xfrm>
        </p:spPr>
        <p:txBody>
          <a:bodyPr>
            <a:normAutofit/>
          </a:bodyPr>
          <a:lstStyle/>
          <a:p>
            <a:pPr marL="0" indent="0">
              <a:buNone/>
            </a:pPr>
            <a:endParaRPr lang="en-GB" sz="1400" b="1" dirty="0"/>
          </a:p>
          <a:p>
            <a:pPr marL="0" indent="0">
              <a:buNone/>
            </a:pPr>
            <a:endParaRPr lang="en-GB" sz="1400" b="1" dirty="0" smtClean="0"/>
          </a:p>
          <a:p>
            <a:pPr marL="0" indent="0">
              <a:buNone/>
            </a:pPr>
            <a:r>
              <a:rPr lang="en-GB" sz="1400">
                <a:hlinkClick r:id="rId2"/>
              </a:rPr>
              <a:t>https://</a:t>
            </a:r>
            <a:r>
              <a:rPr lang="en-GB" sz="1400" smtClean="0">
                <a:hlinkClick r:id="rId2"/>
              </a:rPr>
              <a:t>www.youtube.com/watch?v=VEAFlK8n-5I</a:t>
            </a:r>
            <a:endParaRPr lang="en-GB" sz="1400" smtClean="0"/>
          </a:p>
          <a:p>
            <a:pPr marL="0" indent="0">
              <a:buNone/>
            </a:pPr>
            <a:endParaRPr lang="en-GB" sz="1400" dirty="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r>
              <a:rPr lang="en-GB" sz="1400" b="1" dirty="0" smtClean="0">
                <a:solidFill>
                  <a:schemeClr val="accent1">
                    <a:lumMod val="50000"/>
                  </a:schemeClr>
                </a:solidFill>
              </a:rPr>
              <a:t>How </a:t>
            </a:r>
            <a:r>
              <a:rPr lang="en-GB" sz="1400" b="1" dirty="0">
                <a:solidFill>
                  <a:schemeClr val="accent1">
                    <a:lumMod val="50000"/>
                  </a:schemeClr>
                </a:solidFill>
              </a:rPr>
              <a:t>can peasants and workers in the colonial world achieve freedom from imperialist exploitation? By what means can working people overcome divisions incited by their national ruling classes and act together for their common class interests? These questions were addressed by 2,000 delegates to the </a:t>
            </a:r>
            <a:r>
              <a:rPr lang="en-GB" sz="1400" b="1" dirty="0" smtClean="0">
                <a:solidFill>
                  <a:schemeClr val="accent1">
                    <a:lumMod val="50000"/>
                  </a:schemeClr>
                </a:solidFill>
              </a:rPr>
              <a:t>1920 Congress </a:t>
            </a:r>
            <a:r>
              <a:rPr lang="en-GB" sz="1400" b="1" dirty="0">
                <a:solidFill>
                  <a:schemeClr val="accent1">
                    <a:lumMod val="50000"/>
                  </a:schemeClr>
                </a:solidFill>
              </a:rPr>
              <a:t>of the Peoples of the East. </a:t>
            </a:r>
            <a:endParaRPr lang="en-GB" sz="1400" b="1" dirty="0" smtClean="0">
              <a:solidFill>
                <a:schemeClr val="accent1">
                  <a:lumMod val="50000"/>
                </a:schemeClr>
              </a:solidFill>
            </a:endParaRPr>
          </a:p>
          <a:p>
            <a:pPr marL="0" indent="0">
              <a:buNone/>
            </a:pPr>
            <a:r>
              <a:rPr lang="en-GB" sz="1400" dirty="0" smtClean="0">
                <a:solidFill>
                  <a:schemeClr val="accent1">
                    <a:lumMod val="50000"/>
                  </a:schemeClr>
                </a:solidFill>
              </a:rPr>
              <a:t>Riddell, J. 2006. </a:t>
            </a:r>
            <a:r>
              <a:rPr lang="en-GB" sz="1400" i="1" dirty="0">
                <a:solidFill>
                  <a:schemeClr val="accent1">
                    <a:lumMod val="50000"/>
                  </a:schemeClr>
                </a:solidFill>
              </a:rPr>
              <a:t>To See the Dawn: Baku, 1920 </a:t>
            </a:r>
            <a:r>
              <a:rPr lang="en-GB" sz="1400" i="1" dirty="0" smtClean="0">
                <a:solidFill>
                  <a:schemeClr val="accent1">
                    <a:lumMod val="50000"/>
                  </a:schemeClr>
                </a:solidFill>
              </a:rPr>
              <a:t>– </a:t>
            </a:r>
            <a:r>
              <a:rPr lang="en-GB" sz="1400" i="1" dirty="0">
                <a:solidFill>
                  <a:schemeClr val="accent1">
                    <a:lumMod val="50000"/>
                  </a:schemeClr>
                </a:solidFill>
              </a:rPr>
              <a:t>First Congress of the Peoples </a:t>
            </a:r>
            <a:r>
              <a:rPr lang="en-GB" sz="1400" i="1" dirty="0" smtClean="0">
                <a:solidFill>
                  <a:schemeClr val="accent1">
                    <a:lumMod val="50000"/>
                  </a:schemeClr>
                </a:solidFill>
              </a:rPr>
              <a:t>of </a:t>
            </a:r>
            <a:r>
              <a:rPr lang="en-GB" sz="1400" i="1" dirty="0">
                <a:solidFill>
                  <a:schemeClr val="accent1">
                    <a:lumMod val="50000"/>
                  </a:schemeClr>
                </a:solidFill>
              </a:rPr>
              <a:t>the </a:t>
            </a:r>
            <a:r>
              <a:rPr lang="en-GB" sz="1400" i="1" dirty="0" smtClean="0">
                <a:solidFill>
                  <a:schemeClr val="accent1">
                    <a:lumMod val="50000"/>
                  </a:schemeClr>
                </a:solidFill>
              </a:rPr>
              <a:t>East</a:t>
            </a:r>
            <a:r>
              <a:rPr lang="en-GB" sz="1400" dirty="0" smtClean="0">
                <a:solidFill>
                  <a:schemeClr val="accent1">
                    <a:lumMod val="50000"/>
                  </a:schemeClr>
                </a:solidFill>
              </a:rPr>
              <a:t>. NY: Pathfinder Press </a:t>
            </a:r>
            <a:endParaRPr lang="en-GB" sz="1400" dirty="0">
              <a:solidFill>
                <a:schemeClr val="accent1">
                  <a:lumMod val="50000"/>
                </a:schemeClr>
              </a:solidFill>
            </a:endParaRPr>
          </a:p>
          <a:p>
            <a:pPr marL="0" indent="0">
              <a:buNone/>
            </a:pPr>
            <a:endParaRPr lang="en-GB"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7693" y="561479"/>
            <a:ext cx="2421603" cy="3809263"/>
          </a:xfrm>
          <a:prstGeom prst="rect">
            <a:avLst/>
          </a:prstGeom>
        </p:spPr>
      </p:pic>
    </p:spTree>
    <p:extLst>
      <p:ext uri="{BB962C8B-B14F-4D97-AF65-F5344CB8AC3E}">
        <p14:creationId xmlns:p14="http://schemas.microsoft.com/office/powerpoint/2010/main" val="1552012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Russia’s wane/China’s rise</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pPr marL="0" indent="0">
              <a:buNone/>
            </a:pPr>
            <a:r>
              <a:rPr lang="en-GB" dirty="0" smtClean="0">
                <a:solidFill>
                  <a:schemeClr val="accent1">
                    <a:lumMod val="50000"/>
                  </a:schemeClr>
                </a:solidFill>
              </a:rPr>
              <a:t>Timeline:</a:t>
            </a:r>
          </a:p>
          <a:p>
            <a:r>
              <a:rPr lang="en-GB" dirty="0" smtClean="0">
                <a:solidFill>
                  <a:schemeClr val="accent1">
                    <a:lumMod val="50000"/>
                  </a:schemeClr>
                </a:solidFill>
              </a:rPr>
              <a:t>1965 Sino-Soviet Split – rivalry in leadership of anti-colonialism (e.g. Vietnam, Angola etc.)</a:t>
            </a:r>
          </a:p>
          <a:p>
            <a:r>
              <a:rPr lang="en-GB" dirty="0" smtClean="0">
                <a:solidFill>
                  <a:schemeClr val="accent1">
                    <a:lumMod val="50000"/>
                  </a:schemeClr>
                </a:solidFill>
              </a:rPr>
              <a:t>Post-1976 Rival approaches to domestic </a:t>
            </a:r>
            <a:r>
              <a:rPr lang="en-GB" i="1" dirty="0" smtClean="0">
                <a:solidFill>
                  <a:schemeClr val="accent1">
                    <a:lumMod val="50000"/>
                  </a:schemeClr>
                </a:solidFill>
              </a:rPr>
              <a:t>economic reform</a:t>
            </a:r>
          </a:p>
          <a:p>
            <a:r>
              <a:rPr lang="en-GB" dirty="0" smtClean="0">
                <a:solidFill>
                  <a:schemeClr val="accent1">
                    <a:lumMod val="50000"/>
                  </a:schemeClr>
                </a:solidFill>
              </a:rPr>
              <a:t>1991 Collapse of the USSR</a:t>
            </a:r>
          </a:p>
          <a:p>
            <a:r>
              <a:rPr lang="en-GB" dirty="0" smtClean="0">
                <a:solidFill>
                  <a:schemeClr val="accent1">
                    <a:lumMod val="50000"/>
                  </a:schemeClr>
                </a:solidFill>
              </a:rPr>
              <a:t>Since 2000 China’s rise to world power status</a:t>
            </a:r>
          </a:p>
          <a:p>
            <a:endParaRPr lang="en-GB" dirty="0" smtClean="0"/>
          </a:p>
          <a:p>
            <a:endParaRPr lang="en-GB" dirty="0" smtClean="0"/>
          </a:p>
          <a:p>
            <a:endParaRPr lang="en-GB" dirty="0"/>
          </a:p>
        </p:txBody>
      </p:sp>
    </p:spTree>
    <p:extLst>
      <p:ext uri="{BB962C8B-B14F-4D97-AF65-F5344CB8AC3E}">
        <p14:creationId xmlns:p14="http://schemas.microsoft.com/office/powerpoint/2010/main" val="5162331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TotalTime>
  <Words>207</Words>
  <Application>Microsoft Office PowerPoint</Application>
  <PresentationFormat>On-screen Show (4:3)</PresentationFormat>
  <Paragraphs>35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HPAN5022/6022 The Russian Revolution and its impact on China and The East</vt:lpstr>
      <vt:lpstr>The Russian Revolution and its impact on China and The East</vt:lpstr>
      <vt:lpstr> To See the Dawn: Baku, 1920  – First Congress of the Peoples  of the East by John Riddell   </vt:lpstr>
      <vt:lpstr>Russia’s wane/China’s rise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HPAN5022/6022 The Russian Revolution and its impact on China and The East</dc:title>
  <dc:creator>Andy Bevan</dc:creator>
  <cp:lastModifiedBy>Andy Bevan</cp:lastModifiedBy>
  <cp:revision>6</cp:revision>
  <dcterms:created xsi:type="dcterms:W3CDTF">2018-11-07T12:56:33Z</dcterms:created>
  <dcterms:modified xsi:type="dcterms:W3CDTF">2018-11-07T13:45:35Z</dcterms:modified>
</cp:coreProperties>
</file>