
<file path=[Content_Types].xml><?xml version="1.0" encoding="utf-8"?>
<Types xmlns="http://schemas.openxmlformats.org/package/2006/content-types">
  <Default Extension="tmp" ContentType="image/png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6" r:id="rId7"/>
    <p:sldId id="263" r:id="rId8"/>
    <p:sldId id="264" r:id="rId9"/>
    <p:sldId id="259" r:id="rId10"/>
    <p:sldId id="258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69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5117" y="937286"/>
            <a:ext cx="9040857" cy="26185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Employee Engagement in Hotel Industry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3" y="4057448"/>
            <a:ext cx="8637072" cy="156611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Lecturer		Lawrence Blake</a:t>
            </a:r>
            <a:r>
              <a:rPr lang="en-GB" dirty="0"/>
              <a:t>	</a:t>
            </a:r>
            <a:endParaRPr lang="en-GB" dirty="0" smtClean="0"/>
          </a:p>
          <a:p>
            <a:r>
              <a:rPr lang="en-GB" dirty="0" smtClean="0"/>
              <a:t>Module 	</a:t>
            </a:r>
            <a:r>
              <a:rPr lang="en-GB" smtClean="0"/>
              <a:t>	OHF (4006)</a:t>
            </a:r>
            <a:endParaRPr lang="en-GB" dirty="0"/>
          </a:p>
          <a:p>
            <a:r>
              <a:rPr lang="en-GB" dirty="0" smtClean="0"/>
              <a:t>Name</a:t>
            </a:r>
            <a:r>
              <a:rPr lang="en-GB" dirty="0"/>
              <a:t>		</a:t>
            </a:r>
            <a:r>
              <a:rPr lang="en-GB" dirty="0" err="1" smtClean="0"/>
              <a:t>Nalin</a:t>
            </a:r>
            <a:r>
              <a:rPr lang="en-GB" dirty="0" smtClean="0"/>
              <a:t> </a:t>
            </a:r>
            <a:r>
              <a:rPr lang="en-GB" dirty="0" err="1" smtClean="0"/>
              <a:t>Godage</a:t>
            </a:r>
            <a:endParaRPr lang="en-GB" dirty="0" smtClean="0"/>
          </a:p>
          <a:p>
            <a:r>
              <a:rPr lang="en-GB" dirty="0" smtClean="0"/>
              <a:t>Student No	2024350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304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66874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1971923"/>
            <a:ext cx="9603275" cy="349442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Employee engagement involves interaction with employees either at personal or team level aimed at gaining deeper understanding of their roles and responsibilities. </a:t>
            </a:r>
          </a:p>
          <a:p>
            <a:r>
              <a:rPr lang="en-GB" dirty="0"/>
              <a:t>Additionally, it allows knowing: </a:t>
            </a:r>
          </a:p>
          <a:p>
            <a:pPr lvl="1"/>
            <a:r>
              <a:rPr lang="en-GB" dirty="0"/>
              <a:t>Employee’s skills </a:t>
            </a:r>
          </a:p>
          <a:p>
            <a:pPr lvl="1"/>
            <a:r>
              <a:rPr lang="en-GB" dirty="0"/>
              <a:t>Strengths as well as </a:t>
            </a:r>
          </a:p>
          <a:p>
            <a:pPr lvl="1"/>
            <a:r>
              <a:rPr lang="en-GB" dirty="0"/>
              <a:t>Weakness</a:t>
            </a:r>
          </a:p>
          <a:p>
            <a:pPr lvl="1"/>
            <a:r>
              <a:rPr lang="en-GB" dirty="0"/>
              <a:t>Interest and goals </a:t>
            </a:r>
          </a:p>
          <a:p>
            <a:pPr lvl="1"/>
            <a:r>
              <a:rPr lang="en-GB" dirty="0"/>
              <a:t>Motivating factors </a:t>
            </a:r>
          </a:p>
          <a:p>
            <a:r>
              <a:rPr lang="en-GB" dirty="0"/>
              <a:t>Employee engagement is done to harness motivation, drive cross functional &amp; cross level communication, and improve talent retention (Gleeson, 2017). </a:t>
            </a:r>
          </a:p>
        </p:txBody>
      </p:sp>
    </p:spTree>
    <p:extLst>
      <p:ext uri="{BB962C8B-B14F-4D97-AF65-F5344CB8AC3E}">
        <p14:creationId xmlns:p14="http://schemas.microsoft.com/office/powerpoint/2010/main" val="2623191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557424"/>
          </a:xfrm>
        </p:spPr>
        <p:txBody>
          <a:bodyPr/>
          <a:lstStyle/>
          <a:p>
            <a:r>
              <a:rPr lang="en-GB" b="1" dirty="0"/>
              <a:t>Employee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1630017"/>
            <a:ext cx="9603275" cy="414263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Engagement in business environment promotes:</a:t>
            </a:r>
          </a:p>
          <a:p>
            <a:pPr lvl="1"/>
            <a:r>
              <a:rPr lang="en-GB" dirty="0"/>
              <a:t>Talent retention </a:t>
            </a:r>
          </a:p>
          <a:p>
            <a:pPr lvl="1"/>
            <a:r>
              <a:rPr lang="en-GB" dirty="0"/>
              <a:t>Fostering employee and customer loyalty </a:t>
            </a:r>
          </a:p>
          <a:p>
            <a:pPr lvl="1"/>
            <a:r>
              <a:rPr lang="en-GB" dirty="0"/>
              <a:t>Improve stakeholder value</a:t>
            </a:r>
          </a:p>
          <a:p>
            <a:pPr lvl="1"/>
            <a:r>
              <a:rPr lang="en-GB" dirty="0"/>
              <a:t>Enhances organisational performance </a:t>
            </a:r>
          </a:p>
          <a:p>
            <a:pPr lvl="1"/>
            <a:r>
              <a:rPr lang="en-GB" dirty="0"/>
              <a:t>Employee productivity </a:t>
            </a:r>
          </a:p>
          <a:p>
            <a:r>
              <a:rPr lang="en-GB" dirty="0"/>
              <a:t>Ways of increasing engagement: </a:t>
            </a:r>
          </a:p>
          <a:p>
            <a:pPr lvl="1"/>
            <a:r>
              <a:rPr lang="en-GB" dirty="0"/>
              <a:t>Enabling employees connect their interest/goals to given roles &amp; responsibilities </a:t>
            </a:r>
          </a:p>
          <a:p>
            <a:pPr lvl="1"/>
            <a:r>
              <a:rPr lang="en-GB" dirty="0"/>
              <a:t>Reducing stressing factors in work </a:t>
            </a:r>
          </a:p>
          <a:p>
            <a:pPr lvl="1"/>
            <a:r>
              <a:rPr lang="en-GB" dirty="0"/>
              <a:t>Making work itself more enjoyable </a:t>
            </a:r>
          </a:p>
          <a:p>
            <a:pPr lvl="1"/>
            <a:r>
              <a:rPr lang="en-GB" dirty="0"/>
              <a:t>Rewarding effort and productivity – financial incentives &amp; time off</a:t>
            </a:r>
          </a:p>
        </p:txBody>
      </p:sp>
    </p:spTree>
    <p:extLst>
      <p:ext uri="{BB962C8B-B14F-4D97-AF65-F5344CB8AC3E}">
        <p14:creationId xmlns:p14="http://schemas.microsoft.com/office/powerpoint/2010/main" val="3787664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581278"/>
          </a:xfrm>
        </p:spPr>
        <p:txBody>
          <a:bodyPr/>
          <a:lstStyle/>
          <a:p>
            <a:r>
              <a:rPr lang="en-GB" b="1" dirty="0"/>
              <a:t>Statistics on Employee Engagement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6375" y="1721114"/>
            <a:ext cx="4030595" cy="392431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Globally, employee engagement is 65% in 2021 (Statista, 2022)</a:t>
            </a:r>
          </a:p>
          <a:p>
            <a:r>
              <a:rPr lang="en-GB" dirty="0"/>
              <a:t>Gallup research showed highly engaged teams have 21% increased profitability (</a:t>
            </a:r>
            <a:r>
              <a:rPr lang="en-GB" dirty="0" err="1"/>
              <a:t>Beheshti</a:t>
            </a:r>
            <a:r>
              <a:rPr lang="en-GB" dirty="0"/>
              <a:t>, 2022)</a:t>
            </a:r>
          </a:p>
          <a:p>
            <a:r>
              <a:rPr lang="en-GB" dirty="0"/>
              <a:t>Moreover, organisations that score 20% in engagement indicate 41% reduced absenteeism and 59% turnover (</a:t>
            </a:r>
            <a:r>
              <a:rPr lang="en-GB" dirty="0" err="1"/>
              <a:t>Beheshti</a:t>
            </a:r>
            <a:r>
              <a:rPr lang="en-GB" dirty="0"/>
              <a:t>, 2022) 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57" y="1721116"/>
            <a:ext cx="6997810" cy="392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88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97838"/>
          </a:xfrm>
        </p:spPr>
        <p:txBody>
          <a:bodyPr/>
          <a:lstStyle/>
          <a:p>
            <a:r>
              <a:rPr lang="en-GB" b="1" dirty="0"/>
              <a:t>Employee Engagement in Hotel Industry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Hotel industry is customer-service driven meaning employees are sole brand ambassadors</a:t>
            </a:r>
          </a:p>
          <a:p>
            <a:r>
              <a:rPr lang="en-GB" dirty="0"/>
              <a:t>In hotelier industry, employees play integral role in interacting with customers. </a:t>
            </a:r>
          </a:p>
          <a:p>
            <a:r>
              <a:rPr lang="en-GB" dirty="0"/>
              <a:t>An effective engagement system allows hotel employees to communicate and interact with customers better. These enhances customers’ experiences.</a:t>
            </a:r>
          </a:p>
        </p:txBody>
      </p:sp>
    </p:spTree>
    <p:extLst>
      <p:ext uri="{BB962C8B-B14F-4D97-AF65-F5344CB8AC3E}">
        <p14:creationId xmlns:p14="http://schemas.microsoft.com/office/powerpoint/2010/main" val="2906331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2742"/>
          </a:xfrm>
        </p:spPr>
        <p:txBody>
          <a:bodyPr/>
          <a:lstStyle/>
          <a:p>
            <a:r>
              <a:rPr lang="en-GB" b="1" dirty="0"/>
              <a:t>Influence of Employee Engagement: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70" y="2178657"/>
            <a:ext cx="9603275" cy="3287688"/>
          </a:xfrm>
        </p:spPr>
        <p:txBody>
          <a:bodyPr/>
          <a:lstStyle/>
          <a:p>
            <a:r>
              <a:rPr lang="en-GB" dirty="0"/>
              <a:t>Technology has introduced use of such platforms as TripAdvisor and social media (</a:t>
            </a:r>
            <a:r>
              <a:rPr lang="en-GB" dirty="0" err="1"/>
              <a:t>FaceBook</a:t>
            </a:r>
            <a:r>
              <a:rPr lang="en-GB" dirty="0"/>
              <a:t>, Instagram, and Twitter) in sharing experiences.</a:t>
            </a:r>
          </a:p>
          <a:p>
            <a:r>
              <a:rPr lang="en-GB" dirty="0"/>
              <a:t>TripAdvisor gives customers an online platform to share reviews on the services offered based on satisfaction levels. </a:t>
            </a:r>
          </a:p>
          <a:p>
            <a:r>
              <a:rPr lang="en-GB" dirty="0"/>
              <a:t>Therefore, poor services mean shared low satisfaction levels. </a:t>
            </a:r>
          </a:p>
        </p:txBody>
      </p:sp>
    </p:spTree>
    <p:extLst>
      <p:ext uri="{BB962C8B-B14F-4D97-AF65-F5344CB8AC3E}">
        <p14:creationId xmlns:p14="http://schemas.microsoft.com/office/powerpoint/2010/main" val="1921504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4158"/>
          </a:xfrm>
        </p:spPr>
        <p:txBody>
          <a:bodyPr/>
          <a:lstStyle/>
          <a:p>
            <a:r>
              <a:rPr lang="en-GB" b="1" dirty="0"/>
              <a:t>Factors Affecting Employees Engagement </a:t>
            </a:r>
          </a:p>
        </p:txBody>
      </p:sp>
      <p:pic>
        <p:nvPicPr>
          <p:cNvPr id="6" name="Content Placeholder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782" y="2002558"/>
            <a:ext cx="10306507" cy="318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977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655396"/>
          </a:xfrm>
        </p:spPr>
        <p:txBody>
          <a:bodyPr/>
          <a:lstStyle/>
          <a:p>
            <a:r>
              <a:rPr lang="en-GB" b="1" dirty="0"/>
              <a:t>Employee engagement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83395" y="1677726"/>
            <a:ext cx="3648932" cy="35182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Based on social exchange theory holding that interactions between parties create obligation between those parties (Jose, 2012)</a:t>
            </a:r>
          </a:p>
          <a:p>
            <a:r>
              <a:rPr lang="en-GB" dirty="0"/>
              <a:t>  Interlink between conducive working environment and employees service quality ((</a:t>
            </a:r>
            <a:r>
              <a:rPr lang="en-GB" dirty="0" err="1"/>
              <a:t>Memon</a:t>
            </a:r>
            <a:r>
              <a:rPr lang="en-GB" dirty="0"/>
              <a:t> et al., 2018) </a:t>
            </a:r>
          </a:p>
        </p:txBody>
      </p:sp>
      <p:pic>
        <p:nvPicPr>
          <p:cNvPr id="5122" name="Picture 2" descr="Factors toward employee engagement | Download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17" y="1608720"/>
            <a:ext cx="5872710" cy="428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436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659" y="849958"/>
            <a:ext cx="9603275" cy="573326"/>
          </a:xfrm>
        </p:spPr>
        <p:txBody>
          <a:bodyPr/>
          <a:lstStyle/>
          <a:p>
            <a:r>
              <a:rPr lang="en-GB" b="1" dirty="0"/>
              <a:t>Employee Engagement Metrics </a:t>
            </a:r>
          </a:p>
        </p:txBody>
      </p:sp>
      <p:pic>
        <p:nvPicPr>
          <p:cNvPr id="5" name="Picture 2" descr="10 Employee Engagement Metrics to Track at Your Organization - AIHR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45"/>
          <a:stretch/>
        </p:blipFill>
        <p:spPr bwMode="auto">
          <a:xfrm>
            <a:off x="1410254" y="1423284"/>
            <a:ext cx="8916083" cy="465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1610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762684"/>
          </a:xfrm>
        </p:spPr>
        <p:txBody>
          <a:bodyPr/>
          <a:lstStyle/>
          <a:p>
            <a:r>
              <a:rPr lang="en-GB" b="1" dirty="0"/>
              <a:t>Engagement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1" y="1787569"/>
            <a:ext cx="9946366" cy="402483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Engagement plan outlines roadmap to enhancing engagement (</a:t>
            </a:r>
            <a:r>
              <a:rPr lang="en-GB" dirty="0" err="1"/>
              <a:t>Eldor</a:t>
            </a:r>
            <a:r>
              <a:rPr lang="en-GB" dirty="0"/>
              <a:t>, and </a:t>
            </a:r>
            <a:r>
              <a:rPr lang="en-GB" dirty="0" err="1"/>
              <a:t>Harpaz</a:t>
            </a:r>
            <a:r>
              <a:rPr lang="en-GB" dirty="0"/>
              <a:t>, 2016) </a:t>
            </a:r>
          </a:p>
          <a:p>
            <a:r>
              <a:rPr lang="en-GB" dirty="0"/>
              <a:t>Benefits include: </a:t>
            </a:r>
          </a:p>
          <a:p>
            <a:pPr lvl="1"/>
            <a:r>
              <a:rPr lang="en-GB" dirty="0"/>
              <a:t>Improving employee experience</a:t>
            </a:r>
          </a:p>
          <a:p>
            <a:pPr lvl="1"/>
            <a:r>
              <a:rPr lang="en-GB" dirty="0"/>
              <a:t>Enhancing customer satisfaction </a:t>
            </a:r>
          </a:p>
          <a:p>
            <a:pPr lvl="1"/>
            <a:r>
              <a:rPr lang="en-GB" dirty="0"/>
              <a:t>Creating high-performance culture</a:t>
            </a:r>
          </a:p>
          <a:p>
            <a:pPr lvl="1"/>
            <a:r>
              <a:rPr lang="en-GB" dirty="0"/>
              <a:t>Increase turnover </a:t>
            </a:r>
          </a:p>
          <a:p>
            <a:pPr lvl="1"/>
            <a:r>
              <a:rPr lang="en-GB" dirty="0"/>
              <a:t>Boosting shareholders’ value </a:t>
            </a:r>
          </a:p>
          <a:p>
            <a:r>
              <a:rPr lang="en-GB" dirty="0"/>
              <a:t>In this case, employee interactions with a customer is perceived to have a direct or indirect effect. </a:t>
            </a:r>
          </a:p>
          <a:p>
            <a:r>
              <a:rPr lang="en-GB" dirty="0"/>
              <a:t>For instance, good quality services in a restaurant would result in high return over and reviews by a customer. </a:t>
            </a:r>
          </a:p>
        </p:txBody>
      </p:sp>
    </p:spTree>
    <p:extLst>
      <p:ext uri="{BB962C8B-B14F-4D97-AF65-F5344CB8AC3E}">
        <p14:creationId xmlns:p14="http://schemas.microsoft.com/office/powerpoint/2010/main" val="3844519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0270" y="953325"/>
            <a:ext cx="9603275" cy="837898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0269" y="1877571"/>
            <a:ext cx="9603275" cy="3294576"/>
          </a:xfrm>
        </p:spPr>
        <p:txBody>
          <a:bodyPr/>
          <a:lstStyle/>
          <a:p>
            <a:r>
              <a:rPr lang="en-GB" dirty="0"/>
              <a:t>Customer facing employees induces personality and reputation to the company </a:t>
            </a:r>
          </a:p>
          <a:p>
            <a:r>
              <a:rPr lang="en-GB" dirty="0"/>
              <a:t>Able to offer competitive advantage by differentiating a business from the competition </a:t>
            </a:r>
          </a:p>
          <a:p>
            <a:r>
              <a:rPr lang="en-GB" dirty="0"/>
              <a:t>In hotel industry, employees are central to business reputation </a:t>
            </a:r>
          </a:p>
          <a:p>
            <a:r>
              <a:rPr lang="en-GB" dirty="0"/>
              <a:t>Bod Kelleher explained that in hotel industry, ‘customers are not a business; first priority, their employees are’ </a:t>
            </a:r>
          </a:p>
        </p:txBody>
      </p:sp>
    </p:spTree>
    <p:extLst>
      <p:ext uri="{BB962C8B-B14F-4D97-AF65-F5344CB8AC3E}">
        <p14:creationId xmlns:p14="http://schemas.microsoft.com/office/powerpoint/2010/main" val="1360576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1680210"/>
            <a:ext cx="11624310" cy="430911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Beheshti, N. (2019)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10 timely statistics about the connection between employee engagement and Wellness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Forbes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Forbes Magazine.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www.forbes.com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/sites/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nazbeheshti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/2019/01/16/10-timely-statistics-about-the-connection-between-employee-engagement-and-wellness/?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=46cbd41e22a0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Eldor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L. and Harpaz, I., 2016. A process model of employee engagement: The learning climate and its relationship with extra‐role performance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Organizational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37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(2), pp.213-235.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Gleeson, B.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5 powerful steps to improve employee engagement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Forbes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Forbes Magazine.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www.forbes.com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/sites/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brentgleeson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/2017/10/15/5-powerful-steps-to-improve-employee-engagement/?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sh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=32172607341d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Jose, G., 2012. Satisfaction with HR practices and employee engagement: A social exchange perspective.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Economics and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Behavioral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Studies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4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(7), pp.423-430.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Kular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S.,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Gatenby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M., Rees, C., Soane, E. and Truss, K., 2008. Employee engagement: A literature review.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Memon, S.B., Soomro, S.B. and Kumar, S., 2018. Assessing the work engagement, work practices and work performance in banks.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Journal of Administrative and Business Studies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4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(3), pp.165-184.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Statista (2022)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Global employee engagement 2021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Statista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www.statista.com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/statistics/699977/global-employee-engagement/ (Accessed: November 26, 2022). </a:t>
            </a:r>
            <a:endParaRPr lang="en-IN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Stein, D.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(2021)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How companies can improve employee engagement right now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Harvard Business Review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Available at: https://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hbr.org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/2021/10/how-companies-can-improve-employee-engagement-right-now (Accessed: November 26, 2022).</a:t>
            </a:r>
            <a:r>
              <a:rPr lang="en-IN" dirty="0">
                <a:effectLst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561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492</TotalTime>
  <Words>543</Words>
  <Application>Microsoft Office PowerPoint</Application>
  <PresentationFormat>Widescreen</PresentationFormat>
  <Paragraphs>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Times New Roman</vt:lpstr>
      <vt:lpstr>Gallery</vt:lpstr>
      <vt:lpstr>Employee Engagement in Hotel Industry </vt:lpstr>
      <vt:lpstr>Introduction </vt:lpstr>
      <vt:lpstr>Employee Engagement </vt:lpstr>
      <vt:lpstr>Statistics on Employee Engagement </vt:lpstr>
      <vt:lpstr>Employee Engagement in Hotel Industry</vt:lpstr>
      <vt:lpstr>Influence of Employee Engagement: Example</vt:lpstr>
      <vt:lpstr>Factors Affecting Employees Engagement </vt:lpstr>
      <vt:lpstr>Employee engagement Model</vt:lpstr>
      <vt:lpstr>Employee Engagement Metrics </vt:lpstr>
      <vt:lpstr>Engagement Plan</vt:lpstr>
      <vt:lpstr>Conclusion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in Hotel Industry</dc:title>
  <dc:creator>owner</dc:creator>
  <cp:lastModifiedBy>owner</cp:lastModifiedBy>
  <cp:revision>4</cp:revision>
  <dcterms:created xsi:type="dcterms:W3CDTF">2022-11-26T12:19:04Z</dcterms:created>
  <dcterms:modified xsi:type="dcterms:W3CDTF">2022-11-27T17:54:42Z</dcterms:modified>
</cp:coreProperties>
</file>