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6"/>
  </p:handoutMasterIdLst>
  <p:sldIdLst>
    <p:sldId id="256" r:id="rId5"/>
    <p:sldId id="299" r:id="rId6"/>
    <p:sldId id="258" r:id="rId7"/>
    <p:sldId id="257" r:id="rId8"/>
    <p:sldId id="280" r:id="rId9"/>
    <p:sldId id="281" r:id="rId10"/>
    <p:sldId id="282" r:id="rId11"/>
    <p:sldId id="283" r:id="rId12"/>
    <p:sldId id="284" r:id="rId13"/>
    <p:sldId id="285" r:id="rId14"/>
    <p:sldId id="27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8E2F13-9685-45A3-B9FF-53797CBF0523}" v="1" dt="2026-02-05T11:05:19.6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1032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um Paracha" userId="013a7ff6-5a06-45bd-a89a-f74c5a3671ea" providerId="ADAL" clId="{DC4B95BA-7995-49B9-AAB6-92AF370E6C74}"/>
    <pc:docChg chg="undo custSel addSld delSld modSld">
      <pc:chgData name="Anum Paracha" userId="013a7ff6-5a06-45bd-a89a-f74c5a3671ea" providerId="ADAL" clId="{DC4B95BA-7995-49B9-AAB6-92AF370E6C74}" dt="2026-02-05T11:05:25.437" v="4" actId="1076"/>
      <pc:docMkLst>
        <pc:docMk/>
      </pc:docMkLst>
      <pc:sldChg chg="add del">
        <pc:chgData name="Anum Paracha" userId="013a7ff6-5a06-45bd-a89a-f74c5a3671ea" providerId="ADAL" clId="{DC4B95BA-7995-49B9-AAB6-92AF370E6C74}" dt="2026-02-05T11:05:18.146" v="1" actId="2890"/>
        <pc:sldMkLst>
          <pc:docMk/>
          <pc:sldMk cId="2853506020" sldId="286"/>
        </pc:sldMkLst>
      </pc:sldChg>
      <pc:sldChg chg="modSp add mod">
        <pc:chgData name="Anum Paracha" userId="013a7ff6-5a06-45bd-a89a-f74c5a3671ea" providerId="ADAL" clId="{DC4B95BA-7995-49B9-AAB6-92AF370E6C74}" dt="2026-02-05T11:05:25.437" v="4" actId="1076"/>
        <pc:sldMkLst>
          <pc:docMk/>
          <pc:sldMk cId="3293389027" sldId="299"/>
        </pc:sldMkLst>
        <pc:spChg chg="mod">
          <ac:chgData name="Anum Paracha" userId="013a7ff6-5a06-45bd-a89a-f74c5a3671ea" providerId="ADAL" clId="{DC4B95BA-7995-49B9-AAB6-92AF370E6C74}" dt="2026-02-05T11:05:25.437" v="4" actId="1076"/>
          <ac:spMkLst>
            <pc:docMk/>
            <pc:sldMk cId="3293389027" sldId="299"/>
            <ac:spMk id="7" creationId="{63217F7A-4560-4116-6501-2D5BBF95010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sagaratechnology.medium.com/the-fundamentals-of-front-end-and-back-end-development-5973ac0910c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2051720" y="4941168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Presenter : Suneth Fernando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06: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Back-End Development: Key Technologies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66575E8-B084-A450-233B-B3A249322B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60648"/>
            <a:ext cx="6105525" cy="56292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BCFF699-E108-FD4F-C27D-1A4D89430BD0}"/>
              </a:ext>
            </a:extLst>
          </p:cNvPr>
          <p:cNvSpPr txBox="1"/>
          <p:nvPr/>
        </p:nvSpPr>
        <p:spPr>
          <a:xfrm>
            <a:off x="179512" y="548680"/>
            <a:ext cx="25922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Module Map</a:t>
            </a:r>
            <a:r>
              <a:rPr lang="en-GB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3217F7A-4560-4116-6501-2D5BBF950103}"/>
              </a:ext>
            </a:extLst>
          </p:cNvPr>
          <p:cNvSpPr/>
          <p:nvPr/>
        </p:nvSpPr>
        <p:spPr>
          <a:xfrm>
            <a:off x="5292080" y="165145"/>
            <a:ext cx="1440160" cy="842030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389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32346"/>
            <a:ext cx="8003232" cy="3408821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E3E3F"/>
                </a:solidFill>
                <a:latin typeface="charter"/>
              </a:rPr>
              <a:t>Back-end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3200" b="1" i="0" dirty="0">
                <a:solidFill>
                  <a:srgbClr val="3E3E3F"/>
                </a:solidFill>
                <a:effectLst/>
                <a:latin typeface="charter"/>
              </a:rPr>
              <a:t>The Basics of Back-End Tools Technology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Languages &amp; Frameworks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Database Management Systems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Local Development Environments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3200" b="1" i="0" dirty="0">
              <a:solidFill>
                <a:srgbClr val="3E3E3F"/>
              </a:solidFill>
              <a:effectLst/>
              <a:latin typeface="charter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sz="3200" b="1" i="0" dirty="0">
              <a:solidFill>
                <a:srgbClr val="3E3E3F"/>
              </a:solidFill>
              <a:effectLst/>
              <a:latin typeface="charter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1" i="0" dirty="0">
              <a:solidFill>
                <a:srgbClr val="3E3E3F"/>
              </a:solidFill>
              <a:effectLst/>
              <a:latin typeface="charter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254770"/>
            <a:ext cx="866465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b="1" i="0" dirty="0">
                <a:solidFill>
                  <a:srgbClr val="3E3E3F"/>
                </a:solidFill>
                <a:effectLst/>
                <a:latin typeface="charter"/>
              </a:rPr>
              <a:t>Essentials of Front-end vs Back-end</a:t>
            </a:r>
            <a:endParaRPr lang="en-US" sz="3200" b="0" i="0" dirty="0">
              <a:solidFill>
                <a:srgbClr val="3E3E3F"/>
              </a:solidFill>
              <a:effectLst/>
              <a:latin typeface="charter"/>
            </a:endParaRP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Front-end is also referred to as the “</a:t>
            </a:r>
            <a:r>
              <a:rPr lang="en-US" sz="2800" b="1" i="0" dirty="0">
                <a:solidFill>
                  <a:srgbClr val="3E3E3F"/>
                </a:solidFill>
                <a:effectLst/>
                <a:latin typeface="charter"/>
              </a:rPr>
              <a:t>client-side</a:t>
            </a: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” as opposed to the backend which is basically the “</a:t>
            </a:r>
            <a:r>
              <a:rPr lang="en-US" sz="2800" b="1" i="0" dirty="0">
                <a:solidFill>
                  <a:srgbClr val="3E3E3F"/>
                </a:solidFill>
                <a:effectLst/>
                <a:latin typeface="charter"/>
              </a:rPr>
              <a:t>server-side</a:t>
            </a: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” of the application.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The essentials of backend web development include languages such as Java, Ruby, Python, PHP, </a:t>
            </a:r>
            <a:r>
              <a:rPr lang="en-US" sz="2800" b="0" i="0" dirty="0" err="1">
                <a:solidFill>
                  <a:srgbClr val="3E3E3F"/>
                </a:solidFill>
                <a:effectLst/>
                <a:latin typeface="charter"/>
              </a:rPr>
              <a:t>.Net</a:t>
            </a: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, etc. The most common frontend languages are HTML, CSS, and JavaScript.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254770"/>
            <a:ext cx="866465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b="1" i="0" dirty="0">
                <a:solidFill>
                  <a:srgbClr val="3E3E3F"/>
                </a:solidFill>
                <a:effectLst/>
                <a:latin typeface="charter"/>
              </a:rPr>
              <a:t>The Basics of Back-End Tools Technology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Back-end development can be much more varied than front-end development, which is largely driven by JavaScript, HTML, CSS, and various front-end frameworks using these languages.</a:t>
            </a:r>
          </a:p>
          <a:p>
            <a:pPr algn="l"/>
            <a:endParaRPr lang="en-US" sz="1000" b="0" i="0" dirty="0">
              <a:solidFill>
                <a:srgbClr val="3E3E3F"/>
              </a:solidFill>
              <a:effectLst/>
              <a:latin typeface="charter"/>
            </a:endParaRP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To simplify things, we’ll break the server-side down into four main components of a “software stack”: the server, the database, the operating system, and the software.</a:t>
            </a:r>
          </a:p>
          <a:p>
            <a:pPr algn="l"/>
            <a:endParaRPr lang="en-US" sz="2800" b="0" i="0" dirty="0">
              <a:solidFill>
                <a:srgbClr val="3E3E3F"/>
              </a:solidFill>
              <a:effectLst/>
              <a:latin typeface="charter"/>
            </a:endParaRPr>
          </a:p>
        </p:txBody>
      </p:sp>
    </p:spTree>
    <p:extLst>
      <p:ext uri="{BB962C8B-B14F-4D97-AF65-F5344CB8AC3E}">
        <p14:creationId xmlns:p14="http://schemas.microsoft.com/office/powerpoint/2010/main" val="339529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052736"/>
            <a:ext cx="8664654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Languages &amp; Frameworks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A variety of programming languages and frameworks are involved in building the software aka back-end.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Frameworks are libraries of pre-written code with a pre-imposed structure that a back-end developer can use according to the requirements and needs.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Whereas, a programming language is a superset of scripting languages like Ruby, Java, Python, PHP, Perl, Erlang, and Node.js which can be used to write instructions for execution.</a:t>
            </a:r>
          </a:p>
        </p:txBody>
      </p:sp>
    </p:spTree>
    <p:extLst>
      <p:ext uri="{BB962C8B-B14F-4D97-AF65-F5344CB8AC3E}">
        <p14:creationId xmlns:p14="http://schemas.microsoft.com/office/powerpoint/2010/main" val="1148743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052736"/>
            <a:ext cx="866465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Web Servers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Web servers are computer programs that store, process and deliver web pages to the users.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The most popular ones include Apache (an open-source web server which is currently used by 50% of all websites) and NGINX which is good for reverse proxying, caching, load balancing and media streaming processes.</a:t>
            </a:r>
          </a:p>
        </p:txBody>
      </p:sp>
    </p:spTree>
    <p:extLst>
      <p:ext uri="{BB962C8B-B14F-4D97-AF65-F5344CB8AC3E}">
        <p14:creationId xmlns:p14="http://schemas.microsoft.com/office/powerpoint/2010/main" val="3327683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052736"/>
            <a:ext cx="866465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Database Management Systems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A Database Management System (DBMS) is a collection of programs that enables its users to access a database, manipulate, interpret and represent data.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MySQL is the world’s most popular open-source relational database. It’s not only accessible but also free. Its ease of setup and speedy performances make it a favorite among many backend developers.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On the other hand, MongoDB is an open-source NoSQL database system which is closely associated with a JavaScript-based set of technologies like </a:t>
            </a:r>
            <a:r>
              <a:rPr lang="en-US" sz="2400" b="0" i="0" dirty="0" err="1">
                <a:solidFill>
                  <a:srgbClr val="3E3E3F"/>
                </a:solidFill>
                <a:effectLst/>
                <a:latin typeface="charter"/>
              </a:rPr>
              <a:t>ExpressJS</a:t>
            </a: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, AngularJS, and NodeJS.</a:t>
            </a:r>
          </a:p>
        </p:txBody>
      </p:sp>
    </p:spTree>
    <p:extLst>
      <p:ext uri="{BB962C8B-B14F-4D97-AF65-F5344CB8AC3E}">
        <p14:creationId xmlns:p14="http://schemas.microsoft.com/office/powerpoint/2010/main" val="474202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052736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Local Development Environments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All back-end developers will swear by the importance of a local test environment.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The advantage of using a local site that’s visible only to you gives you the liberty to try codes and experiments before the site goes live.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XAMPP and WampServer are examples of open source windows development environments that allow users to use web applications with Apache, PHP, and MySQL database.</a:t>
            </a:r>
          </a:p>
        </p:txBody>
      </p:sp>
    </p:spTree>
    <p:extLst>
      <p:ext uri="{BB962C8B-B14F-4D97-AF65-F5344CB8AC3E}">
        <p14:creationId xmlns:p14="http://schemas.microsoft.com/office/powerpoint/2010/main" val="3296088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15998" y="1256989"/>
            <a:ext cx="8664654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Collaboration Services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Since back-end and front-end operations go hand-in-hand, it’s ideal for developers on both sides to remain connected with each other.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Platforms like Slack, Asana, Jira, and Trello help teams to work effectively with better collaboration.</a:t>
            </a:r>
          </a:p>
        </p:txBody>
      </p:sp>
    </p:spTree>
    <p:extLst>
      <p:ext uri="{BB962C8B-B14F-4D97-AF65-F5344CB8AC3E}">
        <p14:creationId xmlns:p14="http://schemas.microsoft.com/office/powerpoint/2010/main" val="36693097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18400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F50E9C-1D8F-4D68-A055-5A1B662DC428}"/>
              </a:ext>
            </a:extLst>
          </p:cNvPr>
          <p:cNvSpPr txBox="1"/>
          <p:nvPr/>
        </p:nvSpPr>
        <p:spPr>
          <a:xfrm>
            <a:off x="683568" y="3068960"/>
            <a:ext cx="792088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2"/>
              </a:rPr>
              <a:t>https://sagaratechnology.medium.com/the-fundamentals-of-front-end-and-back-end-development-5973ac0910cf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</TotalTime>
  <Words>584</Words>
  <Application>Microsoft Office PowerPoint</Application>
  <PresentationFormat>On-screen Show (4:3)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charter</vt:lpstr>
      <vt:lpstr>Cormorant Garamond</vt:lpstr>
      <vt:lpstr>Myriad Pro</vt:lpstr>
      <vt:lpstr>Proxima Nova</vt:lpstr>
      <vt:lpstr>Arial</vt:lpstr>
      <vt:lpstr>Calibri</vt:lpstr>
      <vt:lpstr>Lato</vt:lpstr>
      <vt:lpstr>Open Sans</vt:lpstr>
      <vt:lpstr>Wingdings</vt:lpstr>
      <vt:lpstr>20140311PresentationUWTSDTemplate</vt:lpstr>
      <vt:lpstr>BSc (Hons) Cloud Computing</vt:lpstr>
      <vt:lpstr>PowerPoint Presentation</vt:lpstr>
      <vt:lpstr>Objectives</vt:lpstr>
      <vt:lpstr>What is Back-end development? </vt:lpstr>
      <vt:lpstr>What is Back-end development? </vt:lpstr>
      <vt:lpstr>What is Back-end development? </vt:lpstr>
      <vt:lpstr>What is Back-end development? </vt:lpstr>
      <vt:lpstr>What is Back-end development? </vt:lpstr>
      <vt:lpstr>What is Back-end development? </vt:lpstr>
      <vt:lpstr>What is Back-end development?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Anum Paracha</cp:lastModifiedBy>
  <cp:revision>67</cp:revision>
  <dcterms:created xsi:type="dcterms:W3CDTF">2015-04-14T15:21:28Z</dcterms:created>
  <dcterms:modified xsi:type="dcterms:W3CDTF">2026-02-05T11:05:25Z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