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6" r:id="rId10"/>
    <p:sldId id="264"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9487" autoAdjust="0"/>
  </p:normalViewPr>
  <p:slideViewPr>
    <p:cSldViewPr snapToGrid="0">
      <p:cViewPr varScale="1">
        <p:scale>
          <a:sx n="76" d="100"/>
          <a:sy n="76" d="100"/>
        </p:scale>
        <p:origin x="94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299261-43E3-416D-A3E7-F65A159905AA}" type="datetimeFigureOut">
              <a:rPr lang="en-US" smtClean="0"/>
              <a:t>3/14/2026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279495-365F-4B79-9E53-CA6505BAB8A6}" type="slidenum">
              <a:rPr lang="en-US" smtClean="0"/>
              <a:t>‹#›</a:t>
            </a:fld>
            <a:endParaRPr lang="en-US"/>
          </a:p>
        </p:txBody>
      </p:sp>
    </p:spTree>
    <p:extLst>
      <p:ext uri="{BB962C8B-B14F-4D97-AF65-F5344CB8AC3E}">
        <p14:creationId xmlns:p14="http://schemas.microsoft.com/office/powerpoint/2010/main" val="417987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Digitalisation leads to service excellence in the social care sector, which prioritises the technological integration for boosting workforce efficiency. The presentation will highlight the effectiveness of Microsoft 365 applications that have been adopted by Greenfield Home Care Agency. Additionally, an action plan will be demonstrated in this presentation in the context of digitalisation in Greenfield Home Care Agency. </a:t>
            </a:r>
          </a:p>
          <a:p>
            <a:endParaRPr lang="en-US" dirty="0"/>
          </a:p>
        </p:txBody>
      </p:sp>
      <p:sp>
        <p:nvSpPr>
          <p:cNvPr id="4" name="Slide Number Placeholder 3"/>
          <p:cNvSpPr>
            <a:spLocks noGrp="1"/>
          </p:cNvSpPr>
          <p:nvPr>
            <p:ph type="sldNum" sz="quarter" idx="5"/>
          </p:nvPr>
        </p:nvSpPr>
        <p:spPr/>
        <p:txBody>
          <a:bodyPr/>
          <a:lstStyle/>
          <a:p>
            <a:fld id="{CA279495-365F-4B79-9E53-CA6505BAB8A6}" type="slidenum">
              <a:rPr lang="en-US" smtClean="0"/>
              <a:t>3</a:t>
            </a:fld>
            <a:endParaRPr lang="en-US"/>
          </a:p>
        </p:txBody>
      </p:sp>
    </p:spTree>
    <p:extLst>
      <p:ext uri="{BB962C8B-B14F-4D97-AF65-F5344CB8AC3E}">
        <p14:creationId xmlns:p14="http://schemas.microsoft.com/office/powerpoint/2010/main" val="3546018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Microsoft 365 productivity application</a:t>
            </a:r>
          </a:p>
          <a:p>
            <a:r>
              <a:rPr lang="en-US" sz="1200" b="1" i="1" kern="1200" dirty="0">
                <a:solidFill>
                  <a:schemeClr val="tx1"/>
                </a:solidFill>
                <a:effectLst/>
                <a:latin typeface="+mn-lt"/>
                <a:ea typeface="+mn-ea"/>
                <a:cs typeface="+mn-cs"/>
              </a:rPr>
              <a:t>Use of the Excel application for Greenfield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Data analysis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Excel is considered a core Microsoft 365 application that influences the social care sector to strengthen productivity (Rhodes, 2022). It signifies that the adaptation of Microsoft 365 allows Greenfield to track the demographics of the patients and their medication logs. Due to this, the organisation enhances its personalised efforts, which is an integral part of social care.     </a:t>
            </a:r>
          </a:p>
          <a:p>
            <a:r>
              <a:rPr lang="en-US" sz="1200" b="1" kern="1200" dirty="0">
                <a:solidFill>
                  <a:schemeClr val="tx1"/>
                </a:solidFill>
                <a:effectLst/>
                <a:latin typeface="+mn-lt"/>
                <a:ea typeface="+mn-ea"/>
                <a:cs typeface="+mn-cs"/>
              </a:rPr>
              <a:t>Development of staff schedule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administration of health and social care strongly relies on the technological effectiveness that enables the organisations to staff scheduling (microsoft, 2026). Having integrated Microsoft 365, the administration of Greenfield is responsive to the capacity planning. It results in maximising staff productivity, which is beneficial for shaping an exclusive care service for the patients. </a:t>
            </a:r>
          </a:p>
          <a:p>
            <a:endParaRPr lang="en-US" dirty="0"/>
          </a:p>
        </p:txBody>
      </p:sp>
      <p:sp>
        <p:nvSpPr>
          <p:cNvPr id="4" name="Slide Number Placeholder 3"/>
          <p:cNvSpPr>
            <a:spLocks noGrp="1"/>
          </p:cNvSpPr>
          <p:nvPr>
            <p:ph type="sldNum" sz="quarter" idx="5"/>
          </p:nvPr>
        </p:nvSpPr>
        <p:spPr/>
        <p:txBody>
          <a:bodyPr/>
          <a:lstStyle/>
          <a:p>
            <a:fld id="{CA279495-365F-4B79-9E53-CA6505BAB8A6}" type="slidenum">
              <a:rPr lang="en-US" smtClean="0"/>
              <a:t>4</a:t>
            </a:fld>
            <a:endParaRPr lang="en-US"/>
          </a:p>
        </p:txBody>
      </p:sp>
    </p:spTree>
    <p:extLst>
      <p:ext uri="{BB962C8B-B14F-4D97-AF65-F5344CB8AC3E}">
        <p14:creationId xmlns:p14="http://schemas.microsoft.com/office/powerpoint/2010/main" val="2262603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Benefits and limitations of Excel</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Benefits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Data management can be evaluated as a key benefit of the Excel application that facilitates the social and health care sector to improve its operational efficiency. The effectiveness of Excel can empower Greenfield to analyse the complex patient data and shape strategic treatment-based outcomes. Additionally, operational efficiency is another crucial benefit for the social and healthcare sector that is involved in staff planning with the help of Excel. Due to this, Greenfield can increase its capacity to develop personalised offerings based on the dynamic needs of the patients.   </a:t>
            </a:r>
          </a:p>
          <a:p>
            <a:r>
              <a:rPr lang="en-US" sz="1200" b="1" kern="1200" dirty="0">
                <a:solidFill>
                  <a:schemeClr val="tx1"/>
                </a:solidFill>
                <a:effectLst/>
                <a:latin typeface="+mn-lt"/>
                <a:ea typeface="+mn-ea"/>
                <a:cs typeface="+mn-cs"/>
              </a:rPr>
              <a:t>Limitation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lack of security is a key challenge for the health and social care organisations that integrate Microsoft 365 applications like Excel. It signifies that Greenfield can face the threats of data protection, as the Excel files include limited security. These security gaps can lead to unauthorised access to the sensitive information of patients in Greenfield (Almeida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2022).   </a:t>
            </a:r>
          </a:p>
          <a:p>
            <a:endParaRPr lang="en-US" dirty="0"/>
          </a:p>
        </p:txBody>
      </p:sp>
      <p:sp>
        <p:nvSpPr>
          <p:cNvPr id="4" name="Slide Number Placeholder 3"/>
          <p:cNvSpPr>
            <a:spLocks noGrp="1"/>
          </p:cNvSpPr>
          <p:nvPr>
            <p:ph type="sldNum" sz="quarter" idx="5"/>
          </p:nvPr>
        </p:nvSpPr>
        <p:spPr/>
        <p:txBody>
          <a:bodyPr/>
          <a:lstStyle/>
          <a:p>
            <a:fld id="{CA279495-365F-4B79-9E53-CA6505BAB8A6}" type="slidenum">
              <a:rPr lang="en-US" smtClean="0"/>
              <a:t>5</a:t>
            </a:fld>
            <a:endParaRPr lang="en-US"/>
          </a:p>
        </p:txBody>
      </p:sp>
    </p:spTree>
    <p:extLst>
      <p:ext uri="{BB962C8B-B14F-4D97-AF65-F5344CB8AC3E}">
        <p14:creationId xmlns:p14="http://schemas.microsoft.com/office/powerpoint/2010/main" val="3561729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Microsoft 365 communication or collaboration tool </a:t>
            </a:r>
          </a:p>
          <a:p>
            <a:r>
              <a:rPr lang="en-US" sz="1200" b="1" i="1" kern="1200" dirty="0">
                <a:solidFill>
                  <a:schemeClr val="tx1"/>
                </a:solidFill>
                <a:effectLst/>
                <a:latin typeface="+mn-lt"/>
                <a:ea typeface="+mn-ea"/>
                <a:cs typeface="+mn-cs"/>
              </a:rPr>
              <a:t>Effectiveness of OneDrive for staff collaboration in Greenfield</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OneDrive is a strategic collaboration tool of Microsoft 365 that leads to a revolution in the social health care sector. The effectiveness of OneDrive results in secure documentation of files that includes different information about the patients (microsoft, 2026). Having adjusted to OneDrive, Greenfield can be involved in strategic documentation that is impactful for strengthening service efficiency. It signifies that an application of OneDrive empowers the health and social care organisations to provide remote accessibility to data. Due to this, the staff of Greenfield can monitor diverse patient information without sharing the same information. It indicates strategic team communication that can be beneficial for fostering team collaboration in Greenfield. </a:t>
            </a:r>
          </a:p>
          <a:p>
            <a:endParaRPr lang="en-US" dirty="0"/>
          </a:p>
        </p:txBody>
      </p:sp>
      <p:sp>
        <p:nvSpPr>
          <p:cNvPr id="4" name="Slide Number Placeholder 3"/>
          <p:cNvSpPr>
            <a:spLocks noGrp="1"/>
          </p:cNvSpPr>
          <p:nvPr>
            <p:ph type="sldNum" sz="quarter" idx="5"/>
          </p:nvPr>
        </p:nvSpPr>
        <p:spPr/>
        <p:txBody>
          <a:bodyPr/>
          <a:lstStyle/>
          <a:p>
            <a:fld id="{CA279495-365F-4B79-9E53-CA6505BAB8A6}" type="slidenum">
              <a:rPr lang="en-US" smtClean="0"/>
              <a:t>6</a:t>
            </a:fld>
            <a:endParaRPr lang="en-US"/>
          </a:p>
        </p:txBody>
      </p:sp>
    </p:spTree>
    <p:extLst>
      <p:ext uri="{BB962C8B-B14F-4D97-AF65-F5344CB8AC3E}">
        <p14:creationId xmlns:p14="http://schemas.microsoft.com/office/powerpoint/2010/main" val="3798950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Advantages and challenges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Advantages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application of OneDrive leads to real-time accessibility of the information, which is impactful for the social and healthcare organisations to be involved in strategic decision-making. Improved team efficiency can be considered a key advantage of OneDrive that can allow Greenfield to bridge the gap between carers and the staff of the head office. Due to this, the administrators of Greenfield can employ a skilled and experienced workforce in the different regional locations. Additionally, the strategic application of OneDrive has a strong impact on Greenfield in the context of strengthening coordination efforts among the teams (microsoft, 2026). It results in maximising team performance, which is beneficial for increasing organisational effectiveness.  </a:t>
            </a:r>
          </a:p>
          <a:p>
            <a:r>
              <a:rPr lang="en-US" sz="1200" b="1" kern="1200" dirty="0">
                <a:solidFill>
                  <a:schemeClr val="tx1"/>
                </a:solidFill>
                <a:effectLst/>
                <a:latin typeface="+mn-lt"/>
                <a:ea typeface="+mn-ea"/>
                <a:cs typeface="+mn-cs"/>
              </a:rPr>
              <a:t>Challenges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Unauthorised access can be recognised as a crucial challenge of using OneDrive in the social and healthcare sector. It signifies that Greenfield can experience the threats of phishing attacks in the context of security issues that can result in the leakage of customers' information (Mendes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Additionally, the challenges of data protection indicate a violation of regulatory compliance that has become an inseparable part of the business. It indicates that Greenfield can fail in following the regulatory aspects that empower the social and health care organisations to enhance transparency.   </a:t>
            </a:r>
          </a:p>
          <a:p>
            <a:endParaRPr lang="en-US" dirty="0"/>
          </a:p>
        </p:txBody>
      </p:sp>
      <p:sp>
        <p:nvSpPr>
          <p:cNvPr id="4" name="Slide Number Placeholder 3"/>
          <p:cNvSpPr>
            <a:spLocks noGrp="1"/>
          </p:cNvSpPr>
          <p:nvPr>
            <p:ph type="sldNum" sz="quarter" idx="5"/>
          </p:nvPr>
        </p:nvSpPr>
        <p:spPr/>
        <p:txBody>
          <a:bodyPr/>
          <a:lstStyle/>
          <a:p>
            <a:fld id="{CA279495-365F-4B79-9E53-CA6505BAB8A6}" type="slidenum">
              <a:rPr lang="en-US" smtClean="0"/>
              <a:t>7</a:t>
            </a:fld>
            <a:endParaRPr lang="en-US"/>
          </a:p>
        </p:txBody>
      </p:sp>
    </p:spTree>
    <p:extLst>
      <p:ext uri="{BB962C8B-B14F-4D97-AF65-F5344CB8AC3E}">
        <p14:creationId xmlns:p14="http://schemas.microsoft.com/office/powerpoint/2010/main" val="3279465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Digital safety action plan for Greenfield</a:t>
            </a:r>
          </a:p>
          <a:p>
            <a:r>
              <a:rPr lang="en-US" sz="1200" b="1" i="1" kern="1200" dirty="0">
                <a:solidFill>
                  <a:schemeClr val="tx1"/>
                </a:solidFill>
                <a:effectLst/>
                <a:latin typeface="+mn-lt"/>
                <a:ea typeface="+mn-ea"/>
                <a:cs typeface="+mn-cs"/>
              </a:rPr>
              <a:t>Secure Access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Greenfield can enhance training programmes for the staff who are responsible for secure access to Microsoft 365. It can empower the workforce in this organisation to acquire knowledge about multi-factor authentication (microsoft, 2026). Due to this, this organisation can ensure secure access to the patients' information, which is a vital aspect for the digitalisation of the business.  </a:t>
            </a:r>
          </a:p>
          <a:p>
            <a:r>
              <a:rPr lang="en-US" sz="1200" b="1" i="1" kern="1200" dirty="0">
                <a:solidFill>
                  <a:schemeClr val="tx1"/>
                </a:solidFill>
                <a:effectLst/>
                <a:latin typeface="+mn-lt"/>
                <a:ea typeface="+mn-ea"/>
                <a:cs typeface="+mn-cs"/>
              </a:rPr>
              <a:t>Email Awareness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Email Awareness is another strategic action plan of digital safety that needs to be prioritised by Greenfield for adopting Microsoft 365. This organisation can increase learning initiatives for skill development of the staff who need to be concerned about the threats of phishing attacks (microsoft, 2026). Additionally, Greenfield needs to emphasise the malware protection that can contribute to the digital safety in this organisation.  </a:t>
            </a:r>
          </a:p>
          <a:p>
            <a:endParaRPr lang="en-US" dirty="0"/>
          </a:p>
        </p:txBody>
      </p:sp>
      <p:sp>
        <p:nvSpPr>
          <p:cNvPr id="4" name="Slide Number Placeholder 3"/>
          <p:cNvSpPr>
            <a:spLocks noGrp="1"/>
          </p:cNvSpPr>
          <p:nvPr>
            <p:ph type="sldNum" sz="quarter" idx="5"/>
          </p:nvPr>
        </p:nvSpPr>
        <p:spPr/>
        <p:txBody>
          <a:bodyPr/>
          <a:lstStyle/>
          <a:p>
            <a:fld id="{CA279495-365F-4B79-9E53-CA6505BAB8A6}" type="slidenum">
              <a:rPr lang="en-US" smtClean="0"/>
              <a:t>8</a:t>
            </a:fld>
            <a:endParaRPr lang="en-US"/>
          </a:p>
        </p:txBody>
      </p:sp>
    </p:spTree>
    <p:extLst>
      <p:ext uri="{BB962C8B-B14F-4D97-AF65-F5344CB8AC3E}">
        <p14:creationId xmlns:p14="http://schemas.microsoft.com/office/powerpoint/2010/main" val="7401871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Data Management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Greenfield needs to prioritise the implementation of password managers that are beneficial for ensuring data protection. It signifies that the organisation can invest in adjusting to the password managers of Microsoft 365 to boost the security efforts in business functions (microsoft, 2024). Having followed the password protection, Greenfield can be involved in storing the sensitive credentials of the patents securely.  </a:t>
            </a:r>
          </a:p>
          <a:p>
            <a:r>
              <a:rPr lang="en-US" sz="1200" b="1" i="1" kern="1200" dirty="0">
                <a:solidFill>
                  <a:schemeClr val="tx1"/>
                </a:solidFill>
                <a:effectLst/>
                <a:latin typeface="+mn-lt"/>
                <a:ea typeface="+mn-ea"/>
                <a:cs typeface="+mn-cs"/>
              </a:rPr>
              <a:t>Confidentiality and Compliance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European Union has developed the General Data Protection Regulation (GDPR) to enhance data privacy management, which is a vital aspect in the contemporary business world (Frey and Presidente, 2024). It signifies that the employees of Greenfield need to be concerned about the strict implications of GDPR. Due to this, the brand can be responsive to maintain the confidentiality of patients' information and strengthen transparency. </a:t>
            </a:r>
          </a:p>
          <a:p>
            <a:endParaRPr lang="en-US" dirty="0"/>
          </a:p>
        </p:txBody>
      </p:sp>
      <p:sp>
        <p:nvSpPr>
          <p:cNvPr id="4" name="Slide Number Placeholder 3"/>
          <p:cNvSpPr>
            <a:spLocks noGrp="1"/>
          </p:cNvSpPr>
          <p:nvPr>
            <p:ph type="sldNum" sz="quarter" idx="5"/>
          </p:nvPr>
        </p:nvSpPr>
        <p:spPr/>
        <p:txBody>
          <a:bodyPr/>
          <a:lstStyle/>
          <a:p>
            <a:fld id="{CA279495-365F-4B79-9E53-CA6505BAB8A6}" type="slidenum">
              <a:rPr lang="en-US" smtClean="0"/>
              <a:t>9</a:t>
            </a:fld>
            <a:endParaRPr lang="en-US"/>
          </a:p>
        </p:txBody>
      </p:sp>
    </p:spTree>
    <p:extLst>
      <p:ext uri="{BB962C8B-B14F-4D97-AF65-F5344CB8AC3E}">
        <p14:creationId xmlns:p14="http://schemas.microsoft.com/office/powerpoint/2010/main" val="28027770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The presentation has concluded that the use of the Excel application can be effective for Greenfield to foster organisational productivity. Additionally, data management and staff scheduling have been evaluated as the core benefits of Excel, which is a key Microsoft 365 application. OneDrive has been identified as a key collaboration tool that can enable Greenfield to increase staff communication. However, the application of GDPR has been identified as a strategic action of Greenfield for following regulatory compliance. </a:t>
            </a:r>
          </a:p>
          <a:p>
            <a:endParaRPr lang="en-US" dirty="0"/>
          </a:p>
        </p:txBody>
      </p:sp>
      <p:sp>
        <p:nvSpPr>
          <p:cNvPr id="4" name="Slide Number Placeholder 3"/>
          <p:cNvSpPr>
            <a:spLocks noGrp="1"/>
          </p:cNvSpPr>
          <p:nvPr>
            <p:ph type="sldNum" sz="quarter" idx="5"/>
          </p:nvPr>
        </p:nvSpPr>
        <p:spPr/>
        <p:txBody>
          <a:bodyPr/>
          <a:lstStyle/>
          <a:p>
            <a:fld id="{CA279495-365F-4B79-9E53-CA6505BAB8A6}" type="slidenum">
              <a:rPr lang="en-US" smtClean="0"/>
              <a:t>10</a:t>
            </a:fld>
            <a:endParaRPr lang="en-US"/>
          </a:p>
        </p:txBody>
      </p:sp>
    </p:spTree>
    <p:extLst>
      <p:ext uri="{BB962C8B-B14F-4D97-AF65-F5344CB8AC3E}">
        <p14:creationId xmlns:p14="http://schemas.microsoft.com/office/powerpoint/2010/main" val="33286122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p>
          <a:p>
            <a:r>
              <a:rPr lang="en-US" sz="1200" kern="1200" dirty="0">
                <a:solidFill>
                  <a:schemeClr val="tx1"/>
                </a:solidFill>
                <a:effectLst/>
                <a:latin typeface="+mn-lt"/>
                <a:ea typeface="+mn-ea"/>
                <a:cs typeface="+mn-cs"/>
              </a:rPr>
              <a:t>Almeida, D., </a:t>
            </a:r>
            <a:r>
              <a:rPr lang="en-US" sz="1200" kern="1200" dirty="0" err="1">
                <a:solidFill>
                  <a:schemeClr val="tx1"/>
                </a:solidFill>
                <a:effectLst/>
                <a:latin typeface="+mn-lt"/>
                <a:ea typeface="+mn-ea"/>
                <a:cs typeface="+mn-cs"/>
              </a:rPr>
              <a:t>Shmarko</a:t>
            </a:r>
            <a:r>
              <a:rPr lang="en-US" sz="1200" kern="1200" dirty="0">
                <a:solidFill>
                  <a:schemeClr val="tx1"/>
                </a:solidFill>
                <a:effectLst/>
                <a:latin typeface="+mn-lt"/>
                <a:ea typeface="+mn-ea"/>
                <a:cs typeface="+mn-cs"/>
              </a:rPr>
              <a:t>, K. and Lomas, E., (2022). The ethics of facial recognition technologies, surveillance, and accountability in an age of artificial intelligence: a comparative analysis of US, EU, and UK regulatory frameworks. </a:t>
            </a:r>
            <a:r>
              <a:rPr lang="en-US" sz="1200" i="1" kern="1200" dirty="0">
                <a:solidFill>
                  <a:schemeClr val="tx1"/>
                </a:solidFill>
                <a:effectLst/>
                <a:latin typeface="+mn-lt"/>
                <a:ea typeface="+mn-ea"/>
                <a:cs typeface="+mn-cs"/>
              </a:rPr>
              <a:t>AI and Ethics</a:t>
            </a:r>
            <a:r>
              <a:rPr lang="en-US" sz="1200" kern="1200" dirty="0">
                <a:solidFill>
                  <a:schemeClr val="tx1"/>
                </a:solidFill>
                <a:effectLst/>
                <a:latin typeface="+mn-lt"/>
                <a:ea typeface="+mn-ea"/>
                <a:cs typeface="+mn-cs"/>
              </a:rPr>
              <a:t>, 2(3), pp.377-387.</a:t>
            </a:r>
          </a:p>
          <a:p>
            <a:r>
              <a:rPr lang="en-US" sz="1200" kern="1200" dirty="0">
                <a:solidFill>
                  <a:schemeClr val="tx1"/>
                </a:solidFill>
                <a:effectLst/>
                <a:latin typeface="+mn-lt"/>
                <a:ea typeface="+mn-ea"/>
                <a:cs typeface="+mn-cs"/>
              </a:rPr>
              <a:t>Frey, C.B. and Presidente, G., (2024). Privacy regulation and firm performance: Estimating the GDPR effect globally. </a:t>
            </a:r>
            <a:r>
              <a:rPr lang="en-US" sz="1200" i="1" kern="1200" dirty="0">
                <a:solidFill>
                  <a:schemeClr val="tx1"/>
                </a:solidFill>
                <a:effectLst/>
                <a:latin typeface="+mn-lt"/>
                <a:ea typeface="+mn-ea"/>
                <a:cs typeface="+mn-cs"/>
              </a:rPr>
              <a:t>Economic Inquiry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62</a:t>
            </a:r>
            <a:r>
              <a:rPr lang="en-US" sz="1200" kern="1200" dirty="0">
                <a:solidFill>
                  <a:schemeClr val="tx1"/>
                </a:solidFill>
                <a:effectLst/>
                <a:latin typeface="+mn-lt"/>
                <a:ea typeface="+mn-ea"/>
                <a:cs typeface="+mn-cs"/>
              </a:rPr>
              <a:t>(3), pp.1074-1089.</a:t>
            </a:r>
          </a:p>
          <a:p>
            <a:r>
              <a:rPr lang="en-US" sz="1200" kern="1200" dirty="0">
                <a:solidFill>
                  <a:schemeClr val="tx1"/>
                </a:solidFill>
                <a:effectLst/>
                <a:latin typeface="+mn-lt"/>
                <a:ea typeface="+mn-ea"/>
                <a:cs typeface="+mn-cs"/>
              </a:rPr>
              <a:t>Mendes, D., Wood, R., Seif, M. and Collings, S.L., (2024). Social care data in the UK; current landscape, challenges, and future recommendations. </a:t>
            </a:r>
            <a:r>
              <a:rPr lang="en-US" sz="1200" i="1" kern="1200" dirty="0">
                <a:solidFill>
                  <a:schemeClr val="tx1"/>
                </a:solidFill>
                <a:effectLst/>
                <a:latin typeface="+mn-lt"/>
                <a:ea typeface="+mn-ea"/>
                <a:cs typeface="+mn-cs"/>
              </a:rPr>
              <a:t>Expert Review of Pharmacoeconomics &amp; Outcomes Research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24</a:t>
            </a:r>
            <a:r>
              <a:rPr lang="en-US" sz="1200" kern="1200" dirty="0">
                <a:solidFill>
                  <a:schemeClr val="tx1"/>
                </a:solidFill>
                <a:effectLst/>
                <a:latin typeface="+mn-lt"/>
                <a:ea typeface="+mn-ea"/>
                <a:cs typeface="+mn-cs"/>
              </a:rPr>
              <a:t>(2), pp.303-314.</a:t>
            </a:r>
          </a:p>
          <a:p>
            <a:r>
              <a:rPr lang="en-US" sz="1200" kern="1200" dirty="0">
                <a:solidFill>
                  <a:schemeClr val="tx1"/>
                </a:solidFill>
                <a:effectLst/>
                <a:latin typeface="+mn-lt"/>
                <a:ea typeface="+mn-ea"/>
                <a:cs typeface="+mn-cs"/>
              </a:rPr>
              <a:t>microsoft, (2024). </a:t>
            </a:r>
            <a:r>
              <a:rPr lang="en-US" sz="1200" i="1" kern="1200" dirty="0">
                <a:solidFill>
                  <a:schemeClr val="tx1"/>
                </a:solidFill>
                <a:effectLst/>
                <a:latin typeface="+mn-lt"/>
                <a:ea typeface="+mn-ea"/>
                <a:cs typeface="+mn-cs"/>
              </a:rPr>
              <a:t>The benefits of using a password manager. </a:t>
            </a:r>
            <a:r>
              <a:rPr lang="en-US" sz="1200" kern="1200" dirty="0">
                <a:solidFill>
                  <a:schemeClr val="tx1"/>
                </a:solidFill>
                <a:effectLst/>
                <a:latin typeface="+mn-lt"/>
                <a:ea typeface="+mn-ea"/>
                <a:cs typeface="+mn-cs"/>
              </a:rPr>
              <a:t>[Online] Available at: https://www.microsoft.com/en-us/microsoft-365-life-hacks/privacy-and-safety/password-manager [Accessed 26 February 2026].</a:t>
            </a:r>
          </a:p>
          <a:p>
            <a:r>
              <a:rPr lang="en-US" sz="1200" kern="1200" dirty="0">
                <a:solidFill>
                  <a:schemeClr val="tx1"/>
                </a:solidFill>
                <a:effectLst/>
                <a:latin typeface="+mn-lt"/>
                <a:ea typeface="+mn-ea"/>
                <a:cs typeface="+mn-cs"/>
              </a:rPr>
              <a:t>microsoft, (2026). </a:t>
            </a:r>
            <a:r>
              <a:rPr lang="en-US" sz="1200" i="1" kern="1200" dirty="0">
                <a:solidFill>
                  <a:schemeClr val="tx1"/>
                </a:solidFill>
                <a:effectLst/>
                <a:latin typeface="+mn-lt"/>
                <a:ea typeface="+mn-ea"/>
                <a:cs typeface="+mn-cs"/>
              </a:rPr>
              <a:t>Microsoft Excel. </a:t>
            </a:r>
            <a:r>
              <a:rPr lang="en-US" sz="1200" kern="1200" dirty="0">
                <a:solidFill>
                  <a:schemeClr val="tx1"/>
                </a:solidFill>
                <a:effectLst/>
                <a:latin typeface="+mn-lt"/>
                <a:ea typeface="+mn-ea"/>
                <a:cs typeface="+mn-cs"/>
              </a:rPr>
              <a:t>[Online] Available at: https://www.microsoft.com/en-in/microsoft-365/excel [Accessed 26 February 2026].</a:t>
            </a:r>
          </a:p>
          <a:p>
            <a:r>
              <a:rPr lang="en-US" sz="1200" kern="1200" dirty="0">
                <a:solidFill>
                  <a:schemeClr val="tx1"/>
                </a:solidFill>
                <a:effectLst/>
                <a:latin typeface="+mn-lt"/>
                <a:ea typeface="+mn-ea"/>
                <a:cs typeface="+mn-cs"/>
              </a:rPr>
              <a:t>microsoft, (2026). </a:t>
            </a:r>
            <a:r>
              <a:rPr lang="en-US" sz="1200" i="1" kern="1200" dirty="0">
                <a:solidFill>
                  <a:schemeClr val="tx1"/>
                </a:solidFill>
                <a:effectLst/>
                <a:latin typeface="+mn-lt"/>
                <a:ea typeface="+mn-ea"/>
                <a:cs typeface="+mn-cs"/>
              </a:rPr>
              <a:t>Microsoft OneDrive. </a:t>
            </a:r>
            <a:r>
              <a:rPr lang="en-US" sz="1200" kern="1200" dirty="0">
                <a:solidFill>
                  <a:schemeClr val="tx1"/>
                </a:solidFill>
                <a:effectLst/>
                <a:latin typeface="+mn-lt"/>
                <a:ea typeface="+mn-ea"/>
                <a:cs typeface="+mn-cs"/>
              </a:rPr>
              <a:t>[Online] Available at: https://www.microsoft.com/en-gb/microsoft-365/onedrive/online-cloud-storage [Accessed 26 February 2026].</a:t>
            </a:r>
          </a:p>
          <a:p>
            <a:r>
              <a:rPr lang="en-US" sz="1200" kern="1200" dirty="0">
                <a:solidFill>
                  <a:schemeClr val="tx1"/>
                </a:solidFill>
                <a:effectLst/>
                <a:latin typeface="+mn-lt"/>
                <a:ea typeface="+mn-ea"/>
                <a:cs typeface="+mn-cs"/>
              </a:rPr>
              <a:t>microsoft, (2026). </a:t>
            </a:r>
            <a:r>
              <a:rPr lang="en-US" sz="1200" i="1" kern="1200" dirty="0">
                <a:solidFill>
                  <a:schemeClr val="tx1"/>
                </a:solidFill>
                <a:effectLst/>
                <a:latin typeface="+mn-lt"/>
                <a:ea typeface="+mn-ea"/>
                <a:cs typeface="+mn-cs"/>
              </a:rPr>
              <a:t>What is: Multifactor Authentication</a:t>
            </a:r>
            <a:r>
              <a:rPr lang="en-US" sz="1200" kern="1200" dirty="0">
                <a:solidFill>
                  <a:schemeClr val="tx1"/>
                </a:solidFill>
                <a:effectLst/>
                <a:latin typeface="+mn-lt"/>
                <a:ea typeface="+mn-ea"/>
                <a:cs typeface="+mn-cs"/>
              </a:rPr>
              <a:t>. [Online] Available at: https://support.microsoft.com/en-us/topic/what-is-multifactor-authentication-e5e39437-121c-be60-d123-eda06bddf661 [Accessed 26 February 2026].</a:t>
            </a:r>
          </a:p>
          <a:p>
            <a:r>
              <a:rPr lang="en-US" sz="1200" kern="1200" dirty="0">
                <a:solidFill>
                  <a:schemeClr val="tx1"/>
                </a:solidFill>
                <a:effectLst/>
                <a:latin typeface="+mn-lt"/>
                <a:ea typeface="+mn-ea"/>
                <a:cs typeface="+mn-cs"/>
              </a:rPr>
              <a:t>Rhodes, J.M., (2022). </a:t>
            </a:r>
            <a:r>
              <a:rPr lang="en-US" sz="1200" i="1" kern="1200" dirty="0">
                <a:solidFill>
                  <a:schemeClr val="tx1"/>
                </a:solidFill>
                <a:effectLst/>
                <a:latin typeface="+mn-lt"/>
                <a:ea typeface="+mn-ea"/>
                <a:cs typeface="+mn-cs"/>
              </a:rPr>
              <a:t>Creating Business Applications with Microsoft 365</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Apress</a:t>
            </a:r>
            <a:r>
              <a:rPr lang="en-US" sz="1200" kern="1200" dirty="0">
                <a:solidFill>
                  <a:schemeClr val="tx1"/>
                </a:solidFill>
                <a:effectLst/>
                <a:latin typeface="+mn-lt"/>
                <a:ea typeface="+mn-ea"/>
                <a:cs typeface="+mn-cs"/>
              </a:rPr>
              <a:t> LP.</a:t>
            </a:r>
          </a:p>
          <a:p>
            <a:endParaRPr lang="en-US" dirty="0"/>
          </a:p>
        </p:txBody>
      </p:sp>
      <p:sp>
        <p:nvSpPr>
          <p:cNvPr id="4" name="Slide Number Placeholder 3"/>
          <p:cNvSpPr>
            <a:spLocks noGrp="1"/>
          </p:cNvSpPr>
          <p:nvPr>
            <p:ph type="sldNum" sz="quarter" idx="5"/>
          </p:nvPr>
        </p:nvSpPr>
        <p:spPr/>
        <p:txBody>
          <a:bodyPr/>
          <a:lstStyle/>
          <a:p>
            <a:fld id="{CA279495-365F-4B79-9E53-CA6505BAB8A6}" type="slidenum">
              <a:rPr lang="en-US" smtClean="0"/>
              <a:t>11</a:t>
            </a:fld>
            <a:endParaRPr lang="en-US"/>
          </a:p>
        </p:txBody>
      </p:sp>
    </p:spTree>
    <p:extLst>
      <p:ext uri="{BB962C8B-B14F-4D97-AF65-F5344CB8AC3E}">
        <p14:creationId xmlns:p14="http://schemas.microsoft.com/office/powerpoint/2010/main" val="23043361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C6EBA-54D3-5E4F-856F-7FF2329C1A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D4A90E0-D5F7-6FCB-B220-B46FCEA44B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1E9B8FC-E2F0-4E80-9DF4-D8F78EB826AC}"/>
              </a:ext>
            </a:extLst>
          </p:cNvPr>
          <p:cNvSpPr>
            <a:spLocks noGrp="1"/>
          </p:cNvSpPr>
          <p:nvPr>
            <p:ph type="dt" sz="half" idx="10"/>
          </p:nvPr>
        </p:nvSpPr>
        <p:spPr/>
        <p:txBody>
          <a:bodyPr/>
          <a:lstStyle/>
          <a:p>
            <a:fld id="{6447B43C-BCEE-435B-B0D7-084285F199D3}" type="datetimeFigureOut">
              <a:rPr lang="en-US" smtClean="0"/>
              <a:t>3/14/2026</a:t>
            </a:fld>
            <a:endParaRPr lang="en-US"/>
          </a:p>
        </p:txBody>
      </p:sp>
      <p:sp>
        <p:nvSpPr>
          <p:cNvPr id="5" name="Footer Placeholder 4">
            <a:extLst>
              <a:ext uri="{FF2B5EF4-FFF2-40B4-BE49-F238E27FC236}">
                <a16:creationId xmlns:a16="http://schemas.microsoft.com/office/drawing/2014/main" id="{EA901A34-AA25-25C7-A522-D8E7BF0834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532BA-EA0F-BF7E-2036-2491EFC05511}"/>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3544380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F673F-3ADE-83B1-5C84-B1EA3E239297}"/>
              </a:ext>
            </a:extLst>
          </p:cNvPr>
          <p:cNvSpPr>
            <a:spLocks noGrp="1"/>
          </p:cNvSpPr>
          <p:nvPr>
            <p:ph type="title"/>
          </p:nvPr>
        </p:nvSpPr>
        <p:spPr/>
        <p:txBody>
          <a:bodyPr/>
          <a:lstStyle>
            <a:lvl1pPr algn="ctr">
              <a:defRPr sz="4000" b="1">
                <a:latin typeface="Times New Roman" panose="02020603050405020304" pitchFamily="18" charset="0"/>
                <a:cs typeface="Times New Roman" panose="02020603050405020304" pitchFamily="18"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330C3095-C5E9-3010-F755-A6E436D6F8F9}"/>
              </a:ext>
            </a:extLst>
          </p:cNvPr>
          <p:cNvSpPr>
            <a:spLocks noGrp="1"/>
          </p:cNvSpPr>
          <p:nvPr>
            <p:ph idx="1"/>
          </p:nvPr>
        </p:nvSpPr>
        <p:spPr/>
        <p:txBody>
          <a:bodyPr/>
          <a:lstStyle>
            <a:lvl1pPr algn="just">
              <a:defRPr sz="1800">
                <a:latin typeface="Times New Roman" panose="02020603050405020304" pitchFamily="18" charset="0"/>
                <a:cs typeface="Times New Roman" panose="02020603050405020304" pitchFamily="18" charset="0"/>
              </a:defRPr>
            </a:lvl1pPr>
            <a:lvl2pPr algn="just">
              <a:defRPr sz="1800">
                <a:latin typeface="Times New Roman" panose="02020603050405020304" pitchFamily="18" charset="0"/>
                <a:cs typeface="Times New Roman" panose="02020603050405020304" pitchFamily="18" charset="0"/>
              </a:defRPr>
            </a:lvl2pPr>
            <a:lvl3pPr algn="just">
              <a:defRPr sz="1800">
                <a:latin typeface="Times New Roman" panose="02020603050405020304" pitchFamily="18" charset="0"/>
                <a:cs typeface="Times New Roman" panose="02020603050405020304" pitchFamily="18" charset="0"/>
              </a:defRPr>
            </a:lvl3pPr>
            <a:lvl4pPr algn="just">
              <a:defRPr sz="1800">
                <a:latin typeface="Times New Roman" panose="02020603050405020304" pitchFamily="18" charset="0"/>
                <a:cs typeface="Times New Roman" panose="02020603050405020304" pitchFamily="18" charset="0"/>
              </a:defRPr>
            </a:lvl4pPr>
            <a:lvl5pPr algn="just">
              <a:defRPr sz="1800">
                <a:latin typeface="Times New Roman" panose="02020603050405020304" pitchFamily="18" charset="0"/>
                <a:cs typeface="Times New Roman" panose="02020603050405020304" pitchFamily="18"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0575074-502E-6AFC-B9D4-B1759AED1EAC}"/>
              </a:ext>
            </a:extLst>
          </p:cNvPr>
          <p:cNvSpPr>
            <a:spLocks noGrp="1"/>
          </p:cNvSpPr>
          <p:nvPr>
            <p:ph type="dt" sz="half" idx="10"/>
          </p:nvPr>
        </p:nvSpPr>
        <p:spPr/>
        <p:txBody>
          <a:bodyPr/>
          <a:lstStyle/>
          <a:p>
            <a:fld id="{6447B43C-BCEE-435B-B0D7-084285F199D3}" type="datetimeFigureOut">
              <a:rPr lang="en-US" smtClean="0"/>
              <a:t>3/14/2026</a:t>
            </a:fld>
            <a:endParaRPr lang="en-US"/>
          </a:p>
        </p:txBody>
      </p:sp>
      <p:sp>
        <p:nvSpPr>
          <p:cNvPr id="5" name="Footer Placeholder 4">
            <a:extLst>
              <a:ext uri="{FF2B5EF4-FFF2-40B4-BE49-F238E27FC236}">
                <a16:creationId xmlns:a16="http://schemas.microsoft.com/office/drawing/2014/main" id="{9959CFF5-CBCD-937E-6C5E-806B34A397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F3A59E-7191-9B29-6C0F-232DCA2541B4}"/>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3669498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1D9CB-F877-181C-55FD-77207D8E58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ABF419E-C57C-B58C-CDAB-A94175B500D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D4C786F-C5D5-D466-0E5E-BED9B8D11525}"/>
              </a:ext>
            </a:extLst>
          </p:cNvPr>
          <p:cNvSpPr>
            <a:spLocks noGrp="1"/>
          </p:cNvSpPr>
          <p:nvPr>
            <p:ph type="dt" sz="half" idx="10"/>
          </p:nvPr>
        </p:nvSpPr>
        <p:spPr/>
        <p:txBody>
          <a:bodyPr/>
          <a:lstStyle/>
          <a:p>
            <a:fld id="{6447B43C-BCEE-435B-B0D7-084285F199D3}" type="datetimeFigureOut">
              <a:rPr lang="en-US" smtClean="0"/>
              <a:t>3/14/2026</a:t>
            </a:fld>
            <a:endParaRPr lang="en-US"/>
          </a:p>
        </p:txBody>
      </p:sp>
      <p:sp>
        <p:nvSpPr>
          <p:cNvPr id="5" name="Footer Placeholder 4">
            <a:extLst>
              <a:ext uri="{FF2B5EF4-FFF2-40B4-BE49-F238E27FC236}">
                <a16:creationId xmlns:a16="http://schemas.microsoft.com/office/drawing/2014/main" id="{89177C15-C761-1E98-7533-510C47CC8E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342F05-4D6B-F190-EA3B-4F69A269032F}"/>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8111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5CB1A-CDB7-CA47-2135-E2D28696F93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F1BA0AA-029F-1E10-6BBF-D9E116CDA8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18D9357-DD3F-32B6-9F87-08F30C1CD1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43BE63-F3F6-EF67-811E-A1DE1BF98E51}"/>
              </a:ext>
            </a:extLst>
          </p:cNvPr>
          <p:cNvSpPr>
            <a:spLocks noGrp="1"/>
          </p:cNvSpPr>
          <p:nvPr>
            <p:ph type="dt" sz="half" idx="10"/>
          </p:nvPr>
        </p:nvSpPr>
        <p:spPr/>
        <p:txBody>
          <a:bodyPr/>
          <a:lstStyle/>
          <a:p>
            <a:fld id="{6447B43C-BCEE-435B-B0D7-084285F199D3}" type="datetimeFigureOut">
              <a:rPr lang="en-US" smtClean="0"/>
              <a:t>3/14/2026</a:t>
            </a:fld>
            <a:endParaRPr lang="en-US"/>
          </a:p>
        </p:txBody>
      </p:sp>
      <p:sp>
        <p:nvSpPr>
          <p:cNvPr id="6" name="Footer Placeholder 5">
            <a:extLst>
              <a:ext uri="{FF2B5EF4-FFF2-40B4-BE49-F238E27FC236}">
                <a16:creationId xmlns:a16="http://schemas.microsoft.com/office/drawing/2014/main" id="{5FB730EE-9A78-6770-882B-2D6CF91A13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75A9F2-D0C3-3FC3-FD83-69CF088CD77C}"/>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3200289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21480-DE8D-8737-627E-399E562E453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C3E8349-28D5-CFD5-80F6-572C5EF0B5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32486C-A9FA-B9A8-2F93-2128FC1BAB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FC4D555-99C9-1027-0403-C240FC0205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C6B5958-898F-DF08-EAD0-8AF93799FA9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BF2110-FE86-9033-8070-A2482B4D3138}"/>
              </a:ext>
            </a:extLst>
          </p:cNvPr>
          <p:cNvSpPr>
            <a:spLocks noGrp="1"/>
          </p:cNvSpPr>
          <p:nvPr>
            <p:ph type="dt" sz="half" idx="10"/>
          </p:nvPr>
        </p:nvSpPr>
        <p:spPr/>
        <p:txBody>
          <a:bodyPr/>
          <a:lstStyle/>
          <a:p>
            <a:fld id="{6447B43C-BCEE-435B-B0D7-084285F199D3}" type="datetimeFigureOut">
              <a:rPr lang="en-US" smtClean="0"/>
              <a:t>3/14/2026</a:t>
            </a:fld>
            <a:endParaRPr lang="en-US"/>
          </a:p>
        </p:txBody>
      </p:sp>
      <p:sp>
        <p:nvSpPr>
          <p:cNvPr id="8" name="Footer Placeholder 7">
            <a:extLst>
              <a:ext uri="{FF2B5EF4-FFF2-40B4-BE49-F238E27FC236}">
                <a16:creationId xmlns:a16="http://schemas.microsoft.com/office/drawing/2014/main" id="{323211DC-5FDF-8D98-1F9C-FF410BE3FEA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61BAD14-2A68-622B-BDF7-FF93099B5C68}"/>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2116176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22FB1-6ECC-1028-8E40-C089150843E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5F2CBC2-8B14-7DA2-DFE7-1B5EF867BA9E}"/>
              </a:ext>
            </a:extLst>
          </p:cNvPr>
          <p:cNvSpPr>
            <a:spLocks noGrp="1"/>
          </p:cNvSpPr>
          <p:nvPr>
            <p:ph type="dt" sz="half" idx="10"/>
          </p:nvPr>
        </p:nvSpPr>
        <p:spPr/>
        <p:txBody>
          <a:bodyPr/>
          <a:lstStyle/>
          <a:p>
            <a:fld id="{6447B43C-BCEE-435B-B0D7-084285F199D3}" type="datetimeFigureOut">
              <a:rPr lang="en-US" smtClean="0"/>
              <a:t>3/14/2026</a:t>
            </a:fld>
            <a:endParaRPr lang="en-US"/>
          </a:p>
        </p:txBody>
      </p:sp>
      <p:sp>
        <p:nvSpPr>
          <p:cNvPr id="4" name="Footer Placeholder 3">
            <a:extLst>
              <a:ext uri="{FF2B5EF4-FFF2-40B4-BE49-F238E27FC236}">
                <a16:creationId xmlns:a16="http://schemas.microsoft.com/office/drawing/2014/main" id="{72B2230A-E573-9396-7254-7BAF543C450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9717C7-856F-5B7A-BECB-1A1FA3923712}"/>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1116568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1C14FE-BFB4-2185-6AA1-7183FE92F528}"/>
              </a:ext>
            </a:extLst>
          </p:cNvPr>
          <p:cNvSpPr>
            <a:spLocks noGrp="1"/>
          </p:cNvSpPr>
          <p:nvPr>
            <p:ph type="dt" sz="half" idx="10"/>
          </p:nvPr>
        </p:nvSpPr>
        <p:spPr/>
        <p:txBody>
          <a:bodyPr/>
          <a:lstStyle/>
          <a:p>
            <a:fld id="{6447B43C-BCEE-435B-B0D7-084285F199D3}" type="datetimeFigureOut">
              <a:rPr lang="en-US" smtClean="0"/>
              <a:t>3/14/2026</a:t>
            </a:fld>
            <a:endParaRPr lang="en-US"/>
          </a:p>
        </p:txBody>
      </p:sp>
      <p:sp>
        <p:nvSpPr>
          <p:cNvPr id="3" name="Footer Placeholder 2">
            <a:extLst>
              <a:ext uri="{FF2B5EF4-FFF2-40B4-BE49-F238E27FC236}">
                <a16:creationId xmlns:a16="http://schemas.microsoft.com/office/drawing/2014/main" id="{6CDF6815-82DE-B0F8-F25F-E4FE20C2067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7232A63-4286-0953-3CE4-19BB30D773DA}"/>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3937936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A9BB6-692E-A992-4FF7-45547764E3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3A38752-3372-3289-CD22-25F1D9F181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AB76794-AE77-A075-D772-EC3DEA86FA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0B10F0-5290-DA15-21B4-78730BC1CFF9}"/>
              </a:ext>
            </a:extLst>
          </p:cNvPr>
          <p:cNvSpPr>
            <a:spLocks noGrp="1"/>
          </p:cNvSpPr>
          <p:nvPr>
            <p:ph type="dt" sz="half" idx="10"/>
          </p:nvPr>
        </p:nvSpPr>
        <p:spPr/>
        <p:txBody>
          <a:bodyPr/>
          <a:lstStyle/>
          <a:p>
            <a:fld id="{6447B43C-BCEE-435B-B0D7-084285F199D3}" type="datetimeFigureOut">
              <a:rPr lang="en-US" smtClean="0"/>
              <a:t>3/14/2026</a:t>
            </a:fld>
            <a:endParaRPr lang="en-US"/>
          </a:p>
        </p:txBody>
      </p:sp>
      <p:sp>
        <p:nvSpPr>
          <p:cNvPr id="6" name="Footer Placeholder 5">
            <a:extLst>
              <a:ext uri="{FF2B5EF4-FFF2-40B4-BE49-F238E27FC236}">
                <a16:creationId xmlns:a16="http://schemas.microsoft.com/office/drawing/2014/main" id="{D87AF949-10C6-780B-8F33-730F2D2C7E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84813C-028B-8BDB-67C5-A2F7CB4451D1}"/>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353360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2742F-D789-68BD-ECFC-54FA15D30A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A6D6AA8-38E5-A517-D9D5-AF512F0946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8397D42-2F04-2B96-DD0E-C55C7EC055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307535-D4CC-EF99-278E-19C959D79236}"/>
              </a:ext>
            </a:extLst>
          </p:cNvPr>
          <p:cNvSpPr>
            <a:spLocks noGrp="1"/>
          </p:cNvSpPr>
          <p:nvPr>
            <p:ph type="dt" sz="half" idx="10"/>
          </p:nvPr>
        </p:nvSpPr>
        <p:spPr/>
        <p:txBody>
          <a:bodyPr/>
          <a:lstStyle/>
          <a:p>
            <a:fld id="{6447B43C-BCEE-435B-B0D7-084285F199D3}" type="datetimeFigureOut">
              <a:rPr lang="en-US" smtClean="0"/>
              <a:t>3/14/2026</a:t>
            </a:fld>
            <a:endParaRPr lang="en-US"/>
          </a:p>
        </p:txBody>
      </p:sp>
      <p:sp>
        <p:nvSpPr>
          <p:cNvPr id="6" name="Footer Placeholder 5">
            <a:extLst>
              <a:ext uri="{FF2B5EF4-FFF2-40B4-BE49-F238E27FC236}">
                <a16:creationId xmlns:a16="http://schemas.microsoft.com/office/drawing/2014/main" id="{FE67E3F2-BA94-A9F3-F5EA-91A804174D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590784-936B-E0A9-824B-BADE22006D3E}"/>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290108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7249E-4558-71F6-5608-CDFC5B77B26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0DFF781-BBA7-B7B2-E9E5-9F7386C225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F8C8E27-490E-0AAC-5E34-5EC367E738E0}"/>
              </a:ext>
            </a:extLst>
          </p:cNvPr>
          <p:cNvSpPr>
            <a:spLocks noGrp="1"/>
          </p:cNvSpPr>
          <p:nvPr>
            <p:ph type="dt" sz="half" idx="10"/>
          </p:nvPr>
        </p:nvSpPr>
        <p:spPr/>
        <p:txBody>
          <a:bodyPr/>
          <a:lstStyle/>
          <a:p>
            <a:fld id="{6447B43C-BCEE-435B-B0D7-084285F199D3}" type="datetimeFigureOut">
              <a:rPr lang="en-US" smtClean="0"/>
              <a:t>3/14/2026</a:t>
            </a:fld>
            <a:endParaRPr lang="en-US"/>
          </a:p>
        </p:txBody>
      </p:sp>
      <p:sp>
        <p:nvSpPr>
          <p:cNvPr id="5" name="Footer Placeholder 4">
            <a:extLst>
              <a:ext uri="{FF2B5EF4-FFF2-40B4-BE49-F238E27FC236}">
                <a16:creationId xmlns:a16="http://schemas.microsoft.com/office/drawing/2014/main" id="{683253A1-28F2-A921-5D73-757AA99900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D35AC2-AA70-4CC9-9133-355480F79F82}"/>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407139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448342-C0EC-7CC3-83EE-558F98CB72B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3E12B76-D3A4-0B83-E383-29A1A67390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55EB68-13D7-AB71-14DB-09ED24CED742}"/>
              </a:ext>
            </a:extLst>
          </p:cNvPr>
          <p:cNvSpPr>
            <a:spLocks noGrp="1"/>
          </p:cNvSpPr>
          <p:nvPr>
            <p:ph type="dt" sz="half" idx="10"/>
          </p:nvPr>
        </p:nvSpPr>
        <p:spPr/>
        <p:txBody>
          <a:bodyPr/>
          <a:lstStyle/>
          <a:p>
            <a:fld id="{6447B43C-BCEE-435B-B0D7-084285F199D3}" type="datetimeFigureOut">
              <a:rPr lang="en-US" smtClean="0"/>
              <a:t>3/14/2026</a:t>
            </a:fld>
            <a:endParaRPr lang="en-US"/>
          </a:p>
        </p:txBody>
      </p:sp>
      <p:sp>
        <p:nvSpPr>
          <p:cNvPr id="5" name="Footer Placeholder 4">
            <a:extLst>
              <a:ext uri="{FF2B5EF4-FFF2-40B4-BE49-F238E27FC236}">
                <a16:creationId xmlns:a16="http://schemas.microsoft.com/office/drawing/2014/main" id="{62BDA3D3-1C20-B0A1-46AE-34E00D790A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A7307A-D27C-871E-4CA3-EBA977132061}"/>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2976315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000"/>
            <a:lum/>
          </a:blip>
          <a:srcRect/>
          <a:stretch>
            <a:fillRect t="-25000" b="-25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0AEA92-A3F5-30CE-B528-5167989317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872FD60-46DB-C0E3-10ED-3D00283D15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95B1A7-4AD5-E5E6-585B-88A4685BB4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47B43C-BCEE-435B-B0D7-084285F199D3}" type="datetimeFigureOut">
              <a:rPr lang="en-US" smtClean="0"/>
              <a:t>3/14/2026</a:t>
            </a:fld>
            <a:endParaRPr lang="en-US"/>
          </a:p>
        </p:txBody>
      </p:sp>
      <p:sp>
        <p:nvSpPr>
          <p:cNvPr id="5" name="Footer Placeholder 4">
            <a:extLst>
              <a:ext uri="{FF2B5EF4-FFF2-40B4-BE49-F238E27FC236}">
                <a16:creationId xmlns:a16="http://schemas.microsoft.com/office/drawing/2014/main" id="{DDEF9091-BA6C-DB6E-EB5E-DFB7C5EC1E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53C7C1-6AAB-15C5-13E1-BBE9783B62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F7BB16-F414-480A-B2CD-6E115691A2D1}" type="slidenum">
              <a:rPr lang="en-US" smtClean="0"/>
              <a:t>‹#›</a:t>
            </a:fld>
            <a:endParaRPr lang="en-US"/>
          </a:p>
        </p:txBody>
      </p:sp>
    </p:spTree>
    <p:extLst>
      <p:ext uri="{BB962C8B-B14F-4D97-AF65-F5344CB8AC3E}">
        <p14:creationId xmlns:p14="http://schemas.microsoft.com/office/powerpoint/2010/main" val="2676191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EFC5C4E-DA7B-F540-C7DC-496DD42528AA}"/>
              </a:ext>
            </a:extLst>
          </p:cNvPr>
          <p:cNvSpPr txBox="1"/>
          <p:nvPr/>
        </p:nvSpPr>
        <p:spPr>
          <a:xfrm>
            <a:off x="3048000" y="2140349"/>
            <a:ext cx="6096000" cy="2777940"/>
          </a:xfrm>
          <a:prstGeom prst="rect">
            <a:avLst/>
          </a:prstGeom>
          <a:noFill/>
        </p:spPr>
        <p:txBody>
          <a:bodyPr wrap="square">
            <a:spAutoFit/>
          </a:bodyPr>
          <a:lstStyle/>
          <a:p>
            <a:pPr algn="ctr">
              <a:lnSpc>
                <a:spcPct val="200000"/>
              </a:lnSpc>
              <a:buNone/>
            </a:pPr>
            <a:r>
              <a:rPr lang="en-US" sz="1800" b="1" dirty="0">
                <a:effectLst/>
                <a:latin typeface="Times New Roman" panose="02020603050405020304" pitchFamily="18" charset="0"/>
                <a:ea typeface="Times New Roman" panose="02020603050405020304" pitchFamily="18" charset="0"/>
              </a:rPr>
              <a:t>Module Title: Digital Skills and Research Methods</a:t>
            </a:r>
            <a:endParaRPr lang="en-US" sz="1400" dirty="0">
              <a:effectLst/>
              <a:latin typeface="Times New Roman" panose="02020603050405020304" pitchFamily="18" charset="0"/>
              <a:ea typeface="Times New Roman" panose="02020603050405020304" pitchFamily="18" charset="0"/>
            </a:endParaRPr>
          </a:p>
          <a:p>
            <a:pPr algn="ctr">
              <a:lnSpc>
                <a:spcPct val="200000"/>
              </a:lnSpc>
              <a:buNone/>
            </a:pPr>
            <a:r>
              <a:rPr lang="en-US" sz="1800" b="1" dirty="0">
                <a:effectLst/>
                <a:latin typeface="Times New Roman" panose="02020603050405020304" pitchFamily="18" charset="0"/>
                <a:ea typeface="Times New Roman" panose="02020603050405020304" pitchFamily="18" charset="0"/>
              </a:rPr>
              <a:t>Module code: LCHS4007</a:t>
            </a:r>
            <a:endParaRPr lang="en-US" sz="1400" dirty="0">
              <a:effectLst/>
              <a:latin typeface="Times New Roman" panose="02020603050405020304" pitchFamily="18" charset="0"/>
              <a:ea typeface="Times New Roman" panose="02020603050405020304" pitchFamily="18" charset="0"/>
            </a:endParaRPr>
          </a:p>
          <a:p>
            <a:pPr algn="ctr">
              <a:lnSpc>
                <a:spcPct val="200000"/>
              </a:lnSpc>
              <a:buNone/>
            </a:pPr>
            <a:r>
              <a:rPr lang="en-US" sz="1800" b="1" dirty="0">
                <a:effectLst/>
                <a:latin typeface="Times New Roman" panose="02020603050405020304" pitchFamily="18" charset="0"/>
                <a:ea typeface="Times New Roman" panose="02020603050405020304" pitchFamily="18" charset="0"/>
              </a:rPr>
              <a:t>Assessment Type: Presentation</a:t>
            </a:r>
            <a:endParaRPr lang="en-US" sz="1400" dirty="0">
              <a:effectLst/>
              <a:latin typeface="Times New Roman" panose="02020603050405020304" pitchFamily="18" charset="0"/>
              <a:ea typeface="Times New Roman" panose="02020603050405020304" pitchFamily="18" charset="0"/>
            </a:endParaRPr>
          </a:p>
          <a:p>
            <a:pPr algn="ctr">
              <a:lnSpc>
                <a:spcPct val="200000"/>
              </a:lnSpc>
              <a:buNone/>
            </a:pPr>
            <a:r>
              <a:rPr lang="en-US" sz="1800" b="1" dirty="0">
                <a:effectLst/>
                <a:latin typeface="Times New Roman" panose="02020603050405020304" pitchFamily="18" charset="0"/>
                <a:ea typeface="Times New Roman" panose="02020603050405020304" pitchFamily="18" charset="0"/>
              </a:rPr>
              <a:t>Student Name: Cristina Iancu</a:t>
            </a:r>
            <a:endParaRPr lang="en-US" sz="1400" dirty="0">
              <a:effectLst/>
              <a:latin typeface="Times New Roman" panose="02020603050405020304" pitchFamily="18" charset="0"/>
              <a:ea typeface="Times New Roman" panose="02020603050405020304" pitchFamily="18" charset="0"/>
            </a:endParaRPr>
          </a:p>
          <a:p>
            <a:pPr algn="ctr">
              <a:lnSpc>
                <a:spcPct val="200000"/>
              </a:lnSpc>
              <a:buNone/>
            </a:pPr>
            <a:r>
              <a:rPr lang="en-US" sz="1800" b="1" dirty="0">
                <a:effectLst/>
                <a:latin typeface="Times New Roman" panose="02020603050405020304" pitchFamily="18" charset="0"/>
                <a:ea typeface="Times New Roman" panose="02020603050405020304" pitchFamily="18" charset="0"/>
              </a:rPr>
              <a:t>Student ID</a:t>
            </a:r>
            <a:r>
              <a:rPr lang="en-US" sz="1800" b="1">
                <a:effectLst/>
                <a:latin typeface="Times New Roman" panose="02020603050405020304" pitchFamily="18" charset="0"/>
                <a:ea typeface="Times New Roman" panose="02020603050405020304" pitchFamily="18" charset="0"/>
              </a:rPr>
              <a:t>:</a:t>
            </a:r>
            <a:r>
              <a:rPr lang="en-US" sz="1400" b="1">
                <a:effectLst/>
                <a:latin typeface="Times New Roman" panose="02020603050405020304" pitchFamily="18" charset="0"/>
                <a:ea typeface="Times New Roman" panose="02020603050405020304" pitchFamily="18" charset="0"/>
              </a:rPr>
              <a:t> 2530101</a:t>
            </a:r>
            <a:endParaRPr lang="en-US" dirty="0"/>
          </a:p>
        </p:txBody>
      </p:sp>
    </p:spTree>
    <p:extLst>
      <p:ext uri="{BB962C8B-B14F-4D97-AF65-F5344CB8AC3E}">
        <p14:creationId xmlns:p14="http://schemas.microsoft.com/office/powerpoint/2010/main" val="1783144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133AF-013C-5B75-9492-E92F63EFE21C}"/>
              </a:ext>
            </a:extLst>
          </p:cNvPr>
          <p:cNvSpPr>
            <a:spLocks noGrp="1"/>
          </p:cNvSpPr>
          <p:nvPr>
            <p:ph type="title"/>
          </p:nvPr>
        </p:nvSpPr>
        <p:spPr/>
        <p:txBody>
          <a:bodyPr/>
          <a:lstStyle/>
          <a:p>
            <a:r>
              <a:rPr lang="en-US" dirty="0"/>
              <a:t>Table of contents </a:t>
            </a:r>
          </a:p>
        </p:txBody>
      </p:sp>
      <p:sp>
        <p:nvSpPr>
          <p:cNvPr id="3" name="Content Placeholder 2">
            <a:extLst>
              <a:ext uri="{FF2B5EF4-FFF2-40B4-BE49-F238E27FC236}">
                <a16:creationId xmlns:a16="http://schemas.microsoft.com/office/drawing/2014/main" id="{7F86C98B-1ABC-FEEA-24E2-A49999A6D328}"/>
              </a:ext>
            </a:extLst>
          </p:cNvPr>
          <p:cNvSpPr>
            <a:spLocks noGrp="1"/>
          </p:cNvSpPr>
          <p:nvPr>
            <p:ph idx="1"/>
          </p:nvPr>
        </p:nvSpPr>
        <p:spPr/>
        <p:txBody>
          <a:bodyPr/>
          <a:lstStyle/>
          <a:p>
            <a:r>
              <a:rPr lang="en-US" b="1" dirty="0"/>
              <a:t>Introduction……………………………………………………………..	3</a:t>
            </a:r>
          </a:p>
          <a:p>
            <a:r>
              <a:rPr lang="en-US" b="1" dirty="0"/>
              <a:t>Microsoft 365 productivity application………………………………….	4-5</a:t>
            </a:r>
          </a:p>
          <a:p>
            <a:r>
              <a:rPr lang="en-US" b="1" dirty="0"/>
              <a:t>Microsoft 365 communication or collaboration tool…………………….         6-7</a:t>
            </a:r>
          </a:p>
          <a:p>
            <a:r>
              <a:rPr lang="en-US" b="1" dirty="0"/>
              <a:t>Digital safety action plan for Greenfield…………………………………        8-9</a:t>
            </a:r>
          </a:p>
          <a:p>
            <a:r>
              <a:rPr lang="en-US" b="1" dirty="0"/>
              <a:t>Conclusion………………………………………………………………..        10</a:t>
            </a:r>
          </a:p>
          <a:p>
            <a:r>
              <a:rPr lang="en-US" b="1" dirty="0"/>
              <a:t>References…………………………………………………………………       11</a:t>
            </a:r>
          </a:p>
          <a:p>
            <a:endParaRPr lang="en-US" b="1" dirty="0"/>
          </a:p>
        </p:txBody>
      </p:sp>
    </p:spTree>
    <p:extLst>
      <p:ext uri="{BB962C8B-B14F-4D97-AF65-F5344CB8AC3E}">
        <p14:creationId xmlns:p14="http://schemas.microsoft.com/office/powerpoint/2010/main" val="303286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13CED-FECD-E275-4727-B7A17EE6487A}"/>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86D0366C-B8A4-B0D2-FF2F-91D3ADD0BBA5}"/>
              </a:ext>
            </a:extLst>
          </p:cNvPr>
          <p:cNvSpPr>
            <a:spLocks noGrp="1"/>
          </p:cNvSpPr>
          <p:nvPr>
            <p:ph idx="1"/>
          </p:nvPr>
        </p:nvSpPr>
        <p:spPr>
          <a:xfrm>
            <a:off x="6497052" y="1825625"/>
            <a:ext cx="5486401" cy="3862062"/>
          </a:xfrm>
        </p:spPr>
        <p:txBody>
          <a:bodyPr>
            <a:normAutofit lnSpcReduction="10000"/>
          </a:bodyPr>
          <a:lstStyle/>
          <a:p>
            <a:r>
              <a:rPr lang="en-US" dirty="0"/>
              <a:t>Digitalisation leads to service excellence in the social care sector, which prioritise the technological integration for boosting workforce efficiency. </a:t>
            </a:r>
          </a:p>
          <a:p>
            <a:endParaRPr lang="en-US" dirty="0"/>
          </a:p>
          <a:p>
            <a:endParaRPr lang="en-US" dirty="0"/>
          </a:p>
          <a:p>
            <a:r>
              <a:rPr lang="en-US" dirty="0"/>
              <a:t>The presentation will highlight the effectiveness of Microsoft 365 applications that have been adopted by Greenfield Home Care Agency. </a:t>
            </a:r>
          </a:p>
          <a:p>
            <a:endParaRPr lang="en-US" dirty="0"/>
          </a:p>
          <a:p>
            <a:endParaRPr lang="en-US" dirty="0"/>
          </a:p>
          <a:p>
            <a:r>
              <a:rPr lang="en-US" dirty="0"/>
              <a:t>Additionally, an action plan will be demonstrated in this presentation in the context of digitalisation in Greenfield Home Care Agency. </a:t>
            </a:r>
          </a:p>
        </p:txBody>
      </p:sp>
      <p:pic>
        <p:nvPicPr>
          <p:cNvPr id="6" name="Picture 5">
            <a:extLst>
              <a:ext uri="{FF2B5EF4-FFF2-40B4-BE49-F238E27FC236}">
                <a16:creationId xmlns:a16="http://schemas.microsoft.com/office/drawing/2014/main" id="{91BF9F0C-C2B8-13E4-5E6A-86CF8B63145D}"/>
              </a:ext>
            </a:extLst>
          </p:cNvPr>
          <p:cNvPicPr>
            <a:picLocks noChangeAspect="1"/>
          </p:cNvPicPr>
          <p:nvPr/>
        </p:nvPicPr>
        <p:blipFill>
          <a:blip r:embed="rId3"/>
          <a:stretch>
            <a:fillRect/>
          </a:stretch>
        </p:blipFill>
        <p:spPr>
          <a:xfrm>
            <a:off x="838200" y="1908251"/>
            <a:ext cx="5172797" cy="371526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95269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E6194-B0B0-E95F-046C-EB2E5B987044}"/>
              </a:ext>
            </a:extLst>
          </p:cNvPr>
          <p:cNvSpPr>
            <a:spLocks noGrp="1"/>
          </p:cNvSpPr>
          <p:nvPr>
            <p:ph type="title"/>
          </p:nvPr>
        </p:nvSpPr>
        <p:spPr/>
        <p:txBody>
          <a:bodyPr/>
          <a:lstStyle/>
          <a:p>
            <a:r>
              <a:rPr lang="en-US" dirty="0"/>
              <a:t>Microsoft 365 productivity application</a:t>
            </a:r>
          </a:p>
        </p:txBody>
      </p:sp>
      <p:sp>
        <p:nvSpPr>
          <p:cNvPr id="3" name="Content Placeholder 2">
            <a:extLst>
              <a:ext uri="{FF2B5EF4-FFF2-40B4-BE49-F238E27FC236}">
                <a16:creationId xmlns:a16="http://schemas.microsoft.com/office/drawing/2014/main" id="{DC77F3CE-FC31-748B-1E1A-D4BBB212EDC3}"/>
              </a:ext>
            </a:extLst>
          </p:cNvPr>
          <p:cNvSpPr>
            <a:spLocks noGrp="1"/>
          </p:cNvSpPr>
          <p:nvPr>
            <p:ph idx="1"/>
          </p:nvPr>
        </p:nvSpPr>
        <p:spPr>
          <a:xfrm>
            <a:off x="170146" y="1567165"/>
            <a:ext cx="7321517" cy="5032376"/>
          </a:xfrm>
        </p:spPr>
        <p:txBody>
          <a:bodyPr>
            <a:noAutofit/>
          </a:bodyPr>
          <a:lstStyle/>
          <a:p>
            <a:pPr marL="0" indent="0" algn="ctr">
              <a:buNone/>
            </a:pPr>
            <a:r>
              <a:rPr lang="en-US" b="1" i="1" dirty="0"/>
              <a:t>Use of the Excel application for Greenfield</a:t>
            </a:r>
            <a:endParaRPr lang="en-US" b="1" dirty="0"/>
          </a:p>
          <a:p>
            <a:pPr marL="0" indent="0">
              <a:buNone/>
            </a:pPr>
            <a:r>
              <a:rPr lang="en-US" b="1" dirty="0"/>
              <a:t>Data analysis</a:t>
            </a:r>
          </a:p>
          <a:p>
            <a:r>
              <a:rPr lang="en-US" dirty="0"/>
              <a:t>Excel is considered a core Microsoft 365 application that influences the social care sector to strengthen productivity (Rhodes, 2022). </a:t>
            </a:r>
          </a:p>
          <a:p>
            <a:endParaRPr lang="en-US" dirty="0"/>
          </a:p>
          <a:p>
            <a:r>
              <a:rPr lang="en-US" dirty="0"/>
              <a:t>It signifies that the adaptation of Microsoft 365 allows Greenfield to track the demographics of the patients and their medication logs.</a:t>
            </a:r>
          </a:p>
          <a:p>
            <a:endParaRPr lang="en-US" dirty="0"/>
          </a:p>
          <a:p>
            <a:pPr marL="0" indent="0">
              <a:buNone/>
            </a:pPr>
            <a:r>
              <a:rPr lang="en-US" b="1" dirty="0"/>
              <a:t>Development of staff schedule</a:t>
            </a:r>
          </a:p>
          <a:p>
            <a:r>
              <a:rPr lang="en-US" dirty="0"/>
              <a:t>The administration of health and social care strongly relies on the technological effectiveness that enables the organisations to staff scheduling (microsoft, 2026).</a:t>
            </a:r>
          </a:p>
          <a:p>
            <a:endParaRPr lang="en-US" dirty="0"/>
          </a:p>
          <a:p>
            <a:r>
              <a:rPr lang="en-US" dirty="0"/>
              <a:t> Having integrated Microsoft 365, the administration of Greenfield is responsive to the capacity planning.</a:t>
            </a:r>
          </a:p>
          <a:p>
            <a:endParaRPr lang="en-US" dirty="0"/>
          </a:p>
        </p:txBody>
      </p:sp>
      <p:pic>
        <p:nvPicPr>
          <p:cNvPr id="6" name="Picture 5">
            <a:extLst>
              <a:ext uri="{FF2B5EF4-FFF2-40B4-BE49-F238E27FC236}">
                <a16:creationId xmlns:a16="http://schemas.microsoft.com/office/drawing/2014/main" id="{B825E2C1-D86C-ADBA-9E73-31BE56B7DE71}"/>
              </a:ext>
            </a:extLst>
          </p:cNvPr>
          <p:cNvPicPr>
            <a:picLocks noChangeAspect="1"/>
          </p:cNvPicPr>
          <p:nvPr/>
        </p:nvPicPr>
        <p:blipFill>
          <a:blip r:embed="rId3"/>
          <a:stretch>
            <a:fillRect/>
          </a:stretch>
        </p:blipFill>
        <p:spPr>
          <a:xfrm>
            <a:off x="7648869" y="1825626"/>
            <a:ext cx="4372985" cy="43185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A593066A-98D8-EEE8-C5D3-029F50100098}"/>
              </a:ext>
            </a:extLst>
          </p:cNvPr>
          <p:cNvSpPr txBox="1"/>
          <p:nvPr/>
        </p:nvSpPr>
        <p:spPr>
          <a:xfrm>
            <a:off x="8856792" y="6279064"/>
            <a:ext cx="1957137" cy="307777"/>
          </a:xfrm>
          <a:prstGeom prst="rect">
            <a:avLst/>
          </a:prstGeom>
          <a:noFill/>
        </p:spPr>
        <p:txBody>
          <a:bodyPr wrap="square">
            <a:spAutoFit/>
          </a:bodyPr>
          <a:lstStyle/>
          <a:p>
            <a:pPr algn="ctr"/>
            <a:r>
              <a:rPr lang="en-US" sz="1400" dirty="0">
                <a:latin typeface="Times New Roman" panose="02020603050405020304" pitchFamily="18" charset="0"/>
                <a:cs typeface="Times New Roman" panose="02020603050405020304" pitchFamily="18" charset="0"/>
              </a:rPr>
              <a:t>(microsoft, 2026)</a:t>
            </a:r>
          </a:p>
        </p:txBody>
      </p:sp>
    </p:spTree>
    <p:extLst>
      <p:ext uri="{BB962C8B-B14F-4D97-AF65-F5344CB8AC3E}">
        <p14:creationId xmlns:p14="http://schemas.microsoft.com/office/powerpoint/2010/main" val="1266591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DF58D-6D01-FC8D-C5F9-CDCD703EB044}"/>
              </a:ext>
            </a:extLst>
          </p:cNvPr>
          <p:cNvSpPr>
            <a:spLocks noGrp="1"/>
          </p:cNvSpPr>
          <p:nvPr>
            <p:ph type="title"/>
          </p:nvPr>
        </p:nvSpPr>
        <p:spPr>
          <a:xfrm>
            <a:off x="838200" y="365126"/>
            <a:ext cx="2707105" cy="741780"/>
          </a:xfrm>
        </p:spPr>
        <p:txBody>
          <a:bodyPr/>
          <a:lstStyle/>
          <a:p>
            <a:pPr algn="l"/>
            <a:r>
              <a:rPr lang="en-US" dirty="0"/>
              <a:t>Contd…</a:t>
            </a:r>
          </a:p>
        </p:txBody>
      </p:sp>
      <p:sp>
        <p:nvSpPr>
          <p:cNvPr id="3" name="Content Placeholder 2">
            <a:extLst>
              <a:ext uri="{FF2B5EF4-FFF2-40B4-BE49-F238E27FC236}">
                <a16:creationId xmlns:a16="http://schemas.microsoft.com/office/drawing/2014/main" id="{CEF6E732-FE31-07CE-7E1B-957E1B7275FB}"/>
              </a:ext>
            </a:extLst>
          </p:cNvPr>
          <p:cNvSpPr>
            <a:spLocks noGrp="1"/>
          </p:cNvSpPr>
          <p:nvPr>
            <p:ph idx="1"/>
          </p:nvPr>
        </p:nvSpPr>
        <p:spPr>
          <a:xfrm>
            <a:off x="5119686" y="1404854"/>
            <a:ext cx="6817895" cy="5172409"/>
          </a:xfrm>
        </p:spPr>
        <p:txBody>
          <a:bodyPr>
            <a:normAutofit/>
          </a:bodyPr>
          <a:lstStyle/>
          <a:p>
            <a:pPr marL="0" indent="0" algn="ctr">
              <a:buNone/>
            </a:pPr>
            <a:r>
              <a:rPr lang="en-US" b="1" i="1" dirty="0"/>
              <a:t>Benefits and limitations of Excel</a:t>
            </a:r>
            <a:endParaRPr lang="en-US" dirty="0"/>
          </a:p>
          <a:p>
            <a:pPr marL="0" indent="0">
              <a:buNone/>
            </a:pPr>
            <a:r>
              <a:rPr lang="en-US" b="1" dirty="0"/>
              <a:t>Benefits</a:t>
            </a:r>
            <a:endParaRPr lang="en-US" dirty="0"/>
          </a:p>
          <a:p>
            <a:r>
              <a:rPr lang="en-US" dirty="0"/>
              <a:t>Data management can be evaluated as a key benefit of the Excel application that facilitates the social and health care sector to improve its operational efficiency. </a:t>
            </a:r>
          </a:p>
          <a:p>
            <a:endParaRPr lang="en-US" dirty="0"/>
          </a:p>
          <a:p>
            <a:r>
              <a:rPr lang="en-US" dirty="0"/>
              <a:t>The effectiveness of Excel can empower Greenfield to analyse the complex patient data and shape strategic treatment-based outcomes.</a:t>
            </a:r>
          </a:p>
          <a:p>
            <a:pPr marL="0" indent="0">
              <a:buNone/>
            </a:pPr>
            <a:endParaRPr lang="en-US" b="1" dirty="0"/>
          </a:p>
          <a:p>
            <a:pPr marL="0" indent="0">
              <a:buNone/>
            </a:pPr>
            <a:r>
              <a:rPr lang="en-US" b="1" dirty="0"/>
              <a:t>Limitation</a:t>
            </a:r>
            <a:endParaRPr lang="en-US" dirty="0"/>
          </a:p>
          <a:p>
            <a:r>
              <a:rPr lang="en-US" dirty="0"/>
              <a:t>A lack of security is a key challenge for the health and social care organisations that integrate Microsoft 365 applications like Excel. </a:t>
            </a:r>
          </a:p>
          <a:p>
            <a:endParaRPr lang="en-US" dirty="0"/>
          </a:p>
          <a:p>
            <a:r>
              <a:rPr lang="en-US" dirty="0"/>
              <a:t>It signifies that Greenfield can face the threats of data protection, as the Excel files include limited security.</a:t>
            </a:r>
          </a:p>
          <a:p>
            <a:endParaRPr lang="en-US" dirty="0"/>
          </a:p>
        </p:txBody>
      </p:sp>
      <p:pic>
        <p:nvPicPr>
          <p:cNvPr id="7" name="Picture 6">
            <a:extLst>
              <a:ext uri="{FF2B5EF4-FFF2-40B4-BE49-F238E27FC236}">
                <a16:creationId xmlns:a16="http://schemas.microsoft.com/office/drawing/2014/main" id="{4CE61C96-5BC2-EBF5-F416-57E552D99F6D}"/>
              </a:ext>
            </a:extLst>
          </p:cNvPr>
          <p:cNvPicPr>
            <a:picLocks noChangeAspect="1"/>
          </p:cNvPicPr>
          <p:nvPr/>
        </p:nvPicPr>
        <p:blipFill>
          <a:blip r:embed="rId3"/>
          <a:stretch>
            <a:fillRect/>
          </a:stretch>
        </p:blipFill>
        <p:spPr>
          <a:xfrm>
            <a:off x="254419" y="1706729"/>
            <a:ext cx="4378248" cy="430905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05908785-63D0-DECB-7CB0-34E46FB0C296}"/>
              </a:ext>
            </a:extLst>
          </p:cNvPr>
          <p:cNvSpPr txBox="1"/>
          <p:nvPr/>
        </p:nvSpPr>
        <p:spPr>
          <a:xfrm>
            <a:off x="838200" y="6185097"/>
            <a:ext cx="3048000" cy="307777"/>
          </a:xfrm>
          <a:prstGeom prst="rect">
            <a:avLst/>
          </a:prstGeom>
          <a:noFill/>
        </p:spPr>
        <p:txBody>
          <a:bodyPr wrap="square">
            <a:spAutoFit/>
          </a:bodyPr>
          <a:lstStyle/>
          <a:p>
            <a:pPr algn="ctr"/>
            <a:r>
              <a:rPr lang="en-US" sz="1400" kern="1200" dirty="0">
                <a:solidFill>
                  <a:srgbClr val="000000"/>
                </a:solidFill>
                <a:effectLst/>
                <a:latin typeface="Times New Roman" panose="02020603050405020304" pitchFamily="18" charset="0"/>
                <a:ea typeface="+mn-ea"/>
                <a:cs typeface="Times New Roman" panose="02020603050405020304" pitchFamily="18" charset="0"/>
              </a:rPr>
              <a:t>(microsoft, 2026)</a:t>
            </a:r>
            <a:endParaRPr lang="en-US" sz="1400" dirty="0"/>
          </a:p>
        </p:txBody>
      </p:sp>
    </p:spTree>
    <p:extLst>
      <p:ext uri="{BB962C8B-B14F-4D97-AF65-F5344CB8AC3E}">
        <p14:creationId xmlns:p14="http://schemas.microsoft.com/office/powerpoint/2010/main" val="3924489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E9A2C-27C0-DE43-5C20-045FC86F9C07}"/>
              </a:ext>
            </a:extLst>
          </p:cNvPr>
          <p:cNvSpPr>
            <a:spLocks noGrp="1"/>
          </p:cNvSpPr>
          <p:nvPr>
            <p:ph type="title"/>
          </p:nvPr>
        </p:nvSpPr>
        <p:spPr/>
        <p:txBody>
          <a:bodyPr/>
          <a:lstStyle/>
          <a:p>
            <a:r>
              <a:rPr lang="en-US" dirty="0"/>
              <a:t>Microsoft 365 communication or collaboration tool </a:t>
            </a:r>
          </a:p>
        </p:txBody>
      </p:sp>
      <p:sp>
        <p:nvSpPr>
          <p:cNvPr id="3" name="Content Placeholder 2">
            <a:extLst>
              <a:ext uri="{FF2B5EF4-FFF2-40B4-BE49-F238E27FC236}">
                <a16:creationId xmlns:a16="http://schemas.microsoft.com/office/drawing/2014/main" id="{E6854A9C-AD09-537D-8A7A-427F7E065497}"/>
              </a:ext>
            </a:extLst>
          </p:cNvPr>
          <p:cNvSpPr>
            <a:spLocks noGrp="1"/>
          </p:cNvSpPr>
          <p:nvPr>
            <p:ph idx="1"/>
          </p:nvPr>
        </p:nvSpPr>
        <p:spPr>
          <a:xfrm>
            <a:off x="135771" y="2298350"/>
            <a:ext cx="6701589" cy="3741320"/>
          </a:xfrm>
        </p:spPr>
        <p:txBody>
          <a:bodyPr/>
          <a:lstStyle/>
          <a:p>
            <a:pPr marL="0" indent="0" algn="ctr">
              <a:buNone/>
            </a:pPr>
            <a:r>
              <a:rPr lang="en-US" b="1" i="1" dirty="0"/>
              <a:t>Effectiveness of OneDrive for staff collaboration in Greenfield</a:t>
            </a:r>
            <a:endParaRPr lang="en-US" dirty="0"/>
          </a:p>
          <a:p>
            <a:r>
              <a:rPr lang="en-US" dirty="0"/>
              <a:t>OneDrive is a strategic collaboration tool of Microsoft 365 that leads to a revolution in the social health care sector. </a:t>
            </a:r>
          </a:p>
          <a:p>
            <a:endParaRPr lang="en-US" dirty="0"/>
          </a:p>
          <a:p>
            <a:r>
              <a:rPr lang="en-US" dirty="0"/>
              <a:t>The effectiveness of OneDrive results in secure documentation of files that includes different information about the patients (microsoft, 2026). </a:t>
            </a:r>
          </a:p>
          <a:p>
            <a:endParaRPr lang="en-US" dirty="0"/>
          </a:p>
          <a:p>
            <a:r>
              <a:rPr lang="en-US" dirty="0"/>
              <a:t>Having adjusted to OneDrive, Greenfield can be involved in strategic documentation that is impactful for strengthening service efficiency. </a:t>
            </a:r>
          </a:p>
        </p:txBody>
      </p:sp>
      <p:pic>
        <p:nvPicPr>
          <p:cNvPr id="5" name="Picture 4">
            <a:extLst>
              <a:ext uri="{FF2B5EF4-FFF2-40B4-BE49-F238E27FC236}">
                <a16:creationId xmlns:a16="http://schemas.microsoft.com/office/drawing/2014/main" id="{FE83FCAC-1622-E7EF-FBA6-529407FDD20E}"/>
              </a:ext>
            </a:extLst>
          </p:cNvPr>
          <p:cNvPicPr>
            <a:picLocks noChangeAspect="1"/>
          </p:cNvPicPr>
          <p:nvPr/>
        </p:nvPicPr>
        <p:blipFill>
          <a:blip r:embed="rId3"/>
          <a:stretch>
            <a:fillRect/>
          </a:stretch>
        </p:blipFill>
        <p:spPr>
          <a:xfrm>
            <a:off x="7098044" y="2316326"/>
            <a:ext cx="4829849" cy="344278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A99E7564-3585-84BA-6EF4-29BEC51364DB}"/>
              </a:ext>
            </a:extLst>
          </p:cNvPr>
          <p:cNvSpPr txBox="1"/>
          <p:nvPr/>
        </p:nvSpPr>
        <p:spPr>
          <a:xfrm>
            <a:off x="8129337" y="6039670"/>
            <a:ext cx="3224463" cy="307777"/>
          </a:xfrm>
          <a:prstGeom prst="rect">
            <a:avLst/>
          </a:prstGeom>
          <a:noFill/>
        </p:spPr>
        <p:txBody>
          <a:bodyPr wrap="square">
            <a:spAutoFit/>
          </a:bodyPr>
          <a:lstStyle/>
          <a:p>
            <a:pPr algn="ctr"/>
            <a:r>
              <a:rPr lang="en-US" sz="1400" dirty="0">
                <a:latin typeface="Times New Roman" panose="02020603050405020304" pitchFamily="18" charset="0"/>
                <a:cs typeface="Times New Roman" panose="02020603050405020304" pitchFamily="18" charset="0"/>
              </a:rPr>
              <a:t>(microsoft, 2026)</a:t>
            </a:r>
          </a:p>
        </p:txBody>
      </p:sp>
    </p:spTree>
    <p:extLst>
      <p:ext uri="{BB962C8B-B14F-4D97-AF65-F5344CB8AC3E}">
        <p14:creationId xmlns:p14="http://schemas.microsoft.com/office/powerpoint/2010/main" val="3513094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FF8F2-63E2-C4E4-337E-B26A32A11EE8}"/>
              </a:ext>
            </a:extLst>
          </p:cNvPr>
          <p:cNvSpPr>
            <a:spLocks noGrp="1"/>
          </p:cNvSpPr>
          <p:nvPr>
            <p:ph type="title"/>
          </p:nvPr>
        </p:nvSpPr>
        <p:spPr>
          <a:xfrm>
            <a:off x="838200" y="365125"/>
            <a:ext cx="2241884" cy="573339"/>
          </a:xfrm>
        </p:spPr>
        <p:txBody>
          <a:bodyPr>
            <a:normAutofit fontScale="90000"/>
          </a:bodyPr>
          <a:lstStyle/>
          <a:p>
            <a:pPr algn="l"/>
            <a:r>
              <a:rPr lang="en-US" dirty="0"/>
              <a:t>Contd….</a:t>
            </a:r>
          </a:p>
        </p:txBody>
      </p:sp>
      <p:sp>
        <p:nvSpPr>
          <p:cNvPr id="3" name="Content Placeholder 2">
            <a:extLst>
              <a:ext uri="{FF2B5EF4-FFF2-40B4-BE49-F238E27FC236}">
                <a16:creationId xmlns:a16="http://schemas.microsoft.com/office/drawing/2014/main" id="{087F787D-A8CA-A9CE-490E-4F82F2436014}"/>
              </a:ext>
            </a:extLst>
          </p:cNvPr>
          <p:cNvSpPr>
            <a:spLocks noGrp="1"/>
          </p:cNvSpPr>
          <p:nvPr>
            <p:ph idx="1"/>
          </p:nvPr>
        </p:nvSpPr>
        <p:spPr>
          <a:xfrm>
            <a:off x="4543345" y="1168096"/>
            <a:ext cx="7423314" cy="5149515"/>
          </a:xfrm>
        </p:spPr>
        <p:txBody>
          <a:bodyPr>
            <a:noAutofit/>
          </a:bodyPr>
          <a:lstStyle/>
          <a:p>
            <a:pPr marL="0" indent="0" algn="ctr">
              <a:buNone/>
            </a:pPr>
            <a:r>
              <a:rPr lang="en-US" b="1" i="1" dirty="0"/>
              <a:t>Advantages and challenges </a:t>
            </a:r>
            <a:endParaRPr lang="en-US" dirty="0"/>
          </a:p>
          <a:p>
            <a:pPr marL="0" indent="0">
              <a:buNone/>
            </a:pPr>
            <a:r>
              <a:rPr lang="en-US" b="1" dirty="0"/>
              <a:t>Advantages</a:t>
            </a:r>
            <a:endParaRPr lang="en-US" dirty="0"/>
          </a:p>
          <a:p>
            <a:r>
              <a:rPr lang="en-US" dirty="0"/>
              <a:t>The application of OneDrive leads to real-time accessibility of the information, which is impactful for the social and healthcare organisations to be involved in strategic decision-making. </a:t>
            </a:r>
          </a:p>
          <a:p>
            <a:endParaRPr lang="en-US" dirty="0"/>
          </a:p>
          <a:p>
            <a:r>
              <a:rPr lang="en-US" dirty="0"/>
              <a:t>Improved team efficiency can be considered a key advantage of OneDrive that can allow Greenfield to bridge the gap between carers and the staff of the head office.</a:t>
            </a:r>
          </a:p>
          <a:p>
            <a:pPr marL="0" indent="0">
              <a:buNone/>
            </a:pPr>
            <a:r>
              <a:rPr lang="en-US" b="1" dirty="0"/>
              <a:t>Challenges</a:t>
            </a:r>
            <a:endParaRPr lang="en-US" dirty="0"/>
          </a:p>
          <a:p>
            <a:r>
              <a:rPr lang="en-US" dirty="0"/>
              <a:t>Unauthorised access can be recognised as a crucial challenge of using OneDrive in the social and healthcare sector. </a:t>
            </a:r>
          </a:p>
          <a:p>
            <a:endParaRPr lang="en-US" dirty="0"/>
          </a:p>
          <a:p>
            <a:r>
              <a:rPr lang="en-US" dirty="0"/>
              <a:t>It signifies that Greenfield can experience the threats of phishing attacks in the context of security issues that can result in the leakage of customers' information (Mendes </a:t>
            </a:r>
            <a:r>
              <a:rPr lang="en-US" i="1" dirty="0"/>
              <a:t>et al</a:t>
            </a:r>
            <a:r>
              <a:rPr lang="en-US" dirty="0"/>
              <a:t>., 2024). </a:t>
            </a:r>
          </a:p>
          <a:p>
            <a:endParaRPr lang="en-US" dirty="0"/>
          </a:p>
        </p:txBody>
      </p:sp>
      <p:pic>
        <p:nvPicPr>
          <p:cNvPr id="5" name="Picture 4">
            <a:extLst>
              <a:ext uri="{FF2B5EF4-FFF2-40B4-BE49-F238E27FC236}">
                <a16:creationId xmlns:a16="http://schemas.microsoft.com/office/drawing/2014/main" id="{E1847402-50F8-D69B-AF15-15668C0D22D4}"/>
              </a:ext>
            </a:extLst>
          </p:cNvPr>
          <p:cNvPicPr>
            <a:picLocks noChangeAspect="1"/>
          </p:cNvPicPr>
          <p:nvPr/>
        </p:nvPicPr>
        <p:blipFill>
          <a:blip r:embed="rId3"/>
          <a:stretch>
            <a:fillRect/>
          </a:stretch>
        </p:blipFill>
        <p:spPr>
          <a:xfrm>
            <a:off x="378205" y="1577447"/>
            <a:ext cx="3813841" cy="43308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2BD8B2D7-CFDD-DEDB-7175-8ABF3EC09E0E}"/>
              </a:ext>
            </a:extLst>
          </p:cNvPr>
          <p:cNvSpPr txBox="1"/>
          <p:nvPr/>
        </p:nvSpPr>
        <p:spPr>
          <a:xfrm>
            <a:off x="1395663" y="6145913"/>
            <a:ext cx="2197768" cy="307777"/>
          </a:xfrm>
          <a:prstGeom prst="rect">
            <a:avLst/>
          </a:prstGeom>
          <a:noFill/>
        </p:spPr>
        <p:txBody>
          <a:bodyPr wrap="square">
            <a:spAutoFit/>
          </a:bodyPr>
          <a:lstStyle/>
          <a:p>
            <a:pPr algn="ctr"/>
            <a:r>
              <a:rPr lang="en-US" sz="1400" kern="1200" dirty="0">
                <a:solidFill>
                  <a:srgbClr val="000000"/>
                </a:solidFill>
                <a:effectLst/>
                <a:latin typeface="Times New Roman" panose="02020603050405020304" pitchFamily="18" charset="0"/>
                <a:ea typeface="+mn-ea"/>
                <a:cs typeface="Times New Roman" panose="02020603050405020304" pitchFamily="18" charset="0"/>
              </a:rPr>
              <a:t>(microsoft, 2026)</a:t>
            </a:r>
            <a:endParaRPr lang="en-US" sz="1400" dirty="0"/>
          </a:p>
        </p:txBody>
      </p:sp>
    </p:spTree>
    <p:extLst>
      <p:ext uri="{BB962C8B-B14F-4D97-AF65-F5344CB8AC3E}">
        <p14:creationId xmlns:p14="http://schemas.microsoft.com/office/powerpoint/2010/main" val="2225663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AAD47-7E1B-6D0A-2764-A64B19AC10E8}"/>
              </a:ext>
            </a:extLst>
          </p:cNvPr>
          <p:cNvSpPr>
            <a:spLocks noGrp="1"/>
          </p:cNvSpPr>
          <p:nvPr>
            <p:ph type="title"/>
          </p:nvPr>
        </p:nvSpPr>
        <p:spPr/>
        <p:txBody>
          <a:bodyPr/>
          <a:lstStyle/>
          <a:p>
            <a:r>
              <a:rPr lang="en-US" dirty="0"/>
              <a:t>Digital safety action plan for Greenfield</a:t>
            </a:r>
          </a:p>
        </p:txBody>
      </p:sp>
      <p:sp>
        <p:nvSpPr>
          <p:cNvPr id="3" name="Content Placeholder 2">
            <a:extLst>
              <a:ext uri="{FF2B5EF4-FFF2-40B4-BE49-F238E27FC236}">
                <a16:creationId xmlns:a16="http://schemas.microsoft.com/office/drawing/2014/main" id="{F24FC12C-4874-742B-0C91-E35737D12A04}"/>
              </a:ext>
            </a:extLst>
          </p:cNvPr>
          <p:cNvSpPr>
            <a:spLocks noGrp="1"/>
          </p:cNvSpPr>
          <p:nvPr>
            <p:ph idx="1"/>
          </p:nvPr>
        </p:nvSpPr>
        <p:spPr>
          <a:xfrm>
            <a:off x="368968" y="1809583"/>
            <a:ext cx="6849979" cy="4683292"/>
          </a:xfrm>
        </p:spPr>
        <p:txBody>
          <a:bodyPr>
            <a:noAutofit/>
          </a:bodyPr>
          <a:lstStyle/>
          <a:p>
            <a:pPr marL="0" indent="0">
              <a:buNone/>
            </a:pPr>
            <a:r>
              <a:rPr lang="en-US" b="1" i="1" dirty="0"/>
              <a:t>Secure Access</a:t>
            </a:r>
            <a:endParaRPr lang="en-US" dirty="0"/>
          </a:p>
          <a:p>
            <a:r>
              <a:rPr lang="en-US" dirty="0"/>
              <a:t>Greenfield can enhance training programmes for the staff who are responsible for secure access to Microsoft 365. </a:t>
            </a:r>
          </a:p>
          <a:p>
            <a:endParaRPr lang="en-US" dirty="0"/>
          </a:p>
          <a:p>
            <a:r>
              <a:rPr lang="en-US" dirty="0"/>
              <a:t>It can empower the workforce in this organisation to acquire knowledge about multi-factor authentication (microsoft, 2026). </a:t>
            </a:r>
          </a:p>
          <a:p>
            <a:endParaRPr lang="en-US" dirty="0"/>
          </a:p>
          <a:p>
            <a:pPr marL="0" indent="0">
              <a:buNone/>
            </a:pPr>
            <a:r>
              <a:rPr lang="en-US" b="1" i="1" dirty="0"/>
              <a:t>Email Awareness</a:t>
            </a:r>
            <a:endParaRPr lang="en-US" dirty="0"/>
          </a:p>
          <a:p>
            <a:r>
              <a:rPr lang="en-US" dirty="0"/>
              <a:t>Email Awareness is another strategic action plan of digital safety that needs to be prioritised by Greenfield for adopting Microsoft 365. </a:t>
            </a:r>
          </a:p>
          <a:p>
            <a:endParaRPr lang="en-US" dirty="0"/>
          </a:p>
          <a:p>
            <a:r>
              <a:rPr lang="en-US" dirty="0"/>
              <a:t>This organisation can increase learning initiatives for skill development of the staff who need to be concerned about the threats of phishing attacks (microsoft, 2026). </a:t>
            </a:r>
          </a:p>
          <a:p>
            <a:endParaRPr lang="en-US" dirty="0"/>
          </a:p>
        </p:txBody>
      </p:sp>
      <p:sp>
        <p:nvSpPr>
          <p:cNvPr id="7" name="TextBox 6">
            <a:extLst>
              <a:ext uri="{FF2B5EF4-FFF2-40B4-BE49-F238E27FC236}">
                <a16:creationId xmlns:a16="http://schemas.microsoft.com/office/drawing/2014/main" id="{406FBE71-5288-4C69-84D1-C551637C3A21}"/>
              </a:ext>
            </a:extLst>
          </p:cNvPr>
          <p:cNvSpPr txBox="1"/>
          <p:nvPr/>
        </p:nvSpPr>
        <p:spPr>
          <a:xfrm>
            <a:off x="8523327" y="6338986"/>
            <a:ext cx="2358189" cy="307777"/>
          </a:xfrm>
          <a:prstGeom prst="rect">
            <a:avLst/>
          </a:prstGeom>
          <a:noFill/>
        </p:spPr>
        <p:txBody>
          <a:bodyPr wrap="square">
            <a:spAutoFit/>
          </a:bodyPr>
          <a:lstStyle/>
          <a:p>
            <a:pPr algn="ctr"/>
            <a:r>
              <a:rPr lang="en-US" sz="1400" kern="1200" dirty="0">
                <a:solidFill>
                  <a:srgbClr val="000000"/>
                </a:solidFill>
                <a:effectLst/>
                <a:latin typeface="Times New Roman" panose="02020603050405020304" pitchFamily="18" charset="0"/>
                <a:ea typeface="+mn-ea"/>
                <a:cs typeface="Times New Roman" panose="02020603050405020304" pitchFamily="18" charset="0"/>
              </a:rPr>
              <a:t>(microsoft, 2026)</a:t>
            </a:r>
            <a:endParaRPr lang="en-US" sz="1400" dirty="0"/>
          </a:p>
        </p:txBody>
      </p:sp>
      <p:pic>
        <p:nvPicPr>
          <p:cNvPr id="10" name="Picture 9">
            <a:extLst>
              <a:ext uri="{FF2B5EF4-FFF2-40B4-BE49-F238E27FC236}">
                <a16:creationId xmlns:a16="http://schemas.microsoft.com/office/drawing/2014/main" id="{A3CB4E02-0B6F-2964-AE15-CAF2DAED2312}"/>
              </a:ext>
            </a:extLst>
          </p:cNvPr>
          <p:cNvPicPr>
            <a:picLocks noChangeAspect="1"/>
          </p:cNvPicPr>
          <p:nvPr/>
        </p:nvPicPr>
        <p:blipFill>
          <a:blip r:embed="rId3"/>
          <a:stretch>
            <a:fillRect/>
          </a:stretch>
        </p:blipFill>
        <p:spPr>
          <a:xfrm>
            <a:off x="7463934" y="1690687"/>
            <a:ext cx="4359098" cy="45336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79510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3B684-59B6-191D-529A-07C5B5A1F1A8}"/>
              </a:ext>
            </a:extLst>
          </p:cNvPr>
          <p:cNvSpPr>
            <a:spLocks noGrp="1"/>
          </p:cNvSpPr>
          <p:nvPr>
            <p:ph type="title"/>
          </p:nvPr>
        </p:nvSpPr>
        <p:spPr>
          <a:xfrm>
            <a:off x="838200" y="365125"/>
            <a:ext cx="2241884" cy="870117"/>
          </a:xfrm>
        </p:spPr>
        <p:txBody>
          <a:bodyPr/>
          <a:lstStyle/>
          <a:p>
            <a:r>
              <a:rPr lang="en-US" dirty="0"/>
              <a:t>Contd…</a:t>
            </a:r>
          </a:p>
        </p:txBody>
      </p:sp>
      <p:sp>
        <p:nvSpPr>
          <p:cNvPr id="3" name="Content Placeholder 2">
            <a:extLst>
              <a:ext uri="{FF2B5EF4-FFF2-40B4-BE49-F238E27FC236}">
                <a16:creationId xmlns:a16="http://schemas.microsoft.com/office/drawing/2014/main" id="{BDAC7568-0E53-9A06-8A6B-08D48220807A}"/>
              </a:ext>
            </a:extLst>
          </p:cNvPr>
          <p:cNvSpPr>
            <a:spLocks noGrp="1"/>
          </p:cNvSpPr>
          <p:nvPr>
            <p:ph idx="1"/>
          </p:nvPr>
        </p:nvSpPr>
        <p:spPr>
          <a:xfrm>
            <a:off x="4940968" y="1520824"/>
            <a:ext cx="7106652" cy="4944144"/>
          </a:xfrm>
        </p:spPr>
        <p:txBody>
          <a:bodyPr>
            <a:noAutofit/>
          </a:bodyPr>
          <a:lstStyle/>
          <a:p>
            <a:pPr marL="0" indent="0">
              <a:buNone/>
            </a:pPr>
            <a:r>
              <a:rPr lang="en-US" b="1" i="1" dirty="0"/>
              <a:t>Data Management</a:t>
            </a:r>
            <a:endParaRPr lang="en-US" dirty="0"/>
          </a:p>
          <a:p>
            <a:r>
              <a:rPr lang="en-US" dirty="0"/>
              <a:t>Greenfield needs to prioritise the implementation of password managers that are beneficial for ensuring data protection. </a:t>
            </a:r>
          </a:p>
          <a:p>
            <a:endParaRPr lang="en-US" dirty="0"/>
          </a:p>
          <a:p>
            <a:r>
              <a:rPr lang="en-US" dirty="0"/>
              <a:t>It signifies that the organisation can invest in adjusting to the password managers of Microsoft 365 to boost the security efforts in business functions (microsoft, 2024). </a:t>
            </a:r>
          </a:p>
          <a:p>
            <a:endParaRPr lang="en-US" dirty="0"/>
          </a:p>
          <a:p>
            <a:r>
              <a:rPr lang="en-US" b="1" i="1" dirty="0"/>
              <a:t>Confidentiality and Compliance</a:t>
            </a:r>
            <a:endParaRPr lang="en-US" dirty="0"/>
          </a:p>
          <a:p>
            <a:r>
              <a:rPr lang="en-US" dirty="0"/>
              <a:t>The European Union has developed the General Data Protection Regulation (GDPR) to enhance data privacy management, which is a vital aspect in the contemporary business world (Frey and Presidente, 2024).</a:t>
            </a:r>
          </a:p>
          <a:p>
            <a:endParaRPr lang="en-US" dirty="0"/>
          </a:p>
          <a:p>
            <a:r>
              <a:rPr lang="en-US" dirty="0"/>
              <a:t>It signifies that the employees of Greenfield need to be concerned about the strict implications of GDPR. </a:t>
            </a:r>
          </a:p>
          <a:p>
            <a:endParaRPr lang="en-US" dirty="0"/>
          </a:p>
        </p:txBody>
      </p:sp>
      <p:pic>
        <p:nvPicPr>
          <p:cNvPr id="5" name="Picture 4">
            <a:extLst>
              <a:ext uri="{FF2B5EF4-FFF2-40B4-BE49-F238E27FC236}">
                <a16:creationId xmlns:a16="http://schemas.microsoft.com/office/drawing/2014/main" id="{397D135E-6829-5919-00D3-EF1BE70555EC}"/>
              </a:ext>
            </a:extLst>
          </p:cNvPr>
          <p:cNvPicPr>
            <a:picLocks noChangeAspect="1"/>
          </p:cNvPicPr>
          <p:nvPr/>
        </p:nvPicPr>
        <p:blipFill>
          <a:blip r:embed="rId3"/>
          <a:stretch>
            <a:fillRect/>
          </a:stretch>
        </p:blipFill>
        <p:spPr>
          <a:xfrm>
            <a:off x="459117" y="1678614"/>
            <a:ext cx="4241220" cy="43371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456EAC19-C1F0-5803-EE3E-35B63B134861}"/>
              </a:ext>
            </a:extLst>
          </p:cNvPr>
          <p:cNvSpPr txBox="1"/>
          <p:nvPr/>
        </p:nvSpPr>
        <p:spPr>
          <a:xfrm>
            <a:off x="1315452" y="6305273"/>
            <a:ext cx="2069432" cy="307777"/>
          </a:xfrm>
          <a:prstGeom prst="rect">
            <a:avLst/>
          </a:prstGeom>
          <a:noFill/>
        </p:spPr>
        <p:txBody>
          <a:bodyPr wrap="square">
            <a:spAutoFit/>
          </a:bodyPr>
          <a:lstStyle/>
          <a:p>
            <a:pPr marL="0" algn="ctr" rtl="0" eaLnBrk="1" latinLnBrk="0" hangingPunct="1">
              <a:buNone/>
            </a:pPr>
            <a:r>
              <a:rPr lang="en-US" sz="1400" kern="1200" dirty="0">
                <a:solidFill>
                  <a:srgbClr val="000000"/>
                </a:solidFill>
                <a:effectLst/>
                <a:latin typeface="Times New Roman" panose="02020603050405020304" pitchFamily="18" charset="0"/>
                <a:ea typeface="+mn-ea"/>
                <a:cs typeface="Times New Roman" panose="02020603050405020304" pitchFamily="18" charset="0"/>
              </a:rPr>
              <a:t>(microsoft, 2026)</a:t>
            </a:r>
            <a:endParaRPr lang="en-US" sz="1400" dirty="0">
              <a:effectLst/>
            </a:endParaRPr>
          </a:p>
        </p:txBody>
      </p:sp>
    </p:spTree>
    <p:extLst>
      <p:ext uri="{BB962C8B-B14F-4D97-AF65-F5344CB8AC3E}">
        <p14:creationId xmlns:p14="http://schemas.microsoft.com/office/powerpoint/2010/main" val="785592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84312-CAF8-C457-9A99-C3C40A981084}"/>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B3004D63-CBEB-86B8-51F7-22F7EACC1E23}"/>
              </a:ext>
            </a:extLst>
          </p:cNvPr>
          <p:cNvSpPr>
            <a:spLocks noGrp="1"/>
          </p:cNvSpPr>
          <p:nvPr>
            <p:ph idx="1"/>
          </p:nvPr>
        </p:nvSpPr>
        <p:spPr>
          <a:xfrm>
            <a:off x="485272" y="2046459"/>
            <a:ext cx="6156160" cy="3692859"/>
          </a:xfrm>
        </p:spPr>
        <p:txBody>
          <a:bodyPr>
            <a:normAutofit lnSpcReduction="10000"/>
          </a:bodyPr>
          <a:lstStyle/>
          <a:p>
            <a:r>
              <a:rPr lang="en-US" dirty="0"/>
              <a:t>The presentation has concluded that the use of the Excel application can be effective for Greenfield to foster organisational productivity. </a:t>
            </a:r>
          </a:p>
          <a:p>
            <a:endParaRPr lang="en-US" dirty="0"/>
          </a:p>
          <a:p>
            <a:endParaRPr lang="en-US" dirty="0"/>
          </a:p>
          <a:p>
            <a:r>
              <a:rPr lang="en-US" dirty="0"/>
              <a:t>Additionally, data management and staff scheduling have been evaluated as the core benefits of Excel, which is a key Microsoft 365 application. </a:t>
            </a:r>
          </a:p>
          <a:p>
            <a:endParaRPr lang="en-US" dirty="0"/>
          </a:p>
          <a:p>
            <a:endParaRPr lang="en-US" dirty="0"/>
          </a:p>
          <a:p>
            <a:r>
              <a:rPr lang="en-US" dirty="0"/>
              <a:t>OneDrive has been identified as a key collaboration tool that can enable Greenfield to increase staff communication.</a:t>
            </a:r>
          </a:p>
        </p:txBody>
      </p:sp>
      <p:pic>
        <p:nvPicPr>
          <p:cNvPr id="5" name="Picture 4">
            <a:extLst>
              <a:ext uri="{FF2B5EF4-FFF2-40B4-BE49-F238E27FC236}">
                <a16:creationId xmlns:a16="http://schemas.microsoft.com/office/drawing/2014/main" id="{E9E12F57-7B0B-F608-7B10-68317F40DAA5}"/>
              </a:ext>
            </a:extLst>
          </p:cNvPr>
          <p:cNvPicPr>
            <a:picLocks noChangeAspect="1"/>
          </p:cNvPicPr>
          <p:nvPr/>
        </p:nvPicPr>
        <p:blipFill>
          <a:blip r:embed="rId3"/>
          <a:stretch>
            <a:fillRect/>
          </a:stretch>
        </p:blipFill>
        <p:spPr>
          <a:xfrm>
            <a:off x="6799924" y="2081207"/>
            <a:ext cx="5069485" cy="342123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985381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E2041-166A-D877-395F-E5B476DF078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F6CE1706-28AD-0CE3-02C0-3DBBD13FE284}"/>
              </a:ext>
            </a:extLst>
          </p:cNvPr>
          <p:cNvSpPr>
            <a:spLocks noGrp="1"/>
          </p:cNvSpPr>
          <p:nvPr>
            <p:ph idx="1"/>
          </p:nvPr>
        </p:nvSpPr>
        <p:spPr/>
        <p:txBody>
          <a:bodyPr>
            <a:normAutofit fontScale="92500" lnSpcReduction="20000"/>
          </a:bodyPr>
          <a:lstStyle/>
          <a:p>
            <a:r>
              <a:rPr lang="en-US" dirty="0"/>
              <a:t>Almeida, D., </a:t>
            </a:r>
            <a:r>
              <a:rPr lang="en-US" dirty="0" err="1"/>
              <a:t>Shmarko</a:t>
            </a:r>
            <a:r>
              <a:rPr lang="en-US" dirty="0"/>
              <a:t>, K. and Lomas, E., (2022). The ethics of facial recognition technologies, surveillance, and accountability in an age of artificial intelligence: a comparative analysis of US, EU, and UK regulatory frameworks. </a:t>
            </a:r>
            <a:r>
              <a:rPr lang="en-US" i="1" dirty="0"/>
              <a:t>AI and Ethics</a:t>
            </a:r>
            <a:r>
              <a:rPr lang="en-US" dirty="0"/>
              <a:t>, 2(3), pp.377-387.</a:t>
            </a:r>
          </a:p>
          <a:p>
            <a:r>
              <a:rPr lang="en-US" dirty="0"/>
              <a:t>Frey, C.B. and Presidente, G., (2024). Privacy regulation and firm performance: Estimating the GDPR effect globally. </a:t>
            </a:r>
            <a:r>
              <a:rPr lang="en-US" i="1" dirty="0"/>
              <a:t>Economic Inquiry</a:t>
            </a:r>
            <a:r>
              <a:rPr lang="en-US" dirty="0"/>
              <a:t>, </a:t>
            </a:r>
            <a:r>
              <a:rPr lang="en-US" i="1" dirty="0"/>
              <a:t>62</a:t>
            </a:r>
            <a:r>
              <a:rPr lang="en-US" dirty="0"/>
              <a:t>(3), pp.1074-1089.</a:t>
            </a:r>
          </a:p>
          <a:p>
            <a:r>
              <a:rPr lang="en-US" dirty="0"/>
              <a:t>Mendes, D., Wood, R., Seif, M. and Collings, S.L., (2024). Social care data in the UK; current landscape, challenges, and future recommendations. </a:t>
            </a:r>
            <a:r>
              <a:rPr lang="en-US" i="1" dirty="0"/>
              <a:t>Expert Review of Pharmacoeconomics &amp; Outcomes Research</a:t>
            </a:r>
            <a:r>
              <a:rPr lang="en-US" dirty="0"/>
              <a:t>, </a:t>
            </a:r>
            <a:r>
              <a:rPr lang="en-US" i="1" dirty="0"/>
              <a:t>24</a:t>
            </a:r>
            <a:r>
              <a:rPr lang="en-US" dirty="0"/>
              <a:t>(2), pp.303-314.</a:t>
            </a:r>
          </a:p>
          <a:p>
            <a:r>
              <a:rPr lang="en-US" dirty="0"/>
              <a:t>microsoft, (2024). </a:t>
            </a:r>
            <a:r>
              <a:rPr lang="en-US" i="1" dirty="0"/>
              <a:t>The benefits of using a password manager. </a:t>
            </a:r>
            <a:r>
              <a:rPr lang="en-US" dirty="0"/>
              <a:t>[Online] Available at: https://www.microsoft.com/en-us/microsoft-365-life-hacks/privacy-and-safety/password-manager [Accessed 26 February 2026].</a:t>
            </a:r>
          </a:p>
          <a:p>
            <a:r>
              <a:rPr lang="en-US" dirty="0"/>
              <a:t>microsoft, (2026). </a:t>
            </a:r>
            <a:r>
              <a:rPr lang="en-US" i="1" dirty="0"/>
              <a:t>Microsoft Excel. </a:t>
            </a:r>
            <a:r>
              <a:rPr lang="en-US" dirty="0"/>
              <a:t>[Online] Available at: https://www.microsoft.com/en-in/microsoft-365/excel [Accessed 26 February 2026].</a:t>
            </a:r>
          </a:p>
          <a:p>
            <a:r>
              <a:rPr lang="en-US" dirty="0"/>
              <a:t>microsoft, (2026). </a:t>
            </a:r>
            <a:r>
              <a:rPr lang="en-US" i="1" dirty="0"/>
              <a:t>Microsoft OneDrive. </a:t>
            </a:r>
            <a:r>
              <a:rPr lang="en-US" dirty="0"/>
              <a:t>[Online] Available at: https://www.microsoft.com/en-gb/microsoft-365/onedrive/online-cloud-storage [Accessed 26 February 2026].</a:t>
            </a:r>
          </a:p>
          <a:p>
            <a:r>
              <a:rPr lang="en-US" dirty="0"/>
              <a:t>microsoft, (2026). </a:t>
            </a:r>
            <a:r>
              <a:rPr lang="en-US" i="1" dirty="0"/>
              <a:t>What is: Multifactor Authentication</a:t>
            </a:r>
            <a:r>
              <a:rPr lang="en-US" dirty="0"/>
              <a:t>. [Online] Available at: https://support.microsoft.com/en-us/topic/what-is-multifactor-authentication-e5e39437-121c-be60-d123-eda06bddf661 [Accessed 26 February 2026].</a:t>
            </a:r>
          </a:p>
          <a:p>
            <a:r>
              <a:rPr lang="en-US" dirty="0"/>
              <a:t>Rhodes, J.M., (2022). </a:t>
            </a:r>
            <a:r>
              <a:rPr lang="en-US" i="1" dirty="0"/>
              <a:t>Creating Business Applications with Microsoft 365</a:t>
            </a:r>
            <a:r>
              <a:rPr lang="en-US" dirty="0"/>
              <a:t>. </a:t>
            </a:r>
            <a:r>
              <a:rPr lang="en-US" dirty="0" err="1"/>
              <a:t>Apress</a:t>
            </a:r>
            <a:r>
              <a:rPr lang="en-US" dirty="0"/>
              <a:t> LP.</a:t>
            </a:r>
          </a:p>
          <a:p>
            <a:endParaRPr lang="en-US" dirty="0"/>
          </a:p>
        </p:txBody>
      </p:sp>
    </p:spTree>
    <p:extLst>
      <p:ext uri="{BB962C8B-B14F-4D97-AF65-F5344CB8AC3E}">
        <p14:creationId xmlns:p14="http://schemas.microsoft.com/office/powerpoint/2010/main" val="7694618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2551</Words>
  <Application>Microsoft Office PowerPoint</Application>
  <PresentationFormat>Widescreen</PresentationFormat>
  <Paragraphs>152</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PowerPoint Presentation</vt:lpstr>
      <vt:lpstr>Table of contents </vt:lpstr>
      <vt:lpstr>Introduction</vt:lpstr>
      <vt:lpstr>Microsoft 365 productivity application</vt:lpstr>
      <vt:lpstr>Contd…</vt:lpstr>
      <vt:lpstr>Microsoft 365 communication or collaboration tool </vt:lpstr>
      <vt:lpstr>Contd….</vt:lpstr>
      <vt:lpstr>Digital safety action plan for Greenfield</vt:lpstr>
      <vt:lpstr>Contd…</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Iancu Andrei</cp:lastModifiedBy>
  <cp:revision>2</cp:revision>
  <dcterms:created xsi:type="dcterms:W3CDTF">2026-03-07T08:23:36Z</dcterms:created>
  <dcterms:modified xsi:type="dcterms:W3CDTF">2026-03-14T18:53:37Z</dcterms:modified>
</cp:coreProperties>
</file>