
<file path=[Content_Types].xml><?xml version="1.0" encoding="utf-8"?>
<Types xmlns="http://schemas.openxmlformats.org/package/2006/content-types">
  <Override PartName="/ppt/slideMasters/slideMaster3.xml" ContentType="application/vnd.openxmlformats-officedocument.presentationml.slideMaster+xml"/>
  <Override PartName="/ppt/slideLayouts/slideLayout39.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s/slide4.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46.xml" ContentType="application/vnd.openxmlformats-officedocument.presentationml.slideLayout+xml"/>
  <Override PartName="/ppt/slideLayouts/slideLayout64.xml" ContentType="application/vnd.openxmlformats-officedocument.presentationml.slideLayout+xml"/>
  <Override PartName="/ppt/slideLayouts/slideLayout75.xml" ContentType="application/vnd.openxmlformats-officedocument.presentationml.slideLayout+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53.xml" ContentType="application/vnd.openxmlformats-officedocument.presentationml.slideLayout+xml"/>
  <Override PartName="/ppt/slideLayouts/slideLayout82.xml" ContentType="application/vnd.openxmlformats-officedocument.presentationml.slideLayout+xml"/>
  <Default Extension="xml" ContentType="application/xml"/>
  <Override PartName="/ppt/slides/slide14.xml" ContentType="application/vnd.openxmlformats-officedocument.presentationml.slide+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42.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s/slide10.xml" ContentType="application/vnd.openxmlformats-officedocument.presentationml.slide+xml"/>
  <Override PartName="/ppt/tableStyles.xml" ContentType="application/vnd.openxmlformats-officedocument.presentationml.tableStyles+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Layouts/slideLayout69.xml" ContentType="application/vnd.openxmlformats-officedocument.presentationml.slideLayout+xml"/>
  <Override PartName="/ppt/slideLayouts/slideLayout78.xml" ContentType="application/vnd.openxmlformats-officedocument.presentationml.slideLayout+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slideLayouts/slideLayout58.xml" ContentType="application/vnd.openxmlformats-officedocument.presentationml.slideLayout+xml"/>
  <Override PartName="/ppt/slideLayouts/slideLayout67.xml" ContentType="application/vnd.openxmlformats-officedocument.presentationml.slideLayout+xml"/>
  <Override PartName="/ppt/theme/theme4.xml" ContentType="application/vnd.openxmlformats-officedocument.theme+xml"/>
  <Override PartName="/ppt/slideLayouts/slideLayout76.xml" ContentType="application/vnd.openxmlformats-officedocument.presentationml.slideLayout+xml"/>
  <Override PartName="/ppt/slideLayouts/slideLayout85.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7.xml" ContentType="application/vnd.openxmlformats-officedocument.presentationml.slideLayout+xml"/>
  <Override PartName="/ppt/slideLayouts/slideLayout56.xml" ContentType="application/vnd.openxmlformats-officedocument.presentationml.slideLayout+xml"/>
  <Override PartName="/ppt/slideLayouts/slideLayout65.xml" ContentType="application/vnd.openxmlformats-officedocument.presentationml.slideLayout+xml"/>
  <Override PartName="/ppt/slideLayouts/slideLayout74.xml" ContentType="application/vnd.openxmlformats-officedocument.presentationml.slideLayout+xml"/>
  <Override PartName="/ppt/slideLayouts/slideLayout83.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63.xml" ContentType="application/vnd.openxmlformats-officedocument.presentationml.slideLayout+xml"/>
  <Override PartName="/ppt/slideLayouts/slideLayout72.xml" ContentType="application/vnd.openxmlformats-officedocument.presentationml.slideLayout+xml"/>
  <Override PartName="/ppt/slideLayouts/slideLayout81.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61.xml" ContentType="application/vnd.openxmlformats-officedocument.presentationml.slideLayout+xml"/>
  <Override PartName="/ppt/slideLayouts/slideLayout70.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Override PartName="/ppt/slideLayouts/slideLayout10.xml" ContentType="application/vnd.openxmlformats-officedocument.presentationml.slideLayout+xml"/>
  <Override PartName="/ppt/slideMasters/slideMaster5.xml" ContentType="application/vnd.openxmlformats-officedocument.presentationml.slideMaster+xml"/>
  <Override PartName="/ppt/slides/slide8.xml" ContentType="application/vnd.openxmlformats-officedocument.presentationml.slide+xml"/>
  <Override PartName="/ppt/slideLayouts/slideLayout59.xml" ContentType="application/vnd.openxmlformats-officedocument.presentationml.slideLayout+xml"/>
  <Override PartName="/ppt/slideLayouts/slideLayout68.xml" ContentType="application/vnd.openxmlformats-officedocument.presentationml.slideLayout+xml"/>
  <Override PartName="/ppt/slideLayouts/slideLayout79.xml" ContentType="application/vnd.openxmlformats-officedocument.presentationml.slideLayout+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Layouts/slideLayout66.xml" ContentType="application/vnd.openxmlformats-officedocument.presentationml.slideLayout+xml"/>
  <Override PartName="/ppt/slideLayouts/slideLayout77.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slideLayouts/slideLayout8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Override PartName="/ppt/slideLayouts/slideLayout62.xml" ContentType="application/vnd.openxmlformats-officedocument.presentationml.slideLayout+xml"/>
  <Override PartName="/ppt/slideLayouts/slideLayout73.xml" ContentType="application/vnd.openxmlformats-officedocument.presentationml.slideLayout+xml"/>
  <Default Extension="rels" ContentType="application/vnd.openxmlformats-package.relationships+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51.xml" ContentType="application/vnd.openxmlformats-officedocument.presentationml.slideLayout+xml"/>
  <Override PartName="/ppt/slideLayouts/slideLayout80.xml" ContentType="application/vnd.openxmlformats-officedocument.presentationml.slideLayout+xml"/>
  <Override PartName="/ppt/slides/slide12.xml" ContentType="application/vnd.openxmlformats-officedocument.presentationml.slide+xml"/>
  <Override PartName="/ppt/slideLayouts/slideLayout11.xml" ContentType="application/vnd.openxmlformats-officedocument.presentationml.slideLayout+xml"/>
  <Override PartName="/ppt/slideLayouts/slideLayout4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96" r:id="rId3"/>
    <p:sldMasterId id="2147483714" r:id="rId4"/>
    <p:sldMasterId id="2147483744"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4" d="100"/>
          <a:sy n="84" d="100"/>
        </p:scale>
        <p:origin x="-624" y="-6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cstate="print">
              <a:extLst>
                <a:ext uri="{28A0092B-C50C-407E-A947-70E740481C1C}">
                  <a14:useLocalDpi xmlns:a14="http://schemas.microsoft.com/office/drawing/2010/main" xmlns=""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cstate="print">
              <a:extLst>
                <a:ext uri="{28A0092B-C50C-407E-A947-70E740481C1C}">
                  <a14:useLocalDpi xmlns:a14="http://schemas.microsoft.com/office/drawing/2010/main" xmlns=""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BC62093F-FF11-4BCA-8AAD-F6C4E5BAFC47}" type="slidenum">
              <a:rPr lang="en-IN" smtClean="0"/>
              <a:pPr/>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210831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602824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871067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083609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256048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C62093F-FF11-4BCA-8AAD-F6C4E5BAFC47}"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790951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219891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682673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395948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567114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410821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58032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124192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838103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4100201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308219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1884816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5331987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648727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1371619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8640768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4235821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777425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8272732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6528093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8472517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459126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1341702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636566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831254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9127104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857168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5459858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9416262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2495195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1830878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7378309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9948009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8971498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28794000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3023923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7361606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5585850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9267362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0269807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8948444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0254949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355257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0156601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0505435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9531812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7597078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1657906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7841925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61616244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38718603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181808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3745992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7755397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946477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63268831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35091060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99764112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22388301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68953655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8391627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22329863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77972546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54471133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10394132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2546908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71965350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66104234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57765214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82335451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67313081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78030752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97131762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4532825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332874217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37958171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406411382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53818021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91632415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74686-13B7-4F4F-840F-F04B492D229A}" type="datetimeFigureOut">
              <a:rPr lang="en-IN" smtClean="0"/>
              <a:pPr/>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3280234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10.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8.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1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image" Target="../media/image7.jpeg"/><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theme" Target="../theme/theme4.xml"/><Relationship Id="rId3" Type="http://schemas.openxmlformats.org/officeDocument/2006/relationships/slideLayout" Target="../slideLayouts/slideLayout54.xml"/><Relationship Id="rId21" Type="http://schemas.openxmlformats.org/officeDocument/2006/relationships/image" Target="../media/image10.png"/><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image" Target="../media/image9.png"/><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image" Target="../media/image8.png"/><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image" Target="../media/image1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18" Type="http://schemas.openxmlformats.org/officeDocument/2006/relationships/theme" Target="../theme/theme5.xml"/><Relationship Id="rId3" Type="http://schemas.openxmlformats.org/officeDocument/2006/relationships/slideLayout" Target="../slideLayouts/slideLayout71.xml"/><Relationship Id="rId21" Type="http://schemas.openxmlformats.org/officeDocument/2006/relationships/image" Target="../media/image10.png"/><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openxmlformats.org/officeDocument/2006/relationships/slideLayout" Target="../slideLayouts/slideLayout85.xml"/><Relationship Id="rId2" Type="http://schemas.openxmlformats.org/officeDocument/2006/relationships/slideLayout" Target="../slideLayouts/slideLayout70.xml"/><Relationship Id="rId16" Type="http://schemas.openxmlformats.org/officeDocument/2006/relationships/slideLayout" Target="../slideLayouts/slideLayout84.xml"/><Relationship Id="rId20" Type="http://schemas.openxmlformats.org/officeDocument/2006/relationships/image" Target="../media/image9.png"/><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19" Type="http://schemas.openxmlformats.org/officeDocument/2006/relationships/image" Target="../media/image8.png"/><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 Id="rId22" Type="http://schemas.openxmlformats.org/officeDocument/2006/relationships/image" Target="../media/image1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cstate="print">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cstate="print">
              <a:extLst>
                <a:ext uri="{28A0092B-C50C-407E-A947-70E740481C1C}">
                  <a14:useLocalDpi xmlns:a14="http://schemas.microsoft.com/office/drawing/2010/main" xmlns=""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cstate="print">
              <a:extLst>
                <a:ext uri="{28A0092B-C50C-407E-A947-70E740481C1C}">
                  <a14:useLocalDpi xmlns:a14="http://schemas.microsoft.com/office/drawing/2010/main" xmlns=""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C74686-13B7-4F4F-840F-F04B492D229A}" type="datetimeFigureOut">
              <a:rPr lang="en-IN" smtClean="0"/>
              <a:pPr/>
              <a:t>20-07-2026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9177260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5C74686-13B7-4F4F-840F-F04B492D229A}" type="datetimeFigureOut">
              <a:rPr lang="en-IN" smtClean="0"/>
              <a:pPr/>
              <a:t>20-07-2026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75318607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5C74686-13B7-4F4F-840F-F04B492D229A}" type="datetimeFigureOut">
              <a:rPr lang="en-IN" smtClean="0"/>
              <a:pPr/>
              <a:t>20-07-2026</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15864389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5C74686-13B7-4F4F-840F-F04B492D229A}" type="datetimeFigureOut">
              <a:rPr lang="en-IN" smtClean="0"/>
              <a:pPr/>
              <a:t>20-07-2026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10466649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5C74686-13B7-4F4F-840F-F04B492D229A}" type="datetimeFigureOut">
              <a:rPr lang="en-IN" smtClean="0"/>
              <a:pPr/>
              <a:t>20-07-2026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C62093F-FF11-4BCA-8AAD-F6C4E5BAFC47}" type="slidenum">
              <a:rPr lang="en-IN" smtClean="0"/>
              <a:pPr/>
              <a:t>‹#›</a:t>
            </a:fld>
            <a:endParaRPr lang="en-IN"/>
          </a:p>
        </p:txBody>
      </p:sp>
    </p:spTree>
    <p:extLst>
      <p:ext uri="{BB962C8B-B14F-4D97-AF65-F5344CB8AC3E}">
        <p14:creationId xmlns:p14="http://schemas.microsoft.com/office/powerpoint/2010/main" xmlns="" val="207458979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0.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0.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6401/JQSH-23-42" TargetMode="External"/><Relationship Id="rId3" Type="http://schemas.openxmlformats.org/officeDocument/2006/relationships/hyperlink" Target="https://www.theguardian.com/society/2013/feb/06/mid-staffs-hospital-scandal-guide" TargetMode="External"/><Relationship Id="rId7" Type="http://schemas.openxmlformats.org/officeDocument/2006/relationships/hyperlink" Target="https://doi.org/10.31315/opsi.v15i2.7445" TargetMode="External"/><Relationship Id="rId2" Type="http://schemas.openxmlformats.org/officeDocument/2006/relationships/hyperlink" Target="https://assets.publishing.service.gov.uk/government/uploads/system/uploads/attachment_data/file/279124/0947.pdf" TargetMode="External"/><Relationship Id="rId1" Type="http://schemas.openxmlformats.org/officeDocument/2006/relationships/slideLayout" Target="../slideLayouts/slideLayout70.xml"/><Relationship Id="rId6" Type="http://schemas.openxmlformats.org/officeDocument/2006/relationships/hyperlink" Target="https://doi.org/10.1016/j.lanmic.2025.101215" TargetMode="External"/><Relationship Id="rId11" Type="http://schemas.openxmlformats.org/officeDocument/2006/relationships/hyperlink" Target="https://www.england.nhs.uk/estates/national-standards-of-healthcare-cleanliness/" TargetMode="External"/><Relationship Id="rId5" Type="http://schemas.openxmlformats.org/officeDocument/2006/relationships/hyperlink" Target="https://doi.org/10.1007/s42797-023-00091-7" TargetMode="External"/><Relationship Id="rId10" Type="http://schemas.openxmlformats.org/officeDocument/2006/relationships/hyperlink" Target="https://commonslibrary.parliament.uk/research-briefings/sn06690/" TargetMode="External"/><Relationship Id="rId4" Type="http://schemas.openxmlformats.org/officeDocument/2006/relationships/hyperlink" Target="https://www.bps.org.uk/psychologist/mid-staffordshire-hospital-report" TargetMode="External"/><Relationship Id="rId9" Type="http://schemas.openxmlformats.org/officeDocument/2006/relationships/hyperlink" Target="https://www.england.nhs.uk/wp-content/uploads/2020/08/190708_Patient_Safety_Strategy_for_website_v4.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aqua.nhs.uk/wp-content/uploads/2023/07/qsir-pdsa-cycles-model-for-improvement.pdf" TargetMode="External"/><Relationship Id="rId3" Type="http://schemas.openxmlformats.org/officeDocument/2006/relationships/hyperlink" Target="https://www.legislation.gov.uk/ukdsi/2014/9780111117613/regulation/20" TargetMode="External"/><Relationship Id="rId7" Type="http://schemas.openxmlformats.org/officeDocument/2006/relationships/hyperlink" Target="https://www.researchgate.net/profile/Gideon-Gyampoh/publication/382821234_A_Comprehensive_Review_of_Effective_Patient_Safety_and_Quality_Improvement_Programs_in_Healthcare_Facilities/links/66c686a597265406eaa0606d/A-Comprehensive-Review-of-Effective-Patient-Safety-and-Quality-Improvement-Programs-in-Healthcare-Facilities.pdf" TargetMode="External"/><Relationship Id="rId2" Type="http://schemas.openxmlformats.org/officeDocument/2006/relationships/hyperlink" Target="https://www.cqc.org.uk/about-us/services-we-regulate" TargetMode="External"/><Relationship Id="rId1" Type="http://schemas.openxmlformats.org/officeDocument/2006/relationships/slideLayout" Target="../slideLayouts/slideLayout70.xml"/><Relationship Id="rId6" Type="http://schemas.openxmlformats.org/officeDocument/2006/relationships/hyperlink" Target="https://doi.org/10.3390/ijerph20032022" TargetMode="External"/><Relationship Id="rId5" Type="http://schemas.openxmlformats.org/officeDocument/2006/relationships/hyperlink" Target="https://doi.org/10.3390/nursrep13030108" TargetMode="External"/><Relationship Id="rId10" Type="http://schemas.openxmlformats.org/officeDocument/2006/relationships/hyperlink" Target="https://www.theguardian.com/society/2013/feb/06/mid-staffs-hospital-scandal-guide" TargetMode="External"/><Relationship Id="rId4" Type="http://schemas.openxmlformats.org/officeDocument/2006/relationships/hyperlink" Target="https://journals.lww.com/pmrr/fulltext/2025/07001/role_of_safe_water,_sanitation,_hygiene_practices.5.aspx" TargetMode="External"/><Relationship Id="rId9" Type="http://schemas.openxmlformats.org/officeDocument/2006/relationships/hyperlink" Target="https://www.tandfonline.com/doi/pdf/10.2147/JMDH.S5008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3843" y="2407824"/>
            <a:ext cx="7832036" cy="2387600"/>
          </a:xfrm>
        </p:spPr>
        <p:txBody>
          <a:bodyPr>
            <a:noAutofit/>
          </a:bodyPr>
          <a:lstStyle/>
          <a:p>
            <a:r>
              <a:rPr lang="en-IN" sz="1800" b="1" dirty="0">
                <a:latin typeface="Arial" panose="020B0604020202020204" pitchFamily="34" charset="0"/>
                <a:cs typeface="Arial" panose="020B0604020202020204" pitchFamily="34" charset="0"/>
              </a:rPr>
              <a:t>Module</a:t>
            </a:r>
            <a:r>
              <a:rPr lang="en-IN"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Quality Assurance and Service Improvements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Module code</a:t>
            </a:r>
            <a:r>
              <a:rPr lang="en-US" sz="1800" dirty="0">
                <a:latin typeface="Arial" panose="020B0604020202020204" pitchFamily="34" charset="0"/>
                <a:cs typeface="Arial" panose="020B0604020202020204" pitchFamily="34" charset="0"/>
              </a:rPr>
              <a:t>: LCHS7006</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Assignment Title</a:t>
            </a:r>
            <a:r>
              <a:rPr lang="en-US" sz="1800" dirty="0">
                <a:latin typeface="Arial" panose="020B0604020202020204" pitchFamily="34" charset="0"/>
                <a:cs typeface="Arial" panose="020B0604020202020204" pitchFamily="34" charset="0"/>
              </a:rPr>
              <a:t>: Component 1</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Individual </a:t>
            </a:r>
            <a:r>
              <a:rPr lang="en-US" sz="1800" dirty="0" smtClean="0">
                <a:latin typeface="Arial" panose="020B0604020202020204" pitchFamily="34" charset="0"/>
                <a:cs typeface="Arial" panose="020B0604020202020204" pitchFamily="34" charset="0"/>
              </a:rPr>
              <a:t>Presentation</a:t>
            </a: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Student </a:t>
            </a:r>
            <a:r>
              <a:rPr lang="en-US" sz="1800" b="1" dirty="0" smtClean="0">
                <a:latin typeface="Arial" panose="020B0604020202020204" pitchFamily="34" charset="0"/>
                <a:cs typeface="Arial" panose="020B0604020202020204" pitchFamily="34" charset="0"/>
              </a:rPr>
              <a:t>ID</a:t>
            </a:r>
            <a:r>
              <a:rPr lang="en-US" sz="1800" dirty="0" smtClean="0">
                <a:latin typeface="Arial" panose="020B0604020202020204" pitchFamily="34" charset="0"/>
                <a:cs typeface="Arial" panose="020B0604020202020204" pitchFamily="34" charset="0"/>
              </a:rPr>
              <a:t>: Tufel Tajuddin Arab</a:t>
            </a: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Student </a:t>
            </a:r>
            <a:r>
              <a:rPr lang="en-US" sz="1800" b="1" dirty="0" smtClean="0">
                <a:latin typeface="Arial" panose="020B0604020202020204" pitchFamily="34" charset="0"/>
                <a:cs typeface="Arial" panose="020B0604020202020204" pitchFamily="34" charset="0"/>
              </a:rPr>
              <a:t>Name</a:t>
            </a:r>
            <a:r>
              <a:rPr lang="en-US" sz="1800" dirty="0" smtClean="0">
                <a:latin typeface="Arial" panose="020B0604020202020204" pitchFamily="34" charset="0"/>
                <a:cs typeface="Arial" panose="020B0604020202020204" pitchFamily="34" charset="0"/>
              </a:rPr>
              <a:t>: 2530247</a:t>
            </a:r>
            <a:endParaRPr lang="en-IN" sz="3600" dirty="0">
              <a:latin typeface="Arial" panose="020B0604020202020204" pitchFamily="34" charset="0"/>
              <a:cs typeface="Arial" panose="020B0604020202020204" pitchFamily="34" charset="0"/>
            </a:endParaRPr>
          </a:p>
        </p:txBody>
      </p:sp>
      <p:sp>
        <p:nvSpPr>
          <p:cNvPr id="4" name="TextBox 3"/>
          <p:cNvSpPr txBox="1"/>
          <p:nvPr/>
        </p:nvSpPr>
        <p:spPr>
          <a:xfrm>
            <a:off x="3443399" y="1692999"/>
            <a:ext cx="5241564" cy="369332"/>
          </a:xfrm>
          <a:prstGeom prst="rect">
            <a:avLst/>
          </a:prstGeom>
          <a:noFill/>
        </p:spPr>
        <p:txBody>
          <a:bodyPr wrap="none" rtlCol="0">
            <a:spAutoFit/>
          </a:bodyPr>
          <a:lstStyle/>
          <a:p>
            <a:pPr algn="ctr"/>
            <a:r>
              <a:rPr lang="en-US" b="1" dirty="0" smtClean="0">
                <a:latin typeface="Arial" pitchFamily="34" charset="0"/>
                <a:cs typeface="Arial" pitchFamily="34" charset="0"/>
              </a:rPr>
              <a:t>MSc Public Health And Social Care in Practice</a:t>
            </a:r>
            <a:endParaRPr lang="en-US" b="1" dirty="0">
              <a:latin typeface="Arial" pitchFamily="34" charset="0"/>
              <a:cs typeface="Arial" pitchFamily="34" charset="0"/>
            </a:endParaRPr>
          </a:p>
        </p:txBody>
      </p:sp>
      <p:sp>
        <p:nvSpPr>
          <p:cNvPr id="5" name="TextBox 4"/>
          <p:cNvSpPr txBox="1"/>
          <p:nvPr/>
        </p:nvSpPr>
        <p:spPr>
          <a:xfrm>
            <a:off x="3621386" y="2136618"/>
            <a:ext cx="4812728" cy="369332"/>
          </a:xfrm>
          <a:prstGeom prst="rect">
            <a:avLst/>
          </a:prstGeom>
          <a:noFill/>
        </p:spPr>
        <p:txBody>
          <a:bodyPr wrap="none" rtlCol="0">
            <a:spAutoFit/>
          </a:bodyPr>
          <a:lstStyle/>
          <a:p>
            <a:pPr algn="ctr"/>
            <a:r>
              <a:rPr lang="en-US" b="1" dirty="0" smtClean="0"/>
              <a:t>Mid Staffordshire NHS Foundation Trust (UK)</a:t>
            </a:r>
            <a:endParaRPr lang="en-US" b="1" dirty="0"/>
          </a:p>
        </p:txBody>
      </p:sp>
    </p:spTree>
    <p:extLst>
      <p:ext uri="{BB962C8B-B14F-4D97-AF65-F5344CB8AC3E}">
        <p14:creationId xmlns:p14="http://schemas.microsoft.com/office/powerpoint/2010/main" xmlns="" val="4154249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44778"/>
          </a:xfrm>
        </p:spPr>
        <p:txBody>
          <a:bodyPr/>
          <a:lstStyle/>
          <a:p>
            <a:pPr algn="ctr"/>
            <a:r>
              <a:rPr lang="en-IN" sz="2800" b="1" dirty="0">
                <a:latin typeface="Arial" panose="020B0604020202020204" pitchFamily="34" charset="0"/>
                <a:cs typeface="Arial" panose="020B0604020202020204" pitchFamily="34" charset="0"/>
              </a:rPr>
              <a:t>Table of content</a:t>
            </a:r>
          </a:p>
        </p:txBody>
      </p:sp>
      <p:graphicFrame>
        <p:nvGraphicFramePr>
          <p:cNvPr id="4" name="Table 3"/>
          <p:cNvGraphicFramePr>
            <a:graphicFrameLocks noGrp="1"/>
          </p:cNvGraphicFramePr>
          <p:nvPr>
            <p:extLst>
              <p:ext uri="{D42A27DB-BD31-4B8C-83A1-F6EECF244321}">
                <p14:modId xmlns:p14="http://schemas.microsoft.com/office/powerpoint/2010/main" xmlns="" val="2105968168"/>
              </p:ext>
            </p:extLst>
          </p:nvPr>
        </p:nvGraphicFramePr>
        <p:xfrm>
          <a:off x="490330" y="1090727"/>
          <a:ext cx="9939131" cy="5562600"/>
        </p:xfrm>
        <a:graphic>
          <a:graphicData uri="http://schemas.openxmlformats.org/drawingml/2006/table">
            <a:tbl>
              <a:tblPr firstRow="1" bandRow="1">
                <a:tableStyleId>{00A15C55-8517-42AA-B614-E9B94910E393}</a:tableStyleId>
              </a:tblPr>
              <a:tblGrid>
                <a:gridCol w="1086679">
                  <a:extLst>
                    <a:ext uri="{9D8B030D-6E8A-4147-A177-3AD203B41FA5}">
                      <a16:colId xmlns:a16="http://schemas.microsoft.com/office/drawing/2014/main" xmlns="" val="3380746217"/>
                    </a:ext>
                  </a:extLst>
                </a:gridCol>
                <a:gridCol w="8852452">
                  <a:extLst>
                    <a:ext uri="{9D8B030D-6E8A-4147-A177-3AD203B41FA5}">
                      <a16:colId xmlns:a16="http://schemas.microsoft.com/office/drawing/2014/main" xmlns="" val="1585594353"/>
                    </a:ext>
                  </a:extLst>
                </a:gridCol>
              </a:tblGrid>
              <a:tr h="370840">
                <a:tc>
                  <a:txBody>
                    <a:bodyPr/>
                    <a:lstStyle/>
                    <a:p>
                      <a:pPr algn="ctr"/>
                      <a:r>
                        <a:rPr lang="en-IN" sz="1600" dirty="0">
                          <a:latin typeface="Arial" panose="020B0604020202020204" pitchFamily="34" charset="0"/>
                          <a:cs typeface="Arial" panose="020B0604020202020204" pitchFamily="34" charset="0"/>
                        </a:rPr>
                        <a:t>Slide No.</a:t>
                      </a:r>
                    </a:p>
                  </a:txBody>
                  <a:tcPr/>
                </a:tc>
                <a:tc>
                  <a:txBody>
                    <a:bodyPr/>
                    <a:lstStyle/>
                    <a:p>
                      <a:pPr algn="ctr"/>
                      <a:r>
                        <a:rPr lang="en-IN" sz="1600" dirty="0">
                          <a:latin typeface="Arial" panose="020B0604020202020204" pitchFamily="34" charset="0"/>
                          <a:cs typeface="Arial" panose="020B0604020202020204" pitchFamily="34" charset="0"/>
                        </a:rPr>
                        <a:t>Content </a:t>
                      </a:r>
                    </a:p>
                  </a:txBody>
                  <a:tcPr/>
                </a:tc>
                <a:extLst>
                  <a:ext uri="{0D108BD9-81ED-4DB2-BD59-A6C34878D82A}">
                    <a16:rowId xmlns:a16="http://schemas.microsoft.com/office/drawing/2014/main" xmlns="" val="3931404663"/>
                  </a:ext>
                </a:extLst>
              </a:tr>
              <a:tr h="370840">
                <a:tc>
                  <a:txBody>
                    <a:bodyPr/>
                    <a:lstStyle/>
                    <a:p>
                      <a:pPr algn="ctr"/>
                      <a:r>
                        <a:rPr lang="en-IN" sz="1400" dirty="0">
                          <a:latin typeface="Arial" panose="020B0604020202020204" pitchFamily="34" charset="0"/>
                          <a:cs typeface="Arial" panose="020B0604020202020204" pitchFamily="34" charset="0"/>
                        </a:rPr>
                        <a:t>3</a:t>
                      </a:r>
                    </a:p>
                  </a:txBody>
                  <a:tcPr/>
                </a:tc>
                <a:tc>
                  <a:txBody>
                    <a:bodyPr/>
                    <a:lstStyle/>
                    <a:p>
                      <a:pPr algn="ctr"/>
                      <a:r>
                        <a:rPr lang="en-US" sz="1400" b="0" dirty="0">
                          <a:latin typeface="Arial" panose="020B0604020202020204" pitchFamily="34" charset="0"/>
                          <a:cs typeface="Arial" panose="020B0604020202020204" pitchFamily="34" charset="0"/>
                        </a:rPr>
                        <a:t>Overview of the case study</a:t>
                      </a:r>
                      <a:endParaRPr lang="en-IN" sz="14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3417066700"/>
                  </a:ext>
                </a:extLst>
              </a:tr>
              <a:tr h="370840">
                <a:tc>
                  <a:txBody>
                    <a:bodyPr/>
                    <a:lstStyle/>
                    <a:p>
                      <a:pPr algn="ctr"/>
                      <a:r>
                        <a:rPr lang="en-IN" sz="1400" dirty="0">
                          <a:latin typeface="Arial" panose="020B0604020202020204" pitchFamily="34" charset="0"/>
                          <a:cs typeface="Arial" panose="020B0604020202020204" pitchFamily="34" charset="0"/>
                        </a:rPr>
                        <a:t>4</a:t>
                      </a:r>
                    </a:p>
                  </a:txBody>
                  <a:tcPr/>
                </a:tc>
                <a:tc>
                  <a:txBody>
                    <a:bodyPr/>
                    <a:lstStyle/>
                    <a:p>
                      <a:pPr algn="ctr"/>
                      <a:r>
                        <a:rPr lang="en-US" sz="1400" dirty="0">
                          <a:latin typeface="Arial" panose="020B0604020202020204" pitchFamily="34" charset="0"/>
                          <a:cs typeface="Arial" panose="020B0604020202020204" pitchFamily="34" charset="0"/>
                        </a:rPr>
                        <a:t>Root cause of the problem</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4237404487"/>
                  </a:ext>
                </a:extLst>
              </a:tr>
              <a:tr h="370840">
                <a:tc>
                  <a:txBody>
                    <a:bodyPr/>
                    <a:lstStyle/>
                    <a:p>
                      <a:pPr algn="ctr"/>
                      <a:r>
                        <a:rPr lang="en-IN" sz="1400" dirty="0">
                          <a:latin typeface="Arial" panose="020B0604020202020204" pitchFamily="34" charset="0"/>
                          <a:cs typeface="Arial" panose="020B0604020202020204" pitchFamily="34" charset="0"/>
                        </a:rPr>
                        <a:t>5</a:t>
                      </a:r>
                    </a:p>
                  </a:txBody>
                  <a:tcPr/>
                </a:tc>
                <a:tc>
                  <a:txBody>
                    <a:bodyPr/>
                    <a:lstStyle/>
                    <a:p>
                      <a:pPr algn="ctr"/>
                      <a:r>
                        <a:rPr lang="en-IN" sz="1400" b="0" dirty="0">
                          <a:latin typeface="Arial" panose="020B0604020202020204" pitchFamily="34" charset="0"/>
                          <a:cs typeface="Arial" panose="020B0604020202020204" pitchFamily="34" charset="0"/>
                        </a:rPr>
                        <a:t>Analysis of organisational failure in different layers using the Swiss cheese model</a:t>
                      </a:r>
                    </a:p>
                  </a:txBody>
                  <a:tcPr/>
                </a:tc>
                <a:extLst>
                  <a:ext uri="{0D108BD9-81ED-4DB2-BD59-A6C34878D82A}">
                    <a16:rowId xmlns:a16="http://schemas.microsoft.com/office/drawing/2014/main" xmlns="" val="3340978065"/>
                  </a:ext>
                </a:extLst>
              </a:tr>
              <a:tr h="370840">
                <a:tc>
                  <a:txBody>
                    <a:bodyPr/>
                    <a:lstStyle/>
                    <a:p>
                      <a:pPr algn="ctr"/>
                      <a:r>
                        <a:rPr lang="en-IN" sz="1400" dirty="0">
                          <a:latin typeface="Arial" panose="020B0604020202020204" pitchFamily="34" charset="0"/>
                          <a:cs typeface="Arial" panose="020B0604020202020204" pitchFamily="34" charset="0"/>
                        </a:rPr>
                        <a:t>6</a:t>
                      </a:r>
                    </a:p>
                  </a:txBody>
                  <a:tcPr/>
                </a:tc>
                <a:tc>
                  <a:txBody>
                    <a:bodyPr/>
                    <a:lstStyle/>
                    <a:p>
                      <a:pPr algn="ctr"/>
                      <a:r>
                        <a:rPr lang="en-US" sz="1400" dirty="0">
                          <a:latin typeface="Arial" panose="020B0604020202020204" pitchFamily="34" charset="0"/>
                          <a:cs typeface="Arial" panose="020B0604020202020204" pitchFamily="34" charset="0"/>
                        </a:rPr>
                        <a:t>Problem analysis with the fishbone diagram </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3941446050"/>
                  </a:ext>
                </a:extLst>
              </a:tr>
              <a:tr h="370840">
                <a:tc>
                  <a:txBody>
                    <a:bodyPr/>
                    <a:lstStyle/>
                    <a:p>
                      <a:pPr algn="ctr"/>
                      <a:r>
                        <a:rPr lang="en-IN" sz="1400" dirty="0">
                          <a:latin typeface="Arial" panose="020B0604020202020204" pitchFamily="34" charset="0"/>
                          <a:cs typeface="Arial" panose="020B0604020202020204" pitchFamily="34" charset="0"/>
                        </a:rPr>
                        <a:t>7</a:t>
                      </a:r>
                    </a:p>
                  </a:txBody>
                  <a:tcPr/>
                </a:tc>
                <a:tc>
                  <a:txBody>
                    <a:bodyPr/>
                    <a:lstStyle/>
                    <a:p>
                      <a:pPr algn="ctr"/>
                      <a:r>
                        <a:rPr lang="en-US" sz="1400" dirty="0">
                          <a:latin typeface="Arial" panose="020B0604020202020204" pitchFamily="34" charset="0"/>
                          <a:cs typeface="Arial" panose="020B0604020202020204" pitchFamily="34" charset="0"/>
                        </a:rPr>
                        <a:t>Analyse the policy issues contributing to the root cause and service failure</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551807702"/>
                  </a:ext>
                </a:extLst>
              </a:tr>
              <a:tr h="370840">
                <a:tc>
                  <a:txBody>
                    <a:bodyPr/>
                    <a:lstStyle/>
                    <a:p>
                      <a:pPr algn="ctr"/>
                      <a:r>
                        <a:rPr lang="en-IN" sz="1400" dirty="0">
                          <a:latin typeface="Arial" panose="020B0604020202020204" pitchFamily="34" charset="0"/>
                          <a:cs typeface="Arial" panose="020B0604020202020204" pitchFamily="34" charset="0"/>
                        </a:rPr>
                        <a:t>8</a:t>
                      </a:r>
                    </a:p>
                  </a:txBody>
                  <a:tcPr/>
                </a:tc>
                <a:tc>
                  <a:txBody>
                    <a:bodyPr/>
                    <a:lstStyle/>
                    <a:p>
                      <a:pPr algn="ctr"/>
                      <a:r>
                        <a:rPr lang="en-US" sz="1400" dirty="0">
                          <a:latin typeface="Arial" panose="020B0604020202020204" pitchFamily="34" charset="0"/>
                          <a:cs typeface="Arial" panose="020B0604020202020204" pitchFamily="34" charset="0"/>
                        </a:rPr>
                        <a:t>Analyse the policy issues contributing to the root cause and service failure (Continued)</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3162384745"/>
                  </a:ext>
                </a:extLst>
              </a:tr>
              <a:tr h="370840">
                <a:tc>
                  <a:txBody>
                    <a:bodyPr/>
                    <a:lstStyle/>
                    <a:p>
                      <a:pPr algn="ctr"/>
                      <a:r>
                        <a:rPr lang="en-IN" sz="1400" dirty="0">
                          <a:latin typeface="Arial" panose="020B0604020202020204" pitchFamily="34" charset="0"/>
                          <a:cs typeface="Arial" panose="020B0604020202020204" pitchFamily="34" charset="0"/>
                        </a:rPr>
                        <a:t>9</a:t>
                      </a:r>
                    </a:p>
                  </a:txBody>
                  <a:tcPr/>
                </a:tc>
                <a:tc>
                  <a:txBody>
                    <a:bodyPr/>
                    <a:lstStyle/>
                    <a:p>
                      <a:pPr algn="ctr"/>
                      <a:r>
                        <a:rPr lang="en-IN" sz="1400" dirty="0">
                          <a:latin typeface="Arial" panose="020B0604020202020204" pitchFamily="34" charset="0"/>
                          <a:cs typeface="Arial" panose="020B0604020202020204" pitchFamily="34" charset="0"/>
                        </a:rPr>
                        <a:t>Impact on service provision</a:t>
                      </a:r>
                    </a:p>
                  </a:txBody>
                  <a:tcPr/>
                </a:tc>
                <a:extLst>
                  <a:ext uri="{0D108BD9-81ED-4DB2-BD59-A6C34878D82A}">
                    <a16:rowId xmlns:a16="http://schemas.microsoft.com/office/drawing/2014/main" xmlns="" val="3822863707"/>
                  </a:ext>
                </a:extLst>
              </a:tr>
              <a:tr h="370840">
                <a:tc>
                  <a:txBody>
                    <a:bodyPr/>
                    <a:lstStyle/>
                    <a:p>
                      <a:pPr algn="ctr"/>
                      <a:r>
                        <a:rPr lang="en-IN" sz="1400" dirty="0">
                          <a:latin typeface="Arial" panose="020B0604020202020204" pitchFamily="34" charset="0"/>
                          <a:cs typeface="Arial" panose="020B0604020202020204" pitchFamily="34" charset="0"/>
                        </a:rPr>
                        <a:t>10</a:t>
                      </a:r>
                    </a:p>
                  </a:txBody>
                  <a:tcPr/>
                </a:tc>
                <a:tc>
                  <a:txBody>
                    <a:bodyPr/>
                    <a:lstStyle/>
                    <a:p>
                      <a:pPr algn="ctr"/>
                      <a:r>
                        <a:rPr lang="en-IN" sz="1400" dirty="0">
                          <a:latin typeface="Arial" panose="020B0604020202020204" pitchFamily="34" charset="0"/>
                          <a:cs typeface="Arial" panose="020B0604020202020204" pitchFamily="34" charset="0"/>
                        </a:rPr>
                        <a:t>Benchmarking Gap</a:t>
                      </a:r>
                    </a:p>
                  </a:txBody>
                  <a:tcPr/>
                </a:tc>
                <a:extLst>
                  <a:ext uri="{0D108BD9-81ED-4DB2-BD59-A6C34878D82A}">
                    <a16:rowId xmlns:a16="http://schemas.microsoft.com/office/drawing/2014/main" xmlns="" val="1695378121"/>
                  </a:ext>
                </a:extLst>
              </a:tr>
              <a:tr h="370840">
                <a:tc>
                  <a:txBody>
                    <a:bodyPr/>
                    <a:lstStyle/>
                    <a:p>
                      <a:pPr algn="ctr"/>
                      <a:r>
                        <a:rPr lang="en-IN" sz="1400" dirty="0">
                          <a:latin typeface="Arial" panose="020B0604020202020204" pitchFamily="34" charset="0"/>
                          <a:cs typeface="Arial" panose="020B0604020202020204" pitchFamily="34" charset="0"/>
                        </a:rPr>
                        <a:t>11</a:t>
                      </a:r>
                    </a:p>
                  </a:txBody>
                  <a:tcPr/>
                </a:tc>
                <a:tc>
                  <a:txBody>
                    <a:bodyPr/>
                    <a:lstStyle/>
                    <a:p>
                      <a:pPr algn="ctr"/>
                      <a:r>
                        <a:rPr lang="en-IN" sz="1400" dirty="0">
                          <a:latin typeface="Arial" panose="020B0604020202020204" pitchFamily="34" charset="0"/>
                          <a:cs typeface="Arial" panose="020B0604020202020204" pitchFamily="34" charset="0"/>
                        </a:rPr>
                        <a:t>Leadership strategy for change</a:t>
                      </a:r>
                    </a:p>
                  </a:txBody>
                  <a:tcPr/>
                </a:tc>
                <a:extLst>
                  <a:ext uri="{0D108BD9-81ED-4DB2-BD59-A6C34878D82A}">
                    <a16:rowId xmlns:a16="http://schemas.microsoft.com/office/drawing/2014/main" xmlns="" val="2743251829"/>
                  </a:ext>
                </a:extLst>
              </a:tr>
              <a:tr h="370840">
                <a:tc>
                  <a:txBody>
                    <a:bodyPr/>
                    <a:lstStyle/>
                    <a:p>
                      <a:pPr algn="ctr"/>
                      <a:r>
                        <a:rPr lang="en-IN" sz="1400" dirty="0">
                          <a:latin typeface="Arial" panose="020B0604020202020204" pitchFamily="34" charset="0"/>
                          <a:cs typeface="Arial" panose="020B0604020202020204" pitchFamily="34" charset="0"/>
                        </a:rPr>
                        <a:t>12</a:t>
                      </a:r>
                    </a:p>
                  </a:txBody>
                  <a:tcPr/>
                </a:tc>
                <a:tc>
                  <a:txBody>
                    <a:bodyPr/>
                    <a:lstStyle/>
                    <a:p>
                      <a:pPr algn="ctr"/>
                      <a:r>
                        <a:rPr lang="en-IN" sz="1400" dirty="0">
                          <a:latin typeface="Arial" panose="020B0604020202020204" pitchFamily="34" charset="0"/>
                          <a:cs typeface="Arial" panose="020B0604020202020204" pitchFamily="34" charset="0"/>
                        </a:rPr>
                        <a:t>Change management</a:t>
                      </a:r>
                    </a:p>
                  </a:txBody>
                  <a:tcPr/>
                </a:tc>
                <a:extLst>
                  <a:ext uri="{0D108BD9-81ED-4DB2-BD59-A6C34878D82A}">
                    <a16:rowId xmlns:a16="http://schemas.microsoft.com/office/drawing/2014/main" xmlns="" val="3799082811"/>
                  </a:ext>
                </a:extLst>
              </a:tr>
              <a:tr h="370840">
                <a:tc>
                  <a:txBody>
                    <a:bodyPr/>
                    <a:lstStyle/>
                    <a:p>
                      <a:pPr algn="ctr"/>
                      <a:r>
                        <a:rPr lang="en-IN" sz="1400" dirty="0">
                          <a:latin typeface="Arial" panose="020B0604020202020204" pitchFamily="34" charset="0"/>
                          <a:cs typeface="Arial" panose="020B0604020202020204" pitchFamily="34" charset="0"/>
                        </a:rPr>
                        <a:t>13</a:t>
                      </a:r>
                    </a:p>
                  </a:txBody>
                  <a:tcPr/>
                </a:tc>
                <a:tc>
                  <a:txBody>
                    <a:bodyPr/>
                    <a:lstStyle/>
                    <a:p>
                      <a:pPr algn="ctr"/>
                      <a:r>
                        <a:rPr lang="en-IN" sz="1400" dirty="0">
                          <a:latin typeface="Arial" panose="020B0604020202020204" pitchFamily="34" charset="0"/>
                          <a:cs typeface="Arial" panose="020B0604020202020204" pitchFamily="34" charset="0"/>
                        </a:rPr>
                        <a:t>Quality improvement framework</a:t>
                      </a:r>
                    </a:p>
                  </a:txBody>
                  <a:tcPr/>
                </a:tc>
                <a:extLst>
                  <a:ext uri="{0D108BD9-81ED-4DB2-BD59-A6C34878D82A}">
                    <a16:rowId xmlns:a16="http://schemas.microsoft.com/office/drawing/2014/main" xmlns="" val="2183702730"/>
                  </a:ext>
                </a:extLst>
              </a:tr>
              <a:tr h="370840">
                <a:tc>
                  <a:txBody>
                    <a:bodyPr/>
                    <a:lstStyle/>
                    <a:p>
                      <a:pPr algn="ctr"/>
                      <a:r>
                        <a:rPr lang="en-IN" sz="1400" dirty="0">
                          <a:latin typeface="Arial" panose="020B0604020202020204" pitchFamily="34" charset="0"/>
                          <a:cs typeface="Arial" panose="020B0604020202020204" pitchFamily="34" charset="0"/>
                        </a:rPr>
                        <a:t>14</a:t>
                      </a:r>
                    </a:p>
                  </a:txBody>
                  <a:tcPr/>
                </a:tc>
                <a:tc>
                  <a:txBody>
                    <a:bodyPr/>
                    <a:lstStyle/>
                    <a:p>
                      <a:pPr algn="ctr"/>
                      <a:r>
                        <a:rPr lang="en-IN" sz="1400" dirty="0">
                          <a:latin typeface="Arial" panose="020B0604020202020204" pitchFamily="34" charset="0"/>
                          <a:cs typeface="Arial" panose="020B0604020202020204" pitchFamily="34" charset="0"/>
                        </a:rPr>
                        <a:t>Barriers and Recommendation</a:t>
                      </a:r>
                    </a:p>
                  </a:txBody>
                  <a:tcPr/>
                </a:tc>
                <a:extLst>
                  <a:ext uri="{0D108BD9-81ED-4DB2-BD59-A6C34878D82A}">
                    <a16:rowId xmlns:a16="http://schemas.microsoft.com/office/drawing/2014/main" xmlns="" val="2239306620"/>
                  </a:ext>
                </a:extLst>
              </a:tr>
              <a:tr h="370840">
                <a:tc>
                  <a:txBody>
                    <a:bodyPr/>
                    <a:lstStyle/>
                    <a:p>
                      <a:pPr algn="ctr"/>
                      <a:r>
                        <a:rPr lang="en-IN" sz="1400" dirty="0">
                          <a:latin typeface="Arial" panose="020B0604020202020204" pitchFamily="34" charset="0"/>
                          <a:cs typeface="Arial" panose="020B0604020202020204" pitchFamily="34" charset="0"/>
                        </a:rPr>
                        <a:t>15</a:t>
                      </a:r>
                    </a:p>
                  </a:txBody>
                  <a:tcPr/>
                </a:tc>
                <a:tc>
                  <a:txBody>
                    <a:bodyPr/>
                    <a:lstStyle/>
                    <a:p>
                      <a:pPr algn="ctr"/>
                      <a:r>
                        <a:rPr lang="en-IN" sz="1400" dirty="0">
                          <a:latin typeface="Arial" panose="020B0604020202020204" pitchFamily="34" charset="0"/>
                          <a:cs typeface="Arial" panose="020B0604020202020204" pitchFamily="34" charset="0"/>
                        </a:rPr>
                        <a:t>Component 2 Structure</a:t>
                      </a:r>
                    </a:p>
                  </a:txBody>
                  <a:tcPr/>
                </a:tc>
                <a:extLst>
                  <a:ext uri="{0D108BD9-81ED-4DB2-BD59-A6C34878D82A}">
                    <a16:rowId xmlns:a16="http://schemas.microsoft.com/office/drawing/2014/main" xmlns="" val="1069161595"/>
                  </a:ext>
                </a:extLst>
              </a:tr>
              <a:tr h="370840">
                <a:tc>
                  <a:txBody>
                    <a:bodyPr/>
                    <a:lstStyle/>
                    <a:p>
                      <a:pPr algn="ctr"/>
                      <a:r>
                        <a:rPr lang="en-IN" sz="1400" dirty="0">
                          <a:latin typeface="Arial" panose="020B0604020202020204" pitchFamily="34" charset="0"/>
                          <a:cs typeface="Arial" panose="020B0604020202020204" pitchFamily="34" charset="0"/>
                        </a:rPr>
                        <a:t>16</a:t>
                      </a:r>
                    </a:p>
                  </a:txBody>
                  <a:tcPr/>
                </a:tc>
                <a:tc>
                  <a:txBody>
                    <a:bodyPr/>
                    <a:lstStyle/>
                    <a:p>
                      <a:pPr algn="ctr"/>
                      <a:r>
                        <a:rPr lang="en-IN" sz="1400" dirty="0">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xmlns="" val="2080916192"/>
                  </a:ext>
                </a:extLst>
              </a:tr>
            </a:tbl>
          </a:graphicData>
        </a:graphic>
      </p:graphicFrame>
    </p:spTree>
    <p:extLst>
      <p:ext uri="{BB962C8B-B14F-4D97-AF65-F5344CB8AC3E}">
        <p14:creationId xmlns:p14="http://schemas.microsoft.com/office/powerpoint/2010/main" xmlns="" val="1248203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Arial" panose="020B0604020202020204" pitchFamily="34" charset="0"/>
                <a:cs typeface="Arial" panose="020B0604020202020204" pitchFamily="34" charset="0"/>
              </a:rPr>
              <a:t>Overview of the case study</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2832" y="2576995"/>
            <a:ext cx="7021637" cy="4049091"/>
          </a:xfrm>
        </p:spPr>
        <p:txBody>
          <a:bodyPr>
            <a:normAutofit fontScale="92500" lnSpcReduction="10000"/>
          </a:bodyPr>
          <a:lstStyle/>
          <a:p>
            <a:pPr algn="just" fontAlgn="base"/>
            <a:r>
              <a:rPr lang="en-US" sz="1600" dirty="0">
                <a:solidFill>
                  <a:schemeClr val="tx1"/>
                </a:solidFill>
                <a:latin typeface="Arial" panose="020B0604020202020204" pitchFamily="34" charset="0"/>
                <a:cs typeface="Arial" panose="020B0604020202020204" pitchFamily="34" charset="0"/>
              </a:rPr>
              <a:t>The Mid Staffordshire NHS Foundation (UK) faced a catastrophic incident of  operating system failure followed by patients' death in 2005-2009.</a:t>
            </a:r>
          </a:p>
          <a:p>
            <a:pPr algn="just" fontAlgn="base"/>
            <a:r>
              <a:rPr lang="en-US" sz="1600" dirty="0">
                <a:solidFill>
                  <a:schemeClr val="tx1"/>
                </a:solidFill>
                <a:latin typeface="Arial" panose="020B0604020202020204" pitchFamily="34" charset="0"/>
                <a:cs typeface="Arial" panose="020B0604020202020204" pitchFamily="34" charset="0"/>
              </a:rPr>
              <a:t>It is found that around 400 to 1200 patients died during the treatment for poor healthcare services in the trust between 50 months (Campbell, 2013).</a:t>
            </a:r>
          </a:p>
          <a:p>
            <a:pPr algn="just" fontAlgn="base"/>
            <a:r>
              <a:rPr lang="en-US" sz="1600" dirty="0">
                <a:solidFill>
                  <a:schemeClr val="tx1"/>
                </a:solidFill>
                <a:latin typeface="Arial" panose="020B0604020202020204" pitchFamily="34" charset="0"/>
                <a:cs typeface="Arial" panose="020B0604020202020204" pitchFamily="34" charset="0"/>
              </a:rPr>
              <a:t>The incident further followed the ignorance of the foundation on restructuring their ineffective leadership approach (GOV.UK, 2013).</a:t>
            </a:r>
          </a:p>
          <a:p>
            <a:pPr algn="just" fontAlgn="base"/>
            <a:r>
              <a:rPr lang="en-US" sz="1600" dirty="0">
                <a:solidFill>
                  <a:schemeClr val="tx1"/>
                </a:solidFill>
                <a:latin typeface="Arial" panose="020B0604020202020204" pitchFamily="34" charset="0"/>
                <a:cs typeface="Arial" panose="020B0604020202020204" pitchFamily="34" charset="0"/>
              </a:rPr>
              <a:t>The major failing in proper communication and patient care standards imposes risk on patient safety, creating poor managerial tolerance and disengagement from managerial and leadership responsibilities (GOV.UK, 2013).</a:t>
            </a:r>
          </a:p>
          <a:p>
            <a:pPr algn="just" fontAlgn="base"/>
            <a:r>
              <a:rPr lang="en-US" sz="1600" dirty="0">
                <a:solidFill>
                  <a:schemeClr val="tx1"/>
                </a:solidFill>
                <a:latin typeface="Arial" panose="020B0604020202020204" pitchFamily="34" charset="0"/>
                <a:cs typeface="Arial" panose="020B0604020202020204" pitchFamily="34" charset="0"/>
              </a:rPr>
              <a:t>The complaint of patients has been ignored day-by-day and no action has been taken against it. </a:t>
            </a:r>
          </a:p>
          <a:p>
            <a:pPr algn="just" fontAlgn="base"/>
            <a:r>
              <a:rPr lang="en-US" sz="1600" dirty="0">
                <a:solidFill>
                  <a:schemeClr val="tx1"/>
                </a:solidFill>
                <a:latin typeface="Arial" panose="020B0604020202020204" pitchFamily="34" charset="0"/>
                <a:cs typeface="Arial" panose="020B0604020202020204" pitchFamily="34" charset="0"/>
              </a:rPr>
              <a:t>The incident of  the Mid Staffordshire NHS Foundation’ failure in the UK, identifies a collective failure of providing care to the patients’ led by poor leadership, and unethical healthcare approach. </a:t>
            </a:r>
          </a:p>
        </p:txBody>
      </p:sp>
      <p:pic>
        <p:nvPicPr>
          <p:cNvPr id="4" name="Picture 3"/>
          <p:cNvPicPr>
            <a:picLocks noChangeAspect="1"/>
          </p:cNvPicPr>
          <p:nvPr/>
        </p:nvPicPr>
        <p:blipFill rotWithShape="1">
          <a:blip r:embed="rId2" cstate="print"/>
          <a:srcRect l="10796"/>
          <a:stretch/>
        </p:blipFill>
        <p:spPr>
          <a:xfrm>
            <a:off x="7646071" y="2981325"/>
            <a:ext cx="4082103" cy="2717110"/>
          </a:xfrm>
          <a:prstGeom prst="rect">
            <a:avLst/>
          </a:prstGeom>
        </p:spPr>
      </p:pic>
    </p:spTree>
    <p:extLst>
      <p:ext uri="{BB962C8B-B14F-4D97-AF65-F5344CB8AC3E}">
        <p14:creationId xmlns:p14="http://schemas.microsoft.com/office/powerpoint/2010/main" xmlns="" val="2500496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393083"/>
            <a:ext cx="6235559" cy="859247"/>
          </a:xfrm>
        </p:spPr>
        <p:txBody>
          <a:bodyPr/>
          <a:lstStyle/>
          <a:p>
            <a:pPr algn="ctr"/>
            <a:r>
              <a:rPr lang="en-US" sz="3200" b="1" dirty="0">
                <a:solidFill>
                  <a:schemeClr val="accent1">
                    <a:lumMod val="75000"/>
                  </a:schemeClr>
                </a:solidFill>
                <a:latin typeface="Arial" panose="020B0604020202020204" pitchFamily="34" charset="0"/>
                <a:cs typeface="Arial" panose="020B0604020202020204" pitchFamily="34" charset="0"/>
              </a:rPr>
              <a:t>Root cause of the problem</a:t>
            </a:r>
            <a:endParaRPr lang="en-IN" sz="40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86471" y="1311966"/>
            <a:ext cx="7169426" cy="4293704"/>
          </a:xfrm>
        </p:spPr>
        <p:txBody>
          <a:bodyPr>
            <a:normAutofit fontScale="92500" lnSpcReduction="10000"/>
          </a:bodyPr>
          <a:lstStyle/>
          <a:p>
            <a:pPr algn="just" fontAlgn="base"/>
            <a:r>
              <a:rPr lang="en-US" sz="1800" dirty="0">
                <a:latin typeface="Arial" panose="020B0604020202020204" pitchFamily="34" charset="0"/>
                <a:cs typeface="Arial" panose="020B0604020202020204" pitchFamily="34" charset="0"/>
              </a:rPr>
              <a:t>Poor leadership approach that focuses on profit generation rather than offering a transparent culture for providing effective healthcare services to the patients.</a:t>
            </a:r>
          </a:p>
          <a:p>
            <a:pPr algn="just" fontAlgn="base"/>
            <a:r>
              <a:rPr lang="en-US" sz="1800" dirty="0">
                <a:latin typeface="Arial" panose="020B0604020202020204" pitchFamily="34" charset="0"/>
                <a:cs typeface="Arial" panose="020B0604020202020204" pitchFamily="34" charset="0"/>
              </a:rPr>
              <a:t>The failure of the clinical governance and detecting safety care led to poor caregiving standard and serious systemic failure followed by inability to address continued operational challenges (GOV.UK, 2013).</a:t>
            </a:r>
          </a:p>
          <a:p>
            <a:pPr algn="just" fontAlgn="base"/>
            <a:r>
              <a:rPr lang="en-US" sz="1800" dirty="0">
                <a:latin typeface="Arial" panose="020B0604020202020204" pitchFamily="34" charset="0"/>
                <a:cs typeface="Arial" panose="020B0604020202020204" pitchFamily="34" charset="0"/>
              </a:rPr>
              <a:t>Unethical patient care remains another core issue of the incident which has led to death of many patients (BPS, 2014).</a:t>
            </a:r>
          </a:p>
          <a:p>
            <a:pPr algn="just" fontAlgn="base"/>
            <a:r>
              <a:rPr lang="en-US" sz="1800" dirty="0">
                <a:latin typeface="Arial" panose="020B0604020202020204" pitchFamily="34" charset="0"/>
                <a:cs typeface="Arial" panose="020B0604020202020204" pitchFamily="34" charset="0"/>
              </a:rPr>
              <a:t>The poor healthcare actions and inhuman behavior of the staff indicates low morale practice and inadequate staffing in the foundation.</a:t>
            </a:r>
          </a:p>
          <a:p>
            <a:pPr algn="just" fontAlgn="base"/>
            <a:r>
              <a:rPr lang="en-US" sz="1800" dirty="0">
                <a:latin typeface="Arial" panose="020B0604020202020204" pitchFamily="34" charset="0"/>
                <a:cs typeface="Arial" panose="020B0604020202020204" pitchFamily="34" charset="0"/>
              </a:rPr>
              <a:t>The foundation's decision to ignore internal concerns and focus on online favourable external outcomes led to an year-long delay on addressing and resolving the issue (Campbell, 2013). </a:t>
            </a:r>
          </a:p>
        </p:txBody>
      </p:sp>
      <p:pic>
        <p:nvPicPr>
          <p:cNvPr id="4" name="Picture 3"/>
          <p:cNvPicPr>
            <a:picLocks noChangeAspect="1"/>
          </p:cNvPicPr>
          <p:nvPr/>
        </p:nvPicPr>
        <p:blipFill>
          <a:blip r:embed="rId2" cstate="print"/>
          <a:stretch>
            <a:fillRect/>
          </a:stretch>
        </p:blipFill>
        <p:spPr>
          <a:xfrm>
            <a:off x="447868" y="1956592"/>
            <a:ext cx="3845835" cy="2761182"/>
          </a:xfrm>
          <a:prstGeom prst="rect">
            <a:avLst/>
          </a:prstGeom>
        </p:spPr>
      </p:pic>
    </p:spTree>
    <p:extLst>
      <p:ext uri="{BB962C8B-B14F-4D97-AF65-F5344CB8AC3E}">
        <p14:creationId xmlns:p14="http://schemas.microsoft.com/office/powerpoint/2010/main" xmlns="" val="624880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200" b="1" dirty="0"/>
              <a:t> </a:t>
            </a:r>
            <a:r>
              <a:rPr lang="en-IN" sz="2800" b="1" dirty="0">
                <a:latin typeface="Arial" panose="020B0604020202020204" pitchFamily="34" charset="0"/>
                <a:cs typeface="Arial" panose="020B0604020202020204" pitchFamily="34" charset="0"/>
              </a:rPr>
              <a:t>Analysis of organisational failure in different layers using the Swiss cheese model</a:t>
            </a:r>
            <a:endParaRPr lang="en-IN" sz="32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cstate="print"/>
          <a:stretch>
            <a:fillRect/>
          </a:stretch>
        </p:blipFill>
        <p:spPr>
          <a:xfrm>
            <a:off x="1828989" y="2876797"/>
            <a:ext cx="1237595" cy="2694666"/>
          </a:xfrm>
          <a:prstGeom prst="rect">
            <a:avLst/>
          </a:prstGeom>
        </p:spPr>
      </p:pic>
      <p:pic>
        <p:nvPicPr>
          <p:cNvPr id="7" name="Picture 6"/>
          <p:cNvPicPr>
            <a:picLocks noChangeAspect="1"/>
          </p:cNvPicPr>
          <p:nvPr/>
        </p:nvPicPr>
        <p:blipFill>
          <a:blip r:embed="rId2" cstate="print"/>
          <a:stretch>
            <a:fillRect/>
          </a:stretch>
        </p:blipFill>
        <p:spPr>
          <a:xfrm>
            <a:off x="3372925" y="2876797"/>
            <a:ext cx="1237595" cy="2694666"/>
          </a:xfrm>
          <a:prstGeom prst="rect">
            <a:avLst/>
          </a:prstGeom>
        </p:spPr>
      </p:pic>
      <p:pic>
        <p:nvPicPr>
          <p:cNvPr id="8" name="Picture 7"/>
          <p:cNvPicPr>
            <a:picLocks noChangeAspect="1"/>
          </p:cNvPicPr>
          <p:nvPr/>
        </p:nvPicPr>
        <p:blipFill>
          <a:blip r:embed="rId2" cstate="print"/>
          <a:stretch>
            <a:fillRect/>
          </a:stretch>
        </p:blipFill>
        <p:spPr>
          <a:xfrm>
            <a:off x="4916862" y="2876797"/>
            <a:ext cx="1237595" cy="2694666"/>
          </a:xfrm>
          <a:prstGeom prst="rect">
            <a:avLst/>
          </a:prstGeom>
        </p:spPr>
      </p:pic>
      <p:pic>
        <p:nvPicPr>
          <p:cNvPr id="9" name="Picture 8"/>
          <p:cNvPicPr>
            <a:picLocks noChangeAspect="1"/>
          </p:cNvPicPr>
          <p:nvPr/>
        </p:nvPicPr>
        <p:blipFill>
          <a:blip r:embed="rId2" cstate="print"/>
          <a:stretch>
            <a:fillRect/>
          </a:stretch>
        </p:blipFill>
        <p:spPr>
          <a:xfrm>
            <a:off x="6640679" y="2876797"/>
            <a:ext cx="1237595" cy="2694666"/>
          </a:xfrm>
          <a:prstGeom prst="rect">
            <a:avLst/>
          </a:prstGeom>
        </p:spPr>
      </p:pic>
      <p:pic>
        <p:nvPicPr>
          <p:cNvPr id="10" name="Picture 9"/>
          <p:cNvPicPr>
            <a:picLocks noChangeAspect="1"/>
          </p:cNvPicPr>
          <p:nvPr/>
        </p:nvPicPr>
        <p:blipFill>
          <a:blip r:embed="rId2" cstate="print"/>
          <a:stretch>
            <a:fillRect/>
          </a:stretch>
        </p:blipFill>
        <p:spPr>
          <a:xfrm>
            <a:off x="8488206" y="2876797"/>
            <a:ext cx="1237595" cy="2694666"/>
          </a:xfrm>
          <a:prstGeom prst="rect">
            <a:avLst/>
          </a:prstGeom>
        </p:spPr>
      </p:pic>
      <p:pic>
        <p:nvPicPr>
          <p:cNvPr id="11" name="Picture 10"/>
          <p:cNvPicPr>
            <a:picLocks noChangeAspect="1"/>
          </p:cNvPicPr>
          <p:nvPr/>
        </p:nvPicPr>
        <p:blipFill>
          <a:blip r:embed="rId2" cstate="print"/>
          <a:stretch>
            <a:fillRect/>
          </a:stretch>
        </p:blipFill>
        <p:spPr>
          <a:xfrm>
            <a:off x="10220889" y="2876797"/>
            <a:ext cx="1237595" cy="2694666"/>
          </a:xfrm>
          <a:prstGeom prst="rect">
            <a:avLst/>
          </a:prstGeom>
        </p:spPr>
      </p:pic>
      <p:cxnSp>
        <p:nvCxnSpPr>
          <p:cNvPr id="12" name="Straight Arrow Connector 11"/>
          <p:cNvCxnSpPr/>
          <p:nvPr/>
        </p:nvCxnSpPr>
        <p:spPr>
          <a:xfrm flipV="1">
            <a:off x="1652656" y="4378052"/>
            <a:ext cx="9187031" cy="73574"/>
          </a:xfrm>
          <a:prstGeom prst="straightConnector1">
            <a:avLst/>
          </a:prstGeom>
          <a:ln w="38100">
            <a:tailEnd type="triangle"/>
          </a:ln>
        </p:spPr>
        <p:style>
          <a:lnRef idx="3">
            <a:schemeClr val="accent2"/>
          </a:lnRef>
          <a:fillRef idx="0">
            <a:schemeClr val="accent2"/>
          </a:fillRef>
          <a:effectRef idx="2">
            <a:schemeClr val="accent2"/>
          </a:effectRef>
          <a:fontRef idx="minor">
            <a:schemeClr val="tx1"/>
          </a:fontRef>
        </p:style>
      </p:cxnSp>
      <p:sp>
        <p:nvSpPr>
          <p:cNvPr id="13" name="TextBox 12"/>
          <p:cNvSpPr txBox="1"/>
          <p:nvPr/>
        </p:nvSpPr>
        <p:spPr>
          <a:xfrm>
            <a:off x="1765299" y="2544594"/>
            <a:ext cx="1364973" cy="323165"/>
          </a:xfrm>
          <a:prstGeom prst="rect">
            <a:avLst/>
          </a:prstGeom>
          <a:noFill/>
        </p:spPr>
        <p:txBody>
          <a:bodyPr wrap="square" rtlCol="0">
            <a:spAutoFit/>
          </a:bodyPr>
          <a:lstStyle/>
          <a:p>
            <a:r>
              <a:rPr lang="en-IN" sz="1500" b="1" dirty="0">
                <a:latin typeface="Arial" panose="020B0604020202020204" pitchFamily="34" charset="0"/>
                <a:cs typeface="Arial" panose="020B0604020202020204" pitchFamily="34" charset="0"/>
              </a:rPr>
              <a:t>Leadership </a:t>
            </a:r>
            <a:endParaRPr lang="en-IN" sz="1500" dirty="0">
              <a:latin typeface="Arial" panose="020B0604020202020204" pitchFamily="34" charset="0"/>
              <a:cs typeface="Arial" panose="020B0604020202020204" pitchFamily="34" charset="0"/>
            </a:endParaRPr>
          </a:p>
        </p:txBody>
      </p:sp>
      <p:sp>
        <p:nvSpPr>
          <p:cNvPr id="14" name="TextBox 13"/>
          <p:cNvSpPr txBox="1"/>
          <p:nvPr/>
        </p:nvSpPr>
        <p:spPr>
          <a:xfrm>
            <a:off x="3304345" y="2475344"/>
            <a:ext cx="1364973" cy="553998"/>
          </a:xfrm>
          <a:prstGeom prst="rect">
            <a:avLst/>
          </a:prstGeom>
          <a:noFill/>
        </p:spPr>
        <p:txBody>
          <a:bodyPr wrap="square" rtlCol="0">
            <a:spAutoFit/>
          </a:bodyPr>
          <a:lstStyle/>
          <a:p>
            <a:r>
              <a:rPr lang="en-IN" sz="1500" b="1" dirty="0">
                <a:latin typeface="Arial" panose="020B0604020202020204" pitchFamily="34" charset="0"/>
                <a:cs typeface="Arial" panose="020B0604020202020204" pitchFamily="34" charset="0"/>
              </a:rPr>
              <a:t>Workforce and staffing </a:t>
            </a:r>
            <a:endParaRPr lang="en-IN" sz="1500" dirty="0">
              <a:latin typeface="Arial" panose="020B0604020202020204" pitchFamily="34" charset="0"/>
              <a:cs typeface="Arial" panose="020B0604020202020204" pitchFamily="34" charset="0"/>
            </a:endParaRPr>
          </a:p>
        </p:txBody>
      </p:sp>
      <p:sp>
        <p:nvSpPr>
          <p:cNvPr id="15" name="TextBox 14"/>
          <p:cNvSpPr txBox="1"/>
          <p:nvPr/>
        </p:nvSpPr>
        <p:spPr>
          <a:xfrm>
            <a:off x="4902913" y="2605192"/>
            <a:ext cx="1364973" cy="323165"/>
          </a:xfrm>
          <a:prstGeom prst="rect">
            <a:avLst/>
          </a:prstGeom>
          <a:noFill/>
        </p:spPr>
        <p:txBody>
          <a:bodyPr wrap="square" rtlCol="0">
            <a:spAutoFit/>
          </a:bodyPr>
          <a:lstStyle/>
          <a:p>
            <a:r>
              <a:rPr lang="en-IN" sz="1500" b="1" dirty="0">
                <a:latin typeface="Arial" panose="020B0604020202020204" pitchFamily="34" charset="0"/>
                <a:cs typeface="Arial" panose="020B0604020202020204" pitchFamily="34" charset="0"/>
              </a:rPr>
              <a:t>Process </a:t>
            </a:r>
            <a:endParaRPr lang="en-IN" sz="1500" dirty="0">
              <a:latin typeface="Arial" panose="020B0604020202020204" pitchFamily="34" charset="0"/>
              <a:cs typeface="Arial" panose="020B0604020202020204" pitchFamily="34" charset="0"/>
            </a:endParaRPr>
          </a:p>
        </p:txBody>
      </p:sp>
      <p:sp>
        <p:nvSpPr>
          <p:cNvPr id="16" name="TextBox 15"/>
          <p:cNvSpPr txBox="1"/>
          <p:nvPr/>
        </p:nvSpPr>
        <p:spPr>
          <a:xfrm>
            <a:off x="6455879" y="2590760"/>
            <a:ext cx="1654451" cy="323165"/>
          </a:xfrm>
          <a:prstGeom prst="rect">
            <a:avLst/>
          </a:prstGeom>
          <a:noFill/>
        </p:spPr>
        <p:txBody>
          <a:bodyPr wrap="square" rtlCol="0">
            <a:spAutoFit/>
          </a:bodyPr>
          <a:lstStyle/>
          <a:p>
            <a:r>
              <a:rPr lang="en-IN" sz="1500" b="1" dirty="0">
                <a:latin typeface="Arial" panose="020B0604020202020204" pitchFamily="34" charset="0"/>
                <a:cs typeface="Arial" panose="020B0604020202020204" pitchFamily="34" charset="0"/>
              </a:rPr>
              <a:t>Communication </a:t>
            </a:r>
            <a:endParaRPr lang="en-IN" sz="1500" dirty="0">
              <a:latin typeface="Arial" panose="020B0604020202020204" pitchFamily="34" charset="0"/>
              <a:cs typeface="Arial" panose="020B0604020202020204" pitchFamily="34" charset="0"/>
            </a:endParaRPr>
          </a:p>
        </p:txBody>
      </p:sp>
      <p:sp>
        <p:nvSpPr>
          <p:cNvPr id="17" name="TextBox 16"/>
          <p:cNvSpPr txBox="1"/>
          <p:nvPr/>
        </p:nvSpPr>
        <p:spPr>
          <a:xfrm>
            <a:off x="8424516" y="2598606"/>
            <a:ext cx="1364973" cy="323165"/>
          </a:xfrm>
          <a:prstGeom prst="rect">
            <a:avLst/>
          </a:prstGeom>
          <a:noFill/>
        </p:spPr>
        <p:txBody>
          <a:bodyPr wrap="square" rtlCol="0">
            <a:spAutoFit/>
          </a:bodyPr>
          <a:lstStyle/>
          <a:p>
            <a:r>
              <a:rPr lang="en-IN" sz="1500" b="1" dirty="0">
                <a:latin typeface="Arial" panose="020B0604020202020204" pitchFamily="34" charset="0"/>
                <a:cs typeface="Arial" panose="020B0604020202020204" pitchFamily="34" charset="0"/>
              </a:rPr>
              <a:t>Resources  </a:t>
            </a:r>
            <a:endParaRPr lang="en-IN" sz="1500" dirty="0">
              <a:latin typeface="Arial" panose="020B0604020202020204" pitchFamily="34" charset="0"/>
              <a:cs typeface="Arial" panose="020B0604020202020204" pitchFamily="34" charset="0"/>
            </a:endParaRPr>
          </a:p>
        </p:txBody>
      </p:sp>
      <p:sp>
        <p:nvSpPr>
          <p:cNvPr id="18" name="TextBox 17"/>
          <p:cNvSpPr txBox="1"/>
          <p:nvPr/>
        </p:nvSpPr>
        <p:spPr>
          <a:xfrm>
            <a:off x="10220889" y="2483189"/>
            <a:ext cx="1647915" cy="553998"/>
          </a:xfrm>
          <a:prstGeom prst="rect">
            <a:avLst/>
          </a:prstGeom>
          <a:noFill/>
        </p:spPr>
        <p:txBody>
          <a:bodyPr wrap="square" rtlCol="0">
            <a:spAutoFit/>
          </a:bodyPr>
          <a:lstStyle/>
          <a:p>
            <a:r>
              <a:rPr lang="en-IN" sz="1500" b="1" dirty="0">
                <a:latin typeface="Arial" panose="020B0604020202020204" pitchFamily="34" charset="0"/>
                <a:cs typeface="Arial" panose="020B0604020202020204" pitchFamily="34" charset="0"/>
              </a:rPr>
              <a:t>Organisational culture </a:t>
            </a:r>
            <a:endParaRPr lang="en-IN" sz="1500" dirty="0">
              <a:latin typeface="Arial" panose="020B0604020202020204" pitchFamily="34" charset="0"/>
              <a:cs typeface="Arial" panose="020B0604020202020204" pitchFamily="34" charset="0"/>
            </a:endParaRPr>
          </a:p>
        </p:txBody>
      </p:sp>
      <p:sp>
        <p:nvSpPr>
          <p:cNvPr id="20" name="Rounded Rectangle 19"/>
          <p:cNvSpPr/>
          <p:nvPr/>
        </p:nvSpPr>
        <p:spPr>
          <a:xfrm>
            <a:off x="1652657" y="5459896"/>
            <a:ext cx="1413928" cy="139810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Financial priorities over patient safety and weak organisational governance. </a:t>
            </a:r>
            <a:endParaRPr lang="en-IN" sz="1200" dirty="0">
              <a:latin typeface="Arial" panose="020B0604020202020204" pitchFamily="34" charset="0"/>
              <a:cs typeface="Arial" panose="020B0604020202020204" pitchFamily="34" charset="0"/>
            </a:endParaRPr>
          </a:p>
        </p:txBody>
      </p:sp>
      <p:sp>
        <p:nvSpPr>
          <p:cNvPr id="21" name="Rounded Rectangle 20"/>
          <p:cNvSpPr/>
          <p:nvPr/>
        </p:nvSpPr>
        <p:spPr>
          <a:xfrm>
            <a:off x="3242916" y="5461358"/>
            <a:ext cx="1413928" cy="139810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Weak safety governance, understaffing, and poor-quality care. </a:t>
            </a:r>
            <a:endParaRPr lang="en-IN" sz="1200" dirty="0">
              <a:latin typeface="Arial" panose="020B0604020202020204" pitchFamily="34" charset="0"/>
              <a:cs typeface="Arial" panose="020B0604020202020204" pitchFamily="34" charset="0"/>
            </a:endParaRPr>
          </a:p>
        </p:txBody>
      </p:sp>
      <p:sp>
        <p:nvSpPr>
          <p:cNvPr id="22" name="Rounded Rectangle 21"/>
          <p:cNvSpPr/>
          <p:nvPr/>
        </p:nvSpPr>
        <p:spPr>
          <a:xfrm>
            <a:off x="4828695" y="5459896"/>
            <a:ext cx="1413928" cy="139810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Ignored audits, delayed investigations, and improper corrective actions.</a:t>
            </a:r>
            <a:endParaRPr lang="en-IN" sz="1200" dirty="0">
              <a:latin typeface="Arial" panose="020B0604020202020204" pitchFamily="34" charset="0"/>
              <a:cs typeface="Arial" panose="020B0604020202020204" pitchFamily="34" charset="0"/>
            </a:endParaRPr>
          </a:p>
        </p:txBody>
      </p:sp>
      <p:sp>
        <p:nvSpPr>
          <p:cNvPr id="23" name="Rounded Rectangle 22"/>
          <p:cNvSpPr/>
          <p:nvPr/>
        </p:nvSpPr>
        <p:spPr>
          <a:xfrm>
            <a:off x="6490166" y="5459896"/>
            <a:ext cx="1502951" cy="139810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Poor escalation, false incident reporting, and poor communication in the trust.</a:t>
            </a:r>
            <a:endParaRPr lang="en-IN" sz="1200" dirty="0">
              <a:latin typeface="Arial" panose="020B0604020202020204" pitchFamily="34" charset="0"/>
              <a:cs typeface="Arial" panose="020B0604020202020204" pitchFamily="34" charset="0"/>
            </a:endParaRPr>
          </a:p>
        </p:txBody>
      </p:sp>
      <p:sp>
        <p:nvSpPr>
          <p:cNvPr id="24" name="Rounded Rectangle 23"/>
          <p:cNvSpPr/>
          <p:nvPr/>
        </p:nvSpPr>
        <p:spPr>
          <a:xfrm>
            <a:off x="8276330" y="5432330"/>
            <a:ext cx="1502951" cy="139810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Poor hygiene, insufficient equipment and clinical resources. </a:t>
            </a:r>
            <a:endParaRPr lang="en-IN" sz="1200" dirty="0">
              <a:latin typeface="Arial" panose="020B0604020202020204" pitchFamily="34" charset="0"/>
              <a:cs typeface="Arial" panose="020B0604020202020204" pitchFamily="34" charset="0"/>
            </a:endParaRPr>
          </a:p>
        </p:txBody>
      </p:sp>
      <p:sp>
        <p:nvSpPr>
          <p:cNvPr id="25" name="Rounded Rectangle 24"/>
          <p:cNvSpPr/>
          <p:nvPr/>
        </p:nvSpPr>
        <p:spPr>
          <a:xfrm>
            <a:off x="10052983" y="5431832"/>
            <a:ext cx="1595678" cy="139810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Lack of accountability and poor care delivery process, poor patient-centred care.</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165841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366" y="266811"/>
            <a:ext cx="6904382" cy="626074"/>
          </a:xfrm>
        </p:spPr>
        <p:txBody>
          <a:bodyPr/>
          <a:lstStyle/>
          <a:p>
            <a:pPr algn="ctr"/>
            <a:r>
              <a:rPr lang="en-US" sz="2400" b="1" dirty="0">
                <a:solidFill>
                  <a:schemeClr val="tx1"/>
                </a:solidFill>
                <a:latin typeface="Arial" panose="020B0604020202020204" pitchFamily="34" charset="0"/>
                <a:cs typeface="Arial" panose="020B0604020202020204" pitchFamily="34" charset="0"/>
              </a:rPr>
              <a:t>Problem analysis with the fishbone diagram </a:t>
            </a:r>
            <a:endParaRPr lang="en-IN" sz="2400" dirty="0">
              <a:solidFill>
                <a:schemeClr val="tx1"/>
              </a:solidFill>
              <a:latin typeface="Arial" panose="020B0604020202020204" pitchFamily="34" charset="0"/>
              <a:cs typeface="Arial" panose="020B0604020202020204" pitchFamily="34" charset="0"/>
            </a:endParaRPr>
          </a:p>
        </p:txBody>
      </p:sp>
      <p:sp>
        <p:nvSpPr>
          <p:cNvPr id="4" name="Isosceles Triangle 35"/>
          <p:cNvSpPr/>
          <p:nvPr/>
        </p:nvSpPr>
        <p:spPr>
          <a:xfrm rot="5400000">
            <a:off x="-28524" y="3414118"/>
            <a:ext cx="2416915" cy="1625699"/>
          </a:xfrm>
          <a:custGeom>
            <a:avLst/>
            <a:gdLst>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Lst>
            <a:ahLst/>
            <a:cxnLst>
              <a:cxn ang="0">
                <a:pos x="connsiteX0" y="connsiteY0"/>
              </a:cxn>
              <a:cxn ang="0">
                <a:pos x="connsiteX1" y="connsiteY1"/>
              </a:cxn>
              <a:cxn ang="0">
                <a:pos x="connsiteX2" y="connsiteY2"/>
              </a:cxn>
              <a:cxn ang="0">
                <a:pos x="connsiteX3" y="connsiteY3"/>
              </a:cxn>
            </a:cxnLst>
            <a:rect l="l" t="t" r="r" b="b"/>
            <a:pathLst>
              <a:path w="1686053" h="1141110">
                <a:moveTo>
                  <a:pt x="0" y="1141110"/>
                </a:moveTo>
                <a:lnTo>
                  <a:pt x="843027" y="0"/>
                </a:lnTo>
                <a:lnTo>
                  <a:pt x="1686053" y="1141110"/>
                </a:lnTo>
                <a:cubicBezTo>
                  <a:pt x="1136741" y="892794"/>
                  <a:pt x="904924" y="686723"/>
                  <a:pt x="0" y="1141110"/>
                </a:cubicBezTo>
                <a:close/>
              </a:path>
            </a:pathLst>
          </a:cu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5" name="Rounded Rectangle 4"/>
          <p:cNvSpPr/>
          <p:nvPr/>
        </p:nvSpPr>
        <p:spPr>
          <a:xfrm>
            <a:off x="2089293" y="4142287"/>
            <a:ext cx="6197600" cy="169363"/>
          </a:xfrm>
          <a:prstGeom prst="roundRect">
            <a:avLst>
              <a:gd name="adj" fmla="val 50000"/>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reeform 5"/>
          <p:cNvSpPr/>
          <p:nvPr/>
        </p:nvSpPr>
        <p:spPr>
          <a:xfrm rot="5400000">
            <a:off x="8398566" y="2996512"/>
            <a:ext cx="2735892" cy="2460910"/>
          </a:xfrm>
          <a:custGeom>
            <a:avLst/>
            <a:gdLst>
              <a:gd name="connsiteX0" fmla="*/ 647701 w 1955801"/>
              <a:gd name="connsiteY0" fmla="*/ 625601 h 1581178"/>
              <a:gd name="connsiteX1" fmla="*/ 723901 w 1955801"/>
              <a:gd name="connsiteY1" fmla="*/ 670051 h 1581178"/>
              <a:gd name="connsiteX2" fmla="*/ 800101 w 1955801"/>
              <a:gd name="connsiteY2" fmla="*/ 625601 h 1581178"/>
              <a:gd name="connsiteX3" fmla="*/ 723901 w 1955801"/>
              <a:gd name="connsiteY3" fmla="*/ 581151 h 1581178"/>
              <a:gd name="connsiteX4" fmla="*/ 647701 w 1955801"/>
              <a:gd name="connsiteY4" fmla="*/ 625601 h 1581178"/>
              <a:gd name="connsiteX5" fmla="*/ 1815 w 1955801"/>
              <a:gd name="connsiteY5" fmla="*/ 1377889 h 1581178"/>
              <a:gd name="connsiteX6" fmla="*/ 977900 w 1955801"/>
              <a:gd name="connsiteY6" fmla="*/ 0 h 1581178"/>
              <a:gd name="connsiteX7" fmla="*/ 1934943 w 1955801"/>
              <a:gd name="connsiteY7" fmla="*/ 1433355 h 1581178"/>
              <a:gd name="connsiteX8" fmla="*/ 20858 w 1955801"/>
              <a:gd name="connsiteY8" fmla="*/ 1433355 h 1581178"/>
              <a:gd name="connsiteX9" fmla="*/ 1815 w 1955801"/>
              <a:gd name="connsiteY9" fmla="*/ 1377889 h 158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801" h="1581178">
                <a:moveTo>
                  <a:pt x="647701" y="625601"/>
                </a:moveTo>
                <a:cubicBezTo>
                  <a:pt x="647701" y="650150"/>
                  <a:pt x="681817" y="670051"/>
                  <a:pt x="723901" y="670051"/>
                </a:cubicBezTo>
                <a:cubicBezTo>
                  <a:pt x="765985" y="670051"/>
                  <a:pt x="800101" y="650150"/>
                  <a:pt x="800101" y="625601"/>
                </a:cubicBezTo>
                <a:cubicBezTo>
                  <a:pt x="800101" y="601052"/>
                  <a:pt x="765985" y="581151"/>
                  <a:pt x="723901" y="581151"/>
                </a:cubicBezTo>
                <a:cubicBezTo>
                  <a:pt x="681817" y="581151"/>
                  <a:pt x="647701" y="601052"/>
                  <a:pt x="647701" y="625601"/>
                </a:cubicBezTo>
                <a:close/>
                <a:moveTo>
                  <a:pt x="1815" y="1377889"/>
                </a:moveTo>
                <a:cubicBezTo>
                  <a:pt x="-40827" y="1049820"/>
                  <a:pt x="678824" y="0"/>
                  <a:pt x="977900" y="0"/>
                </a:cubicBezTo>
                <a:cubicBezTo>
                  <a:pt x="1296915" y="0"/>
                  <a:pt x="2094450" y="1194462"/>
                  <a:pt x="1934943" y="1433355"/>
                </a:cubicBezTo>
                <a:cubicBezTo>
                  <a:pt x="1322320" y="1615361"/>
                  <a:pt x="646189" y="1644990"/>
                  <a:pt x="20858" y="1433355"/>
                </a:cubicBezTo>
                <a:cubicBezTo>
                  <a:pt x="10888" y="1418424"/>
                  <a:pt x="4658" y="1399761"/>
                  <a:pt x="1815" y="1377889"/>
                </a:cubicBezTo>
                <a:close/>
              </a:path>
            </a:pathLst>
          </a:cu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cxnSp>
        <p:nvCxnSpPr>
          <p:cNvPr id="7" name="Straight Connector 6"/>
          <p:cNvCxnSpPr/>
          <p:nvPr/>
        </p:nvCxnSpPr>
        <p:spPr>
          <a:xfrm flipH="1">
            <a:off x="4532243" y="4453971"/>
            <a:ext cx="655850" cy="64811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H="1" flipV="1">
            <a:off x="3553755" y="3599724"/>
            <a:ext cx="421897" cy="4002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flipV="1">
            <a:off x="6553188" y="3599724"/>
            <a:ext cx="421897" cy="400242"/>
          </a:xfrm>
          <a:prstGeom prst="line">
            <a:avLst/>
          </a:prstGeom>
        </p:spPr>
        <p:style>
          <a:lnRef idx="1">
            <a:schemeClr val="accent1"/>
          </a:lnRef>
          <a:fillRef idx="0">
            <a:schemeClr val="accent1"/>
          </a:fillRef>
          <a:effectRef idx="0">
            <a:schemeClr val="accent1"/>
          </a:effectRef>
          <a:fontRef idx="minor">
            <a:schemeClr val="tx1"/>
          </a:fontRef>
        </p:style>
      </p:cxnSp>
      <p:sp>
        <p:nvSpPr>
          <p:cNvPr id="14" name="Rounded Rectangle 13"/>
          <p:cNvSpPr/>
          <p:nvPr/>
        </p:nvSpPr>
        <p:spPr>
          <a:xfrm>
            <a:off x="367084" y="1159406"/>
            <a:ext cx="4562725" cy="927302"/>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cs typeface="Arial" panose="020B0604020202020204" pitchFamily="34" charset="0"/>
              </a:rPr>
              <a:t>The fishbone diagram also known as the cause-and-effect diagram acts as the visual tool in offering problem solving and root cause analysis (Kumah et al., 2024).</a:t>
            </a:r>
          </a:p>
        </p:txBody>
      </p:sp>
      <p:sp>
        <p:nvSpPr>
          <p:cNvPr id="15" name="Rounded Rectangle 14"/>
          <p:cNvSpPr/>
          <p:nvPr/>
        </p:nvSpPr>
        <p:spPr>
          <a:xfrm>
            <a:off x="5188093" y="1172539"/>
            <a:ext cx="4956314" cy="927302"/>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cs typeface="Arial" panose="020B0604020202020204" pitchFamily="34" charset="0"/>
              </a:rPr>
              <a:t>Aligning with the fishbone diagram, the five factors namely man, method, machine material and environment provides the root cause analysis (Nadiyah and </a:t>
            </a:r>
            <a:r>
              <a:rPr lang="en-US" sz="1400" dirty="0" err="1">
                <a:solidFill>
                  <a:schemeClr val="tx1"/>
                </a:solidFill>
                <a:latin typeface="Arial" panose="020B0604020202020204" pitchFamily="34" charset="0"/>
                <a:cs typeface="Arial" panose="020B0604020202020204" pitchFamily="34" charset="0"/>
              </a:rPr>
              <a:t>Dewi</a:t>
            </a:r>
            <a:r>
              <a:rPr lang="en-US" sz="1400" dirty="0">
                <a:solidFill>
                  <a:schemeClr val="tx1"/>
                </a:solidFill>
                <a:latin typeface="Arial" panose="020B0604020202020204" pitchFamily="34" charset="0"/>
                <a:cs typeface="Arial" panose="020B0604020202020204" pitchFamily="34" charset="0"/>
              </a:rPr>
              <a:t>, 2022).</a:t>
            </a:r>
          </a:p>
        </p:txBody>
      </p:sp>
      <p:sp>
        <p:nvSpPr>
          <p:cNvPr id="16" name="TextBox 15"/>
          <p:cNvSpPr txBox="1"/>
          <p:nvPr/>
        </p:nvSpPr>
        <p:spPr>
          <a:xfrm>
            <a:off x="1575327" y="2353229"/>
            <a:ext cx="2994992" cy="1477328"/>
          </a:xfrm>
          <a:prstGeom prst="rect">
            <a:avLst/>
          </a:prstGeom>
          <a:noFill/>
        </p:spPr>
        <p:txBody>
          <a:bodyPr wrap="square" rtlCol="0">
            <a:spAutoFit/>
          </a:bodyPr>
          <a:lstStyle/>
          <a:p>
            <a:r>
              <a:rPr lang="en-US" sz="1500" b="1" dirty="0">
                <a:latin typeface="Arial" panose="020B0604020202020204" pitchFamily="34" charset="0"/>
                <a:cs typeface="Arial" panose="020B0604020202020204" pitchFamily="34" charset="0"/>
              </a:rPr>
              <a:t>Man</a:t>
            </a:r>
            <a:r>
              <a:rPr lang="en-US" sz="1500" dirty="0">
                <a:latin typeface="Arial" panose="020B0604020202020204" pitchFamily="34" charset="0"/>
                <a:cs typeface="Arial" panose="020B0604020202020204" pitchFamily="34" charset="0"/>
              </a:rPr>
              <a:t>: Considering the man in the Fishbone diagram, the  nursing staff shortage remained one of the key issues for providing </a:t>
            </a:r>
            <a:r>
              <a:rPr lang="en-US" sz="1500" dirty="0" err="1">
                <a:latin typeface="Arial" panose="020B0604020202020204" pitchFamily="34" charset="0"/>
                <a:cs typeface="Arial" panose="020B0604020202020204" pitchFamily="34" charset="0"/>
              </a:rPr>
              <a:t>disbalanced</a:t>
            </a:r>
            <a:r>
              <a:rPr lang="en-US" sz="1500" dirty="0">
                <a:latin typeface="Arial" panose="020B0604020202020204" pitchFamily="34" charset="0"/>
                <a:cs typeface="Arial" panose="020B0604020202020204" pitchFamily="34" charset="0"/>
              </a:rPr>
              <a:t> care for the patients (Powell, 2013).</a:t>
            </a:r>
            <a:endParaRPr lang="en-IN" sz="1500" dirty="0">
              <a:latin typeface="Arial" panose="020B0604020202020204" pitchFamily="34" charset="0"/>
              <a:cs typeface="Arial" panose="020B0604020202020204" pitchFamily="34" charset="0"/>
            </a:endParaRPr>
          </a:p>
        </p:txBody>
      </p:sp>
      <p:sp>
        <p:nvSpPr>
          <p:cNvPr id="18" name="TextBox 17"/>
          <p:cNvSpPr txBox="1"/>
          <p:nvPr/>
        </p:nvSpPr>
        <p:spPr>
          <a:xfrm>
            <a:off x="4860168" y="2353228"/>
            <a:ext cx="3207026" cy="1477328"/>
          </a:xfrm>
          <a:prstGeom prst="rect">
            <a:avLst/>
          </a:prstGeom>
          <a:noFill/>
        </p:spPr>
        <p:txBody>
          <a:bodyPr wrap="square" rtlCol="0">
            <a:spAutoFit/>
          </a:bodyPr>
          <a:lstStyle/>
          <a:p>
            <a:pPr algn="just"/>
            <a:r>
              <a:rPr lang="en-US" sz="1500" b="1" dirty="0">
                <a:latin typeface="Arial" panose="020B0604020202020204" pitchFamily="34" charset="0"/>
                <a:cs typeface="Arial" panose="020B0604020202020204" pitchFamily="34" charset="0"/>
              </a:rPr>
              <a:t>Machine and material</a:t>
            </a:r>
            <a:r>
              <a:rPr lang="en-US" sz="1500" dirty="0">
                <a:latin typeface="Arial" panose="020B0604020202020204" pitchFamily="34" charset="0"/>
                <a:cs typeface="Arial" panose="020B0604020202020204" pitchFamily="34" charset="0"/>
              </a:rPr>
              <a:t>: The insufficient resuscitation equipment and machines for children' s treatment caused the initial ignorance and disruption in patient care.</a:t>
            </a:r>
            <a:endParaRPr lang="en-IN" sz="1500" dirty="0">
              <a:latin typeface="Arial" panose="020B0604020202020204" pitchFamily="34" charset="0"/>
              <a:cs typeface="Arial" panose="020B0604020202020204" pitchFamily="34" charset="0"/>
            </a:endParaRPr>
          </a:p>
        </p:txBody>
      </p:sp>
      <p:sp>
        <p:nvSpPr>
          <p:cNvPr id="20" name="TextBox 19"/>
          <p:cNvSpPr txBox="1"/>
          <p:nvPr/>
        </p:nvSpPr>
        <p:spPr>
          <a:xfrm>
            <a:off x="3072823" y="5102087"/>
            <a:ext cx="3593020" cy="1708160"/>
          </a:xfrm>
          <a:prstGeom prst="rect">
            <a:avLst/>
          </a:prstGeom>
          <a:noFill/>
        </p:spPr>
        <p:txBody>
          <a:bodyPr wrap="square" rtlCol="0">
            <a:spAutoFit/>
          </a:bodyPr>
          <a:lstStyle/>
          <a:p>
            <a:pPr algn="just"/>
            <a:r>
              <a:rPr lang="en-US" sz="1500" b="1" dirty="0">
                <a:latin typeface="Arial" panose="020B0604020202020204" pitchFamily="34" charset="0"/>
                <a:cs typeface="Arial" panose="020B0604020202020204" pitchFamily="34" charset="0"/>
              </a:rPr>
              <a:t>Environment and method</a:t>
            </a:r>
            <a:r>
              <a:rPr lang="en-US" sz="1500" dirty="0">
                <a:latin typeface="Arial" panose="020B0604020202020204" pitchFamily="34" charset="0"/>
                <a:cs typeface="Arial" panose="020B0604020202020204" pitchFamily="34" charset="0"/>
              </a:rPr>
              <a:t>: The environment, and method was future </a:t>
            </a:r>
            <a:r>
              <a:rPr lang="en-US" sz="1500" dirty="0" err="1">
                <a:latin typeface="Arial" panose="020B0604020202020204" pitchFamily="34" charset="0"/>
                <a:cs typeface="Arial" panose="020B0604020202020204" pitchFamily="34" charset="0"/>
              </a:rPr>
              <a:t>disbalanced</a:t>
            </a:r>
            <a:r>
              <a:rPr lang="en-US" sz="1500" dirty="0">
                <a:latin typeface="Arial" panose="020B0604020202020204" pitchFamily="34" charset="0"/>
                <a:cs typeface="Arial" panose="020B0604020202020204" pitchFamily="34" charset="0"/>
              </a:rPr>
              <a:t> as the foundation ignored the hygienic regulatory code and the leadership failure considering ignoring the concerns of  the patients (Gov.UK, 2013).</a:t>
            </a:r>
            <a:endParaRPr lang="en-IN" sz="1500" dirty="0">
              <a:latin typeface="Arial" panose="020B0604020202020204" pitchFamily="34" charset="0"/>
              <a:cs typeface="Arial" panose="020B0604020202020204" pitchFamily="34" charset="0"/>
            </a:endParaRPr>
          </a:p>
        </p:txBody>
      </p:sp>
      <p:sp>
        <p:nvSpPr>
          <p:cNvPr id="21" name="Text Placeholder 59"/>
          <p:cNvSpPr txBox="1">
            <a:spLocks/>
          </p:cNvSpPr>
          <p:nvPr/>
        </p:nvSpPr>
        <p:spPr>
          <a:xfrm>
            <a:off x="8576742" y="3322845"/>
            <a:ext cx="1693020" cy="163888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just">
              <a:lnSpc>
                <a:spcPct val="150000"/>
              </a:lnSpc>
            </a:pPr>
            <a:r>
              <a:rPr lang="en-GB" sz="1200" b="1" dirty="0">
                <a:latin typeface="Arial" panose="020B0604020202020204" pitchFamily="34" charset="0"/>
                <a:cs typeface="Arial" panose="020B0604020202020204" pitchFamily="34" charset="0"/>
              </a:rPr>
              <a:t>Problem: </a:t>
            </a:r>
            <a:r>
              <a:rPr lang="en-GB" sz="1200" dirty="0">
                <a:latin typeface="Arial" panose="020B0604020202020204" pitchFamily="34" charset="0"/>
                <a:cs typeface="Arial" panose="020B0604020202020204" pitchFamily="34" charset="0"/>
              </a:rPr>
              <a:t>Lack of service quality, patient safety in the trust, including the poor communication with patients. </a:t>
            </a:r>
          </a:p>
        </p:txBody>
      </p:sp>
      <p:pic>
        <p:nvPicPr>
          <p:cNvPr id="22" name="Picture 21"/>
          <p:cNvPicPr>
            <a:picLocks noChangeAspect="1"/>
          </p:cNvPicPr>
          <p:nvPr/>
        </p:nvPicPr>
        <p:blipFill>
          <a:blip r:embed="rId2" cstate="print"/>
          <a:stretch>
            <a:fillRect/>
          </a:stretch>
        </p:blipFill>
        <p:spPr>
          <a:xfrm>
            <a:off x="10254789" y="1426300"/>
            <a:ext cx="1853855" cy="1853855"/>
          </a:xfrm>
          <a:prstGeom prst="rect">
            <a:avLst/>
          </a:prstGeom>
        </p:spPr>
      </p:pic>
    </p:spTree>
    <p:extLst>
      <p:ext uri="{BB962C8B-B14F-4D97-AF65-F5344CB8AC3E}">
        <p14:creationId xmlns:p14="http://schemas.microsoft.com/office/powerpoint/2010/main" xmlns="" val="1848832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a:latin typeface="Arial" panose="020B0604020202020204" pitchFamily="34" charset="0"/>
                <a:cs typeface="Arial" panose="020B0604020202020204" pitchFamily="34" charset="0"/>
              </a:rPr>
              <a:t>Analyse the policy issues contributing to the root cause and service failure</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077" y="2690190"/>
            <a:ext cx="6769845" cy="4028662"/>
          </a:xfrm>
        </p:spPr>
        <p:txBody>
          <a:bodyPr>
            <a:normAutofit lnSpcReduction="10000"/>
          </a:bodyPr>
          <a:lstStyle/>
          <a:p>
            <a:pPr algn="just" fontAlgn="base"/>
            <a:r>
              <a:rPr lang="en-US" sz="1500" dirty="0">
                <a:solidFill>
                  <a:schemeClr val="tx1"/>
                </a:solidFill>
                <a:latin typeface="Arial" panose="020B0604020202020204" pitchFamily="34" charset="0"/>
                <a:cs typeface="Arial" panose="020B0604020202020204" pitchFamily="34" charset="0"/>
              </a:rPr>
              <a:t>The NHS regulations of performance and administrative policies ensure the management of patient safety, meeting the care standard and engaging with patients concerned to mitigate risk by equipping the staff with training (NHS, 2019).</a:t>
            </a:r>
          </a:p>
          <a:p>
            <a:pPr algn="just" fontAlgn="base"/>
            <a:r>
              <a:rPr lang="en-US" sz="1500" dirty="0">
                <a:solidFill>
                  <a:schemeClr val="tx1"/>
                </a:solidFill>
                <a:latin typeface="Arial" panose="020B0604020202020204" pitchFamily="34" charset="0"/>
                <a:cs typeface="Arial" panose="020B0604020202020204" pitchFamily="34" charset="0"/>
              </a:rPr>
              <a:t>However, Mid Staffordshire NHS Foundation Trust (UK) failed to maintain the policy demand as they consciously ignored patient's concern regarding poor service.</a:t>
            </a:r>
          </a:p>
          <a:p>
            <a:pPr algn="just" fontAlgn="base"/>
            <a:r>
              <a:rPr lang="en-US" sz="1500" dirty="0">
                <a:solidFill>
                  <a:schemeClr val="tx1"/>
                </a:solidFill>
                <a:latin typeface="Arial" panose="020B0604020202020204" pitchFamily="34" charset="0"/>
                <a:cs typeface="Arial" panose="020B0604020202020204" pitchFamily="34" charset="0"/>
              </a:rPr>
              <a:t>The trust board further ignored internal </a:t>
            </a:r>
            <a:r>
              <a:rPr lang="en-US" sz="1500" dirty="0" err="1">
                <a:solidFill>
                  <a:schemeClr val="tx1"/>
                </a:solidFill>
                <a:latin typeface="Arial" panose="020B0604020202020204" pitchFamily="34" charset="0"/>
                <a:cs typeface="Arial" panose="020B0604020202020204" pitchFamily="34" charset="0"/>
              </a:rPr>
              <a:t>disbalance</a:t>
            </a:r>
            <a:r>
              <a:rPr lang="en-US" sz="1500" dirty="0">
                <a:solidFill>
                  <a:schemeClr val="tx1"/>
                </a:solidFill>
                <a:latin typeface="Arial" panose="020B0604020202020204" pitchFamily="34" charset="0"/>
                <a:cs typeface="Arial" panose="020B0604020202020204" pitchFamily="34" charset="0"/>
              </a:rPr>
              <a:t> of the system and neglected the inadequate staff level which caused care disruption (GOV.UK, 2013).</a:t>
            </a:r>
          </a:p>
          <a:p>
            <a:pPr algn="just" fontAlgn="base"/>
            <a:r>
              <a:rPr lang="en-US" sz="1500" dirty="0">
                <a:solidFill>
                  <a:schemeClr val="tx1"/>
                </a:solidFill>
                <a:latin typeface="Arial" panose="020B0604020202020204" pitchFamily="34" charset="0"/>
                <a:cs typeface="Arial" panose="020B0604020202020204" pitchFamily="34" charset="0"/>
              </a:rPr>
              <a:t>According to the NHS national standard for healthcare cleanline</a:t>
            </a:r>
            <a:r>
              <a:rPr lang="en-US" sz="1500" b="1" dirty="0">
                <a:solidFill>
                  <a:schemeClr val="tx1"/>
                </a:solidFill>
                <a:latin typeface="Arial" panose="020B0604020202020204" pitchFamily="34" charset="0"/>
                <a:cs typeface="Arial" panose="020B0604020202020204" pitchFamily="34" charset="0"/>
              </a:rPr>
              <a:t>ss </a:t>
            </a:r>
            <a:r>
              <a:rPr lang="en-US" sz="1500" dirty="0">
                <a:solidFill>
                  <a:schemeClr val="tx1"/>
                </a:solidFill>
                <a:latin typeface="Arial" panose="020B0604020202020204" pitchFamily="34" charset="0"/>
                <a:cs typeface="Arial" panose="020B0604020202020204" pitchFamily="34" charset="0"/>
              </a:rPr>
              <a:t>emphasises infrastructure hygiene and safe environment for the patients (NHS England, 2025)</a:t>
            </a:r>
          </a:p>
          <a:p>
            <a:pPr algn="just" fontAlgn="base"/>
            <a:r>
              <a:rPr lang="en-US" sz="1500" dirty="0">
                <a:solidFill>
                  <a:schemeClr val="tx1"/>
                </a:solidFill>
                <a:latin typeface="Arial" panose="020B0604020202020204" pitchFamily="34" charset="0"/>
                <a:cs typeface="Arial" panose="020B0604020202020204" pitchFamily="34" charset="0"/>
              </a:rPr>
              <a:t>The incident of keeping patients in a soiled bed unhygienic environment in the healthcare provision indicates the misalignment of these regulations (GOV.UK, 2013).</a:t>
            </a:r>
          </a:p>
        </p:txBody>
      </p:sp>
      <p:pic>
        <p:nvPicPr>
          <p:cNvPr id="4" name="Picture 3"/>
          <p:cNvPicPr>
            <a:picLocks noChangeAspect="1"/>
          </p:cNvPicPr>
          <p:nvPr/>
        </p:nvPicPr>
        <p:blipFill>
          <a:blip r:embed="rId2" cstate="print"/>
          <a:stretch>
            <a:fillRect/>
          </a:stretch>
        </p:blipFill>
        <p:spPr>
          <a:xfrm>
            <a:off x="7556705" y="3328573"/>
            <a:ext cx="4229861" cy="2224088"/>
          </a:xfrm>
          <a:prstGeom prst="rect">
            <a:avLst/>
          </a:prstGeom>
        </p:spPr>
      </p:pic>
    </p:spTree>
    <p:extLst>
      <p:ext uri="{BB962C8B-B14F-4D97-AF65-F5344CB8AC3E}">
        <p14:creationId xmlns:p14="http://schemas.microsoft.com/office/powerpoint/2010/main" xmlns="" val="1162116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44778"/>
          </a:xfrm>
        </p:spPr>
        <p:txBody>
          <a:bodyPr/>
          <a:lstStyle/>
          <a:p>
            <a:pPr algn="ctr"/>
            <a:r>
              <a:rPr lang="en-US" sz="2800" b="1" dirty="0">
                <a:solidFill>
                  <a:schemeClr val="tx1"/>
                </a:solidFill>
                <a:latin typeface="Arial" panose="020B0604020202020204" pitchFamily="34" charset="0"/>
                <a:cs typeface="Arial" panose="020B0604020202020204" pitchFamily="34" charset="0"/>
              </a:rPr>
              <a:t>Analyse the policy issues contributing to the root cause and service failure (Continued)</a:t>
            </a:r>
            <a:endParaRPr lang="en-IN" sz="2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94931" y="1934817"/>
            <a:ext cx="7245558" cy="4585252"/>
          </a:xfrm>
        </p:spPr>
        <p:txBody>
          <a:bodyPr>
            <a:normAutofit/>
          </a:bodyPr>
          <a:lstStyle/>
          <a:p>
            <a:pPr algn="just" fontAlgn="base"/>
            <a:r>
              <a:rPr lang="en-US" sz="1600" dirty="0">
                <a:latin typeface="Arial" panose="020B0604020202020204" pitchFamily="34" charset="0"/>
                <a:cs typeface="Arial" panose="020B0604020202020204" pitchFamily="34" charset="0"/>
              </a:rPr>
              <a:t>Considering offering students high quality healthcare service, the care quality commission in the UK regulates safe settings of children' s healthcare service.</a:t>
            </a:r>
          </a:p>
          <a:p>
            <a:pPr algn="just" fontAlgn="base"/>
            <a:r>
              <a:rPr lang="en-US" sz="1600" dirty="0">
                <a:latin typeface="Arial" panose="020B0604020202020204" pitchFamily="34" charset="0"/>
                <a:cs typeface="Arial" panose="020B0604020202020204" pitchFamily="34" charset="0"/>
              </a:rPr>
              <a:t>According to the Care Quality Commission, the response of complains regarding healthcare disruption and enough basic resources are necessary (Care Quality Commission, 2026)</a:t>
            </a:r>
          </a:p>
          <a:p>
            <a:pPr algn="just" fontAlgn="base"/>
            <a:r>
              <a:rPr lang="en-US" sz="1600" dirty="0">
                <a:latin typeface="Arial" panose="020B0604020202020204" pitchFamily="34" charset="0"/>
                <a:cs typeface="Arial" panose="020B0604020202020204" pitchFamily="34" charset="0"/>
              </a:rPr>
              <a:t>Although insufficient basic resources such as drinking water and negligence of the patients complain again, poor management resembles the failure for the trust board (GOV.UK, 2013).</a:t>
            </a:r>
          </a:p>
          <a:p>
            <a:pPr algn="just" fontAlgn="base"/>
            <a:r>
              <a:rPr lang="en-US" sz="1600" dirty="0">
                <a:latin typeface="Arial" panose="020B0604020202020204" pitchFamily="34" charset="0"/>
                <a:cs typeface="Arial" panose="020B0604020202020204" pitchFamily="34" charset="0"/>
              </a:rPr>
              <a:t>The healthcare and social care act 2008 in the UK covers the regulations that focus on sufficient healthcare staffing and transparent communication with patients and staff (GOV.UK, 2026).</a:t>
            </a:r>
          </a:p>
          <a:p>
            <a:pPr algn="just" fontAlgn="base"/>
            <a:r>
              <a:rPr lang="en-US" sz="1600" dirty="0">
                <a:latin typeface="Arial" panose="020B0604020202020204" pitchFamily="34" charset="0"/>
                <a:cs typeface="Arial" panose="020B0604020202020204" pitchFamily="34" charset="0"/>
              </a:rPr>
              <a:t>The Mid Staffordshire NHS Foundation Trust (UK) failed to maintain open communication and focused on gaining a financial balance rather than resolving inadequate staffing (GOV.UK, 2013).</a:t>
            </a:r>
          </a:p>
        </p:txBody>
      </p:sp>
      <p:pic>
        <p:nvPicPr>
          <p:cNvPr id="4" name="Picture 3"/>
          <p:cNvPicPr>
            <a:picLocks noChangeAspect="1"/>
          </p:cNvPicPr>
          <p:nvPr/>
        </p:nvPicPr>
        <p:blipFill>
          <a:blip r:embed="rId2" cstate="print"/>
          <a:stretch>
            <a:fillRect/>
          </a:stretch>
        </p:blipFill>
        <p:spPr>
          <a:xfrm>
            <a:off x="8123581" y="2377731"/>
            <a:ext cx="3609147" cy="2488836"/>
          </a:xfrm>
          <a:prstGeom prst="rect">
            <a:avLst/>
          </a:prstGeom>
        </p:spPr>
      </p:pic>
    </p:spTree>
    <p:extLst>
      <p:ext uri="{BB962C8B-B14F-4D97-AF65-F5344CB8AC3E}">
        <p14:creationId xmlns:p14="http://schemas.microsoft.com/office/powerpoint/2010/main" xmlns="" val="3088724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800" b="1" dirty="0">
                <a:latin typeface="Arial" panose="020B0604020202020204" pitchFamily="34" charset="0"/>
                <a:cs typeface="Arial" panose="020B0604020202020204" pitchFamily="34" charset="0"/>
              </a:rPr>
              <a:t>Impact on service provision</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7810" y="2332383"/>
            <a:ext cx="7540486" cy="4399721"/>
          </a:xfrm>
        </p:spPr>
        <p:txBody>
          <a:bodyPr>
            <a:normAutofit fontScale="85000" lnSpcReduction="10000"/>
          </a:bodyPr>
          <a:lstStyle/>
          <a:p>
            <a:pPr algn="just"/>
            <a:r>
              <a:rPr lang="en-US" b="1" dirty="0">
                <a:solidFill>
                  <a:schemeClr val="tx1"/>
                </a:solidFill>
                <a:latin typeface="Arial" panose="020B0604020202020204" pitchFamily="34" charset="0"/>
                <a:cs typeface="Arial" panose="020B0604020202020204" pitchFamily="34" charset="0"/>
              </a:rPr>
              <a:t>Quality:</a:t>
            </a:r>
            <a:endParaRPr lang="en-US" dirty="0">
              <a:solidFill>
                <a:schemeClr val="tx1"/>
              </a:solidFill>
              <a:latin typeface="Arial" panose="020B0604020202020204" pitchFamily="34" charset="0"/>
              <a:cs typeface="Arial" panose="020B0604020202020204" pitchFamily="34" charset="0"/>
            </a:endParaRPr>
          </a:p>
          <a:p>
            <a:pPr lvl="1" algn="just" fontAlgn="base"/>
            <a:r>
              <a:rPr lang="en-US" sz="1800" dirty="0">
                <a:solidFill>
                  <a:schemeClr val="tx1"/>
                </a:solidFill>
                <a:latin typeface="Arial" panose="020B0604020202020204" pitchFamily="34" charset="0"/>
                <a:cs typeface="Arial" panose="020B0604020202020204" pitchFamily="34" charset="0"/>
              </a:rPr>
              <a:t>In offering secure quality healthcare service the importance of hygienic environment, basic resources is crucial to ignore infections (Kumar et al., 2025).</a:t>
            </a:r>
          </a:p>
          <a:p>
            <a:pPr lvl="1" algn="just" fontAlgn="base"/>
            <a:r>
              <a:rPr lang="en-US" sz="1800" dirty="0">
                <a:solidFill>
                  <a:schemeClr val="tx1"/>
                </a:solidFill>
                <a:latin typeface="Arial" panose="020B0604020202020204" pitchFamily="34" charset="0"/>
                <a:cs typeface="Arial" panose="020B0604020202020204" pitchFamily="34" charset="0"/>
              </a:rPr>
              <a:t>The Trust failed to offer hygienic healthcare to the patients and provide basic resources disrupting the quality of their service (GOV.UK, 2013).</a:t>
            </a:r>
          </a:p>
          <a:p>
            <a:pPr algn="just"/>
            <a:r>
              <a:rPr lang="en-US" b="1" dirty="0">
                <a:solidFill>
                  <a:schemeClr val="tx1"/>
                </a:solidFill>
                <a:latin typeface="Arial" panose="020B0604020202020204" pitchFamily="34" charset="0"/>
                <a:cs typeface="Arial" panose="020B0604020202020204" pitchFamily="34" charset="0"/>
              </a:rPr>
              <a:t>Efficiency:</a:t>
            </a:r>
            <a:endParaRPr lang="en-US" dirty="0">
              <a:solidFill>
                <a:schemeClr val="tx1"/>
              </a:solidFill>
              <a:latin typeface="Arial" panose="020B0604020202020204" pitchFamily="34" charset="0"/>
              <a:cs typeface="Arial" panose="020B0604020202020204" pitchFamily="34" charset="0"/>
            </a:endParaRPr>
          </a:p>
          <a:p>
            <a:pPr lvl="1" algn="just" fontAlgn="base"/>
            <a:r>
              <a:rPr lang="en-US" sz="1800" dirty="0">
                <a:solidFill>
                  <a:schemeClr val="tx1"/>
                </a:solidFill>
                <a:latin typeface="Arial" panose="020B0604020202020204" pitchFamily="34" charset="0"/>
                <a:cs typeface="Arial" panose="020B0604020202020204" pitchFamily="34" charset="0"/>
              </a:rPr>
              <a:t>Sufficient staff level nursing staff improve patient care as well as efficiency and quality of the health service (</a:t>
            </a:r>
            <a:r>
              <a:rPr lang="en-US" sz="1800" dirty="0" err="1">
                <a:solidFill>
                  <a:schemeClr val="tx1"/>
                </a:solidFill>
                <a:latin typeface="Arial" panose="020B0604020202020204" pitchFamily="34" charset="0"/>
                <a:cs typeface="Arial" panose="020B0604020202020204" pitchFamily="34" charset="0"/>
              </a:rPr>
              <a:t>Labrague</a:t>
            </a:r>
            <a:r>
              <a:rPr lang="en-US" sz="1800" dirty="0">
                <a:solidFill>
                  <a:schemeClr val="tx1"/>
                </a:solidFill>
                <a:latin typeface="Arial" panose="020B0604020202020204" pitchFamily="34" charset="0"/>
                <a:cs typeface="Arial" panose="020B0604020202020204" pitchFamily="34" charset="0"/>
              </a:rPr>
              <a:t>, 2021).</a:t>
            </a:r>
          </a:p>
          <a:p>
            <a:pPr lvl="1" algn="just" fontAlgn="base"/>
            <a:r>
              <a:rPr lang="en-US" sz="1800" dirty="0">
                <a:solidFill>
                  <a:schemeClr val="tx1"/>
                </a:solidFill>
                <a:latin typeface="Arial" panose="020B0604020202020204" pitchFamily="34" charset="0"/>
                <a:cs typeface="Arial" panose="020B0604020202020204" pitchFamily="34" charset="0"/>
              </a:rPr>
              <a:t>Inadequate staffing and ignorance to hear the staffs’ concern over the care provision led the trust to increased mortality rate (GOV.UK, 2013).</a:t>
            </a:r>
          </a:p>
          <a:p>
            <a:pPr algn="just"/>
            <a:r>
              <a:rPr lang="en-US" b="1" dirty="0">
                <a:solidFill>
                  <a:schemeClr val="tx1"/>
                </a:solidFill>
                <a:latin typeface="Arial" panose="020B0604020202020204" pitchFamily="34" charset="0"/>
                <a:cs typeface="Arial" panose="020B0604020202020204" pitchFamily="34" charset="0"/>
              </a:rPr>
              <a:t>Equity:</a:t>
            </a:r>
            <a:endParaRPr lang="en-US" dirty="0">
              <a:solidFill>
                <a:schemeClr val="tx1"/>
              </a:solidFill>
              <a:latin typeface="Arial" panose="020B0604020202020204" pitchFamily="34" charset="0"/>
              <a:cs typeface="Arial" panose="020B0604020202020204" pitchFamily="34" charset="0"/>
            </a:endParaRPr>
          </a:p>
          <a:p>
            <a:pPr lvl="1" algn="just" fontAlgn="base"/>
            <a:r>
              <a:rPr lang="en-US" sz="1800" dirty="0">
                <a:solidFill>
                  <a:schemeClr val="tx1"/>
                </a:solidFill>
                <a:latin typeface="Arial" panose="020B0604020202020204" pitchFamily="34" charset="0"/>
                <a:cs typeface="Arial" panose="020B0604020202020204" pitchFamily="34" charset="0"/>
              </a:rPr>
              <a:t>The public enquiry report from the UK government found that the trust board consciously ignored speech right of the staff and the patients regarding terrible system failure to gain external public reputation (GOV.UK, 2013).</a:t>
            </a:r>
          </a:p>
          <a:p>
            <a:pPr marL="0" indent="0">
              <a:buNone/>
            </a:pPr>
            <a:endParaRPr lang="en-IN" dirty="0"/>
          </a:p>
        </p:txBody>
      </p:sp>
      <p:pic>
        <p:nvPicPr>
          <p:cNvPr id="4" name="Picture 3"/>
          <p:cNvPicPr>
            <a:picLocks noChangeAspect="1"/>
          </p:cNvPicPr>
          <p:nvPr/>
        </p:nvPicPr>
        <p:blipFill rotWithShape="1">
          <a:blip r:embed="rId2" cstate="print"/>
          <a:srcRect l="4667" t="6310" r="7268" b="10624"/>
          <a:stretch/>
        </p:blipFill>
        <p:spPr>
          <a:xfrm>
            <a:off x="8123583" y="3114260"/>
            <a:ext cx="3589446" cy="2332383"/>
          </a:xfrm>
          <a:prstGeom prst="rect">
            <a:avLst/>
          </a:prstGeom>
        </p:spPr>
      </p:pic>
    </p:spTree>
    <p:extLst>
      <p:ext uri="{BB962C8B-B14F-4D97-AF65-F5344CB8AC3E}">
        <p14:creationId xmlns:p14="http://schemas.microsoft.com/office/powerpoint/2010/main" xmlns="" val="2025609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53230"/>
          </a:xfrm>
        </p:spPr>
        <p:txBody>
          <a:bodyPr/>
          <a:lstStyle/>
          <a:p>
            <a:pPr algn="ctr"/>
            <a:r>
              <a:rPr lang="en-IN" sz="2800" b="1" dirty="0">
                <a:solidFill>
                  <a:schemeClr val="tx1"/>
                </a:solidFill>
                <a:latin typeface="Arial" panose="020B0604020202020204" pitchFamily="34" charset="0"/>
                <a:cs typeface="Arial" panose="020B0604020202020204" pitchFamily="34" charset="0"/>
              </a:rPr>
              <a:t>Benchmarking Gap</a:t>
            </a:r>
            <a:endParaRPr lang="en-IN" sz="2800" dirty="0">
              <a:solidFill>
                <a:schemeClr val="tx1"/>
              </a:solidFill>
              <a:latin typeface="Arial" panose="020B060402020202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xmlns="" val="1890709321"/>
              </p:ext>
            </p:extLst>
          </p:nvPr>
        </p:nvGraphicFramePr>
        <p:xfrm>
          <a:off x="1372819" y="1205948"/>
          <a:ext cx="8881524" cy="5261114"/>
        </p:xfrm>
        <a:graphic>
          <a:graphicData uri="http://schemas.openxmlformats.org/drawingml/2006/table">
            <a:tbl>
              <a:tblPr/>
              <a:tblGrid>
                <a:gridCol w="2220381">
                  <a:extLst>
                    <a:ext uri="{9D8B030D-6E8A-4147-A177-3AD203B41FA5}">
                      <a16:colId xmlns:a16="http://schemas.microsoft.com/office/drawing/2014/main" xmlns="" val="3139488558"/>
                    </a:ext>
                  </a:extLst>
                </a:gridCol>
                <a:gridCol w="2220381">
                  <a:extLst>
                    <a:ext uri="{9D8B030D-6E8A-4147-A177-3AD203B41FA5}">
                      <a16:colId xmlns:a16="http://schemas.microsoft.com/office/drawing/2014/main" xmlns="" val="3920765606"/>
                    </a:ext>
                  </a:extLst>
                </a:gridCol>
                <a:gridCol w="2220381">
                  <a:extLst>
                    <a:ext uri="{9D8B030D-6E8A-4147-A177-3AD203B41FA5}">
                      <a16:colId xmlns:a16="http://schemas.microsoft.com/office/drawing/2014/main" xmlns="" val="1476540962"/>
                    </a:ext>
                  </a:extLst>
                </a:gridCol>
                <a:gridCol w="2220381">
                  <a:extLst>
                    <a:ext uri="{9D8B030D-6E8A-4147-A177-3AD203B41FA5}">
                      <a16:colId xmlns:a16="http://schemas.microsoft.com/office/drawing/2014/main" xmlns="" val="2188656681"/>
                    </a:ext>
                  </a:extLst>
                </a:gridCol>
              </a:tblGrid>
              <a:tr h="664310">
                <a:tc>
                  <a:txBody>
                    <a:bodyPr/>
                    <a:lstStyle/>
                    <a:p>
                      <a:pPr algn="just" rtl="0" fontAlgn="t">
                        <a:spcBef>
                          <a:spcPts val="0"/>
                        </a:spcBef>
                        <a:spcAft>
                          <a:spcPts val="0"/>
                        </a:spcAft>
                      </a:pPr>
                      <a:r>
                        <a:rPr lang="en-IN" sz="1400" b="1" i="0" u="none" strike="noStrike" dirty="0">
                          <a:solidFill>
                            <a:srgbClr val="000000"/>
                          </a:solidFill>
                          <a:effectLst/>
                          <a:latin typeface="Arial" panose="020B0604020202020204" pitchFamily="34" charset="0"/>
                        </a:rPr>
                        <a:t>Indicators</a:t>
                      </a:r>
                      <a:endParaRPr lang="en-IN"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400" b="1" i="0" u="none" strike="noStrike" dirty="0">
                          <a:solidFill>
                            <a:srgbClr val="000000"/>
                          </a:solidFill>
                          <a:effectLst/>
                          <a:latin typeface="Arial" panose="020B0604020202020204" pitchFamily="34" charset="0"/>
                        </a:rPr>
                        <a:t>     Standard Requirements</a:t>
                      </a:r>
                      <a:endParaRPr lang="en-IN"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400" b="1" i="0" u="none" strike="noStrike" dirty="0">
                          <a:solidFill>
                            <a:srgbClr val="000000"/>
                          </a:solidFill>
                          <a:effectLst/>
                          <a:latin typeface="Arial" panose="020B0604020202020204" pitchFamily="34" charset="0"/>
                        </a:rPr>
                        <a:t>Trust’s Performance</a:t>
                      </a:r>
                      <a:endParaRPr lang="en-IN"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400" b="1" i="0" u="none" strike="noStrike" dirty="0">
                          <a:solidFill>
                            <a:srgbClr val="000000"/>
                          </a:solidFill>
                          <a:effectLst/>
                          <a:latin typeface="Arial" panose="020B0604020202020204" pitchFamily="34" charset="0"/>
                        </a:rPr>
                        <a:t>Policy </a:t>
                      </a:r>
                      <a:endParaRPr lang="en-IN"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4153241839"/>
                  </a:ext>
                </a:extLst>
              </a:tr>
              <a:tr h="1917685">
                <a:tc>
                  <a:txBody>
                    <a:bodyPr/>
                    <a:lstStyle/>
                    <a:p>
                      <a:pPr rtl="0" fontAlgn="t">
                        <a:spcBef>
                          <a:spcPts val="0"/>
                        </a:spcBef>
                        <a:spcAft>
                          <a:spcPts val="0"/>
                        </a:spcAft>
                      </a:pPr>
                      <a:r>
                        <a:rPr lang="en-IN" sz="1400" b="1" i="0" u="none" strike="noStrike" dirty="0">
                          <a:solidFill>
                            <a:srgbClr val="000000"/>
                          </a:solidFill>
                          <a:effectLst/>
                          <a:latin typeface="Arial" panose="020B0604020202020204" pitchFamily="34" charset="0"/>
                        </a:rPr>
                        <a:t>Communication</a:t>
                      </a:r>
                      <a:endParaRPr lang="en-IN"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The National Health guidelines in the UK </a:t>
                      </a:r>
                      <a:r>
                        <a:rPr lang="en-US" sz="1400" b="0" i="0" u="none" strike="noStrike" dirty="0" err="1">
                          <a:solidFill>
                            <a:srgbClr val="000000"/>
                          </a:solidFill>
                          <a:effectLst/>
                          <a:latin typeface="Arial" panose="020B0604020202020204" pitchFamily="34" charset="0"/>
                        </a:rPr>
                        <a:t>emphasise</a:t>
                      </a:r>
                      <a:r>
                        <a:rPr lang="en-US" sz="1400" b="0" i="0" u="none" strike="noStrike" dirty="0">
                          <a:solidFill>
                            <a:srgbClr val="000000"/>
                          </a:solidFill>
                          <a:effectLst/>
                          <a:latin typeface="Arial" panose="020B0604020202020204" pitchFamily="34" charset="0"/>
                        </a:rPr>
                        <a:t> transparent and open communications with the patients in care (NHS, 2023)</a:t>
                      </a:r>
                      <a:endParaRPr lang="en-US"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The foundation’s trust ignored patients' concerns over poor service and eliminated communication (GOV.UK, 2013).</a:t>
                      </a:r>
                      <a:endParaRPr lang="en-US"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The health and social act 2008 (GOV.UK, 2026).</a:t>
                      </a:r>
                      <a:endParaRPr lang="en-US"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2019861504"/>
                  </a:ext>
                </a:extLst>
              </a:tr>
              <a:tr h="2679119">
                <a:tc>
                  <a:txBody>
                    <a:bodyPr/>
                    <a:lstStyle/>
                    <a:p>
                      <a:pPr rtl="0" fontAlgn="t">
                        <a:spcBef>
                          <a:spcPts val="0"/>
                        </a:spcBef>
                        <a:spcAft>
                          <a:spcPts val="0"/>
                        </a:spcAft>
                      </a:pPr>
                      <a:r>
                        <a:rPr lang="en-IN" sz="1400" b="1" i="0" u="none" strike="noStrike" dirty="0">
                          <a:solidFill>
                            <a:srgbClr val="000000"/>
                          </a:solidFill>
                          <a:effectLst/>
                          <a:latin typeface="Arial" panose="020B0604020202020204" pitchFamily="34" charset="0"/>
                        </a:rPr>
                        <a:t>Leadership</a:t>
                      </a:r>
                      <a:endParaRPr lang="en-IN"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The Care Quality Commission in the UK uses an inclusive leadership approach to ensure the quality of the culture, value and workforce of the </a:t>
                      </a:r>
                      <a:r>
                        <a:rPr lang="en-US" sz="1400" b="0" i="0" u="none" strike="noStrike" dirty="0" err="1">
                          <a:solidFill>
                            <a:srgbClr val="000000"/>
                          </a:solidFill>
                          <a:effectLst/>
                          <a:latin typeface="Arial" panose="020B0604020202020204" pitchFamily="34" charset="0"/>
                        </a:rPr>
                        <a:t>organisation</a:t>
                      </a:r>
                      <a:r>
                        <a:rPr lang="en-US" sz="1400" b="0" i="0" u="none" strike="noStrike" dirty="0">
                          <a:solidFill>
                            <a:srgbClr val="000000"/>
                          </a:solidFill>
                          <a:effectLst/>
                          <a:latin typeface="Arial" panose="020B0604020202020204" pitchFamily="34" charset="0"/>
                        </a:rPr>
                        <a:t> (Care Quality Commission, 2024).</a:t>
                      </a:r>
                      <a:endParaRPr lang="en-US"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The poor leadership and management quality focused on self-promotion and showed inadequate governance to gain public reputation (GOV.UK, 2013).</a:t>
                      </a:r>
                      <a:endParaRPr lang="en-US"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400" b="0" i="0" u="none" strike="noStrike" dirty="0">
                          <a:solidFill>
                            <a:srgbClr val="000000"/>
                          </a:solidFill>
                          <a:effectLst/>
                          <a:latin typeface="Arial" panose="020B0604020202020204" pitchFamily="34" charset="0"/>
                        </a:rPr>
                        <a:t>NHS regulations of performance and administrative policies (NHS, 2019).</a:t>
                      </a:r>
                      <a:endParaRPr lang="en-US" sz="14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667614909"/>
                  </a:ext>
                </a:extLst>
              </a:tr>
            </a:tbl>
          </a:graphicData>
        </a:graphic>
      </p:graphicFrame>
      <p:sp>
        <p:nvSpPr>
          <p:cNvPr id="9" name="Rectangle 3"/>
          <p:cNvSpPr>
            <a:spLocks noChangeArrowheads="1"/>
          </p:cNvSpPr>
          <p:nvPr/>
        </p:nvSpPr>
        <p:spPr bwMode="auto">
          <a:xfrm>
            <a:off x="2605088" y="2222500"/>
            <a:ext cx="12192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Tree>
    <p:extLst>
      <p:ext uri="{BB962C8B-B14F-4D97-AF65-F5344CB8AC3E}">
        <p14:creationId xmlns:p14="http://schemas.microsoft.com/office/powerpoint/2010/main" xmlns="" val="2679349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800" b="1" dirty="0">
                <a:latin typeface="Arial" panose="020B0604020202020204" pitchFamily="34" charset="0"/>
                <a:cs typeface="Arial" panose="020B0604020202020204" pitchFamily="34" charset="0"/>
              </a:rPr>
              <a:t>Leadership strategy for change</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lgn="just" fontAlgn="base"/>
            <a:r>
              <a:rPr lang="en-US" sz="1500" dirty="0">
                <a:solidFill>
                  <a:schemeClr val="tx1"/>
                </a:solidFill>
                <a:latin typeface="Arial" panose="020B0604020202020204" pitchFamily="34" charset="0"/>
                <a:cs typeface="Arial" panose="020B0604020202020204" pitchFamily="34" charset="0"/>
              </a:rPr>
              <a:t>Mid Staffordshire NHS Foundation Trust (UK) cases have shown managerial callousness and conscious leadership disability in enacting to manage their system failure (GOV.UK, 2013).</a:t>
            </a:r>
          </a:p>
          <a:p>
            <a:pPr algn="just" fontAlgn="base"/>
            <a:r>
              <a:rPr lang="en-US" sz="1500" dirty="0">
                <a:solidFill>
                  <a:schemeClr val="tx1"/>
                </a:solidFill>
                <a:latin typeface="Arial" panose="020B0604020202020204" pitchFamily="34" charset="0"/>
                <a:cs typeface="Arial" panose="020B0604020202020204" pitchFamily="34" charset="0"/>
              </a:rPr>
              <a:t>The leadership failure in the healthcare system thus demands for strategic leadership application for enacting change.</a:t>
            </a:r>
          </a:p>
          <a:p>
            <a:pPr algn="just" fontAlgn="base"/>
            <a:r>
              <a:rPr lang="en-US" sz="1500" dirty="0">
                <a:solidFill>
                  <a:schemeClr val="tx1"/>
                </a:solidFill>
                <a:latin typeface="Arial" panose="020B0604020202020204" pitchFamily="34" charset="0"/>
                <a:cs typeface="Arial" panose="020B0604020202020204" pitchFamily="34" charset="0"/>
              </a:rPr>
              <a:t>Transformational leadership strategy ensures the highest level of patient safety by building strong cultural agility (</a:t>
            </a:r>
            <a:r>
              <a:rPr lang="en-US" sz="1500" dirty="0" err="1">
                <a:solidFill>
                  <a:schemeClr val="tx1"/>
                </a:solidFill>
                <a:latin typeface="Arial" panose="020B0604020202020204" pitchFamily="34" charset="0"/>
                <a:cs typeface="Arial" panose="020B0604020202020204" pitchFamily="34" charset="0"/>
              </a:rPr>
              <a:t>Mohtady</a:t>
            </a:r>
            <a:r>
              <a:rPr lang="en-US" sz="1500" dirty="0">
                <a:solidFill>
                  <a:schemeClr val="tx1"/>
                </a:solidFill>
                <a:latin typeface="Arial" panose="020B0604020202020204" pitchFamily="34" charset="0"/>
                <a:cs typeface="Arial" panose="020B0604020202020204" pitchFamily="34" charset="0"/>
              </a:rPr>
              <a:t> et al., 2023).</a:t>
            </a:r>
          </a:p>
          <a:p>
            <a:pPr algn="just" fontAlgn="base"/>
            <a:r>
              <a:rPr lang="en-US" sz="1500" dirty="0">
                <a:solidFill>
                  <a:schemeClr val="tx1"/>
                </a:solidFill>
                <a:latin typeface="Arial" panose="020B0604020202020204" pitchFamily="34" charset="0"/>
                <a:cs typeface="Arial" panose="020B0604020202020204" pitchFamily="34" charset="0"/>
              </a:rPr>
              <a:t>By applying the transformational leadership strategy the foundation's trust can foster communication with the employees and motivate them to achieve productivity.</a:t>
            </a:r>
          </a:p>
          <a:p>
            <a:pPr algn="just" fontAlgn="base"/>
            <a:r>
              <a:rPr lang="en-US" sz="1500" dirty="0" err="1">
                <a:solidFill>
                  <a:schemeClr val="tx1"/>
                </a:solidFill>
                <a:latin typeface="Arial" panose="020B0604020202020204" pitchFamily="34" charset="0"/>
                <a:cs typeface="Arial" panose="020B0604020202020204" pitchFamily="34" charset="0"/>
              </a:rPr>
              <a:t>Idealised</a:t>
            </a:r>
            <a:r>
              <a:rPr lang="en-US" sz="1500" dirty="0">
                <a:solidFill>
                  <a:schemeClr val="tx1"/>
                </a:solidFill>
                <a:latin typeface="Arial" panose="020B0604020202020204" pitchFamily="34" charset="0"/>
                <a:cs typeface="Arial" panose="020B0604020202020204" pitchFamily="34" charset="0"/>
              </a:rPr>
              <a:t> influence of transformational leaders creates ethical values among the followers which will be effective in creating a morally aware system (</a:t>
            </a:r>
            <a:r>
              <a:rPr lang="en-US" sz="1500" dirty="0" err="1">
                <a:solidFill>
                  <a:schemeClr val="tx1"/>
                </a:solidFill>
                <a:latin typeface="Arial" panose="020B0604020202020204" pitchFamily="34" charset="0"/>
                <a:cs typeface="Arial" panose="020B0604020202020204" pitchFamily="34" charset="0"/>
              </a:rPr>
              <a:t>Ystaas</a:t>
            </a:r>
            <a:r>
              <a:rPr lang="en-US" sz="1500" dirty="0">
                <a:solidFill>
                  <a:schemeClr val="tx1"/>
                </a:solidFill>
                <a:latin typeface="Arial" panose="020B0604020202020204" pitchFamily="34" charset="0"/>
                <a:cs typeface="Arial" panose="020B0604020202020204" pitchFamily="34" charset="0"/>
              </a:rPr>
              <a:t> et al., 2023).</a:t>
            </a:r>
          </a:p>
        </p:txBody>
      </p:sp>
    </p:spTree>
    <p:extLst>
      <p:ext uri="{BB962C8B-B14F-4D97-AF65-F5344CB8AC3E}">
        <p14:creationId xmlns:p14="http://schemas.microsoft.com/office/powerpoint/2010/main" xmlns="" val="1488730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45774"/>
            <a:ext cx="9404723" cy="821635"/>
          </a:xfrm>
        </p:spPr>
        <p:txBody>
          <a:bodyPr/>
          <a:lstStyle/>
          <a:p>
            <a:pPr algn="ctr"/>
            <a:r>
              <a:rPr lang="en-IN" sz="3200" b="1" dirty="0">
                <a:solidFill>
                  <a:schemeClr val="tx1"/>
                </a:solidFill>
                <a:latin typeface="Arial" panose="020B0604020202020204" pitchFamily="34" charset="0"/>
                <a:cs typeface="Arial" panose="020B0604020202020204" pitchFamily="34" charset="0"/>
              </a:rPr>
              <a:t>Change management</a:t>
            </a:r>
            <a:endParaRPr lang="en-IN" sz="3200" dirty="0">
              <a:solidFill>
                <a:schemeClr val="tx1"/>
              </a:solidFill>
              <a:latin typeface="Arial" panose="020B0604020202020204" pitchFamily="34" charset="0"/>
              <a:cs typeface="Arial" panose="020B0604020202020204" pitchFamily="34" charset="0"/>
            </a:endParaRPr>
          </a:p>
        </p:txBody>
      </p:sp>
      <p:sp>
        <p:nvSpPr>
          <p:cNvPr id="6" name="Rounded Rectangle 5"/>
          <p:cNvSpPr/>
          <p:nvPr/>
        </p:nvSpPr>
        <p:spPr>
          <a:xfrm>
            <a:off x="755373" y="2286001"/>
            <a:ext cx="3140765" cy="550505"/>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Unfreeze</a:t>
            </a:r>
          </a:p>
        </p:txBody>
      </p:sp>
      <p:sp>
        <p:nvSpPr>
          <p:cNvPr id="9" name="Rectangle 8"/>
          <p:cNvSpPr/>
          <p:nvPr/>
        </p:nvSpPr>
        <p:spPr>
          <a:xfrm>
            <a:off x="2459498" y="887896"/>
            <a:ext cx="5777948" cy="1113183"/>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solidFill>
                  <a:schemeClr val="tx1"/>
                </a:solidFill>
                <a:latin typeface="Arial" panose="020B0604020202020204" pitchFamily="34" charset="0"/>
                <a:cs typeface="Arial" panose="020B0604020202020204" pitchFamily="34" charset="0"/>
              </a:rPr>
              <a:t>Aligning with the transformational leadership strategy, Kurt Lewin's theory of change management emphasises the change in the organisational culture of Mid Staffordshire NHS Foundation Trust (UK). </a:t>
            </a:r>
            <a:endParaRPr lang="en-IN" sz="1400" dirty="0">
              <a:solidFill>
                <a:schemeClr val="tx1"/>
              </a:solidFill>
              <a:latin typeface="Arial" panose="020B0604020202020204" pitchFamily="34" charset="0"/>
              <a:cs typeface="Arial" panose="020B0604020202020204" pitchFamily="34" charset="0"/>
            </a:endParaRPr>
          </a:p>
        </p:txBody>
      </p:sp>
      <p:sp>
        <p:nvSpPr>
          <p:cNvPr id="10" name="Rounded Rectangle 9"/>
          <p:cNvSpPr/>
          <p:nvPr/>
        </p:nvSpPr>
        <p:spPr>
          <a:xfrm>
            <a:off x="4585249" y="2286001"/>
            <a:ext cx="3140765" cy="550505"/>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Change</a:t>
            </a:r>
          </a:p>
        </p:txBody>
      </p:sp>
      <p:sp>
        <p:nvSpPr>
          <p:cNvPr id="11" name="Rounded Rectangle 10"/>
          <p:cNvSpPr/>
          <p:nvPr/>
        </p:nvSpPr>
        <p:spPr>
          <a:xfrm>
            <a:off x="8415124" y="2286001"/>
            <a:ext cx="3140765" cy="550505"/>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Arial" panose="020B0604020202020204" pitchFamily="34" charset="0"/>
                <a:cs typeface="Arial" panose="020B0604020202020204" pitchFamily="34" charset="0"/>
              </a:rPr>
              <a:t>Refreeze</a:t>
            </a:r>
          </a:p>
        </p:txBody>
      </p:sp>
      <p:sp>
        <p:nvSpPr>
          <p:cNvPr id="12" name="Rectangle 11"/>
          <p:cNvSpPr/>
          <p:nvPr/>
        </p:nvSpPr>
        <p:spPr>
          <a:xfrm>
            <a:off x="755373" y="3045297"/>
            <a:ext cx="3140765" cy="3657599"/>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trust should firstly </a:t>
            </a:r>
            <a:r>
              <a:rPr lang="en-US" sz="1400" dirty="0" err="1">
                <a:solidFill>
                  <a:schemeClr val="tx1"/>
                </a:solidFill>
                <a:latin typeface="Arial" panose="020B0604020202020204" pitchFamily="34" charset="0"/>
                <a:cs typeface="Arial" panose="020B0604020202020204" pitchFamily="34" charset="0"/>
              </a:rPr>
              <a:t>recognise</a:t>
            </a:r>
            <a:r>
              <a:rPr lang="en-US" sz="1400" dirty="0">
                <a:solidFill>
                  <a:schemeClr val="tx1"/>
                </a:solidFill>
                <a:latin typeface="Arial" panose="020B0604020202020204" pitchFamily="34" charset="0"/>
                <a:cs typeface="Arial" panose="020B0604020202020204" pitchFamily="34" charset="0"/>
              </a:rPr>
              <a:t> its weak services, including the poor care, weaker communication and other unsafe practices.  </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Following the transformation leadership style, the leaders must communicate the urgency of change by showing patient complaints, staff feedback, and safety incidents. </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In this stage, open communication and staff engagement reduce resistance to achieving a safety culture for patients. </a:t>
            </a:r>
          </a:p>
        </p:txBody>
      </p:sp>
      <p:sp>
        <p:nvSpPr>
          <p:cNvPr id="13" name="Rectangle 12"/>
          <p:cNvSpPr/>
          <p:nvPr/>
        </p:nvSpPr>
        <p:spPr>
          <a:xfrm>
            <a:off x="4585249" y="3094924"/>
            <a:ext cx="3140765" cy="373657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In this stage, the trust should introduce adequate staffing and must ensure proper accountability to build strong patient safety.</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Leaders should also ensure psychological safety, transparent communication so that the concern of the change can be occurred properly.</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Throughout the change process, the leaders must arrange the proper training and build a continuous monitoring process for the successful adoption of a safer environment (</a:t>
            </a:r>
            <a:r>
              <a:rPr lang="en-US" sz="1400" dirty="0" err="1">
                <a:solidFill>
                  <a:schemeClr val="tx1"/>
                </a:solidFill>
                <a:latin typeface="Arial" panose="020B0604020202020204" pitchFamily="34" charset="0"/>
                <a:cs typeface="Arial" panose="020B0604020202020204" pitchFamily="34" charset="0"/>
              </a:rPr>
              <a:t>Falade</a:t>
            </a:r>
            <a:r>
              <a:rPr lang="en-US" sz="1400" dirty="0">
                <a:solidFill>
                  <a:schemeClr val="tx1"/>
                </a:solidFill>
                <a:latin typeface="Arial" panose="020B0604020202020204" pitchFamily="34" charset="0"/>
                <a:cs typeface="Arial" panose="020B0604020202020204" pitchFamily="34" charset="0"/>
              </a:rPr>
              <a:t> et al., 2024). </a:t>
            </a:r>
          </a:p>
        </p:txBody>
      </p:sp>
      <p:sp>
        <p:nvSpPr>
          <p:cNvPr id="14" name="Rectangle 13"/>
          <p:cNvSpPr/>
          <p:nvPr/>
        </p:nvSpPr>
        <p:spPr>
          <a:xfrm>
            <a:off x="8415124" y="3136912"/>
            <a:ext cx="3140765" cy="3657599"/>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Lewin’s model provides clear insight for the organisational change of Mid Staffordshire NHS Foundation Trust (UK). </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However, the healthcare operations are continuously evolving and for that reason, in the refreeze stage, leaders must embed continuous learning and adoption culture. </a:t>
            </a:r>
          </a:p>
        </p:txBody>
      </p:sp>
    </p:spTree>
    <p:extLst>
      <p:ext uri="{BB962C8B-B14F-4D97-AF65-F5344CB8AC3E}">
        <p14:creationId xmlns:p14="http://schemas.microsoft.com/office/powerpoint/2010/main" xmlns="" val="3167480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800" b="1" dirty="0">
                <a:latin typeface="Arial" panose="020B0604020202020204" pitchFamily="34" charset="0"/>
                <a:cs typeface="Arial" panose="020B0604020202020204" pitchFamily="34" charset="0"/>
              </a:rPr>
              <a:t>Quality improvement framework</a:t>
            </a:r>
            <a:endParaRPr lang="en-IN" sz="2800" dirty="0">
              <a:latin typeface="Arial" panose="020B0604020202020204" pitchFamily="34" charset="0"/>
              <a:cs typeface="Arial" panose="020B0604020202020204" pitchFamily="34" charset="0"/>
            </a:endParaRPr>
          </a:p>
        </p:txBody>
      </p:sp>
      <p:sp>
        <p:nvSpPr>
          <p:cNvPr id="4" name="Rounded Rectangle 3"/>
          <p:cNvSpPr/>
          <p:nvPr/>
        </p:nvSpPr>
        <p:spPr>
          <a:xfrm>
            <a:off x="452589" y="2411895"/>
            <a:ext cx="10712366" cy="530087"/>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500" dirty="0">
                <a:solidFill>
                  <a:schemeClr val="tx1"/>
                </a:solidFill>
                <a:latin typeface="Arial" panose="020B0604020202020204" pitchFamily="34" charset="0"/>
                <a:cs typeface="Arial" panose="020B0604020202020204" pitchFamily="34" charset="0"/>
              </a:rPr>
              <a:t>For applying the change and to develop the current poor situation, the PDSA framework has been chosen as the quality improvement framework that consists of four factors such as Plan, Do, Study, Act (England, 2021). </a:t>
            </a:r>
            <a:endParaRPr lang="en-IN" sz="1500" dirty="0">
              <a:solidFill>
                <a:schemeClr val="tx1"/>
              </a:solidFill>
              <a:latin typeface="Arial" panose="020B0604020202020204" pitchFamily="34" charset="0"/>
              <a:cs typeface="Arial" panose="020B0604020202020204" pitchFamily="34" charset="0"/>
            </a:endParaRPr>
          </a:p>
        </p:txBody>
      </p:sp>
      <p:sp>
        <p:nvSpPr>
          <p:cNvPr id="6" name="Pentagon 5"/>
          <p:cNvSpPr/>
          <p:nvPr/>
        </p:nvSpPr>
        <p:spPr>
          <a:xfrm>
            <a:off x="452589" y="3322064"/>
            <a:ext cx="2542403" cy="410817"/>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500" b="1" dirty="0">
                <a:solidFill>
                  <a:schemeClr val="tx1"/>
                </a:solidFill>
                <a:latin typeface="Arial" panose="020B0604020202020204" pitchFamily="34" charset="0"/>
                <a:cs typeface="Arial" panose="020B0604020202020204" pitchFamily="34" charset="0"/>
              </a:rPr>
              <a:t>Plan</a:t>
            </a:r>
          </a:p>
        </p:txBody>
      </p:sp>
      <p:sp>
        <p:nvSpPr>
          <p:cNvPr id="7" name="Pentagon 6"/>
          <p:cNvSpPr/>
          <p:nvPr/>
        </p:nvSpPr>
        <p:spPr>
          <a:xfrm>
            <a:off x="3175910" y="3322063"/>
            <a:ext cx="2542403" cy="410817"/>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500" b="1" dirty="0">
                <a:solidFill>
                  <a:schemeClr val="tx1"/>
                </a:solidFill>
                <a:latin typeface="Arial" panose="020B0604020202020204" pitchFamily="34" charset="0"/>
                <a:cs typeface="Arial" panose="020B0604020202020204" pitchFamily="34" charset="0"/>
              </a:rPr>
              <a:t>Do</a:t>
            </a:r>
          </a:p>
        </p:txBody>
      </p:sp>
      <p:sp>
        <p:nvSpPr>
          <p:cNvPr id="8" name="Pentagon 7"/>
          <p:cNvSpPr/>
          <p:nvPr/>
        </p:nvSpPr>
        <p:spPr>
          <a:xfrm>
            <a:off x="5899231" y="3322063"/>
            <a:ext cx="2542403" cy="410817"/>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500" b="1" dirty="0">
                <a:solidFill>
                  <a:schemeClr val="tx1"/>
                </a:solidFill>
                <a:latin typeface="Arial" panose="020B0604020202020204" pitchFamily="34" charset="0"/>
                <a:cs typeface="Arial" panose="020B0604020202020204" pitchFamily="34" charset="0"/>
              </a:rPr>
              <a:t>Study</a:t>
            </a:r>
          </a:p>
        </p:txBody>
      </p:sp>
      <p:sp>
        <p:nvSpPr>
          <p:cNvPr id="9" name="Pentagon 8"/>
          <p:cNvSpPr/>
          <p:nvPr/>
        </p:nvSpPr>
        <p:spPr>
          <a:xfrm>
            <a:off x="8622552" y="3311204"/>
            <a:ext cx="2542403" cy="410817"/>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500" b="1" dirty="0">
                <a:solidFill>
                  <a:schemeClr val="tx1"/>
                </a:solidFill>
                <a:latin typeface="Arial" panose="020B0604020202020204" pitchFamily="34" charset="0"/>
                <a:cs typeface="Arial" panose="020B0604020202020204" pitchFamily="34" charset="0"/>
              </a:rPr>
              <a:t>Act</a:t>
            </a:r>
          </a:p>
        </p:txBody>
      </p:sp>
      <p:sp>
        <p:nvSpPr>
          <p:cNvPr id="10" name="Rectangle 9"/>
          <p:cNvSpPr/>
          <p:nvPr/>
        </p:nvSpPr>
        <p:spPr>
          <a:xfrm>
            <a:off x="452589" y="3732880"/>
            <a:ext cx="2330368" cy="301247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Identify the failure in the quality service delivery by reviewing patient complaints, staff feedback &amp; data, and incident reporting. </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trust must also build different measurable objectives for improvement related to patient experience, incident reporting, and staff adequacy.  </a:t>
            </a:r>
          </a:p>
        </p:txBody>
      </p:sp>
      <p:sp>
        <p:nvSpPr>
          <p:cNvPr id="11" name="Rectangle 10"/>
          <p:cNvSpPr/>
          <p:nvPr/>
        </p:nvSpPr>
        <p:spPr>
          <a:xfrm>
            <a:off x="3175910" y="3732880"/>
            <a:ext cx="2330368" cy="301247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Providing training to staff and creating proper routes of escalation against any patient safety concerns. </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Embedding a safety reporting process and strengthening communication among different departments to ensure a risk-free treatment (Sung and Hsu, 2025).  </a:t>
            </a:r>
          </a:p>
        </p:txBody>
      </p:sp>
      <p:sp>
        <p:nvSpPr>
          <p:cNvPr id="12" name="Rectangle 11"/>
          <p:cNvSpPr/>
          <p:nvPr/>
        </p:nvSpPr>
        <p:spPr>
          <a:xfrm>
            <a:off x="5899231" y="3732880"/>
            <a:ext cx="2330368" cy="301247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intervention will be evaluated by using complaints, patient feedback, and audit findings.</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outcome of the intervention will be compared by determining whether the change improved the safety and quality of care. </a:t>
            </a:r>
          </a:p>
        </p:txBody>
      </p:sp>
      <p:sp>
        <p:nvSpPr>
          <p:cNvPr id="13" name="Rectangle 12"/>
          <p:cNvSpPr/>
          <p:nvPr/>
        </p:nvSpPr>
        <p:spPr>
          <a:xfrm>
            <a:off x="8622552" y="3732880"/>
            <a:ext cx="2330368" cy="301247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In this stage, the trust must standardise the intervention and bring change in the ineffective elements based on the feedback and evidence. </a:t>
            </a:r>
          </a:p>
          <a:p>
            <a:pPr marL="285750" indent="-285750" algn="just" fontAlgn="base">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trust will also repeat the PDSA cycle to ensure quality improvement in the long run. </a:t>
            </a:r>
          </a:p>
        </p:txBody>
      </p:sp>
    </p:spTree>
    <p:extLst>
      <p:ext uri="{BB962C8B-B14F-4D97-AF65-F5344CB8AC3E}">
        <p14:creationId xmlns:p14="http://schemas.microsoft.com/office/powerpoint/2010/main" xmlns="" val="3411903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07456"/>
          </a:xfrm>
        </p:spPr>
        <p:txBody>
          <a:bodyPr/>
          <a:lstStyle/>
          <a:p>
            <a:pPr algn="ctr"/>
            <a:r>
              <a:rPr lang="en-IN" sz="2800" b="1" dirty="0">
                <a:solidFill>
                  <a:schemeClr val="tx1"/>
                </a:solidFill>
                <a:latin typeface="Arial" panose="020B0604020202020204" pitchFamily="34" charset="0"/>
                <a:cs typeface="Arial" panose="020B0604020202020204" pitchFamily="34" charset="0"/>
              </a:rPr>
              <a:t>Barriers and Recommendation</a:t>
            </a:r>
            <a:endParaRPr lang="en-IN" sz="2800" dirty="0">
              <a:solidFill>
                <a:schemeClr val="tx1"/>
              </a:solidFill>
              <a:latin typeface="Arial" panose="020B0604020202020204" pitchFamily="34" charset="0"/>
              <a:cs typeface="Arial" panose="020B0604020202020204" pitchFamily="34" charset="0"/>
            </a:endParaRPr>
          </a:p>
        </p:txBody>
      </p:sp>
      <p:graphicFrame>
        <p:nvGraphicFramePr>
          <p:cNvPr id="10" name="Table 9"/>
          <p:cNvGraphicFramePr>
            <a:graphicFrameLocks noGrp="1"/>
          </p:cNvGraphicFramePr>
          <p:nvPr>
            <p:extLst>
              <p:ext uri="{D42A27DB-BD31-4B8C-83A1-F6EECF244321}">
                <p14:modId xmlns:p14="http://schemas.microsoft.com/office/powerpoint/2010/main" xmlns="" val="343353596"/>
              </p:ext>
            </p:extLst>
          </p:nvPr>
        </p:nvGraphicFramePr>
        <p:xfrm>
          <a:off x="1073427" y="1448535"/>
          <a:ext cx="9369286" cy="4859499"/>
        </p:xfrm>
        <a:graphic>
          <a:graphicData uri="http://schemas.openxmlformats.org/drawingml/2006/table">
            <a:tbl>
              <a:tblPr firstRow="1" bandRow="1">
                <a:tableStyleId>{7DF18680-E054-41AD-8BC1-D1AEF772440D}</a:tableStyleId>
              </a:tblPr>
              <a:tblGrid>
                <a:gridCol w="2729314">
                  <a:extLst>
                    <a:ext uri="{9D8B030D-6E8A-4147-A177-3AD203B41FA5}">
                      <a16:colId xmlns:a16="http://schemas.microsoft.com/office/drawing/2014/main" xmlns="" val="1763248634"/>
                    </a:ext>
                  </a:extLst>
                </a:gridCol>
                <a:gridCol w="6639972">
                  <a:extLst>
                    <a:ext uri="{9D8B030D-6E8A-4147-A177-3AD203B41FA5}">
                      <a16:colId xmlns:a16="http://schemas.microsoft.com/office/drawing/2014/main" xmlns="" val="3282437277"/>
                    </a:ext>
                  </a:extLst>
                </a:gridCol>
              </a:tblGrid>
              <a:tr h="903093">
                <a:tc>
                  <a:txBody>
                    <a:bodyPr/>
                    <a:lstStyle/>
                    <a:p>
                      <a:r>
                        <a:rPr lang="en-IN" sz="1800" b="1" i="0" u="none" strike="noStrike" kern="1200" dirty="0">
                          <a:solidFill>
                            <a:schemeClr val="lt1"/>
                          </a:solidFill>
                          <a:effectLst/>
                          <a:latin typeface="Arial" panose="020B0604020202020204" pitchFamily="34" charset="0"/>
                          <a:ea typeface="+mn-ea"/>
                          <a:cs typeface="Arial" panose="020B0604020202020204" pitchFamily="34" charset="0"/>
                        </a:rPr>
                        <a:t>Potential barrier </a:t>
                      </a:r>
                      <a:endParaRPr lang="en-IN" dirty="0">
                        <a:latin typeface="Arial" panose="020B0604020202020204" pitchFamily="34" charset="0"/>
                        <a:cs typeface="Arial" panose="020B0604020202020204" pitchFamily="34" charset="0"/>
                      </a:endParaRPr>
                    </a:p>
                  </a:txBody>
                  <a:tcPr/>
                </a:tc>
                <a:tc>
                  <a:txBody>
                    <a:bodyPr/>
                    <a:lstStyle/>
                    <a:p>
                      <a:r>
                        <a:rPr lang="en-IN" dirty="0">
                          <a:latin typeface="Arial" panose="020B0604020202020204" pitchFamily="34" charset="0"/>
                          <a:cs typeface="Arial" panose="020B0604020202020204" pitchFamily="34" charset="0"/>
                        </a:rPr>
                        <a:t>Recommended response </a:t>
                      </a:r>
                    </a:p>
                    <a:p>
                      <a:endParaRPr lang="en-IN" dirty="0"/>
                    </a:p>
                  </a:txBody>
                  <a:tcPr/>
                </a:tc>
                <a:extLst>
                  <a:ext uri="{0D108BD9-81ED-4DB2-BD59-A6C34878D82A}">
                    <a16:rowId xmlns:a16="http://schemas.microsoft.com/office/drawing/2014/main" xmlns="" val="891593095"/>
                  </a:ext>
                </a:extLst>
              </a:tr>
              <a:tr h="731075">
                <a:tc>
                  <a:txBody>
                    <a:bodyPr/>
                    <a:lstStyle/>
                    <a:p>
                      <a:r>
                        <a:rPr lang="en-IN" sz="1400" b="1" i="0" u="none" strike="noStrike" kern="1200" dirty="0">
                          <a:solidFill>
                            <a:schemeClr val="dk1"/>
                          </a:solidFill>
                          <a:effectLst/>
                          <a:latin typeface="Arial" panose="020B0604020202020204" pitchFamily="34" charset="0"/>
                          <a:ea typeface="+mn-ea"/>
                          <a:cs typeface="Arial" panose="020B0604020202020204" pitchFamily="34" charset="0"/>
                        </a:rPr>
                        <a:t>Resistance to cultural change</a:t>
                      </a:r>
                      <a:endParaRPr lang="en-IN" sz="1400" dirty="0">
                        <a:latin typeface="Arial" panose="020B0604020202020204" pitchFamily="34" charset="0"/>
                        <a:cs typeface="Arial" panose="020B0604020202020204" pitchFamily="34" charset="0"/>
                      </a:endParaRPr>
                    </a:p>
                  </a:txBody>
                  <a:tcPr/>
                </a:tc>
                <a:tc>
                  <a:txBody>
                    <a:bodyPr/>
                    <a:lstStyle/>
                    <a:p>
                      <a:r>
                        <a:rPr lang="en-US" sz="1400" b="0" i="0" u="none" strike="noStrike" kern="1200" dirty="0">
                          <a:solidFill>
                            <a:schemeClr val="dk1"/>
                          </a:solidFill>
                          <a:effectLst/>
                          <a:latin typeface="Arial" panose="020B0604020202020204" pitchFamily="34" charset="0"/>
                          <a:ea typeface="+mn-ea"/>
                          <a:cs typeface="Arial" panose="020B0604020202020204" pitchFamily="34" charset="0"/>
                        </a:rPr>
                        <a:t>The transformational leaders must create proper vision related to patient safety and must involve staff in the decision-making process.</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661300378"/>
                  </a:ext>
                </a:extLst>
              </a:tr>
              <a:tr h="1032106">
                <a:tc>
                  <a:txBody>
                    <a:bodyPr/>
                    <a:lstStyle/>
                    <a:p>
                      <a:r>
                        <a:rPr lang="en-US" sz="1400" b="1" i="0" u="none" strike="noStrike" kern="1200" dirty="0">
                          <a:solidFill>
                            <a:schemeClr val="dk1"/>
                          </a:solidFill>
                          <a:effectLst/>
                          <a:latin typeface="Arial" panose="020B0604020202020204" pitchFamily="34" charset="0"/>
                          <a:ea typeface="+mn-ea"/>
                          <a:cs typeface="Arial" panose="020B0604020202020204" pitchFamily="34" charset="0"/>
                        </a:rPr>
                        <a:t>Failure to sustain the improvement</a:t>
                      </a:r>
                      <a:endParaRPr lang="en-IN" sz="1400" dirty="0">
                        <a:latin typeface="Arial" panose="020B0604020202020204" pitchFamily="34" charset="0"/>
                        <a:cs typeface="Arial" panose="020B0604020202020204" pitchFamily="34" charset="0"/>
                      </a:endParaRPr>
                    </a:p>
                  </a:txBody>
                  <a:tcPr/>
                </a:tc>
                <a:tc>
                  <a:txBody>
                    <a:bodyPr/>
                    <a:lstStyle/>
                    <a:p>
                      <a:r>
                        <a:rPr lang="en-US" sz="1400" b="0" i="0" u="none" strike="noStrike" kern="1200" dirty="0">
                          <a:solidFill>
                            <a:schemeClr val="dk1"/>
                          </a:solidFill>
                          <a:effectLst/>
                          <a:latin typeface="Arial" panose="020B0604020202020204" pitchFamily="34" charset="0"/>
                          <a:ea typeface="+mn-ea"/>
                          <a:cs typeface="Arial" panose="020B0604020202020204" pitchFamily="34" charset="0"/>
                        </a:rPr>
                        <a:t>In response to this barrier, the company must continuously use PDSA cycles and rectify gaps by identifying it from patient feedback, performance monitoring.</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2073708806"/>
                  </a:ext>
                </a:extLst>
              </a:tr>
              <a:tr h="731075">
                <a:tc>
                  <a:txBody>
                    <a:bodyPr/>
                    <a:lstStyle/>
                    <a:p>
                      <a:r>
                        <a:rPr lang="en-US" sz="1400" b="1" i="0" u="none" strike="noStrike" kern="1200" dirty="0">
                          <a:solidFill>
                            <a:schemeClr val="dk1"/>
                          </a:solidFill>
                          <a:effectLst/>
                          <a:latin typeface="Arial" panose="020B0604020202020204" pitchFamily="34" charset="0"/>
                          <a:ea typeface="+mn-ea"/>
                          <a:cs typeface="Arial" panose="020B0604020202020204" pitchFamily="34" charset="0"/>
                        </a:rPr>
                        <a:t>Staff shortage and workload pressure </a:t>
                      </a:r>
                      <a:endParaRPr lang="en-IN" sz="1400" dirty="0">
                        <a:latin typeface="Arial" panose="020B0604020202020204" pitchFamily="34" charset="0"/>
                        <a:cs typeface="Arial" panose="020B0604020202020204" pitchFamily="34" charset="0"/>
                      </a:endParaRPr>
                    </a:p>
                  </a:txBody>
                  <a:tcPr/>
                </a:tc>
                <a:tc>
                  <a:txBody>
                    <a:bodyPr/>
                    <a:lstStyle/>
                    <a:p>
                      <a:r>
                        <a:rPr lang="en-US" sz="1400" b="0" i="0" u="none" strike="noStrike" kern="1200" dirty="0">
                          <a:solidFill>
                            <a:schemeClr val="dk1"/>
                          </a:solidFill>
                          <a:effectLst/>
                          <a:latin typeface="Arial" panose="020B0604020202020204" pitchFamily="34" charset="0"/>
                          <a:ea typeface="+mn-ea"/>
                          <a:cs typeface="Arial" panose="020B0604020202020204" pitchFamily="34" charset="0"/>
                        </a:rPr>
                        <a:t>The leaders of the trust must embed an evidence-based workforce planning and must monitor operations of staff regularly to develop patient care.  </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2508901068"/>
                  </a:ext>
                </a:extLst>
              </a:tr>
              <a:tr h="731075">
                <a:tc>
                  <a:txBody>
                    <a:bodyPr/>
                    <a:lstStyle/>
                    <a:p>
                      <a:r>
                        <a:rPr lang="en-IN" sz="1400" b="1" dirty="0">
                          <a:latin typeface="Arial" panose="020B0604020202020204" pitchFamily="34" charset="0"/>
                          <a:cs typeface="Arial" panose="020B0604020202020204" pitchFamily="34" charset="0"/>
                        </a:rPr>
                        <a:t>Weak leadership accountability </a:t>
                      </a:r>
                    </a:p>
                  </a:txBody>
                  <a:tcPr/>
                </a:tc>
                <a:tc>
                  <a:txBody>
                    <a:bodyPr/>
                    <a:lstStyle/>
                    <a:p>
                      <a:r>
                        <a:rPr lang="en-US" sz="1400" dirty="0">
                          <a:latin typeface="Arial" panose="020B0604020202020204" pitchFamily="34" charset="0"/>
                          <a:cs typeface="Arial" panose="020B0604020202020204" pitchFamily="34" charset="0"/>
                        </a:rPr>
                        <a:t>In response to this, the trust must create clear responsibilities for all staff and conduct a board-level oversight for better patient-safety. </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728785584"/>
                  </a:ext>
                </a:extLst>
              </a:tr>
              <a:tr h="731075">
                <a:tc>
                  <a:txBody>
                    <a:bodyPr/>
                    <a:lstStyle/>
                    <a:p>
                      <a:r>
                        <a:rPr lang="en-IN" sz="1400" b="1" dirty="0">
                          <a:latin typeface="Arial" panose="020B0604020202020204" pitchFamily="34" charset="0"/>
                          <a:cs typeface="Arial" panose="020B0604020202020204" pitchFamily="34" charset="0"/>
                        </a:rPr>
                        <a:t>Resource and financial pressure </a:t>
                      </a:r>
                    </a:p>
                  </a:txBody>
                  <a:tcPr/>
                </a:tc>
                <a:tc>
                  <a:txBody>
                    <a:bodyPr/>
                    <a:lstStyle/>
                    <a:p>
                      <a:r>
                        <a:rPr lang="en-US" sz="1400" dirty="0">
                          <a:latin typeface="Arial" panose="020B0604020202020204" pitchFamily="34" charset="0"/>
                          <a:cs typeface="Arial" panose="020B0604020202020204" pitchFamily="34" charset="0"/>
                        </a:rPr>
                        <a:t>Creating proper balance between financial stability with safety requirements and quality of care through risk-based resource allocation. </a:t>
                      </a:r>
                      <a:endParaRPr lang="en-IN"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4053595852"/>
                  </a:ext>
                </a:extLst>
              </a:tr>
            </a:tbl>
          </a:graphicData>
        </a:graphic>
      </p:graphicFrame>
    </p:spTree>
    <p:extLst>
      <p:ext uri="{BB962C8B-B14F-4D97-AF65-F5344CB8AC3E}">
        <p14:creationId xmlns:p14="http://schemas.microsoft.com/office/powerpoint/2010/main" xmlns="" val="3978352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800" b="1" dirty="0">
                <a:latin typeface="Arial" panose="020B0604020202020204" pitchFamily="34" charset="0"/>
                <a:cs typeface="Arial" panose="020B0604020202020204" pitchFamily="34" charset="0"/>
              </a:rPr>
              <a:t>Component 2 Structure</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US" dirty="0">
                <a:latin typeface="Arial" panose="020B0604020202020204" pitchFamily="34" charset="0"/>
                <a:cs typeface="Arial" panose="020B0604020202020204" pitchFamily="34" charset="0"/>
              </a:rPr>
              <a:t>The component 2 will consists of five different steps that will be outlined here:</a:t>
            </a:r>
          </a:p>
          <a:p>
            <a:pPr lvl="1" fontAlgn="base"/>
            <a:r>
              <a:rPr lang="en-US" dirty="0">
                <a:latin typeface="Arial" panose="020B0604020202020204" pitchFamily="34" charset="0"/>
                <a:cs typeface="Arial" panose="020B0604020202020204" pitchFamily="34" charset="0"/>
              </a:rPr>
              <a:t>Step 1: Problem diagnosis.</a:t>
            </a:r>
          </a:p>
          <a:p>
            <a:pPr lvl="1" fontAlgn="base"/>
            <a:r>
              <a:rPr lang="en-US" dirty="0">
                <a:latin typeface="Arial" panose="020B0604020202020204" pitchFamily="34" charset="0"/>
                <a:cs typeface="Arial" panose="020B0604020202020204" pitchFamily="34" charset="0"/>
              </a:rPr>
              <a:t>Step 2: Theoretical and policy analysis. </a:t>
            </a:r>
          </a:p>
          <a:p>
            <a:pPr lvl="1" fontAlgn="base"/>
            <a:r>
              <a:rPr lang="en-US" dirty="0">
                <a:latin typeface="Arial" panose="020B0604020202020204" pitchFamily="34" charset="0"/>
                <a:cs typeface="Arial" panose="020B0604020202020204" pitchFamily="34" charset="0"/>
              </a:rPr>
              <a:t>Step 3: Improvement strategy.  </a:t>
            </a:r>
          </a:p>
          <a:p>
            <a:pPr lvl="1" fontAlgn="base"/>
            <a:r>
              <a:rPr lang="en-US" dirty="0">
                <a:latin typeface="Arial" panose="020B0604020202020204" pitchFamily="34" charset="0"/>
                <a:cs typeface="Arial" panose="020B0604020202020204" pitchFamily="34" charset="0"/>
              </a:rPr>
              <a:t>Step 4: Implementation.</a:t>
            </a:r>
          </a:p>
          <a:p>
            <a:pPr lvl="1" fontAlgn="base"/>
            <a:r>
              <a:rPr lang="en-US" dirty="0">
                <a:latin typeface="Arial" panose="020B0604020202020204" pitchFamily="34" charset="0"/>
                <a:cs typeface="Arial" panose="020B0604020202020204" pitchFamily="34" charset="0"/>
              </a:rPr>
              <a:t>Step 5: Sustainable evaluation. </a:t>
            </a:r>
          </a:p>
          <a:p>
            <a:endParaRPr lang="en-IN" dirty="0"/>
          </a:p>
        </p:txBody>
      </p:sp>
    </p:spTree>
    <p:extLst>
      <p:ext uri="{BB962C8B-B14F-4D97-AF65-F5344CB8AC3E}">
        <p14:creationId xmlns:p14="http://schemas.microsoft.com/office/powerpoint/2010/main" xmlns="" val="344421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51792"/>
            <a:ext cx="9404723" cy="609599"/>
          </a:xfrm>
        </p:spPr>
        <p:txBody>
          <a:bodyPr/>
          <a:lstStyle/>
          <a:p>
            <a:pPr algn="ctr"/>
            <a:r>
              <a:rPr lang="en-IN" sz="3200" b="1" dirty="0">
                <a:solidFill>
                  <a:schemeClr val="tx1"/>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145774" y="1113183"/>
            <a:ext cx="11807687" cy="5486399"/>
          </a:xfrm>
        </p:spPr>
        <p:txBody>
          <a:bodyPr>
            <a:noAutofit/>
          </a:bodyPr>
          <a:lstStyle/>
          <a:p>
            <a:pPr algn="just" fontAlgn="base"/>
            <a:r>
              <a:rPr lang="en-IN" sz="1400" dirty="0">
                <a:latin typeface="Arial" panose="020B0604020202020204" pitchFamily="34" charset="0"/>
                <a:cs typeface="Arial" panose="020B0604020202020204" pitchFamily="34" charset="0"/>
              </a:rPr>
              <a:t>GOV.UK (2013) Report of the Mid Staffordshire NHS Foundation Trust Public Inquiry Executive summary. Available at: </a:t>
            </a:r>
            <a:r>
              <a:rPr lang="en-IN" sz="1400" u="sng" dirty="0">
                <a:latin typeface="Arial" panose="020B0604020202020204" pitchFamily="34" charset="0"/>
                <a:cs typeface="Arial" panose="020B0604020202020204" pitchFamily="34" charset="0"/>
                <a:hlinkClick r:id="rId2"/>
              </a:rPr>
              <a:t>https://assets.publishing.service.gov.uk/government/uploads/system/uploads/attachment_data/file/279124/0947.pdf</a:t>
            </a:r>
            <a:r>
              <a:rPr lang="en-IN" sz="1400" dirty="0">
                <a:latin typeface="Arial" panose="020B0604020202020204" pitchFamily="34" charset="0"/>
                <a:cs typeface="Arial" panose="020B0604020202020204" pitchFamily="34" charset="0"/>
              </a:rPr>
              <a:t> (Accessed 16 June 2026).</a:t>
            </a:r>
          </a:p>
          <a:p>
            <a:pPr algn="just" fontAlgn="base"/>
            <a:r>
              <a:rPr lang="en-IN" sz="1400" dirty="0">
                <a:latin typeface="Arial" panose="020B0604020202020204" pitchFamily="34" charset="0"/>
                <a:cs typeface="Arial" panose="020B0604020202020204" pitchFamily="34" charset="0"/>
              </a:rPr>
              <a:t>Campbell, D. (2013) Mid Staffs hospital scandal: the essential guide. Available at: </a:t>
            </a:r>
            <a:r>
              <a:rPr lang="en-IN" sz="1400" u="sng" dirty="0">
                <a:latin typeface="Arial" panose="020B0604020202020204" pitchFamily="34" charset="0"/>
                <a:cs typeface="Arial" panose="020B0604020202020204" pitchFamily="34" charset="0"/>
                <a:hlinkClick r:id="rId3"/>
              </a:rPr>
              <a:t>https://www.theguardian.com/society/2013/feb/06/mid-staffs-hospital-scandal-guide</a:t>
            </a:r>
            <a:r>
              <a:rPr lang="en-IN" sz="1400" dirty="0">
                <a:latin typeface="Arial" panose="020B0604020202020204" pitchFamily="34" charset="0"/>
                <a:cs typeface="Arial" panose="020B0604020202020204" pitchFamily="34" charset="0"/>
              </a:rPr>
              <a:t> (Accessed 16 June 2026).</a:t>
            </a:r>
          </a:p>
          <a:p>
            <a:pPr algn="just" fontAlgn="base"/>
            <a:r>
              <a:rPr lang="en-IN" sz="1400" dirty="0">
                <a:latin typeface="Arial" panose="020B0604020202020204" pitchFamily="34" charset="0"/>
                <a:cs typeface="Arial" panose="020B0604020202020204" pitchFamily="34" charset="0"/>
              </a:rPr>
              <a:t>The British Psychological Society (2014) Mid Staffordshire Hospital Report. Available at: </a:t>
            </a:r>
            <a:r>
              <a:rPr lang="en-IN" sz="1400" u="sng" dirty="0">
                <a:latin typeface="Arial" panose="020B0604020202020204" pitchFamily="34" charset="0"/>
                <a:cs typeface="Arial" panose="020B0604020202020204" pitchFamily="34" charset="0"/>
                <a:hlinkClick r:id="rId4"/>
              </a:rPr>
              <a:t>https://www.bps.org.uk/psychologist/mid-staffordshire-hospital-report</a:t>
            </a:r>
            <a:r>
              <a:rPr lang="en-IN" sz="1400" dirty="0">
                <a:latin typeface="Arial" panose="020B0604020202020204" pitchFamily="34" charset="0"/>
                <a:cs typeface="Arial" panose="020B0604020202020204" pitchFamily="34" charset="0"/>
              </a:rPr>
              <a:t> (Accessed 16 June 2026).</a:t>
            </a:r>
          </a:p>
          <a:p>
            <a:pPr algn="just" fontAlgn="base"/>
            <a:r>
              <a:rPr lang="en-IN" sz="1400" dirty="0" err="1">
                <a:latin typeface="Arial" panose="020B0604020202020204" pitchFamily="34" charset="0"/>
                <a:cs typeface="Arial" panose="020B0604020202020204" pitchFamily="34" charset="0"/>
              </a:rPr>
              <a:t>Shabani</a:t>
            </a:r>
            <a:r>
              <a:rPr lang="en-IN" sz="1400" dirty="0">
                <a:latin typeface="Arial" panose="020B0604020202020204" pitchFamily="34" charset="0"/>
                <a:cs typeface="Arial" panose="020B0604020202020204" pitchFamily="34" charset="0"/>
              </a:rPr>
              <a:t>, T., </a:t>
            </a:r>
            <a:r>
              <a:rPr lang="en-IN" sz="1400" dirty="0" err="1">
                <a:latin typeface="Arial" panose="020B0604020202020204" pitchFamily="34" charset="0"/>
                <a:cs typeface="Arial" panose="020B0604020202020204" pitchFamily="34" charset="0"/>
              </a:rPr>
              <a:t>Jerie</a:t>
            </a:r>
            <a:r>
              <a:rPr lang="en-IN" sz="1400" dirty="0">
                <a:latin typeface="Arial" panose="020B0604020202020204" pitchFamily="34" charset="0"/>
                <a:cs typeface="Arial" panose="020B0604020202020204" pitchFamily="34" charset="0"/>
              </a:rPr>
              <a:t>, S. and </a:t>
            </a:r>
            <a:r>
              <a:rPr lang="en-IN" sz="1400" dirty="0" err="1">
                <a:latin typeface="Arial" panose="020B0604020202020204" pitchFamily="34" charset="0"/>
                <a:cs typeface="Arial" panose="020B0604020202020204" pitchFamily="34" charset="0"/>
              </a:rPr>
              <a:t>Shabani</a:t>
            </a:r>
            <a:r>
              <a:rPr lang="en-IN" sz="1400" dirty="0">
                <a:latin typeface="Arial" panose="020B0604020202020204" pitchFamily="34" charset="0"/>
                <a:cs typeface="Arial" panose="020B0604020202020204" pitchFamily="34" charset="0"/>
              </a:rPr>
              <a:t>, T. (2024) A comprehensive review of the Swiss cheese model in risk management. </a:t>
            </a:r>
            <a:r>
              <a:rPr lang="en-IN" sz="1400" i="1" dirty="0">
                <a:latin typeface="Arial" panose="020B0604020202020204" pitchFamily="34" charset="0"/>
                <a:cs typeface="Arial" panose="020B0604020202020204" pitchFamily="34" charset="0"/>
              </a:rPr>
              <a:t>Safety in extreme environments</a:t>
            </a:r>
            <a:r>
              <a:rPr lang="en-IN" sz="1400" dirty="0">
                <a:latin typeface="Arial" panose="020B0604020202020204" pitchFamily="34" charset="0"/>
                <a:cs typeface="Arial" panose="020B0604020202020204" pitchFamily="34" charset="0"/>
              </a:rPr>
              <a:t>, 6(1), pp.43-57. Available at: </a:t>
            </a:r>
            <a:r>
              <a:rPr lang="en-IN" sz="1400" u="sng" dirty="0">
                <a:latin typeface="Arial" panose="020B0604020202020204" pitchFamily="34" charset="0"/>
                <a:cs typeface="Arial" panose="020B0604020202020204" pitchFamily="34" charset="0"/>
                <a:hlinkClick r:id="rId5"/>
              </a:rPr>
              <a:t>https://doi.org/10.1007/s42797-023-00091-7</a:t>
            </a:r>
            <a:r>
              <a:rPr lang="en-IN" sz="1400" dirty="0">
                <a:latin typeface="Arial" panose="020B0604020202020204" pitchFamily="34" charset="0"/>
                <a:cs typeface="Arial" panose="020B0604020202020204" pitchFamily="34" charset="0"/>
              </a:rPr>
              <a:t> </a:t>
            </a:r>
          </a:p>
          <a:p>
            <a:pPr algn="just" fontAlgn="base"/>
            <a:r>
              <a:rPr lang="en-IN" sz="1400" dirty="0" err="1">
                <a:latin typeface="Arial" panose="020B0604020202020204" pitchFamily="34" charset="0"/>
                <a:cs typeface="Arial" panose="020B0604020202020204" pitchFamily="34" charset="0"/>
              </a:rPr>
              <a:t>Mossialos</a:t>
            </a:r>
            <a:r>
              <a:rPr lang="en-IN" sz="1400" dirty="0">
                <a:latin typeface="Arial" panose="020B0604020202020204" pitchFamily="34" charset="0"/>
                <a:cs typeface="Arial" panose="020B0604020202020204" pitchFamily="34" charset="0"/>
              </a:rPr>
              <a:t>, E., </a:t>
            </a:r>
            <a:r>
              <a:rPr lang="en-IN" sz="1400" dirty="0" err="1">
                <a:latin typeface="Arial" panose="020B0604020202020204" pitchFamily="34" charset="0"/>
                <a:cs typeface="Arial" panose="020B0604020202020204" pitchFamily="34" charset="0"/>
              </a:rPr>
              <a:t>Essack</a:t>
            </a:r>
            <a:r>
              <a:rPr lang="en-IN" sz="1400" dirty="0">
                <a:latin typeface="Arial" panose="020B0604020202020204" pitchFamily="34" charset="0"/>
                <a:cs typeface="Arial" panose="020B0604020202020204" pitchFamily="34" charset="0"/>
              </a:rPr>
              <a:t>, S., Mackay, I. and Anderson, M. (2025) A layered strategy for tackling antimicrobial resistance: the Swiss cheese model for policy, prevention, and engagement. The Lancet Microbe, 6(12). Available </a:t>
            </a:r>
            <a:r>
              <a:rPr lang="en-IN" sz="1400" dirty="0" err="1">
                <a:latin typeface="Arial" panose="020B0604020202020204" pitchFamily="34" charset="0"/>
                <a:cs typeface="Arial" panose="020B0604020202020204" pitchFamily="34" charset="0"/>
              </a:rPr>
              <a:t>at:</a:t>
            </a:r>
            <a:r>
              <a:rPr lang="en-IN" sz="1400" u="sng" dirty="0" err="1">
                <a:latin typeface="Arial" panose="020B0604020202020204" pitchFamily="34" charset="0"/>
                <a:cs typeface="Arial" panose="020B0604020202020204" pitchFamily="34" charset="0"/>
                <a:hlinkClick r:id="rId6"/>
              </a:rPr>
              <a:t>https</a:t>
            </a:r>
            <a:r>
              <a:rPr lang="en-IN" sz="1400" u="sng" dirty="0">
                <a:latin typeface="Arial" panose="020B0604020202020204" pitchFamily="34" charset="0"/>
                <a:cs typeface="Arial" panose="020B0604020202020204" pitchFamily="34" charset="0"/>
                <a:hlinkClick r:id="rId6"/>
              </a:rPr>
              <a:t>://doi.org/10.1016/j.lanmic.2025.101215</a:t>
            </a:r>
            <a:r>
              <a:rPr lang="en-IN" sz="1400" dirty="0">
                <a:latin typeface="Arial" panose="020B0604020202020204" pitchFamily="34" charset="0"/>
                <a:cs typeface="Arial" panose="020B0604020202020204" pitchFamily="34" charset="0"/>
              </a:rPr>
              <a:t> </a:t>
            </a:r>
          </a:p>
          <a:p>
            <a:pPr algn="just" fontAlgn="base"/>
            <a:r>
              <a:rPr lang="en-IN" sz="1400" dirty="0" err="1">
                <a:latin typeface="Arial" panose="020B0604020202020204" pitchFamily="34" charset="0"/>
                <a:cs typeface="Arial" panose="020B0604020202020204" pitchFamily="34" charset="0"/>
              </a:rPr>
              <a:t>Nadiyah</a:t>
            </a:r>
            <a:r>
              <a:rPr lang="en-IN" sz="1400" dirty="0">
                <a:latin typeface="Arial" panose="020B0604020202020204" pitchFamily="34" charset="0"/>
                <a:cs typeface="Arial" panose="020B0604020202020204" pitchFamily="34" charset="0"/>
              </a:rPr>
              <a:t>, K. and </a:t>
            </a:r>
            <a:r>
              <a:rPr lang="en-IN" sz="1400" dirty="0" err="1">
                <a:latin typeface="Arial" panose="020B0604020202020204" pitchFamily="34" charset="0"/>
                <a:cs typeface="Arial" panose="020B0604020202020204" pitchFamily="34" charset="0"/>
              </a:rPr>
              <a:t>Dewi</a:t>
            </a:r>
            <a:r>
              <a:rPr lang="en-IN" sz="1400" dirty="0">
                <a:latin typeface="Arial" panose="020B0604020202020204" pitchFamily="34" charset="0"/>
                <a:cs typeface="Arial" panose="020B0604020202020204" pitchFamily="34" charset="0"/>
              </a:rPr>
              <a:t>, G.S. (2022) Quality control analysis using flowchart, check sheet, p-chart, Pareto diagram and fishbone diagram. </a:t>
            </a:r>
            <a:r>
              <a:rPr lang="en-IN" sz="1400" i="1" dirty="0">
                <a:latin typeface="Arial" panose="020B0604020202020204" pitchFamily="34" charset="0"/>
                <a:cs typeface="Arial" panose="020B0604020202020204" pitchFamily="34" charset="0"/>
              </a:rPr>
              <a:t>OPSI</a:t>
            </a:r>
            <a:r>
              <a:rPr lang="en-IN" sz="1400" dirty="0">
                <a:latin typeface="Arial" panose="020B0604020202020204" pitchFamily="34" charset="0"/>
                <a:cs typeface="Arial" panose="020B0604020202020204" pitchFamily="34" charset="0"/>
              </a:rPr>
              <a:t>, 15(2), pp.183-188. Available at: </a:t>
            </a:r>
            <a:r>
              <a:rPr lang="en-IN" sz="1400" u="sng" dirty="0">
                <a:latin typeface="Arial" panose="020B0604020202020204" pitchFamily="34" charset="0"/>
                <a:cs typeface="Arial" panose="020B0604020202020204" pitchFamily="34" charset="0"/>
                <a:hlinkClick r:id="rId7"/>
              </a:rPr>
              <a:t>https://doi.org/10.31315/opsi.v15i2.7445</a:t>
            </a:r>
            <a:r>
              <a:rPr lang="en-IN" sz="1400" dirty="0">
                <a:latin typeface="Arial" panose="020B0604020202020204" pitchFamily="34" charset="0"/>
                <a:cs typeface="Arial" panose="020B0604020202020204" pitchFamily="34" charset="0"/>
              </a:rPr>
              <a:t> </a:t>
            </a:r>
          </a:p>
          <a:p>
            <a:pPr algn="just" fontAlgn="base"/>
            <a:r>
              <a:rPr lang="en-IN" sz="1400" dirty="0" err="1">
                <a:latin typeface="Arial" panose="020B0604020202020204" pitchFamily="34" charset="0"/>
                <a:cs typeface="Arial" panose="020B0604020202020204" pitchFamily="34" charset="0"/>
              </a:rPr>
              <a:t>Kumah</a:t>
            </a:r>
            <a:r>
              <a:rPr lang="en-IN" sz="1400" dirty="0">
                <a:latin typeface="Arial" panose="020B0604020202020204" pitchFamily="34" charset="0"/>
                <a:cs typeface="Arial" panose="020B0604020202020204" pitchFamily="34" charset="0"/>
              </a:rPr>
              <a:t>, A., </a:t>
            </a:r>
            <a:r>
              <a:rPr lang="en-IN" sz="1400" dirty="0" err="1">
                <a:latin typeface="Arial" panose="020B0604020202020204" pitchFamily="34" charset="0"/>
                <a:cs typeface="Arial" panose="020B0604020202020204" pitchFamily="34" charset="0"/>
              </a:rPr>
              <a:t>Nwogu</a:t>
            </a:r>
            <a:r>
              <a:rPr lang="en-IN" sz="1400" dirty="0">
                <a:latin typeface="Arial" panose="020B0604020202020204" pitchFamily="34" charset="0"/>
                <a:cs typeface="Arial" panose="020B0604020202020204" pitchFamily="34" charset="0"/>
              </a:rPr>
              <a:t>, C.N., </a:t>
            </a:r>
            <a:r>
              <a:rPr lang="en-IN" sz="1400" dirty="0" err="1">
                <a:latin typeface="Arial" panose="020B0604020202020204" pitchFamily="34" charset="0"/>
                <a:cs typeface="Arial" panose="020B0604020202020204" pitchFamily="34" charset="0"/>
              </a:rPr>
              <a:t>Issah</a:t>
            </a:r>
            <a:r>
              <a:rPr lang="en-IN" sz="1400" dirty="0">
                <a:latin typeface="Arial" panose="020B0604020202020204" pitchFamily="34" charset="0"/>
                <a:cs typeface="Arial" panose="020B0604020202020204" pitchFamily="34" charset="0"/>
              </a:rPr>
              <a:t>, A.R., </a:t>
            </a:r>
            <a:r>
              <a:rPr lang="en-IN" sz="1400" dirty="0" err="1">
                <a:latin typeface="Arial" panose="020B0604020202020204" pitchFamily="34" charset="0"/>
                <a:cs typeface="Arial" panose="020B0604020202020204" pitchFamily="34" charset="0"/>
              </a:rPr>
              <a:t>Obot</a:t>
            </a:r>
            <a:r>
              <a:rPr lang="en-IN" sz="1400" dirty="0">
                <a:latin typeface="Arial" panose="020B0604020202020204" pitchFamily="34" charset="0"/>
                <a:cs typeface="Arial" panose="020B0604020202020204" pitchFamily="34" charset="0"/>
              </a:rPr>
              <a:t>, E., </a:t>
            </a:r>
            <a:r>
              <a:rPr lang="en-IN" sz="1400" dirty="0" err="1">
                <a:latin typeface="Arial" panose="020B0604020202020204" pitchFamily="34" charset="0"/>
                <a:cs typeface="Arial" panose="020B0604020202020204" pitchFamily="34" charset="0"/>
              </a:rPr>
              <a:t>Kanamitie</a:t>
            </a:r>
            <a:r>
              <a:rPr lang="en-IN" sz="1400" dirty="0">
                <a:latin typeface="Arial" panose="020B0604020202020204" pitchFamily="34" charset="0"/>
                <a:cs typeface="Arial" panose="020B0604020202020204" pitchFamily="34" charset="0"/>
              </a:rPr>
              <a:t>, D.T., </a:t>
            </a:r>
            <a:r>
              <a:rPr lang="en-IN" sz="1400" dirty="0" err="1">
                <a:latin typeface="Arial" panose="020B0604020202020204" pitchFamily="34" charset="0"/>
                <a:cs typeface="Arial" panose="020B0604020202020204" pitchFamily="34" charset="0"/>
              </a:rPr>
              <a:t>Sifa</a:t>
            </a:r>
            <a:r>
              <a:rPr lang="en-IN" sz="1400" dirty="0">
                <a:latin typeface="Arial" panose="020B0604020202020204" pitchFamily="34" charset="0"/>
                <a:cs typeface="Arial" panose="020B0604020202020204" pitchFamily="34" charset="0"/>
              </a:rPr>
              <a:t>, J.S. and </a:t>
            </a:r>
            <a:r>
              <a:rPr lang="en-IN" sz="1400" dirty="0" err="1">
                <a:latin typeface="Arial" panose="020B0604020202020204" pitchFamily="34" charset="0"/>
                <a:cs typeface="Arial" panose="020B0604020202020204" pitchFamily="34" charset="0"/>
              </a:rPr>
              <a:t>Aidoo</a:t>
            </a:r>
            <a:r>
              <a:rPr lang="en-IN" sz="1400" dirty="0">
                <a:latin typeface="Arial" panose="020B0604020202020204" pitchFamily="34" charset="0"/>
                <a:cs typeface="Arial" panose="020B0604020202020204" pitchFamily="34" charset="0"/>
              </a:rPr>
              <a:t>, L.A. (2024) Cause-and-effect (fishbone) diagram: a tool for generating and organizing quality improvement ideas. </a:t>
            </a:r>
            <a:r>
              <a:rPr lang="en-IN" sz="1400" i="1" dirty="0">
                <a:latin typeface="Arial" panose="020B0604020202020204" pitchFamily="34" charset="0"/>
                <a:cs typeface="Arial" panose="020B0604020202020204" pitchFamily="34" charset="0"/>
              </a:rPr>
              <a:t>Global Journal on Quality and Safety in Healthcare</a:t>
            </a:r>
            <a:r>
              <a:rPr lang="en-IN" sz="1400" dirty="0">
                <a:latin typeface="Arial" panose="020B0604020202020204" pitchFamily="34" charset="0"/>
                <a:cs typeface="Arial" panose="020B0604020202020204" pitchFamily="34" charset="0"/>
              </a:rPr>
              <a:t>, 7(2), pp.85-87. Available at: </a:t>
            </a:r>
            <a:r>
              <a:rPr lang="en-IN" sz="1400" u="sng" dirty="0">
                <a:latin typeface="Arial" panose="020B0604020202020204" pitchFamily="34" charset="0"/>
                <a:cs typeface="Arial" panose="020B0604020202020204" pitchFamily="34" charset="0"/>
                <a:hlinkClick r:id="rId8"/>
              </a:rPr>
              <a:t>https://doi.org/10.36401/JQSH-23-42</a:t>
            </a:r>
            <a:r>
              <a:rPr lang="en-IN" sz="1400" dirty="0">
                <a:latin typeface="Arial" panose="020B0604020202020204" pitchFamily="34" charset="0"/>
                <a:cs typeface="Arial" panose="020B0604020202020204" pitchFamily="34" charset="0"/>
              </a:rPr>
              <a:t> </a:t>
            </a:r>
          </a:p>
          <a:p>
            <a:pPr algn="just" fontAlgn="base"/>
            <a:r>
              <a:rPr lang="en-IN" sz="1400" dirty="0">
                <a:latin typeface="Arial" panose="020B0604020202020204" pitchFamily="34" charset="0"/>
                <a:cs typeface="Arial" panose="020B0604020202020204" pitchFamily="34" charset="0"/>
              </a:rPr>
              <a:t>NHS (2019) </a:t>
            </a:r>
            <a:r>
              <a:rPr lang="en-IN" sz="1400" i="1" dirty="0">
                <a:latin typeface="Arial" panose="020B0604020202020204" pitchFamily="34" charset="0"/>
                <a:cs typeface="Arial" panose="020B0604020202020204" pitchFamily="34" charset="0"/>
              </a:rPr>
              <a:t>The NHS Patient Safety Strategy</a:t>
            </a:r>
            <a:r>
              <a:rPr lang="en-IN" sz="1400" dirty="0">
                <a:latin typeface="Arial" panose="020B0604020202020204" pitchFamily="34" charset="0"/>
                <a:cs typeface="Arial" panose="020B0604020202020204" pitchFamily="34" charset="0"/>
              </a:rPr>
              <a:t>. Available at: </a:t>
            </a:r>
            <a:r>
              <a:rPr lang="en-IN" sz="1400" u="sng" dirty="0">
                <a:latin typeface="Arial" panose="020B0604020202020204" pitchFamily="34" charset="0"/>
                <a:cs typeface="Arial" panose="020B0604020202020204" pitchFamily="34" charset="0"/>
                <a:hlinkClick r:id="rId9"/>
              </a:rPr>
              <a:t>https://www.england.nhs.uk/wp-content/uploads/2020/08/190708_Patient_Safety_Strategy_for_website_v4.pdf</a:t>
            </a:r>
            <a:r>
              <a:rPr lang="en-IN" sz="1400" dirty="0">
                <a:latin typeface="Arial" panose="020B0604020202020204" pitchFamily="34" charset="0"/>
                <a:cs typeface="Arial" panose="020B0604020202020204" pitchFamily="34" charset="0"/>
              </a:rPr>
              <a:t> (Accessed 16 June 2026).</a:t>
            </a:r>
          </a:p>
          <a:p>
            <a:pPr algn="just" fontAlgn="base"/>
            <a:r>
              <a:rPr lang="en-IN" sz="1400" dirty="0">
                <a:latin typeface="Arial" panose="020B0604020202020204" pitchFamily="34" charset="0"/>
                <a:cs typeface="Arial" panose="020B0604020202020204" pitchFamily="34" charset="0"/>
              </a:rPr>
              <a:t>Powell, T. (2013) </a:t>
            </a:r>
            <a:r>
              <a:rPr lang="en-IN" sz="1400" i="1" dirty="0">
                <a:latin typeface="Arial" panose="020B0604020202020204" pitchFamily="34" charset="0"/>
                <a:cs typeface="Arial" panose="020B0604020202020204" pitchFamily="34" charset="0"/>
              </a:rPr>
              <a:t>The Francis Report (Report of the Mid-Staffordshire NHS Foundation Trust public inquiry) and the Government’s response</a:t>
            </a:r>
            <a:r>
              <a:rPr lang="en-IN" sz="1400" dirty="0">
                <a:latin typeface="Arial" panose="020B0604020202020204" pitchFamily="34" charset="0"/>
                <a:cs typeface="Arial" panose="020B0604020202020204" pitchFamily="34" charset="0"/>
              </a:rPr>
              <a:t>. Available at: </a:t>
            </a:r>
            <a:r>
              <a:rPr lang="en-IN" sz="1400" u="sng" dirty="0">
                <a:latin typeface="Arial" panose="020B0604020202020204" pitchFamily="34" charset="0"/>
                <a:cs typeface="Arial" panose="020B0604020202020204" pitchFamily="34" charset="0"/>
                <a:hlinkClick r:id="rId10"/>
              </a:rPr>
              <a:t>https://commonslibrary.parliament.uk/research-briefings/sn06690/</a:t>
            </a:r>
            <a:r>
              <a:rPr lang="en-IN" sz="1400" dirty="0">
                <a:latin typeface="Arial" panose="020B0604020202020204" pitchFamily="34" charset="0"/>
                <a:cs typeface="Arial" panose="020B0604020202020204" pitchFamily="34" charset="0"/>
              </a:rPr>
              <a:t> (Accessed 16 June 2026).</a:t>
            </a:r>
          </a:p>
          <a:p>
            <a:pPr algn="just" fontAlgn="base"/>
            <a:r>
              <a:rPr lang="en-IN" sz="1400" dirty="0">
                <a:latin typeface="Arial" panose="020B0604020202020204" pitchFamily="34" charset="0"/>
                <a:cs typeface="Arial" panose="020B0604020202020204" pitchFamily="34" charset="0"/>
              </a:rPr>
              <a:t>NHS England (2025) </a:t>
            </a:r>
            <a:r>
              <a:rPr lang="en-IN" sz="1400" i="1" dirty="0">
                <a:latin typeface="Arial" panose="020B0604020202020204" pitchFamily="34" charset="0"/>
                <a:cs typeface="Arial" panose="020B0604020202020204" pitchFamily="34" charset="0"/>
              </a:rPr>
              <a:t>National Standards of Healthcare Cleanliness 2025</a:t>
            </a:r>
            <a:r>
              <a:rPr lang="en-IN" sz="1400" dirty="0">
                <a:latin typeface="Arial" panose="020B0604020202020204" pitchFamily="34" charset="0"/>
                <a:cs typeface="Arial" panose="020B0604020202020204" pitchFamily="34" charset="0"/>
              </a:rPr>
              <a:t>. Available at: </a:t>
            </a:r>
            <a:r>
              <a:rPr lang="en-IN" sz="1400" u="sng" dirty="0">
                <a:latin typeface="Arial" panose="020B0604020202020204" pitchFamily="34" charset="0"/>
                <a:cs typeface="Arial" panose="020B0604020202020204" pitchFamily="34" charset="0"/>
                <a:hlinkClick r:id="rId11"/>
              </a:rPr>
              <a:t>https://www.england.nhs.uk/estates/national-standards-of-healthcare-cleanliness/</a:t>
            </a:r>
            <a:r>
              <a:rPr lang="en-IN" sz="1400" dirty="0">
                <a:latin typeface="Arial" panose="020B0604020202020204" pitchFamily="34" charset="0"/>
                <a:cs typeface="Arial" panose="020B0604020202020204" pitchFamily="34" charset="0"/>
              </a:rPr>
              <a:t> (Accessed 16 June </a:t>
            </a:r>
            <a:r>
              <a:rPr lang="en-IN" sz="1400">
                <a:latin typeface="Arial" panose="020B0604020202020204" pitchFamily="34" charset="0"/>
                <a:cs typeface="Arial" panose="020B0604020202020204" pitchFamily="34" charset="0"/>
              </a:rPr>
              <a:t>2026</a:t>
            </a:r>
            <a:r>
              <a:rPr lang="en-IN" sz="1400" smtClean="0">
                <a:latin typeface="Arial" panose="020B0604020202020204" pitchFamily="34" charset="0"/>
                <a:cs typeface="Arial" panose="020B0604020202020204" pitchFamily="34" charset="0"/>
              </a:rPr>
              <a:t>).</a:t>
            </a:r>
            <a:endParaRPr lang="en-IN" sz="1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227190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51792"/>
            <a:ext cx="9404723" cy="609599"/>
          </a:xfrm>
        </p:spPr>
        <p:txBody>
          <a:bodyPr/>
          <a:lstStyle/>
          <a:p>
            <a:pPr algn="ctr"/>
            <a:r>
              <a:rPr lang="en-IN" sz="3200" b="1" dirty="0">
                <a:solidFill>
                  <a:schemeClr val="tx1"/>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0" y="1067918"/>
            <a:ext cx="12192000" cy="5790082"/>
          </a:xfrm>
        </p:spPr>
        <p:txBody>
          <a:bodyPr>
            <a:normAutofit fontScale="92500" lnSpcReduction="10000"/>
          </a:bodyPr>
          <a:lstStyle/>
          <a:p>
            <a:pPr algn="just" fontAlgn="base"/>
            <a:r>
              <a:rPr lang="en-IN" sz="1400" dirty="0" smtClean="0">
                <a:latin typeface="Arial" panose="020B0604020202020204" pitchFamily="34" charset="0"/>
                <a:cs typeface="Arial" panose="020B0604020202020204" pitchFamily="34" charset="0"/>
              </a:rPr>
              <a:t>Care </a:t>
            </a:r>
            <a:r>
              <a:rPr lang="en-IN" sz="1400" dirty="0">
                <a:latin typeface="Arial" panose="020B0604020202020204" pitchFamily="34" charset="0"/>
                <a:cs typeface="Arial" panose="020B0604020202020204" pitchFamily="34" charset="0"/>
              </a:rPr>
              <a:t>Quality Commission (2026) </a:t>
            </a:r>
            <a:r>
              <a:rPr lang="en-IN" sz="1400" i="1" dirty="0">
                <a:latin typeface="Arial" panose="020B0604020202020204" pitchFamily="34" charset="0"/>
                <a:cs typeface="Arial" panose="020B0604020202020204" pitchFamily="34" charset="0"/>
              </a:rPr>
              <a:t>Services we regulate</a:t>
            </a:r>
            <a:r>
              <a:rPr lang="en-IN" sz="1400" dirty="0">
                <a:latin typeface="Arial" panose="020B0604020202020204" pitchFamily="34" charset="0"/>
                <a:cs typeface="Arial" panose="020B0604020202020204" pitchFamily="34" charset="0"/>
              </a:rPr>
              <a:t>. Available at: </a:t>
            </a:r>
            <a:r>
              <a:rPr lang="en-IN" sz="1400" u="sng" dirty="0">
                <a:latin typeface="Arial" panose="020B0604020202020204" pitchFamily="34" charset="0"/>
                <a:cs typeface="Arial" panose="020B0604020202020204" pitchFamily="34" charset="0"/>
                <a:hlinkClick r:id="rId2"/>
              </a:rPr>
              <a:t>https://www.cqc.org.uk/about-us/services-we-regulate</a:t>
            </a:r>
            <a:r>
              <a:rPr lang="en-IN" sz="1400" dirty="0">
                <a:latin typeface="Arial" panose="020B0604020202020204" pitchFamily="34" charset="0"/>
                <a:cs typeface="Arial" panose="020B0604020202020204" pitchFamily="34" charset="0"/>
              </a:rPr>
              <a:t> (Accessed 16 June 2026).</a:t>
            </a:r>
          </a:p>
          <a:p>
            <a:pPr algn="just" fontAlgn="base"/>
            <a:r>
              <a:rPr lang="en-IN" sz="1400" dirty="0">
                <a:latin typeface="Arial" panose="020B0604020202020204" pitchFamily="34" charset="0"/>
                <a:cs typeface="Arial" panose="020B0604020202020204" pitchFamily="34" charset="0"/>
              </a:rPr>
              <a:t>GOV.UK (2026) </a:t>
            </a:r>
            <a:r>
              <a:rPr lang="en-IN" sz="1400" i="1" dirty="0">
                <a:latin typeface="Arial" panose="020B0604020202020204" pitchFamily="34" charset="0"/>
                <a:cs typeface="Arial" panose="020B0604020202020204" pitchFamily="34" charset="0"/>
              </a:rPr>
              <a:t>The Health and Social Care Act 2008 (Regulated Activities) Regulations 2014</a:t>
            </a:r>
            <a:r>
              <a:rPr lang="en-IN" sz="1400" dirty="0">
                <a:latin typeface="Arial" panose="020B0604020202020204" pitchFamily="34" charset="0"/>
                <a:cs typeface="Arial" panose="020B0604020202020204" pitchFamily="34" charset="0"/>
              </a:rPr>
              <a:t>. Available at: </a:t>
            </a:r>
            <a:r>
              <a:rPr lang="en-IN" sz="1400" u="sng" dirty="0">
                <a:latin typeface="Arial" panose="020B0604020202020204" pitchFamily="34" charset="0"/>
                <a:cs typeface="Arial" panose="020B0604020202020204" pitchFamily="34" charset="0"/>
                <a:hlinkClick r:id="rId3"/>
              </a:rPr>
              <a:t>https://www.legislation.gov.uk/ukdsi/2014/9780111117613/regulation/20</a:t>
            </a:r>
            <a:r>
              <a:rPr lang="en-IN" sz="1400" dirty="0">
                <a:latin typeface="Arial" panose="020B0604020202020204" pitchFamily="34" charset="0"/>
                <a:cs typeface="Arial" panose="020B0604020202020204" pitchFamily="34" charset="0"/>
              </a:rPr>
              <a:t> (Accessed 16 June 2026).</a:t>
            </a:r>
          </a:p>
          <a:p>
            <a:pPr algn="just" fontAlgn="base"/>
            <a:r>
              <a:rPr lang="en-IN" sz="1400" dirty="0">
                <a:latin typeface="Arial" panose="020B0604020202020204" pitchFamily="34" charset="0"/>
                <a:cs typeface="Arial" panose="020B0604020202020204" pitchFamily="34" charset="0"/>
              </a:rPr>
              <a:t>Kumar, D., Ghosh, N., Matta, G. and </a:t>
            </a:r>
            <a:r>
              <a:rPr lang="en-IN" sz="1400" dirty="0" err="1">
                <a:latin typeface="Arial" panose="020B0604020202020204" pitchFamily="34" charset="0"/>
                <a:cs typeface="Arial" panose="020B0604020202020204" pitchFamily="34" charset="0"/>
              </a:rPr>
              <a:t>Lahariya</a:t>
            </a:r>
            <a:r>
              <a:rPr lang="en-IN" sz="1400" dirty="0">
                <a:latin typeface="Arial" panose="020B0604020202020204" pitchFamily="34" charset="0"/>
                <a:cs typeface="Arial" panose="020B0604020202020204" pitchFamily="34" charset="0"/>
              </a:rPr>
              <a:t>, C. (2025) Role of safe water, sanitation, hygiene practices for child health: A review. Preventive Medicine: Research &amp; Reviews, </a:t>
            </a:r>
            <a:r>
              <a:rPr lang="en-IN" sz="1400" i="1" dirty="0" smtClean="0">
                <a:latin typeface="Arial" panose="020B0604020202020204" pitchFamily="34" charset="0"/>
                <a:cs typeface="Arial" panose="020B0604020202020204" pitchFamily="34" charset="0"/>
              </a:rPr>
              <a:t>2(</a:t>
            </a:r>
            <a:r>
              <a:rPr lang="en-IN" sz="1400" i="1" dirty="0" err="1" smtClean="0">
                <a:latin typeface="Arial" panose="020B0604020202020204" pitchFamily="34" charset="0"/>
                <a:cs typeface="Arial" panose="020B0604020202020204" pitchFamily="34" charset="0"/>
              </a:rPr>
              <a:t>Suppl</a:t>
            </a:r>
            <a:r>
              <a:rPr lang="en-IN" sz="1400" i="1" dirty="0" smtClean="0">
                <a:latin typeface="Arial" panose="020B0604020202020204" pitchFamily="34" charset="0"/>
                <a:cs typeface="Arial" panose="020B0604020202020204" pitchFamily="34" charset="0"/>
              </a:rPr>
              <a:t> 1</a:t>
            </a:r>
            <a:r>
              <a:rPr lang="en-IN" sz="1400" i="1"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 pp.S27-S32. Available at: </a:t>
            </a:r>
            <a:r>
              <a:rPr lang="en-IN" sz="1400" u="sng" dirty="0">
                <a:latin typeface="Arial" panose="020B0604020202020204" pitchFamily="34" charset="0"/>
                <a:cs typeface="Arial" panose="020B0604020202020204" pitchFamily="34" charset="0"/>
                <a:hlinkClick r:id="rId4"/>
              </a:rPr>
              <a:t>https://journals.lww.com/pmrr/fulltext/2025/07001/role_of_safe_water,_sanitation,_hygiene_practices.5.aspx</a:t>
            </a:r>
            <a:r>
              <a:rPr lang="en-IN" sz="1400" dirty="0">
                <a:latin typeface="Arial" panose="020B0604020202020204" pitchFamily="34" charset="0"/>
                <a:cs typeface="Arial" panose="020B0604020202020204" pitchFamily="34" charset="0"/>
              </a:rPr>
              <a:t> </a:t>
            </a:r>
          </a:p>
          <a:p>
            <a:pPr algn="just" fontAlgn="base"/>
            <a:r>
              <a:rPr lang="en-IN" sz="1400" dirty="0" err="1">
                <a:latin typeface="Arial" panose="020B0604020202020204" pitchFamily="34" charset="0"/>
                <a:cs typeface="Arial" panose="020B0604020202020204" pitchFamily="34" charset="0"/>
              </a:rPr>
              <a:t>Labrague</a:t>
            </a:r>
            <a:r>
              <a:rPr lang="en-IN" sz="1400" dirty="0">
                <a:latin typeface="Arial" panose="020B0604020202020204" pitchFamily="34" charset="0"/>
                <a:cs typeface="Arial" panose="020B0604020202020204" pitchFamily="34" charset="0"/>
              </a:rPr>
              <a:t>, L.J. (2021) Pandemic fatigue and clinical nurses’ mental health, sleep quality and job contentment during the covid‐19 pandemic: The mediating role of resilience. </a:t>
            </a:r>
            <a:r>
              <a:rPr lang="en-IN" sz="1400" i="1" dirty="0">
                <a:latin typeface="Arial" panose="020B0604020202020204" pitchFamily="34" charset="0"/>
                <a:cs typeface="Arial" panose="020B0604020202020204" pitchFamily="34" charset="0"/>
              </a:rPr>
              <a:t>Journal of nursing management</a:t>
            </a:r>
            <a:r>
              <a:rPr lang="en-IN" sz="1400" dirty="0">
                <a:latin typeface="Arial" panose="020B0604020202020204" pitchFamily="34" charset="0"/>
                <a:cs typeface="Arial" panose="020B0604020202020204" pitchFamily="34" charset="0"/>
              </a:rPr>
              <a:t>, 29(7), pp.1992-2001. Available at: DOI: 10.1111/jonm.13383 </a:t>
            </a:r>
          </a:p>
          <a:p>
            <a:pPr algn="just" fontAlgn="base"/>
            <a:r>
              <a:rPr lang="en-IN" sz="1400" dirty="0" err="1">
                <a:latin typeface="Arial" panose="020B0604020202020204" pitchFamily="34" charset="0"/>
                <a:cs typeface="Arial" panose="020B0604020202020204" pitchFamily="34" charset="0"/>
              </a:rPr>
              <a:t>Ystaas</a:t>
            </a:r>
            <a:r>
              <a:rPr lang="en-IN" sz="1400" dirty="0">
                <a:latin typeface="Arial" panose="020B0604020202020204" pitchFamily="34" charset="0"/>
                <a:cs typeface="Arial" panose="020B0604020202020204" pitchFamily="34" charset="0"/>
              </a:rPr>
              <a:t>, L.M.K., </a:t>
            </a:r>
            <a:r>
              <a:rPr lang="en-IN" sz="1400" dirty="0" err="1">
                <a:latin typeface="Arial" panose="020B0604020202020204" pitchFamily="34" charset="0"/>
                <a:cs typeface="Arial" panose="020B0604020202020204" pitchFamily="34" charset="0"/>
              </a:rPr>
              <a:t>Nikitara</a:t>
            </a:r>
            <a:r>
              <a:rPr lang="en-IN" sz="1400" dirty="0">
                <a:latin typeface="Arial" panose="020B0604020202020204" pitchFamily="34" charset="0"/>
                <a:cs typeface="Arial" panose="020B0604020202020204" pitchFamily="34" charset="0"/>
              </a:rPr>
              <a:t>, M., </a:t>
            </a:r>
            <a:r>
              <a:rPr lang="en-IN" sz="1400" dirty="0" err="1">
                <a:latin typeface="Arial" panose="020B0604020202020204" pitchFamily="34" charset="0"/>
                <a:cs typeface="Arial" panose="020B0604020202020204" pitchFamily="34" charset="0"/>
              </a:rPr>
              <a:t>Ghobrial</a:t>
            </a:r>
            <a:r>
              <a:rPr lang="en-IN" sz="1400" dirty="0">
                <a:latin typeface="Arial" panose="020B0604020202020204" pitchFamily="34" charset="0"/>
                <a:cs typeface="Arial" panose="020B0604020202020204" pitchFamily="34" charset="0"/>
              </a:rPr>
              <a:t>, S., </a:t>
            </a:r>
            <a:r>
              <a:rPr lang="en-IN" sz="1400" dirty="0" err="1">
                <a:latin typeface="Arial" panose="020B0604020202020204" pitchFamily="34" charset="0"/>
                <a:cs typeface="Arial" panose="020B0604020202020204" pitchFamily="34" charset="0"/>
              </a:rPr>
              <a:t>Latzourakis</a:t>
            </a:r>
            <a:r>
              <a:rPr lang="en-IN" sz="1400" dirty="0">
                <a:latin typeface="Arial" panose="020B0604020202020204" pitchFamily="34" charset="0"/>
                <a:cs typeface="Arial" panose="020B0604020202020204" pitchFamily="34" charset="0"/>
              </a:rPr>
              <a:t>, E., </a:t>
            </a:r>
            <a:r>
              <a:rPr lang="en-IN" sz="1400" dirty="0" err="1">
                <a:latin typeface="Arial" panose="020B0604020202020204" pitchFamily="34" charset="0"/>
                <a:cs typeface="Arial" panose="020B0604020202020204" pitchFamily="34" charset="0"/>
              </a:rPr>
              <a:t>Polychronis</a:t>
            </a:r>
            <a:r>
              <a:rPr lang="en-IN" sz="1400" dirty="0">
                <a:latin typeface="Arial" panose="020B0604020202020204" pitchFamily="34" charset="0"/>
                <a:cs typeface="Arial" panose="020B0604020202020204" pitchFamily="34" charset="0"/>
              </a:rPr>
              <a:t>, G. and </a:t>
            </a:r>
            <a:r>
              <a:rPr lang="en-IN" sz="1400" dirty="0" err="1">
                <a:latin typeface="Arial" panose="020B0604020202020204" pitchFamily="34" charset="0"/>
                <a:cs typeface="Arial" panose="020B0604020202020204" pitchFamily="34" charset="0"/>
              </a:rPr>
              <a:t>Constantinou</a:t>
            </a:r>
            <a:r>
              <a:rPr lang="en-IN" sz="1400" dirty="0">
                <a:latin typeface="Arial" panose="020B0604020202020204" pitchFamily="34" charset="0"/>
                <a:cs typeface="Arial" panose="020B0604020202020204" pitchFamily="34" charset="0"/>
              </a:rPr>
              <a:t>, C.S. (2023) The impact of transformational leadership in the nursing work environment and patients’ outcomes: a systematic review.</a:t>
            </a:r>
            <a:r>
              <a:rPr lang="en-IN" sz="1400" i="1" dirty="0">
                <a:latin typeface="Arial" panose="020B0604020202020204" pitchFamily="34" charset="0"/>
                <a:cs typeface="Arial" panose="020B0604020202020204" pitchFamily="34" charset="0"/>
              </a:rPr>
              <a:t> Nursing Reports</a:t>
            </a:r>
            <a:r>
              <a:rPr lang="en-IN" sz="1400" dirty="0">
                <a:latin typeface="Arial" panose="020B0604020202020204" pitchFamily="34" charset="0"/>
                <a:cs typeface="Arial" panose="020B0604020202020204" pitchFamily="34" charset="0"/>
              </a:rPr>
              <a:t>, 13(3), pp.1271-1290. Available at: </a:t>
            </a:r>
            <a:r>
              <a:rPr lang="en-IN" sz="1400" u="sng" dirty="0">
                <a:latin typeface="Arial" panose="020B0604020202020204" pitchFamily="34" charset="0"/>
                <a:cs typeface="Arial" panose="020B0604020202020204" pitchFamily="34" charset="0"/>
                <a:hlinkClick r:id="rId5"/>
              </a:rPr>
              <a:t>https://doi.org/10.3390/nursrep13030108</a:t>
            </a:r>
            <a:r>
              <a:rPr lang="en-IN" sz="1400" dirty="0">
                <a:latin typeface="Arial" panose="020B0604020202020204" pitchFamily="34" charset="0"/>
                <a:cs typeface="Arial" panose="020B0604020202020204" pitchFamily="34" charset="0"/>
              </a:rPr>
              <a:t> </a:t>
            </a:r>
          </a:p>
          <a:p>
            <a:pPr algn="just" fontAlgn="base"/>
            <a:r>
              <a:rPr lang="en-IN" sz="1400" dirty="0" err="1" smtClean="0">
                <a:latin typeface="Arial" panose="020B0604020202020204" pitchFamily="34" charset="0"/>
                <a:cs typeface="Arial" panose="020B0604020202020204" pitchFamily="34" charset="0"/>
              </a:rPr>
              <a:t>Mohtady</a:t>
            </a:r>
            <a:r>
              <a:rPr lang="en-IN" sz="1400" dirty="0" smtClean="0">
                <a:latin typeface="Arial" panose="020B0604020202020204" pitchFamily="34" charset="0"/>
                <a:cs typeface="Arial" panose="020B0604020202020204" pitchFamily="34" charset="0"/>
              </a:rPr>
              <a:t> Ali, H., </a:t>
            </a:r>
            <a:r>
              <a:rPr lang="en-IN" sz="1400" dirty="0" err="1" smtClean="0">
                <a:latin typeface="Arial" panose="020B0604020202020204" pitchFamily="34" charset="0"/>
                <a:cs typeface="Arial" panose="020B0604020202020204" pitchFamily="34" charset="0"/>
              </a:rPr>
              <a:t>Ranse</a:t>
            </a:r>
            <a:r>
              <a:rPr lang="en-IN" sz="1400" dirty="0" smtClean="0">
                <a:latin typeface="Arial" panose="020B0604020202020204" pitchFamily="34" charset="0"/>
                <a:cs typeface="Arial" panose="020B0604020202020204" pitchFamily="34" charset="0"/>
              </a:rPr>
              <a:t>, J., </a:t>
            </a:r>
            <a:r>
              <a:rPr lang="en-IN" sz="1400" dirty="0" err="1" smtClean="0">
                <a:latin typeface="Arial" panose="020B0604020202020204" pitchFamily="34" charset="0"/>
                <a:cs typeface="Arial" panose="020B0604020202020204" pitchFamily="34" charset="0"/>
              </a:rPr>
              <a:t>Roiko</a:t>
            </a:r>
            <a:r>
              <a:rPr lang="en-IN" sz="1400" dirty="0" smtClean="0">
                <a:latin typeface="Arial" panose="020B0604020202020204" pitchFamily="34" charset="0"/>
                <a:cs typeface="Arial" panose="020B0604020202020204" pitchFamily="34" charset="0"/>
              </a:rPr>
              <a:t>, A. and </a:t>
            </a:r>
            <a:r>
              <a:rPr lang="en-IN" sz="1400" dirty="0" err="1" smtClean="0">
                <a:latin typeface="Arial" panose="020B0604020202020204" pitchFamily="34" charset="0"/>
                <a:cs typeface="Arial" panose="020B0604020202020204" pitchFamily="34" charset="0"/>
              </a:rPr>
              <a:t>Desha</a:t>
            </a:r>
            <a:r>
              <a:rPr lang="en-IN" sz="1400" dirty="0" smtClean="0">
                <a:latin typeface="Arial" panose="020B0604020202020204" pitchFamily="34" charset="0"/>
                <a:cs typeface="Arial" panose="020B0604020202020204" pitchFamily="34" charset="0"/>
              </a:rPr>
              <a:t>, C. (2023) Enabling transformational leadership to foster disaster-resilient hospitals. </a:t>
            </a:r>
            <a:r>
              <a:rPr lang="en-IN" sz="1400" i="1" dirty="0" smtClean="0">
                <a:latin typeface="Arial" panose="020B0604020202020204" pitchFamily="34" charset="0"/>
                <a:cs typeface="Arial" panose="020B0604020202020204" pitchFamily="34" charset="0"/>
              </a:rPr>
              <a:t>International journal of environmental research and public health</a:t>
            </a:r>
            <a:r>
              <a:rPr lang="en-IN" sz="1400" dirty="0" smtClean="0">
                <a:latin typeface="Arial" panose="020B0604020202020204" pitchFamily="34" charset="0"/>
                <a:cs typeface="Arial" panose="020B0604020202020204" pitchFamily="34" charset="0"/>
              </a:rPr>
              <a:t>, 20(3), p.2022. Available at: </a:t>
            </a:r>
            <a:r>
              <a:rPr lang="en-IN" sz="1400" u="sng" dirty="0" smtClean="0">
                <a:latin typeface="Arial" panose="020B0604020202020204" pitchFamily="34" charset="0"/>
                <a:cs typeface="Arial" panose="020B0604020202020204" pitchFamily="34" charset="0"/>
                <a:hlinkClick r:id="rId6"/>
              </a:rPr>
              <a:t>https://doi.org/10.3390/ijerph20032022</a:t>
            </a:r>
            <a:r>
              <a:rPr lang="en-IN" sz="1400" dirty="0" smtClean="0">
                <a:latin typeface="Arial" panose="020B0604020202020204" pitchFamily="34" charset="0"/>
                <a:cs typeface="Arial" panose="020B0604020202020204" pitchFamily="34" charset="0"/>
              </a:rPr>
              <a:t> </a:t>
            </a:r>
          </a:p>
          <a:p>
            <a:pPr algn="just" fontAlgn="base"/>
            <a:r>
              <a:rPr lang="en-IN" sz="1400" dirty="0" err="1" smtClean="0">
                <a:latin typeface="Arial" panose="020B0604020202020204" pitchFamily="34" charset="0"/>
                <a:cs typeface="Arial" panose="020B0604020202020204" pitchFamily="34" charset="0"/>
              </a:rPr>
              <a:t>Falade</a:t>
            </a:r>
            <a:r>
              <a:rPr lang="en-IN" sz="1400" dirty="0" smtClean="0">
                <a:latin typeface="Arial" panose="020B0604020202020204" pitchFamily="34" charset="0"/>
                <a:cs typeface="Arial" panose="020B0604020202020204" pitchFamily="34" charset="0"/>
              </a:rPr>
              <a:t>, I.M., </a:t>
            </a:r>
            <a:r>
              <a:rPr lang="en-IN" sz="1400" dirty="0" err="1" smtClean="0">
                <a:latin typeface="Arial" panose="020B0604020202020204" pitchFamily="34" charset="0"/>
                <a:cs typeface="Arial" panose="020B0604020202020204" pitchFamily="34" charset="0"/>
              </a:rPr>
              <a:t>Gyampoh</a:t>
            </a:r>
            <a:r>
              <a:rPr lang="en-IN" sz="1400" dirty="0" smtClean="0">
                <a:latin typeface="Arial" panose="020B0604020202020204" pitchFamily="34" charset="0"/>
                <a:cs typeface="Arial" panose="020B0604020202020204" pitchFamily="34" charset="0"/>
              </a:rPr>
              <a:t>, G.K.S., </a:t>
            </a:r>
            <a:r>
              <a:rPr lang="en-IN" sz="1400" dirty="0" err="1" smtClean="0">
                <a:latin typeface="Arial" panose="020B0604020202020204" pitchFamily="34" charset="0"/>
                <a:cs typeface="Arial" panose="020B0604020202020204" pitchFamily="34" charset="0"/>
              </a:rPr>
              <a:t>Akpamgbo</a:t>
            </a:r>
            <a:r>
              <a:rPr lang="en-IN" sz="1400" dirty="0" smtClean="0">
                <a:latin typeface="Arial" panose="020B0604020202020204" pitchFamily="34" charset="0"/>
                <a:cs typeface="Arial" panose="020B0604020202020204" pitchFamily="34" charset="0"/>
              </a:rPr>
              <a:t>, E.O., Chika, O.C., </a:t>
            </a:r>
            <a:r>
              <a:rPr lang="en-IN" sz="1400" dirty="0" err="1" smtClean="0">
                <a:latin typeface="Arial" panose="020B0604020202020204" pitchFamily="34" charset="0"/>
                <a:cs typeface="Arial" panose="020B0604020202020204" pitchFamily="34" charset="0"/>
              </a:rPr>
              <a:t>Obodo</a:t>
            </a:r>
            <a:r>
              <a:rPr lang="en-IN" sz="1400" dirty="0" smtClean="0">
                <a:latin typeface="Arial" panose="020B0604020202020204" pitchFamily="34" charset="0"/>
                <a:cs typeface="Arial" panose="020B0604020202020204" pitchFamily="34" charset="0"/>
              </a:rPr>
              <a:t>, O.R., </a:t>
            </a:r>
            <a:r>
              <a:rPr lang="en-IN" sz="1400" dirty="0" err="1" smtClean="0">
                <a:latin typeface="Arial" panose="020B0604020202020204" pitchFamily="34" charset="0"/>
                <a:cs typeface="Arial" panose="020B0604020202020204" pitchFamily="34" charset="0"/>
              </a:rPr>
              <a:t>Okobi</a:t>
            </a:r>
            <a:r>
              <a:rPr lang="en-IN" sz="1400" dirty="0" smtClean="0">
                <a:latin typeface="Arial" panose="020B0604020202020204" pitchFamily="34" charset="0"/>
                <a:cs typeface="Arial" panose="020B0604020202020204" pitchFamily="34" charset="0"/>
              </a:rPr>
              <a:t>, O.E., </a:t>
            </a:r>
            <a:r>
              <a:rPr lang="en-IN" sz="1400" dirty="0" err="1" smtClean="0">
                <a:latin typeface="Arial" panose="020B0604020202020204" pitchFamily="34" charset="0"/>
                <a:cs typeface="Arial" panose="020B0604020202020204" pitchFamily="34" charset="0"/>
              </a:rPr>
              <a:t>Aguguo</a:t>
            </a:r>
            <a:r>
              <a:rPr lang="en-IN" sz="1400" dirty="0" smtClean="0">
                <a:latin typeface="Arial" panose="020B0604020202020204" pitchFamily="34" charset="0"/>
                <a:cs typeface="Arial" panose="020B0604020202020204" pitchFamily="34" charset="0"/>
              </a:rPr>
              <a:t>, J.C. and </a:t>
            </a:r>
            <a:r>
              <a:rPr lang="en-IN" sz="1400" dirty="0" err="1" smtClean="0">
                <a:latin typeface="Arial" panose="020B0604020202020204" pitchFamily="34" charset="0"/>
                <a:cs typeface="Arial" panose="020B0604020202020204" pitchFamily="34" charset="0"/>
              </a:rPr>
              <a:t>Chukwu</a:t>
            </a:r>
            <a:r>
              <a:rPr lang="en-IN" sz="1400" dirty="0" smtClean="0">
                <a:latin typeface="Arial" panose="020B0604020202020204" pitchFamily="34" charset="0"/>
                <a:cs typeface="Arial" panose="020B0604020202020204" pitchFamily="34" charset="0"/>
              </a:rPr>
              <a:t>, V.U., (2024). A comprehensive review of effective patient safety and quality improvement programs in healthcare facilities. </a:t>
            </a:r>
            <a:r>
              <a:rPr lang="en-IN" sz="1400" i="1" dirty="0" smtClean="0">
                <a:latin typeface="Arial" panose="020B0604020202020204" pitchFamily="34" charset="0"/>
                <a:cs typeface="Arial" panose="020B0604020202020204" pitchFamily="34" charset="0"/>
              </a:rPr>
              <a:t>Medical Research Archives</a:t>
            </a:r>
            <a:r>
              <a:rPr lang="en-IN" sz="1400" dirty="0" smtClean="0">
                <a:latin typeface="Arial" panose="020B0604020202020204" pitchFamily="34" charset="0"/>
                <a:cs typeface="Arial" panose="020B0604020202020204" pitchFamily="34" charset="0"/>
              </a:rPr>
              <a:t>, </a:t>
            </a:r>
            <a:r>
              <a:rPr lang="en-IN" sz="1400" i="1" dirty="0" smtClean="0">
                <a:latin typeface="Arial" panose="020B0604020202020204" pitchFamily="34" charset="0"/>
                <a:cs typeface="Arial" panose="020B0604020202020204" pitchFamily="34" charset="0"/>
              </a:rPr>
              <a:t>12</a:t>
            </a:r>
            <a:r>
              <a:rPr lang="en-IN" sz="1400" dirty="0" smtClean="0">
                <a:latin typeface="Arial" panose="020B0604020202020204" pitchFamily="34" charset="0"/>
                <a:cs typeface="Arial" panose="020B0604020202020204" pitchFamily="34" charset="0"/>
              </a:rPr>
              <a:t>(7). Available at: </a:t>
            </a:r>
            <a:r>
              <a:rPr lang="en-IN" sz="1400" u="sng" dirty="0" smtClean="0">
                <a:latin typeface="Arial" panose="020B0604020202020204" pitchFamily="34" charset="0"/>
                <a:cs typeface="Arial" panose="020B0604020202020204" pitchFamily="34" charset="0"/>
                <a:hlinkClick r:id="rId7"/>
              </a:rPr>
              <a:t>https://www.researchgate.net/profile/Gideon-Gyampoh/publication/382821234_A_Comprehensive_Review_of_Effective_Patient_Safety_and_Quality_Improvement_Programs_in_Healthcare_Facilities/links/66c686a597265406eaa0606d/A-Comprehensive-Review-of-Effective-Patient-Safety-and-Quality-Improvement-Programs-in-Healthcare-Facilities.pdf</a:t>
            </a:r>
            <a:endParaRPr lang="en-IN" sz="1400" dirty="0" smtClean="0">
              <a:latin typeface="Arial" panose="020B0604020202020204" pitchFamily="34" charset="0"/>
              <a:cs typeface="Arial" panose="020B0604020202020204" pitchFamily="34" charset="0"/>
            </a:endParaRPr>
          </a:p>
          <a:p>
            <a:pPr algn="just" fontAlgn="base"/>
            <a:r>
              <a:rPr lang="en-IN" sz="1400" dirty="0" smtClean="0">
                <a:latin typeface="Arial" panose="020B0604020202020204" pitchFamily="34" charset="0"/>
                <a:cs typeface="Arial" panose="020B0604020202020204" pitchFamily="34" charset="0"/>
              </a:rPr>
              <a:t>England, N.H.S., (2021). Plan, Do, Study, Act (PDSA) cycles and the model for improvement. </a:t>
            </a:r>
            <a:r>
              <a:rPr lang="en-IN" sz="1400" i="1" dirty="0" smtClean="0">
                <a:latin typeface="Arial" panose="020B0604020202020204" pitchFamily="34" charset="0"/>
                <a:cs typeface="Arial" panose="020B0604020202020204" pitchFamily="34" charset="0"/>
              </a:rPr>
              <a:t>UK: NHS England</a:t>
            </a:r>
            <a:r>
              <a:rPr lang="en-IN" sz="1400" dirty="0" smtClean="0">
                <a:latin typeface="Arial" panose="020B0604020202020204" pitchFamily="34" charset="0"/>
                <a:cs typeface="Arial" panose="020B0604020202020204" pitchFamily="34" charset="0"/>
              </a:rPr>
              <a:t>. Available at: </a:t>
            </a:r>
            <a:r>
              <a:rPr lang="en-IN" sz="1400" u="sng" dirty="0" smtClean="0">
                <a:latin typeface="Arial" panose="020B0604020202020204" pitchFamily="34" charset="0"/>
                <a:cs typeface="Arial" panose="020B0604020202020204" pitchFamily="34" charset="0"/>
                <a:hlinkClick r:id="rId8"/>
              </a:rPr>
              <a:t>http://aqua.nhs.uk/wp-content/uploads/2023/07/qsir-pdsa-cycles-model-for-improvement.pdf</a:t>
            </a:r>
            <a:endParaRPr lang="en-IN" sz="1400" dirty="0" smtClean="0">
              <a:latin typeface="Arial" panose="020B0604020202020204" pitchFamily="34" charset="0"/>
              <a:cs typeface="Arial" panose="020B0604020202020204" pitchFamily="34" charset="0"/>
            </a:endParaRPr>
          </a:p>
          <a:p>
            <a:pPr algn="just" fontAlgn="base"/>
            <a:r>
              <a:rPr lang="en-IN" sz="1400" dirty="0" smtClean="0">
                <a:latin typeface="Arial" panose="020B0604020202020204" pitchFamily="34" charset="0"/>
                <a:cs typeface="Arial" panose="020B0604020202020204" pitchFamily="34" charset="0"/>
              </a:rPr>
              <a:t>Sung, T.C. and Hsu, H.C., (2025). Improving critical care teamwork: simulation-based </a:t>
            </a:r>
            <a:r>
              <a:rPr lang="en-IN" sz="1400" dirty="0" err="1" smtClean="0">
                <a:latin typeface="Arial" panose="020B0604020202020204" pitchFamily="34" charset="0"/>
                <a:cs typeface="Arial" panose="020B0604020202020204" pitchFamily="34" charset="0"/>
              </a:rPr>
              <a:t>interprofessional</a:t>
            </a:r>
            <a:r>
              <a:rPr lang="en-IN" sz="1400" dirty="0" smtClean="0">
                <a:latin typeface="Arial" panose="020B0604020202020204" pitchFamily="34" charset="0"/>
                <a:cs typeface="Arial" panose="020B0604020202020204" pitchFamily="34" charset="0"/>
              </a:rPr>
              <a:t> training for enhanced communication and safety. </a:t>
            </a:r>
            <a:r>
              <a:rPr lang="en-IN" sz="1400" i="1" dirty="0" smtClean="0">
                <a:latin typeface="Arial" panose="020B0604020202020204" pitchFamily="34" charset="0"/>
                <a:cs typeface="Arial" panose="020B0604020202020204" pitchFamily="34" charset="0"/>
              </a:rPr>
              <a:t>Journal of Multidisciplinary Healthcare</a:t>
            </a:r>
            <a:r>
              <a:rPr lang="en-IN" sz="1400" dirty="0" smtClean="0">
                <a:latin typeface="Arial" panose="020B0604020202020204" pitchFamily="34" charset="0"/>
                <a:cs typeface="Arial" panose="020B0604020202020204" pitchFamily="34" charset="0"/>
              </a:rPr>
              <a:t>, pp.355-367. Available at: </a:t>
            </a:r>
            <a:r>
              <a:rPr lang="en-IN" sz="1400" u="sng" dirty="0" smtClean="0">
                <a:latin typeface="Arial" panose="020B0604020202020204" pitchFamily="34" charset="0"/>
                <a:cs typeface="Arial" panose="020B0604020202020204" pitchFamily="34" charset="0"/>
                <a:hlinkClick r:id="rId9"/>
              </a:rPr>
              <a:t>https://www.tandfonline.com/doi/pdf/10.2147/JMDH.S500890</a:t>
            </a:r>
            <a:endParaRPr lang="en-IN" sz="1400" dirty="0" smtClean="0">
              <a:latin typeface="Arial" panose="020B0604020202020204" pitchFamily="34" charset="0"/>
              <a:cs typeface="Arial" panose="020B0604020202020204" pitchFamily="34" charset="0"/>
            </a:endParaRPr>
          </a:p>
          <a:p>
            <a:pPr algn="just" fontAlgn="base"/>
            <a:r>
              <a:rPr lang="en-IN" sz="1400" dirty="0" smtClean="0">
                <a:latin typeface="Arial" panose="020B0604020202020204" pitchFamily="34" charset="0"/>
                <a:cs typeface="Arial" panose="020B0604020202020204" pitchFamily="34" charset="0"/>
              </a:rPr>
              <a:t>Campbell, D. (2013). </a:t>
            </a:r>
            <a:r>
              <a:rPr lang="en-IN" sz="1400" i="1" dirty="0" smtClean="0">
                <a:latin typeface="Arial" panose="020B0604020202020204" pitchFamily="34" charset="0"/>
                <a:cs typeface="Arial" panose="020B0604020202020204" pitchFamily="34" charset="0"/>
              </a:rPr>
              <a:t>Mid Staffs hospital scandal: the essential guide</a:t>
            </a:r>
            <a:r>
              <a:rPr lang="en-IN" sz="1400" dirty="0" smtClean="0">
                <a:latin typeface="Arial" panose="020B0604020202020204" pitchFamily="34" charset="0"/>
                <a:cs typeface="Arial" panose="020B0604020202020204" pitchFamily="34" charset="0"/>
              </a:rPr>
              <a:t>. The Guardian. Available at: </a:t>
            </a:r>
            <a:r>
              <a:rPr lang="en-IN" sz="1400" u="sng" dirty="0" smtClean="0">
                <a:latin typeface="Arial" panose="020B0604020202020204" pitchFamily="34" charset="0"/>
                <a:cs typeface="Arial" panose="020B0604020202020204" pitchFamily="34" charset="0"/>
                <a:hlinkClick r:id="rId10"/>
              </a:rPr>
              <a:t>https://www.theguardian.com/society/2013/feb/06/mid-staffs-hospital-scandal-guide</a:t>
            </a:r>
            <a:r>
              <a:rPr lang="en-IN" sz="1400" dirty="0" smtClean="0">
                <a:latin typeface="Arial" panose="020B0604020202020204" pitchFamily="34" charset="0"/>
                <a:cs typeface="Arial" panose="020B0604020202020204" pitchFamily="34" charset="0"/>
              </a:rPr>
              <a:t> (Accessed 16 June 2026).</a:t>
            </a: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2271901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7.jpeg"/></Relationships>
</file>

<file path=ppt/theme/_rels/theme3.xml.rels><?xml version="1.0" encoding="UTF-8" standalone="yes"?>
<Relationships xmlns="http://schemas.openxmlformats.org/package/2006/relationships"><Relationship Id="rId1" Type="http://schemas.openxmlformats.org/officeDocument/2006/relationships/image" Target="../media/image7.jpeg"/></Relationships>
</file>

<file path=ppt/theme/_rels/theme4.xml.rels><?xml version="1.0" encoding="UTF-8" standalone="yes"?>
<Relationships xmlns="http://schemas.openxmlformats.org/package/2006/relationships"><Relationship Id="rId1" Type="http://schemas.openxmlformats.org/officeDocument/2006/relationships/image" Target="../media/image7.jpeg"/></Relationships>
</file>

<file path=ppt/theme/_rels/theme5.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xmlns="" name="Organic" id="{28CDC826-8792-45C0-861B-85EB3ADEDA33}" vid="{7DAC20F1-423D-49E2-BD0B-50532748BAD0}"/>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3.xml><?xml version="1.0" encoding="utf-8"?>
<a:theme xmlns:a="http://schemas.openxmlformats.org/drawingml/2006/main" name="Ion Boardroom">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xmlns="" name="Ion Boardroom" id="{FC33163D-4339-46B1-8EED-24C834239D99}" vid="{B8502691-933B-45FE-8764-BA278511EF27}"/>
    </a:ext>
  </a:extLst>
</a:theme>
</file>

<file path=ppt/theme/theme4.xml><?xml version="1.0" encoding="utf-8"?>
<a:theme xmlns:a="http://schemas.openxmlformats.org/drawingml/2006/main" name="1_Ion">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5.xml><?xml version="1.0" encoding="utf-8"?>
<a:theme xmlns:a="http://schemas.openxmlformats.org/drawingml/2006/main" name="2_Ion">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Organic</Template>
  <TotalTime>166</TotalTime>
  <Words>1973</Words>
  <Application>Microsoft Office PowerPoint</Application>
  <PresentationFormat>Custom</PresentationFormat>
  <Paragraphs>176</Paragraphs>
  <Slides>17</Slides>
  <Notes>0</Notes>
  <HiddenSlides>0</HiddenSlides>
  <MMClips>0</MMClips>
  <ScaleCrop>false</ScaleCrop>
  <HeadingPairs>
    <vt:vector size="4" baseType="variant">
      <vt:variant>
        <vt:lpstr>Theme</vt:lpstr>
      </vt:variant>
      <vt:variant>
        <vt:i4>5</vt:i4>
      </vt:variant>
      <vt:variant>
        <vt:lpstr>Slide Titles</vt:lpstr>
      </vt:variant>
      <vt:variant>
        <vt:i4>17</vt:i4>
      </vt:variant>
    </vt:vector>
  </HeadingPairs>
  <TitlesOfParts>
    <vt:vector size="22" baseType="lpstr">
      <vt:lpstr>Organic</vt:lpstr>
      <vt:lpstr>Ion</vt:lpstr>
      <vt:lpstr>Ion Boardroom</vt:lpstr>
      <vt:lpstr>1_Ion</vt:lpstr>
      <vt:lpstr>2_Ion</vt:lpstr>
      <vt:lpstr>Module: Quality Assurance and Service Improvements  Module code: LCHS7006  Assignment Title: Component 1 Individual Presentation Student ID: Tufel Tajuddin Arab Student Name: 2530247</vt:lpstr>
      <vt:lpstr>Table of content</vt:lpstr>
      <vt:lpstr>Overview of the case study</vt:lpstr>
      <vt:lpstr>Root cause of the problem</vt:lpstr>
      <vt:lpstr> Analysis of organisational failure in different layers using the Swiss cheese model</vt:lpstr>
      <vt:lpstr>Problem analysis with the fishbone diagram </vt:lpstr>
      <vt:lpstr>Analyse the policy issues contributing to the root cause and service failure</vt:lpstr>
      <vt:lpstr>Analyse the policy issues contributing to the root cause and service failure (Continued)</vt:lpstr>
      <vt:lpstr>Impact on service provision</vt:lpstr>
      <vt:lpstr>Benchmarking Gap</vt:lpstr>
      <vt:lpstr>Leadership strategy for change</vt:lpstr>
      <vt:lpstr>Change management</vt:lpstr>
      <vt:lpstr>Quality improvement framework</vt:lpstr>
      <vt:lpstr>Barriers and Recommendation</vt:lpstr>
      <vt:lpstr>Component 2 Structure</vt:lpstr>
      <vt:lpstr>References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Quality Assurance and Service Improvements  Module code: LCHS7006  Assignment Title: Component 1 Individual Presentation Student ID:Tufel Tajuddin Arab Student Name:2530247</dc:title>
  <dc:creator>Tufel Arab</dc:creator>
  <cp:lastModifiedBy>Tufel Arab</cp:lastModifiedBy>
  <cp:revision>7</cp:revision>
  <dcterms:created xsi:type="dcterms:W3CDTF">2026-07-13T11:36:37Z</dcterms:created>
  <dcterms:modified xsi:type="dcterms:W3CDTF">2026-07-20T11:19:22Z</dcterms:modified>
</cp:coreProperties>
</file>