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7" r:id="rId5"/>
    <p:sldId id="258" r:id="rId6"/>
    <p:sldId id="259" r:id="rId7"/>
    <p:sldId id="260" r:id="rId8"/>
    <p:sldId id="261" r:id="rId9"/>
    <p:sldId id="265" r:id="rId10"/>
    <p:sldId id="264" r:id="rId11"/>
    <p:sldId id="267" r:id="rId12"/>
    <p:sldId id="269"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13DC"/>
    <a:srgbClr val="8335E5"/>
    <a:srgbClr val="030553"/>
    <a:srgbClr val="6524DE"/>
    <a:srgbClr val="7D4BC9"/>
    <a:srgbClr val="7BEBD8"/>
    <a:srgbClr val="6B8DE1"/>
    <a:srgbClr val="6C92E1"/>
    <a:srgbClr val="1E3ADA"/>
    <a:srgbClr val="1628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DE907-4A8A-BE66-C41C-D6C0A579C884}" v="604" dt="2026-02-28T13:19:21.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064"/>
        <p:guide pos="3840"/>
        <p:guide pos="456"/>
        <p:guide pos="720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2/28/2026</a:t>
            </a:fld>
            <a:endParaRPr lang="en-US"/>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10"/>
          </p:nvPr>
        </p:nvSpPr>
        <p:spPr/>
        <p:txBody>
          <a:bodyPr/>
          <a:lstStyle/>
          <a:p>
            <a:fld id="{6DF8F48A-6110-47DA-8521-A1D1FFD22FEF}" type="slidenum">
              <a:rPr lang="en-US" smtClean="0"/>
              <a:t>2</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a:p>
        </p:txBody>
      </p:sp>
    </p:spTree>
    <p:extLst>
      <p:ext uri="{BB962C8B-B14F-4D97-AF65-F5344CB8AC3E}">
        <p14:creationId xmlns:p14="http://schemas.microsoft.com/office/powerpoint/2010/main" val="671800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a:p>
        </p:txBody>
      </p:sp>
    </p:spTree>
    <p:extLst>
      <p:ext uri="{BB962C8B-B14F-4D97-AF65-F5344CB8AC3E}">
        <p14:creationId xmlns:p14="http://schemas.microsoft.com/office/powerpoint/2010/main" val="2369867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5</a:t>
            </a:fld>
            <a:endParaRPr lang="en-US"/>
          </a:p>
        </p:txBody>
      </p:sp>
    </p:spTree>
    <p:extLst>
      <p:ext uri="{BB962C8B-B14F-4D97-AF65-F5344CB8AC3E}">
        <p14:creationId xmlns:p14="http://schemas.microsoft.com/office/powerpoint/2010/main" val="3708814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DF8F48A-6110-47DA-8521-A1D1FFD22FEF}" type="slidenum">
              <a:rPr lang="en-US" smtClean="0"/>
              <a:t>6</a:t>
            </a:fld>
            <a:endParaRPr lang="en-US"/>
          </a:p>
        </p:txBody>
      </p:sp>
    </p:spTree>
    <p:extLst>
      <p:ext uri="{BB962C8B-B14F-4D97-AF65-F5344CB8AC3E}">
        <p14:creationId xmlns:p14="http://schemas.microsoft.com/office/powerpoint/2010/main" val="1857885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a:p>
        </p:txBody>
      </p:sp>
    </p:spTree>
    <p:extLst>
      <p:ext uri="{BB962C8B-B14F-4D97-AF65-F5344CB8AC3E}">
        <p14:creationId xmlns:p14="http://schemas.microsoft.com/office/powerpoint/2010/main" val="3026093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10"/>
          </p:nvPr>
        </p:nvSpPr>
        <p:spPr/>
        <p:txBody>
          <a:bodyPr/>
          <a:lstStyle/>
          <a:p>
            <a:fld id="{6DF8F48A-6110-47DA-8521-A1D1FFD22FEF}" type="slidenum">
              <a:rPr lang="en-US" smtClean="0"/>
              <a:t>9</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10</a:t>
            </a:fld>
            <a:endParaRPr lang="en-US"/>
          </a:p>
        </p:txBody>
      </p:sp>
    </p:spTree>
    <p:extLst>
      <p:ext uri="{BB962C8B-B14F-4D97-AF65-F5344CB8AC3E}">
        <p14:creationId xmlns:p14="http://schemas.microsoft.com/office/powerpoint/2010/main" val="426200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2/28/2026</a:t>
            </a:fld>
            <a:endParaRPr lang="en-US"/>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microsoft.com/office/2007/relationships/hdphoto" Target="../media/hdphoto1.wdp"/><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cladisticaybiogeografia.blogspot.com/2011/09/mapas-base-para-ndm-5.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a:t>Human resources slide 1</a:t>
            </a:r>
          </a:p>
        </p:txBody>
      </p:sp>
      <p:pic>
        <p:nvPicPr>
          <p:cNvPr id="4" name="Picture 3" descr="A close-up of a sign&#10;&#10;AI-generated content may be incorrect.">
            <a:extLst>
              <a:ext uri="{FF2B5EF4-FFF2-40B4-BE49-F238E27FC236}">
                <a16:creationId xmlns:a16="http://schemas.microsoft.com/office/drawing/2014/main" id="{55952123-62F8-237F-7027-898A44269502}"/>
              </a:ext>
            </a:extLst>
          </p:cNvPr>
          <p:cNvPicPr>
            <a:picLocks noChangeAspect="1"/>
          </p:cNvPicPr>
          <p:nvPr/>
        </p:nvPicPr>
        <p:blipFill>
          <a:blip r:embed="rId3"/>
          <a:stretch>
            <a:fillRect/>
          </a:stretch>
        </p:blipFill>
        <p:spPr>
          <a:xfrm>
            <a:off x="6100907" y="632691"/>
            <a:ext cx="4088822" cy="1990436"/>
          </a:xfrm>
          <a:prstGeom prst="rect">
            <a:avLst/>
          </a:prstGeom>
        </p:spPr>
      </p:pic>
      <p:sp>
        <p:nvSpPr>
          <p:cNvPr id="5" name="TextBox 4">
            <a:extLst>
              <a:ext uri="{FF2B5EF4-FFF2-40B4-BE49-F238E27FC236}">
                <a16:creationId xmlns:a16="http://schemas.microsoft.com/office/drawing/2014/main" id="{C8C3DEA8-036C-4F95-079F-409E811F20AF}"/>
              </a:ext>
            </a:extLst>
          </p:cNvPr>
          <p:cNvSpPr txBox="1"/>
          <p:nvPr/>
        </p:nvSpPr>
        <p:spPr>
          <a:xfrm>
            <a:off x="1094527" y="2040946"/>
            <a:ext cx="451075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Programme: BA Business Management  </a:t>
            </a:r>
            <a:endParaRPr lang="en-US" sz="2000">
              <a:ea typeface="Calibri"/>
              <a:cs typeface="Calibri"/>
            </a:endParaRPr>
          </a:p>
          <a:p>
            <a:endParaRPr lang="en-GB" sz="2000" dirty="0">
              <a:ea typeface="Calibri"/>
              <a:cs typeface="Calibri"/>
            </a:endParaRPr>
          </a:p>
          <a:p>
            <a:r>
              <a:rPr lang="en-GB" sz="2000" dirty="0">
                <a:ea typeface="+mn-lt"/>
                <a:cs typeface="+mn-lt"/>
              </a:rPr>
              <a:t>Module: </a:t>
            </a:r>
            <a:r>
              <a:rPr lang="en-GB" sz="2000" dirty="0">
                <a:solidFill>
                  <a:srgbClr val="000000"/>
                </a:solidFill>
                <a:ea typeface="+mn-lt"/>
                <a:cs typeface="+mn-lt"/>
              </a:rPr>
              <a:t>Principles of Human Resource Management</a:t>
            </a:r>
            <a:r>
              <a:rPr lang="en-GB" sz="2000" dirty="0">
                <a:ea typeface="+mn-lt"/>
                <a:cs typeface="+mn-lt"/>
              </a:rPr>
              <a:t> </a:t>
            </a:r>
            <a:endParaRPr lang="en-GB" sz="2000" dirty="0">
              <a:ea typeface="Calibri"/>
              <a:cs typeface="Calibri"/>
            </a:endParaRPr>
          </a:p>
          <a:p>
            <a:endParaRPr lang="en-GB" sz="2000" dirty="0">
              <a:ea typeface="Calibri"/>
              <a:cs typeface="Calibri"/>
            </a:endParaRPr>
          </a:p>
          <a:p>
            <a:r>
              <a:rPr lang="en-GB" sz="2000" dirty="0">
                <a:ea typeface="+mn-lt"/>
                <a:cs typeface="+mn-lt"/>
              </a:rPr>
              <a:t>Module code: LCBB5012_BIRM  </a:t>
            </a:r>
            <a:endParaRPr lang="en-GB" sz="2000" dirty="0">
              <a:ea typeface="Calibri"/>
              <a:cs typeface="Calibri"/>
            </a:endParaRPr>
          </a:p>
          <a:p>
            <a:endParaRPr lang="en-GB" sz="2000" dirty="0">
              <a:ea typeface="Calibri"/>
              <a:cs typeface="Calibri"/>
            </a:endParaRPr>
          </a:p>
          <a:p>
            <a:r>
              <a:rPr lang="en-GB" sz="2000" dirty="0">
                <a:ea typeface="+mn-lt"/>
                <a:cs typeface="+mn-lt"/>
              </a:rPr>
              <a:t>Assignment Title: Academic Interview for HR Processes</a:t>
            </a:r>
          </a:p>
          <a:p>
            <a:endParaRPr lang="en-GB" sz="2000" dirty="0">
              <a:ea typeface="Calibri"/>
              <a:cs typeface="Calibri"/>
            </a:endParaRPr>
          </a:p>
        </p:txBody>
      </p:sp>
      <p:sp>
        <p:nvSpPr>
          <p:cNvPr id="6" name="TextBox 5">
            <a:extLst>
              <a:ext uri="{FF2B5EF4-FFF2-40B4-BE49-F238E27FC236}">
                <a16:creationId xmlns:a16="http://schemas.microsoft.com/office/drawing/2014/main" id="{EC62F1A6-14C3-F583-831A-8E4E9D1D3B7C}"/>
              </a:ext>
            </a:extLst>
          </p:cNvPr>
          <p:cNvSpPr txBox="1"/>
          <p:nvPr/>
        </p:nvSpPr>
        <p:spPr>
          <a:xfrm>
            <a:off x="5980545" y="4364182"/>
            <a:ext cx="49183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dirty="0">
                <a:latin typeface="Calibri"/>
                <a:ea typeface="Segoe UI"/>
                <a:cs typeface="Segoe UI"/>
              </a:rPr>
              <a:t>Module </a:t>
            </a:r>
            <a:r>
              <a:rPr lang="en-GB" sz="2000" dirty="0">
                <a:ea typeface="+mn-lt"/>
                <a:cs typeface="+mn-lt"/>
              </a:rPr>
              <a:t>tutor</a:t>
            </a:r>
            <a:r>
              <a:rPr lang="en-GB" sz="2000" baseline="0" dirty="0">
                <a:latin typeface="Calibri"/>
                <a:ea typeface="Segoe UI"/>
                <a:cs typeface="Segoe UI"/>
              </a:rPr>
              <a:t>: </a:t>
            </a:r>
            <a:r>
              <a:rPr lang="en-GB" sz="2000" dirty="0" err="1">
                <a:ea typeface="+mn-lt"/>
                <a:cs typeface="+mn-lt"/>
              </a:rPr>
              <a:t>Fouziya</a:t>
            </a:r>
            <a:r>
              <a:rPr lang="en-GB" sz="2000" dirty="0">
                <a:ea typeface="+mn-lt"/>
                <a:cs typeface="+mn-lt"/>
              </a:rPr>
              <a:t> Farheen</a:t>
            </a:r>
            <a:r>
              <a:rPr lang="en-GB" sz="2000" baseline="0" dirty="0">
                <a:latin typeface="Calibri"/>
                <a:ea typeface="Segoe UI"/>
                <a:cs typeface="Segoe UI"/>
              </a:rPr>
              <a:t>  </a:t>
            </a:r>
            <a:r>
              <a:rPr lang="en-GB" sz="2000" dirty="0">
                <a:latin typeface="Calibri"/>
                <a:ea typeface="Segoe UI"/>
                <a:cs typeface="Segoe UI"/>
              </a:rPr>
              <a:t>​</a:t>
            </a:r>
          </a:p>
          <a:p>
            <a:pPr rtl="0"/>
            <a:r>
              <a:rPr lang="en-GB" sz="2000" dirty="0">
                <a:latin typeface="Calibri"/>
                <a:ea typeface="Segoe UI"/>
                <a:cs typeface="Segoe UI"/>
              </a:rPr>
              <a:t>​</a:t>
            </a:r>
          </a:p>
          <a:p>
            <a:pPr rtl="0"/>
            <a:r>
              <a:rPr lang="en-GB" sz="2000" baseline="0" dirty="0">
                <a:latin typeface="Calibri"/>
                <a:ea typeface="Segoe UI"/>
                <a:cs typeface="Segoe UI"/>
              </a:rPr>
              <a:t>Student name: Szabolcs </a:t>
            </a:r>
            <a:r>
              <a:rPr lang="en-GB" sz="2000" baseline="0" dirty="0" err="1">
                <a:latin typeface="Calibri"/>
                <a:ea typeface="Segoe UI"/>
                <a:cs typeface="Segoe UI"/>
              </a:rPr>
              <a:t>Isaszegi</a:t>
            </a:r>
            <a:r>
              <a:rPr lang="en-GB" sz="2000" baseline="0" dirty="0">
                <a:latin typeface="Calibri"/>
                <a:ea typeface="Segoe UI"/>
                <a:cs typeface="Segoe UI"/>
              </a:rPr>
              <a:t>-Toth  </a:t>
            </a:r>
            <a:r>
              <a:rPr lang="en-GB" sz="2000" dirty="0">
                <a:latin typeface="Calibri"/>
                <a:ea typeface="Segoe UI"/>
                <a:cs typeface="Segoe UI"/>
              </a:rPr>
              <a:t>​</a:t>
            </a:r>
          </a:p>
          <a:p>
            <a:pPr rtl="0"/>
            <a:r>
              <a:rPr lang="en-GB" sz="2000" dirty="0">
                <a:latin typeface="Calibri"/>
                <a:ea typeface="Segoe UI"/>
                <a:cs typeface="Segoe UI"/>
              </a:rPr>
              <a:t>​</a:t>
            </a:r>
          </a:p>
          <a:p>
            <a:pPr rtl="0"/>
            <a:r>
              <a:rPr lang="en-GB" sz="2000" baseline="0" dirty="0">
                <a:latin typeface="Calibri"/>
                <a:ea typeface="Segoe UI"/>
                <a:cs typeface="Segoe UI"/>
              </a:rPr>
              <a:t>Student ID number: 2218625  </a:t>
            </a:r>
          </a:p>
          <a:p>
            <a:pPr algn="ctr"/>
            <a:endParaRPr lang="en-GB" sz="2000" dirty="0">
              <a:ea typeface="Calibri"/>
              <a:cs typeface="Calibri"/>
            </a:endParaRPr>
          </a:p>
        </p:txBody>
      </p:sp>
    </p:spTree>
    <p:extLst>
      <p:ext uri="{BB962C8B-B14F-4D97-AF65-F5344CB8AC3E}">
        <p14:creationId xmlns:p14="http://schemas.microsoft.com/office/powerpoint/2010/main" val="325435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250082" y="572738"/>
            <a:ext cx="6546401" cy="1119039"/>
          </a:xfrm>
          <a:prstGeom prst="rect">
            <a:avLst/>
          </a:prstGeom>
          <a:noFill/>
        </p:spPr>
        <p:txBody>
          <a:bodyPr wrap="square" lIns="0" tIns="0" rIns="0" bIns="0" rtlCol="0" anchor="t">
            <a:spAutoFit/>
          </a:bodyPr>
          <a:lstStyle/>
          <a:p>
            <a:r>
              <a:rPr lang="en-US" sz="3600" b="1">
                <a:solidFill>
                  <a:srgbClr val="6313DC"/>
                </a:solidFill>
                <a:latin typeface="Calibri"/>
                <a:ea typeface="Calibri"/>
                <a:cs typeface="Calibri"/>
              </a:rPr>
              <a:t>Welcome</a:t>
            </a:r>
            <a:r>
              <a:rPr lang="en-US" sz="3600" b="1">
                <a:solidFill>
                  <a:srgbClr val="6313DC"/>
                </a:solidFill>
                <a:ea typeface="+mn-lt"/>
                <a:cs typeface="+mn-lt"/>
              </a:rPr>
              <a:t> to UWTSD &amp; the Student Union</a:t>
            </a:r>
            <a:endParaRPr lang="en-US" sz="3600" b="1">
              <a:solidFill>
                <a:srgbClr val="6313DC"/>
              </a:solidFill>
              <a:latin typeface="Calibri"/>
              <a:ea typeface="Calibri"/>
              <a:cs typeface="Calibri"/>
            </a:endParaRP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463216" y="1694076"/>
            <a:ext cx="7891402" cy="4379820"/>
            <a:chOff x="518433" y="1692049"/>
            <a:chExt cx="4201583" cy="3349610"/>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692049"/>
              <a:ext cx="4195703" cy="473150"/>
              <a:chOff x="518433" y="1851126"/>
              <a:chExt cx="4195703" cy="473150"/>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101D99-B002-4698-9C7E-C942B9AA2D39}"/>
                  </a:ext>
                </a:extLst>
              </p:cNvPr>
              <p:cNvSpPr/>
              <p:nvPr/>
            </p:nvSpPr>
            <p:spPr>
              <a:xfrm>
                <a:off x="1175902" y="1851126"/>
                <a:ext cx="3538234" cy="473150"/>
              </a:xfrm>
              <a:prstGeom prst="rect">
                <a:avLst/>
              </a:prstGeom>
            </p:spPr>
            <p:txBody>
              <a:bodyPr wrap="square" lIns="0" tIns="0" rIns="0" bIns="0" anchor="t">
                <a:spAutoFit/>
              </a:bodyPr>
              <a:lstStyle/>
              <a:p>
                <a:r>
                  <a:rPr lang="en-US" sz="2000" dirty="0">
                    <a:ea typeface="+mn-lt"/>
                    <a:cs typeface="+mn-lt"/>
                  </a:rPr>
                  <a:t>UWTSD is a modern student-focused university with campuses </a:t>
                </a:r>
                <a:r>
                  <a:rPr lang="en-US" sz="2000">
                    <a:ea typeface="+mn-lt"/>
                    <a:cs typeface="+mn-lt"/>
                  </a:rPr>
                  <a:t>across Wales and England.</a:t>
                </a:r>
                <a:endParaRPr lang="en-US" sz="2000"/>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8433" y="2560078"/>
              <a:ext cx="4201583" cy="1182876"/>
              <a:chOff x="518433" y="2502216"/>
              <a:chExt cx="4201583" cy="1182876"/>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8433" y="284762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0C2221-E8A7-47E0-B2B2-5A6A32F96791}"/>
                  </a:ext>
                </a:extLst>
              </p:cNvPr>
              <p:cNvSpPr/>
              <p:nvPr/>
            </p:nvSpPr>
            <p:spPr>
              <a:xfrm>
                <a:off x="1183821" y="2502216"/>
                <a:ext cx="3536195" cy="1182876"/>
              </a:xfrm>
              <a:prstGeom prst="rect">
                <a:avLst/>
              </a:prstGeom>
            </p:spPr>
            <p:txBody>
              <a:bodyPr wrap="square" lIns="0" tIns="0" rIns="0" bIns="0" anchor="t">
                <a:spAutoFit/>
              </a:bodyPr>
              <a:lstStyle/>
              <a:p>
                <a:r>
                  <a:rPr lang="en-US" sz="2000" dirty="0">
                    <a:ea typeface="+mn-lt"/>
                    <a:cs typeface="+mn-lt"/>
                  </a:rPr>
                  <a:t>The Union team focuses on student voice, advice, opportunities and events. Recently UWTSD opened the Innovation Matrix, a brand-new digital innovation hub, showing its strong commitment to technology and better student experiences.</a:t>
                </a: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8433" y="3858783"/>
              <a:ext cx="4201583" cy="1182876"/>
              <a:chOff x="518433" y="3597907"/>
              <a:chExt cx="4201583" cy="1182876"/>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8433" y="3727980"/>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17B45E-57F0-4725-89C0-3CD74A5097A3}"/>
                  </a:ext>
                </a:extLst>
              </p:cNvPr>
              <p:cNvSpPr/>
              <p:nvPr/>
            </p:nvSpPr>
            <p:spPr>
              <a:xfrm>
                <a:off x="1183821" y="3597907"/>
                <a:ext cx="3536195" cy="1182876"/>
              </a:xfrm>
              <a:prstGeom prst="rect">
                <a:avLst/>
              </a:prstGeom>
            </p:spPr>
            <p:txBody>
              <a:bodyPr wrap="square" lIns="0" tIns="0" rIns="0" bIns="0" anchor="t">
                <a:spAutoFit/>
              </a:bodyPr>
              <a:lstStyle/>
              <a:p>
                <a:r>
                  <a:rPr lang="en-GB" sz="2000" dirty="0">
                    <a:ea typeface="+mn-lt"/>
                    <a:cs typeface="+mn-lt"/>
                  </a:rPr>
                  <a:t>The UWTSD Students’ Union is an independent student-led charity that works in close partnership with the university to represent every student’s views, provide advice and support services and help students build skills and make the most of their time at university</a:t>
                </a:r>
                <a:r>
                  <a:rPr lang="en-GB" dirty="0">
                    <a:ea typeface="+mn-lt"/>
                    <a:cs typeface="+mn-lt"/>
                  </a:rPr>
                  <a:t>.</a:t>
                </a:r>
                <a:endParaRPr lang="en-US" dirty="0"/>
              </a:p>
            </p:txBody>
          </p:sp>
        </p:grpSp>
      </p:grp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35939" y="5582359"/>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8338681" y="-508000"/>
            <a:ext cx="4883057" cy="8346238"/>
            <a:chOff x="5231032" y="-439156"/>
            <a:chExt cx="696097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5231032" y="2696"/>
              <a:ext cx="6960969" cy="6810598"/>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a:t>Human resources slide 2</a:t>
            </a:r>
          </a:p>
        </p:txBody>
      </p:sp>
    </p:spTree>
    <p:extLst>
      <p:ext uri="{BB962C8B-B14F-4D97-AF65-F5344CB8AC3E}">
        <p14:creationId xmlns:p14="http://schemas.microsoft.com/office/powerpoint/2010/main" val="28552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2AEF5FE-6C45-4BF6-9676-571742C3CDD7}"/>
              </a:ext>
            </a:extLst>
          </p:cNvPr>
          <p:cNvSpPr txBox="1"/>
          <p:nvPr/>
        </p:nvSpPr>
        <p:spPr>
          <a:xfrm>
            <a:off x="212517" y="2045964"/>
            <a:ext cx="3258827" cy="3072213"/>
          </a:xfrm>
          <a:prstGeom prst="rect">
            <a:avLst/>
          </a:prstGeom>
          <a:noFill/>
        </p:spPr>
        <p:txBody>
          <a:bodyPr wrap="square" lIns="0" tIns="0" rIns="0" bIns="0" rtlCol="0" anchor="ctr">
            <a:spAutoFit/>
          </a:bodyPr>
          <a:lstStyle/>
          <a:p>
            <a:pPr algn="ctr"/>
            <a:r>
              <a:rPr lang="en-US" sz="3600" b="1">
                <a:solidFill>
                  <a:srgbClr val="6313DC"/>
                </a:solidFill>
                <a:ea typeface="+mn-lt"/>
                <a:cs typeface="+mn-lt"/>
              </a:rPr>
              <a:t>STUDENT UNION INNOVATION SUPPORT OFFICER</a:t>
            </a:r>
            <a:endParaRPr lang="en-US" sz="3600" b="1">
              <a:solidFill>
                <a:srgbClr val="6313DC"/>
              </a:solidFill>
              <a:ea typeface="Calibri"/>
              <a:cs typeface="Calibri"/>
            </a:endParaRPr>
          </a:p>
          <a:p>
            <a:pPr algn="ctr"/>
            <a:endParaRPr lang="en-US">
              <a:ea typeface="Calibri" panose="020F0502020204030204"/>
              <a:cs typeface="Calibri" panose="020F0502020204030204"/>
            </a:endParaRPr>
          </a:p>
          <a:p>
            <a:pPr algn="ctr">
              <a:lnSpc>
                <a:spcPts val="4000"/>
              </a:lnSpc>
            </a:pPr>
            <a:endParaRPr lang="en-US" sz="4400" b="1">
              <a:solidFill>
                <a:srgbClr val="002060"/>
              </a:solidFill>
              <a:latin typeface="Segoe UI" panose="020B0502040204020203" pitchFamily="34" charset="0"/>
              <a:cs typeface="Segoe UI" panose="020B0502040204020203" pitchFamily="34" charset="0"/>
            </a:endParaRP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3600003"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TextBox 13">
            <a:extLst>
              <a:ext uri="{FF2B5EF4-FFF2-40B4-BE49-F238E27FC236}">
                <a16:creationId xmlns:a16="http://schemas.microsoft.com/office/drawing/2014/main" id="{A5704BA3-593E-4519-9139-4E1D86366677}"/>
              </a:ext>
            </a:extLst>
          </p:cNvPr>
          <p:cNvSpPr txBox="1"/>
          <p:nvPr/>
        </p:nvSpPr>
        <p:spPr>
          <a:xfrm>
            <a:off x="4106076" y="1227906"/>
            <a:ext cx="2427971" cy="553998"/>
          </a:xfrm>
          <a:prstGeom prst="rect">
            <a:avLst/>
          </a:prstGeom>
          <a:noFill/>
        </p:spPr>
        <p:txBody>
          <a:bodyPr wrap="square" lIns="0" tIns="0" rIns="0" bIns="0" rtlCol="0" anchor="t">
            <a:spAutoFit/>
          </a:bodyPr>
          <a:lstStyle/>
          <a:p>
            <a:r>
              <a:rPr lang="en-US" b="1">
                <a:solidFill>
                  <a:schemeClr val="bg1"/>
                </a:solidFill>
                <a:latin typeface="Calibri"/>
                <a:ea typeface="Calibri"/>
                <a:cs typeface="Calibri"/>
              </a:rPr>
              <a:t>EMPLOYEES ARE MOTIVATED BY:</a:t>
            </a:r>
          </a:p>
        </p:txBody>
      </p:sp>
      <p:grpSp>
        <p:nvGrpSpPr>
          <p:cNvPr id="64" name="Group 63">
            <a:extLst>
              <a:ext uri="{FF2B5EF4-FFF2-40B4-BE49-F238E27FC236}">
                <a16:creationId xmlns:a16="http://schemas.microsoft.com/office/drawing/2014/main" id="{EBB415A0-39A4-4597-926D-819C33316679}"/>
              </a:ext>
              <a:ext uri="{C183D7F6-B498-43B3-948B-1728B52AA6E4}">
                <adec:decorative xmlns:adec="http://schemas.microsoft.com/office/drawing/2017/decorative" val="1"/>
              </a:ext>
            </a:extLst>
          </p:cNvPr>
          <p:cNvGrpSpPr/>
          <p:nvPr/>
        </p:nvGrpSpPr>
        <p:grpSpPr>
          <a:xfrm>
            <a:off x="4083940" y="2046038"/>
            <a:ext cx="2999928" cy="3210516"/>
            <a:chOff x="4786798" y="2125063"/>
            <a:chExt cx="2999927" cy="3210516"/>
          </a:xfrm>
        </p:grpSpPr>
        <p:sp>
          <p:nvSpPr>
            <p:cNvPr id="12" name="Rectangle 11">
              <a:extLst>
                <a:ext uri="{FF2B5EF4-FFF2-40B4-BE49-F238E27FC236}">
                  <a16:creationId xmlns:a16="http://schemas.microsoft.com/office/drawing/2014/main" id="{267E4A54-8A0F-43A0-AA7D-F508F05BB2EF}"/>
                </a:ext>
              </a:extLst>
            </p:cNvPr>
            <p:cNvSpPr/>
            <p:nvPr/>
          </p:nvSpPr>
          <p:spPr>
            <a:xfrm>
              <a:off x="5253608" y="2125063"/>
              <a:ext cx="2533117" cy="246221"/>
            </a:xfrm>
            <a:prstGeom prst="rect">
              <a:avLst/>
            </a:prstGeom>
          </p:spPr>
          <p:txBody>
            <a:bodyPr wrap="square" lIns="0" tIns="0" rIns="0" bIns="0" anchor="t">
              <a:spAutoFit/>
            </a:bodyPr>
            <a:lstStyle/>
            <a:p>
              <a:r>
                <a:rPr lang="en-US" sz="1600">
                  <a:solidFill>
                    <a:schemeClr val="bg1"/>
                  </a:solidFill>
                  <a:ea typeface="+mn-lt"/>
                  <a:cs typeface="+mn-lt"/>
                </a:rPr>
                <a:t>Campus + hybrid working</a:t>
              </a:r>
              <a:endParaRPr lang="en-US">
                <a:solidFill>
                  <a:schemeClr val="bg1"/>
                </a:solidFill>
                <a:ea typeface="Calibri" panose="020F0502020204030204"/>
                <a:cs typeface="Calibri" panose="020F0502020204030204"/>
              </a:endParaRPr>
            </a:p>
          </p:txBody>
        </p:sp>
        <p:sp>
          <p:nvSpPr>
            <p:cNvPr id="65" name="Rectangle 64">
              <a:extLst>
                <a:ext uri="{FF2B5EF4-FFF2-40B4-BE49-F238E27FC236}">
                  <a16:creationId xmlns:a16="http://schemas.microsoft.com/office/drawing/2014/main" id="{D600301E-404F-4763-892B-EE1C3109F4D3}"/>
                </a:ext>
              </a:extLst>
            </p:cNvPr>
            <p:cNvSpPr/>
            <p:nvPr/>
          </p:nvSpPr>
          <p:spPr>
            <a:xfrm>
              <a:off x="5298431" y="3113161"/>
              <a:ext cx="2488294" cy="246221"/>
            </a:xfrm>
            <a:prstGeom prst="rect">
              <a:avLst/>
            </a:prstGeom>
          </p:spPr>
          <p:txBody>
            <a:bodyPr wrap="square" lIns="0" tIns="0" rIns="0" bIns="0" anchor="t">
              <a:spAutoFit/>
            </a:bodyPr>
            <a:lstStyle/>
            <a:p>
              <a:r>
                <a:rPr lang="en-US" sz="1600">
                  <a:solidFill>
                    <a:schemeClr val="bg1"/>
                  </a:solidFill>
                  <a:latin typeface="Calibri"/>
                  <a:ea typeface="Calibri"/>
                  <a:cs typeface="Calibri"/>
                </a:rPr>
                <a:t>Part-time</a:t>
              </a:r>
              <a:r>
                <a:rPr lang="en-US" sz="1600">
                  <a:solidFill>
                    <a:schemeClr val="bg1"/>
                  </a:solidFill>
                  <a:ea typeface="+mn-lt"/>
                  <a:cs typeface="+mn-lt"/>
                </a:rPr>
                <a:t>, 12 months fixed</a:t>
              </a:r>
              <a:endParaRPr lang="en-US">
                <a:solidFill>
                  <a:schemeClr val="bg1"/>
                </a:solidFill>
              </a:endParaRPr>
            </a:p>
          </p:txBody>
        </p:sp>
        <p:sp>
          <p:nvSpPr>
            <p:cNvPr id="81" name="Rectangle 80">
              <a:extLst>
                <a:ext uri="{FF2B5EF4-FFF2-40B4-BE49-F238E27FC236}">
                  <a16:creationId xmlns:a16="http://schemas.microsoft.com/office/drawing/2014/main" id="{E7E16F25-9A73-4F49-8593-4DDEE2A8AB5D}"/>
                </a:ext>
              </a:extLst>
            </p:cNvPr>
            <p:cNvSpPr/>
            <p:nvPr/>
          </p:nvSpPr>
          <p:spPr>
            <a:xfrm>
              <a:off x="5298431" y="4101260"/>
              <a:ext cx="2488294" cy="492443"/>
            </a:xfrm>
            <a:prstGeom prst="rect">
              <a:avLst/>
            </a:prstGeom>
          </p:spPr>
          <p:txBody>
            <a:bodyPr wrap="square" lIns="0" tIns="0" rIns="0" bIns="0" anchor="t">
              <a:spAutoFit/>
            </a:bodyPr>
            <a:lstStyle/>
            <a:p>
              <a:r>
                <a:rPr lang="en-US" sz="1600">
                  <a:solidFill>
                    <a:schemeClr val="bg1"/>
                  </a:solidFill>
                  <a:ea typeface="+mn-lt"/>
                  <a:cs typeface="+mn-lt"/>
                </a:rPr>
                <a:t>Competitive salary – depends on experience </a:t>
              </a:r>
              <a:endParaRPr lang="en-US">
                <a:solidFill>
                  <a:schemeClr val="bg1"/>
                </a:solidFill>
              </a:endParaRPr>
            </a:p>
          </p:txBody>
        </p:sp>
        <p:grpSp>
          <p:nvGrpSpPr>
            <p:cNvPr id="96" name="Group 95">
              <a:extLst>
                <a:ext uri="{FF2B5EF4-FFF2-40B4-BE49-F238E27FC236}">
                  <a16:creationId xmlns:a16="http://schemas.microsoft.com/office/drawing/2014/main" id="{B7DB03EE-BB00-488A-B451-6DF7DA5AC981}"/>
                </a:ext>
              </a:extLst>
            </p:cNvPr>
            <p:cNvGrpSpPr/>
            <p:nvPr/>
          </p:nvGrpSpPr>
          <p:grpSpPr>
            <a:xfrm>
              <a:off x="4786798" y="5089358"/>
              <a:ext cx="2999927" cy="246221"/>
              <a:chOff x="5130754" y="4560242"/>
              <a:chExt cx="2999927" cy="246221"/>
            </a:xfrm>
          </p:grpSpPr>
          <p:grpSp>
            <p:nvGrpSpPr>
              <p:cNvPr id="30" name="Group 29">
                <a:extLst>
                  <a:ext uri="{FF2B5EF4-FFF2-40B4-BE49-F238E27FC236}">
                    <a16:creationId xmlns:a16="http://schemas.microsoft.com/office/drawing/2014/main" id="{2FED15E3-F2A7-469C-B628-611921767E34}"/>
                  </a:ext>
                </a:extLst>
              </p:cNvPr>
              <p:cNvGrpSpPr/>
              <p:nvPr/>
            </p:nvGrpSpPr>
            <p:grpSpPr>
              <a:xfrm>
                <a:off x="5130754" y="4677876"/>
                <a:ext cx="195263" cy="52387"/>
                <a:chOff x="4916488" y="2940051"/>
                <a:chExt cx="195263" cy="52387"/>
              </a:xfrm>
            </p:grpSpPr>
            <p:sp>
              <p:nvSpPr>
                <p:cNvPr id="35" name="Line 262">
                  <a:extLst>
                    <a:ext uri="{FF2B5EF4-FFF2-40B4-BE49-F238E27FC236}">
                      <a16:creationId xmlns:a16="http://schemas.microsoft.com/office/drawing/2014/main" id="{6D40A249-C0DF-492C-98A0-5563396CEDA3}"/>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Line 263">
                  <a:extLst>
                    <a:ext uri="{FF2B5EF4-FFF2-40B4-BE49-F238E27FC236}">
                      <a16:creationId xmlns:a16="http://schemas.microsoft.com/office/drawing/2014/main" id="{0424966D-2E93-463D-925D-8EC1314AA4C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4" name="Rectangle 93">
                <a:extLst>
                  <a:ext uri="{FF2B5EF4-FFF2-40B4-BE49-F238E27FC236}">
                    <a16:creationId xmlns:a16="http://schemas.microsoft.com/office/drawing/2014/main" id="{9482C2C4-A83F-481A-A4DA-8A5D9AD7A680}"/>
                  </a:ext>
                </a:extLst>
              </p:cNvPr>
              <p:cNvSpPr/>
              <p:nvPr/>
            </p:nvSpPr>
            <p:spPr>
              <a:xfrm>
                <a:off x="5642387" y="4560242"/>
                <a:ext cx="2488294" cy="246221"/>
              </a:xfrm>
              <a:prstGeom prst="rect">
                <a:avLst/>
              </a:prstGeom>
            </p:spPr>
            <p:txBody>
              <a:bodyPr wrap="square" lIns="0" tIns="0" rIns="0" bIns="0" anchor="t">
                <a:spAutoFit/>
              </a:bodyPr>
              <a:lstStyle/>
              <a:p>
                <a:r>
                  <a:rPr lang="en-US" sz="1600" i="1" dirty="0">
                    <a:solidFill>
                      <a:schemeClr val="bg1"/>
                    </a:solidFill>
                    <a:latin typeface="+mj-lt"/>
                    <a:cs typeface="Segoe UI"/>
                  </a:rPr>
                  <a:t> </a:t>
                </a:r>
              </a:p>
            </p:txBody>
          </p:sp>
        </p:grpSp>
      </p:grpSp>
      <p:pic>
        <p:nvPicPr>
          <p:cNvPr id="66" name="Graphic 65" descr="Marker with solid fill">
            <a:extLst>
              <a:ext uri="{FF2B5EF4-FFF2-40B4-BE49-F238E27FC236}">
                <a16:creationId xmlns:a16="http://schemas.microsoft.com/office/drawing/2014/main" id="{28174250-FB89-4C83-2713-BE5726D7B8D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57918" y="1907241"/>
            <a:ext cx="567018" cy="567018"/>
          </a:xfrm>
          <a:prstGeom prst="rect">
            <a:avLst/>
          </a:prstGeom>
        </p:spPr>
      </p:pic>
      <p:pic>
        <p:nvPicPr>
          <p:cNvPr id="67" name="Graphic 66" descr="Daily calendar with solid fill">
            <a:extLst>
              <a:ext uri="{FF2B5EF4-FFF2-40B4-BE49-F238E27FC236}">
                <a16:creationId xmlns:a16="http://schemas.microsoft.com/office/drawing/2014/main" id="{FB8D897B-2CCB-9A17-72D9-DAB4097C8E5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957917" y="2826123"/>
            <a:ext cx="544607" cy="600636"/>
          </a:xfrm>
          <a:prstGeom prst="rect">
            <a:avLst/>
          </a:prstGeom>
        </p:spPr>
      </p:pic>
      <p:pic>
        <p:nvPicPr>
          <p:cNvPr id="69" name="Graphic 68" descr="Wallet with solid fill">
            <a:extLst>
              <a:ext uri="{FF2B5EF4-FFF2-40B4-BE49-F238E27FC236}">
                <a16:creationId xmlns:a16="http://schemas.microsoft.com/office/drawing/2014/main" id="{9C1077FA-8601-72D3-0174-C3032C69C6F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57917" y="3969124"/>
            <a:ext cx="544607" cy="667871"/>
          </a:xfrm>
          <a:prstGeom prst="rect">
            <a:avLst/>
          </a:prstGeom>
        </p:spPr>
      </p:pic>
      <p:sp>
        <p:nvSpPr>
          <p:cNvPr id="74" name="TextBox 73">
            <a:extLst>
              <a:ext uri="{FF2B5EF4-FFF2-40B4-BE49-F238E27FC236}">
                <a16:creationId xmlns:a16="http://schemas.microsoft.com/office/drawing/2014/main" id="{A29C5A0D-9EFA-0E7F-1583-39D49B19BC3D}"/>
              </a:ext>
            </a:extLst>
          </p:cNvPr>
          <p:cNvSpPr txBox="1"/>
          <p:nvPr/>
        </p:nvSpPr>
        <p:spPr>
          <a:xfrm>
            <a:off x="7570059" y="332670"/>
            <a:ext cx="4467538" cy="5940088"/>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dirty="0">
                <a:ea typeface="+mn-lt"/>
                <a:cs typeface="+mn-lt"/>
              </a:rPr>
              <a:t>This role helps the Student Union use new technology to make student life easier, more connected and more enjoyable. The Innovation Support Officer needs solid technical knowledge of digital tools plus a friendly and approachable personality with excellent communication skills. In practice you will help students navigate university websites quickly and easily, improve communication between students and the university, keep services up to date and user-friendly, listen to student ideas, and turn them into real digital improvements that benefit everyone. The position is flexible and completely focused on creating positive, measurable impact for the entire UWTSD student community.</a:t>
            </a:r>
            <a:endParaRPr lang="en-US" sz="2000">
              <a:ea typeface="+mn-lt"/>
              <a:cs typeface="+mn-lt"/>
            </a:endParaRPr>
          </a:p>
        </p:txBody>
      </p:sp>
    </p:spTree>
    <p:extLst>
      <p:ext uri="{BB962C8B-B14F-4D97-AF65-F5344CB8AC3E}">
        <p14:creationId xmlns:p14="http://schemas.microsoft.com/office/powerpoint/2010/main" val="186094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a:t>Human resources slide 4</a:t>
            </a:r>
          </a:p>
        </p:txBody>
      </p:sp>
      <p:grpSp>
        <p:nvGrpSpPr>
          <p:cNvPr id="345" name="Group 344">
            <a:extLst>
              <a:ext uri="{FF2B5EF4-FFF2-40B4-BE49-F238E27FC236}">
                <a16:creationId xmlns:a16="http://schemas.microsoft.com/office/drawing/2014/main" id="{E6D6E19C-DE46-4402-8CBF-17BB95458532}"/>
              </a:ext>
              <a:ext uri="{C183D7F6-B498-43B3-948B-1728B52AA6E4}">
                <adec:decorative xmlns:adec="http://schemas.microsoft.com/office/drawing/2017/decorative" val="1"/>
              </a:ext>
            </a:extLst>
          </p:cNvPr>
          <p:cNvGrpSpPr/>
          <p:nvPr/>
        </p:nvGrpSpPr>
        <p:grpSpPr>
          <a:xfrm>
            <a:off x="3953987" y="515587"/>
            <a:ext cx="4284026" cy="553998"/>
            <a:chOff x="9379627" y="4410753"/>
            <a:chExt cx="2371352" cy="553998"/>
          </a:xfrm>
        </p:grpSpPr>
        <p:sp>
          <p:nvSpPr>
            <p:cNvPr id="346" name="TextBox 345">
              <a:extLst>
                <a:ext uri="{FF2B5EF4-FFF2-40B4-BE49-F238E27FC236}">
                  <a16:creationId xmlns:a16="http://schemas.microsoft.com/office/drawing/2014/main" id="{3DF722C9-361F-401E-AD34-54132A8436B3}"/>
                </a:ext>
              </a:extLst>
            </p:cNvPr>
            <p:cNvSpPr txBox="1"/>
            <p:nvPr/>
          </p:nvSpPr>
          <p:spPr>
            <a:xfrm>
              <a:off x="9379627" y="4410753"/>
              <a:ext cx="2371352" cy="553998"/>
            </a:xfrm>
            <a:prstGeom prst="rect">
              <a:avLst/>
            </a:prstGeom>
            <a:noFill/>
          </p:spPr>
          <p:txBody>
            <a:bodyPr wrap="square" lIns="0" tIns="0" rIns="0" bIns="0" rtlCol="0" anchor="t">
              <a:spAutoFit/>
            </a:bodyPr>
            <a:lstStyle/>
            <a:p>
              <a:pPr algn="ctr"/>
              <a:r>
                <a:rPr lang="en-US" sz="3600" b="1">
                  <a:solidFill>
                    <a:srgbClr val="6313DC"/>
                  </a:solidFill>
                  <a:ea typeface="+mn-lt"/>
                  <a:cs typeface="+mn-lt"/>
                </a:rPr>
                <a:t>Job Purpose</a:t>
              </a:r>
              <a:endParaRPr lang="en-US" sz="3600" b="1">
                <a:solidFill>
                  <a:srgbClr val="6313DC"/>
                </a:solidFill>
                <a:ea typeface="Calibri"/>
                <a:cs typeface="Calibri"/>
              </a:endParaRPr>
            </a:p>
          </p:txBody>
        </p:sp>
        <p:sp>
          <p:nvSpPr>
            <p:cNvPr id="347" name="Rectangle 346">
              <a:extLst>
                <a:ext uri="{FF2B5EF4-FFF2-40B4-BE49-F238E27FC236}">
                  <a16:creationId xmlns:a16="http://schemas.microsoft.com/office/drawing/2014/main" id="{49C08362-5A73-4AB7-8811-DC216428D42D}"/>
                </a:ext>
              </a:extLst>
            </p:cNvPr>
            <p:cNvSpPr/>
            <p:nvPr/>
          </p:nvSpPr>
          <p:spPr>
            <a:xfrm>
              <a:off x="9695998" y="4682385"/>
              <a:ext cx="1729394" cy="246221"/>
            </a:xfrm>
            <a:prstGeom prst="rect">
              <a:avLst/>
            </a:prstGeom>
          </p:spPr>
          <p:txBody>
            <a:bodyPr wrap="square" lIns="0" tIns="0" rIns="0" bIns="0" anchor="t">
              <a:spAutoFit/>
            </a:bodyPr>
            <a:lstStyle/>
            <a:p>
              <a:pPr algn="ctr"/>
              <a:endParaRPr lang="en-US" sz="1600" i="1">
                <a:solidFill>
                  <a:srgbClr val="002060"/>
                </a:solidFill>
                <a:latin typeface="+mj-lt"/>
                <a:ea typeface="Calibri Light"/>
                <a:cs typeface="Segoe UI" panose="020B0502040204020203" pitchFamily="34" charset="0"/>
              </a:endParaRPr>
            </a:p>
          </p:txBody>
        </p:sp>
      </p:grpSp>
      <p:sp>
        <p:nvSpPr>
          <p:cNvPr id="340" name="TextBox 339">
            <a:extLst>
              <a:ext uri="{FF2B5EF4-FFF2-40B4-BE49-F238E27FC236}">
                <a16:creationId xmlns:a16="http://schemas.microsoft.com/office/drawing/2014/main" id="{246A1BD9-59BD-467C-9A84-D6A5E4382773}"/>
              </a:ext>
            </a:extLst>
          </p:cNvPr>
          <p:cNvSpPr txBox="1"/>
          <p:nvPr/>
        </p:nvSpPr>
        <p:spPr>
          <a:xfrm>
            <a:off x="4218545" y="2685475"/>
            <a:ext cx="7220117" cy="923330"/>
          </a:xfrm>
          <a:prstGeom prst="rect">
            <a:avLst/>
          </a:prstGeom>
          <a:noFill/>
        </p:spPr>
        <p:txBody>
          <a:bodyPr wrap="square" lIns="0" tIns="0" rIns="0" bIns="0" rtlCol="0" anchor="t">
            <a:spAutoFit/>
          </a:bodyPr>
          <a:lstStyle/>
          <a:p>
            <a:r>
              <a:rPr lang="en-US" sz="2000" b="1">
                <a:solidFill>
                  <a:srgbClr val="002060"/>
                </a:solidFill>
                <a:latin typeface="Calibri"/>
                <a:ea typeface="+mn-lt"/>
                <a:cs typeface="+mn-lt"/>
              </a:rPr>
              <a:t>The Innovation Support Officer will spearhead technology-driven initiatives to improve student engagement and streamline UWTSD Student Union operations.</a:t>
            </a:r>
            <a:endParaRPr lang="en-US" sz="2000">
              <a:latin typeface="Calibri"/>
              <a:ea typeface="Calibri" panose="020F0502020204030204"/>
              <a:cs typeface="Calibri" panose="020F0502020204030204"/>
            </a:endParaRPr>
          </a:p>
        </p:txBody>
      </p:sp>
      <p:sp>
        <p:nvSpPr>
          <p:cNvPr id="337" name="TextBox 336">
            <a:extLst>
              <a:ext uri="{FF2B5EF4-FFF2-40B4-BE49-F238E27FC236}">
                <a16:creationId xmlns:a16="http://schemas.microsoft.com/office/drawing/2014/main" id="{3380BC47-47FB-44F3-9E0B-80B83E426031}"/>
              </a:ext>
            </a:extLst>
          </p:cNvPr>
          <p:cNvSpPr txBox="1"/>
          <p:nvPr/>
        </p:nvSpPr>
        <p:spPr>
          <a:xfrm>
            <a:off x="4225130" y="1040909"/>
            <a:ext cx="7131935" cy="1538883"/>
          </a:xfrm>
          <a:prstGeom prst="rect">
            <a:avLst/>
          </a:prstGeom>
          <a:noFill/>
        </p:spPr>
        <p:txBody>
          <a:bodyPr wrap="square" lIns="0" tIns="0" rIns="0" bIns="0" rtlCol="0" anchor="t">
            <a:spAutoFit/>
          </a:bodyPr>
          <a:lstStyle/>
          <a:p>
            <a:r>
              <a:rPr lang="en-US" sz="2000" b="1" dirty="0">
                <a:solidFill>
                  <a:srgbClr val="002060"/>
                </a:solidFill>
                <a:latin typeface="Calibri"/>
                <a:ea typeface="Calibri"/>
                <a:cs typeface="Calibri"/>
              </a:rPr>
              <a:t>This</a:t>
            </a:r>
            <a:r>
              <a:rPr lang="en-US" sz="2000" b="1" dirty="0">
                <a:solidFill>
                  <a:srgbClr val="002060"/>
                </a:solidFill>
                <a:latin typeface="Calibri"/>
                <a:ea typeface="+mn-lt"/>
                <a:cs typeface="+mn-lt"/>
              </a:rPr>
              <a:t> position advocates an innovative approach, promoting creative solutions and incorporating digital tools to guarantee the Student Union’s success in an increasingly digital environment, as underscored by a recent conference speaker who highlighted technology’s transformative influence on </a:t>
            </a:r>
            <a:r>
              <a:rPr lang="en-US" sz="2000" b="1" dirty="0" err="1">
                <a:solidFill>
                  <a:srgbClr val="002060"/>
                </a:solidFill>
                <a:latin typeface="Calibri"/>
                <a:ea typeface="+mn-lt"/>
                <a:cs typeface="+mn-lt"/>
              </a:rPr>
              <a:t>organisational</a:t>
            </a:r>
            <a:r>
              <a:rPr lang="en-US" sz="2000" b="1" dirty="0">
                <a:solidFill>
                  <a:srgbClr val="002060"/>
                </a:solidFill>
                <a:latin typeface="Calibri"/>
                <a:ea typeface="+mn-lt"/>
                <a:cs typeface="+mn-lt"/>
              </a:rPr>
              <a:t> functions.</a:t>
            </a:r>
            <a:endParaRPr lang="en-US" sz="2000">
              <a:solidFill>
                <a:srgbClr val="000000"/>
              </a:solidFill>
              <a:latin typeface="Calibri"/>
              <a:ea typeface="+mn-lt"/>
              <a:cs typeface="+mn-lt"/>
            </a:endParaRPr>
          </a:p>
        </p:txBody>
      </p:sp>
      <p:sp>
        <p:nvSpPr>
          <p:cNvPr id="343" name="TextBox 342">
            <a:extLst>
              <a:ext uri="{FF2B5EF4-FFF2-40B4-BE49-F238E27FC236}">
                <a16:creationId xmlns:a16="http://schemas.microsoft.com/office/drawing/2014/main" id="{36571B2F-0463-48D1-8CC7-EA6BC8F3FB67}"/>
              </a:ext>
            </a:extLst>
          </p:cNvPr>
          <p:cNvSpPr txBox="1"/>
          <p:nvPr/>
        </p:nvSpPr>
        <p:spPr>
          <a:xfrm>
            <a:off x="4227613" y="4813194"/>
            <a:ext cx="7215735" cy="1538883"/>
          </a:xfrm>
          <a:prstGeom prst="rect">
            <a:avLst/>
          </a:prstGeom>
          <a:noFill/>
        </p:spPr>
        <p:txBody>
          <a:bodyPr wrap="square" lIns="0" tIns="0" rIns="0" bIns="0" rtlCol="0" anchor="t">
            <a:spAutoFit/>
          </a:bodyPr>
          <a:lstStyle/>
          <a:p>
            <a:r>
              <a:rPr lang="en-US" sz="2000" b="1" dirty="0">
                <a:solidFill>
                  <a:srgbClr val="002060"/>
                </a:solidFill>
                <a:latin typeface="Calibri"/>
                <a:ea typeface="+mn-lt"/>
                <a:cs typeface="+mn-lt"/>
              </a:rPr>
              <a:t>The position also strengthens communication between students and the university by helping students navigate university websites quickly, keeping all services up to date and user-friendly, and turning student feedback into real digital improvements that benefit the whole community.</a:t>
            </a:r>
            <a:endParaRPr lang="en-US" sz="2000" dirty="0">
              <a:latin typeface="Calibri"/>
              <a:ea typeface="Calibri" panose="020F0502020204030204"/>
              <a:cs typeface="Calibri" panose="020F0502020204030204"/>
            </a:endParaRPr>
          </a:p>
        </p:txBody>
      </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742855" y="2973090"/>
            <a:ext cx="263545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sp>
        <p:nvSpPr>
          <p:cNvPr id="331" name="TextBox 330">
            <a:extLst>
              <a:ext uri="{FF2B5EF4-FFF2-40B4-BE49-F238E27FC236}">
                <a16:creationId xmlns:a16="http://schemas.microsoft.com/office/drawing/2014/main" id="{62109C55-9EBC-4778-80D4-D55D22307915}"/>
              </a:ext>
            </a:extLst>
          </p:cNvPr>
          <p:cNvSpPr txBox="1"/>
          <p:nvPr/>
        </p:nvSpPr>
        <p:spPr>
          <a:xfrm>
            <a:off x="4223035" y="3783065"/>
            <a:ext cx="7209238" cy="923330"/>
          </a:xfrm>
          <a:prstGeom prst="rect">
            <a:avLst/>
          </a:prstGeom>
          <a:noFill/>
        </p:spPr>
        <p:txBody>
          <a:bodyPr wrap="square" lIns="0" tIns="0" rIns="0" bIns="0" rtlCol="0" anchor="t">
            <a:spAutoFit/>
          </a:bodyPr>
          <a:lstStyle/>
          <a:p>
            <a:r>
              <a:rPr lang="en-US" sz="2000" b="1">
                <a:solidFill>
                  <a:srgbClr val="002060"/>
                </a:solidFill>
                <a:latin typeface="Calibri"/>
                <a:ea typeface="Calibri"/>
                <a:cs typeface="Calibri"/>
              </a:rPr>
              <a:t>This</a:t>
            </a:r>
            <a:r>
              <a:rPr lang="en-US" sz="2000" b="1" dirty="0">
                <a:solidFill>
                  <a:srgbClr val="002060"/>
                </a:solidFill>
                <a:latin typeface="Calibri"/>
                <a:ea typeface="+mn-lt"/>
                <a:cs typeface="Calibri"/>
              </a:rPr>
              <a:t> role helps the Student Union stay modern and exciting for everyone by making services easier to use and more </a:t>
            </a:r>
            <a:r>
              <a:rPr lang="en-US" sz="2000" b="1">
                <a:solidFill>
                  <a:srgbClr val="002060"/>
                </a:solidFill>
                <a:latin typeface="Calibri"/>
                <a:ea typeface="+mn-lt"/>
                <a:cs typeface="Calibri"/>
              </a:rPr>
              <a:t>relevant to today’s students.</a:t>
            </a:r>
            <a:endParaRPr lang="en-US" sz="2000" b="1">
              <a:solidFill>
                <a:srgbClr val="002060"/>
              </a:solidFill>
              <a:latin typeface="Calibri"/>
              <a:cs typeface="Calibri"/>
            </a:endParaRPr>
          </a:p>
        </p:txBody>
      </p:sp>
      <p:sp>
        <p:nvSpPr>
          <p:cNvPr id="52" name="Rectangle 51">
            <a:extLst>
              <a:ext uri="{FF2B5EF4-FFF2-40B4-BE49-F238E27FC236}">
                <a16:creationId xmlns:a16="http://schemas.microsoft.com/office/drawing/2014/main" id="{46969EBC-E8D3-4914-9A82-8E88F816E77E}"/>
              </a:ext>
            </a:extLst>
          </p:cNvPr>
          <p:cNvSpPr/>
          <p:nvPr/>
        </p:nvSpPr>
        <p:spPr>
          <a:xfrm>
            <a:off x="278476" y="5696184"/>
            <a:ext cx="3553171" cy="307777"/>
          </a:xfrm>
          <a:prstGeom prst="rect">
            <a:avLst/>
          </a:prstGeom>
        </p:spPr>
        <p:txBody>
          <a:bodyPr wrap="square" lIns="0" tIns="0" rIns="0" bIns="0" anchor="t">
            <a:spAutoFit/>
          </a:bodyPr>
          <a:lstStyle/>
          <a:p>
            <a:pPr algn="ctr"/>
            <a:r>
              <a:rPr lang="en-US" sz="2000" b="1">
                <a:solidFill>
                  <a:srgbClr val="002060"/>
                </a:solidFill>
                <a:latin typeface="Calibri"/>
                <a:ea typeface="+mn-lt"/>
                <a:cs typeface="Calibri"/>
              </a:rPr>
              <a:t>INNOVATION SUPPORT OFFICER</a:t>
            </a:r>
            <a:endParaRPr lang="en-US" sz="2000">
              <a:latin typeface="Calibri"/>
              <a:cs typeface="Calibri"/>
            </a:endParaRPr>
          </a:p>
        </p:txBody>
      </p:sp>
    </p:spTree>
    <p:extLst>
      <p:ext uri="{BB962C8B-B14F-4D97-AF65-F5344CB8AC3E}">
        <p14:creationId xmlns:p14="http://schemas.microsoft.com/office/powerpoint/2010/main" val="1869736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a:lstStyle/>
          <a:p>
            <a:r>
              <a:rPr lang="en-US"/>
              <a:t>Human resources slide 5</a:t>
            </a:r>
          </a:p>
        </p:txBody>
      </p:sp>
      <p:grpSp>
        <p:nvGrpSpPr>
          <p:cNvPr id="106" name="Group 105">
            <a:extLst>
              <a:ext uri="{FF2B5EF4-FFF2-40B4-BE49-F238E27FC236}">
                <a16:creationId xmlns:a16="http://schemas.microsoft.com/office/drawing/2014/main" id="{3638C06D-F644-4B33-8858-D880F038FAC3}"/>
              </a:ext>
              <a:ext uri="{C183D7F6-B498-43B3-948B-1728B52AA6E4}">
                <adec:decorative xmlns:adec="http://schemas.microsoft.com/office/drawing/2017/decorative" val="1"/>
              </a:ext>
            </a:extLst>
          </p:cNvPr>
          <p:cNvGrpSpPr/>
          <p:nvPr/>
        </p:nvGrpSpPr>
        <p:grpSpPr>
          <a:xfrm>
            <a:off x="256664" y="1439124"/>
            <a:ext cx="4004983" cy="4058196"/>
            <a:chOff x="723900" y="968477"/>
            <a:chExt cx="5372100" cy="4921047"/>
          </a:xfrm>
        </p:grpSpPr>
        <p:sp>
          <p:nvSpPr>
            <p:cNvPr id="16" name="Freeform 15">
              <a:extLst>
                <a:ext uri="{FF2B5EF4-FFF2-40B4-BE49-F238E27FC236}">
                  <a16:creationId xmlns:a16="http://schemas.microsoft.com/office/drawing/2014/main" id="{F9F720D8-8BAF-4A0C-B2DC-8A1F1E0B265B}"/>
                </a:ext>
              </a:extLst>
            </p:cNvPr>
            <p:cNvSpPr>
              <a:spLocks/>
            </p:cNvSpPr>
            <p:nvPr/>
          </p:nvSpPr>
          <p:spPr bwMode="auto">
            <a:xfrm>
              <a:off x="723900" y="2968796"/>
              <a:ext cx="2319325" cy="2920728"/>
            </a:xfrm>
            <a:custGeom>
              <a:avLst/>
              <a:gdLst>
                <a:gd name="T0" fmla="*/ 378 w 709"/>
                <a:gd name="T1" fmla="*/ 376 h 893"/>
                <a:gd name="T2" fmla="*/ 198 w 709"/>
                <a:gd name="T3" fmla="*/ 0 h 893"/>
                <a:gd name="T4" fmla="*/ 0 w 709"/>
                <a:gd name="T5" fmla="*/ 397 h 893"/>
                <a:gd name="T6" fmla="*/ 497 w 709"/>
                <a:gd name="T7" fmla="*/ 893 h 893"/>
                <a:gd name="T8" fmla="*/ 709 w 709"/>
                <a:gd name="T9" fmla="*/ 845 h 893"/>
                <a:gd name="T10" fmla="*/ 526 w 709"/>
                <a:gd name="T11" fmla="*/ 485 h 893"/>
                <a:gd name="T12" fmla="*/ 378 w 709"/>
                <a:gd name="T13" fmla="*/ 376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378" y="376"/>
                  </a:moveTo>
                  <a:cubicBezTo>
                    <a:pt x="276" y="273"/>
                    <a:pt x="213" y="142"/>
                    <a:pt x="198" y="0"/>
                  </a:cubicBezTo>
                  <a:cubicBezTo>
                    <a:pt x="78" y="90"/>
                    <a:pt x="0" y="234"/>
                    <a:pt x="0" y="397"/>
                  </a:cubicBezTo>
                  <a:cubicBezTo>
                    <a:pt x="0" y="671"/>
                    <a:pt x="222" y="893"/>
                    <a:pt x="497" y="893"/>
                  </a:cubicBezTo>
                  <a:cubicBezTo>
                    <a:pt x="573" y="893"/>
                    <a:pt x="644" y="876"/>
                    <a:pt x="709" y="845"/>
                  </a:cubicBezTo>
                  <a:cubicBezTo>
                    <a:pt x="609" y="748"/>
                    <a:pt x="545" y="622"/>
                    <a:pt x="526" y="485"/>
                  </a:cubicBezTo>
                  <a:cubicBezTo>
                    <a:pt x="472" y="456"/>
                    <a:pt x="422" y="420"/>
                    <a:pt x="378" y="376"/>
                  </a:cubicBezTo>
                  <a:close/>
                </a:path>
              </a:pathLst>
            </a:custGeom>
            <a:gradFill>
              <a:gsLst>
                <a:gs pos="100000">
                  <a:srgbClr val="7CEFD8"/>
                </a:gs>
                <a:gs pos="92000">
                  <a:srgbClr val="6672E4"/>
                </a:gs>
                <a:gs pos="28000">
                  <a:srgbClr val="882BE5"/>
                </a:gs>
              </a:gsLst>
              <a:lin ang="9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6">
              <a:extLst>
                <a:ext uri="{FF2B5EF4-FFF2-40B4-BE49-F238E27FC236}">
                  <a16:creationId xmlns:a16="http://schemas.microsoft.com/office/drawing/2014/main" id="{BB8E7BA8-3BC1-4755-AE40-0C84D9216B78}"/>
                </a:ext>
              </a:extLst>
            </p:cNvPr>
            <p:cNvSpPr>
              <a:spLocks/>
            </p:cNvSpPr>
            <p:nvPr/>
          </p:nvSpPr>
          <p:spPr bwMode="auto">
            <a:xfrm>
              <a:off x="1856107" y="968477"/>
              <a:ext cx="3107685" cy="1546653"/>
            </a:xfrm>
            <a:custGeom>
              <a:avLst/>
              <a:gdLst>
                <a:gd name="T0" fmla="*/ 475 w 950"/>
                <a:gd name="T1" fmla="*/ 473 h 473"/>
                <a:gd name="T2" fmla="*/ 800 w 950"/>
                <a:gd name="T3" fmla="*/ 382 h 473"/>
                <a:gd name="T4" fmla="*/ 950 w 950"/>
                <a:gd name="T5" fmla="*/ 401 h 473"/>
                <a:gd name="T6" fmla="*/ 826 w 950"/>
                <a:gd name="T7" fmla="*/ 194 h 473"/>
                <a:gd name="T8" fmla="*/ 124 w 950"/>
                <a:gd name="T9" fmla="*/ 194 h 473"/>
                <a:gd name="T10" fmla="*/ 0 w 950"/>
                <a:gd name="T11" fmla="*/ 401 h 473"/>
                <a:gd name="T12" fmla="*/ 151 w 950"/>
                <a:gd name="T13" fmla="*/ 382 h 473"/>
                <a:gd name="T14" fmla="*/ 475 w 950"/>
                <a:gd name="T15" fmla="*/ 473 h 47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0" h="473">
                  <a:moveTo>
                    <a:pt x="475" y="473"/>
                  </a:moveTo>
                  <a:cubicBezTo>
                    <a:pt x="572" y="414"/>
                    <a:pt x="685" y="382"/>
                    <a:pt x="800" y="382"/>
                  </a:cubicBezTo>
                  <a:cubicBezTo>
                    <a:pt x="851" y="382"/>
                    <a:pt x="901" y="389"/>
                    <a:pt x="950" y="401"/>
                  </a:cubicBezTo>
                  <a:cubicBezTo>
                    <a:pt x="927" y="325"/>
                    <a:pt x="886" y="253"/>
                    <a:pt x="826" y="194"/>
                  </a:cubicBezTo>
                  <a:cubicBezTo>
                    <a:pt x="632" y="0"/>
                    <a:pt x="318" y="0"/>
                    <a:pt x="124" y="194"/>
                  </a:cubicBezTo>
                  <a:cubicBezTo>
                    <a:pt x="64" y="253"/>
                    <a:pt x="23" y="325"/>
                    <a:pt x="0" y="401"/>
                  </a:cubicBezTo>
                  <a:cubicBezTo>
                    <a:pt x="49" y="389"/>
                    <a:pt x="99" y="382"/>
                    <a:pt x="151" y="382"/>
                  </a:cubicBezTo>
                  <a:cubicBezTo>
                    <a:pt x="266" y="382"/>
                    <a:pt x="378" y="414"/>
                    <a:pt x="475" y="473"/>
                  </a:cubicBezTo>
                  <a:close/>
                </a:path>
              </a:pathLst>
            </a:custGeom>
            <a:gradFill>
              <a:gsLst>
                <a:gs pos="3000">
                  <a:srgbClr val="7CEFD8"/>
                </a:gs>
                <a:gs pos="13000">
                  <a:srgbClr val="6672E4"/>
                </a:gs>
                <a:gs pos="99000">
                  <a:srgbClr val="882BE5"/>
                </a:gs>
              </a:gsLst>
              <a:lin ang="6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7">
              <a:extLst>
                <a:ext uri="{FF2B5EF4-FFF2-40B4-BE49-F238E27FC236}">
                  <a16:creationId xmlns:a16="http://schemas.microsoft.com/office/drawing/2014/main" id="{C3B6EAAE-1C2D-46EB-A473-3B6078DC2541}"/>
                </a:ext>
              </a:extLst>
            </p:cNvPr>
            <p:cNvSpPr>
              <a:spLocks/>
            </p:cNvSpPr>
            <p:nvPr/>
          </p:nvSpPr>
          <p:spPr bwMode="auto">
            <a:xfrm>
              <a:off x="3776675" y="2968796"/>
              <a:ext cx="2319325" cy="2920728"/>
            </a:xfrm>
            <a:custGeom>
              <a:avLst/>
              <a:gdLst>
                <a:gd name="T0" fmla="*/ 511 w 709"/>
                <a:gd name="T1" fmla="*/ 0 h 893"/>
                <a:gd name="T2" fmla="*/ 331 w 709"/>
                <a:gd name="T3" fmla="*/ 376 h 893"/>
                <a:gd name="T4" fmla="*/ 183 w 709"/>
                <a:gd name="T5" fmla="*/ 485 h 893"/>
                <a:gd name="T6" fmla="*/ 0 w 709"/>
                <a:gd name="T7" fmla="*/ 845 h 893"/>
                <a:gd name="T8" fmla="*/ 213 w 709"/>
                <a:gd name="T9" fmla="*/ 893 h 893"/>
                <a:gd name="T10" fmla="*/ 709 w 709"/>
                <a:gd name="T11" fmla="*/ 397 h 893"/>
                <a:gd name="T12" fmla="*/ 511 w 709"/>
                <a:gd name="T13" fmla="*/ 0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511" y="0"/>
                  </a:moveTo>
                  <a:cubicBezTo>
                    <a:pt x="496" y="142"/>
                    <a:pt x="433" y="273"/>
                    <a:pt x="331" y="376"/>
                  </a:cubicBezTo>
                  <a:cubicBezTo>
                    <a:pt x="287" y="420"/>
                    <a:pt x="237" y="456"/>
                    <a:pt x="183" y="485"/>
                  </a:cubicBezTo>
                  <a:cubicBezTo>
                    <a:pt x="164" y="622"/>
                    <a:pt x="100" y="748"/>
                    <a:pt x="0" y="845"/>
                  </a:cubicBezTo>
                  <a:cubicBezTo>
                    <a:pt x="65" y="876"/>
                    <a:pt x="137" y="893"/>
                    <a:pt x="213" y="893"/>
                  </a:cubicBezTo>
                  <a:cubicBezTo>
                    <a:pt x="487" y="893"/>
                    <a:pt x="709" y="671"/>
                    <a:pt x="709" y="397"/>
                  </a:cubicBezTo>
                  <a:cubicBezTo>
                    <a:pt x="709" y="234"/>
                    <a:pt x="631" y="90"/>
                    <a:pt x="511" y="0"/>
                  </a:cubicBezTo>
                  <a:close/>
                </a:path>
              </a:pathLst>
            </a:custGeom>
            <a:gradFill>
              <a:gsLst>
                <a:gs pos="100000">
                  <a:srgbClr val="7CEFD8"/>
                </a:gs>
                <a:gs pos="92000">
                  <a:srgbClr val="6672E4"/>
                </a:gs>
                <a:gs pos="28000">
                  <a:srgbClr val="882BE5"/>
                </a:gs>
              </a:gsLst>
              <a:lin ang="1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18" descr="This image is an icon of three people interacting. ">
              <a:extLst>
                <a:ext uri="{FF2B5EF4-FFF2-40B4-BE49-F238E27FC236}">
                  <a16:creationId xmlns:a16="http://schemas.microsoft.com/office/drawing/2014/main" id="{7BF3ACC0-B381-45FC-900F-55F46E5E7EFD}"/>
                </a:ext>
              </a:extLst>
            </p:cNvPr>
            <p:cNvSpPr>
              <a:spLocks/>
            </p:cNvSpPr>
            <p:nvPr/>
          </p:nvSpPr>
          <p:spPr bwMode="auto">
            <a:xfrm>
              <a:off x="2919022" y="4735092"/>
              <a:ext cx="984471" cy="758291"/>
            </a:xfrm>
            <a:custGeom>
              <a:avLst/>
              <a:gdLst>
                <a:gd name="T0" fmla="*/ 0 w 301"/>
                <a:gd name="T1" fmla="*/ 0 h 232"/>
                <a:gd name="T2" fmla="*/ 150 w 301"/>
                <a:gd name="T3" fmla="*/ 232 h 232"/>
                <a:gd name="T4" fmla="*/ 301 w 301"/>
                <a:gd name="T5" fmla="*/ 0 h 232"/>
                <a:gd name="T6" fmla="*/ 150 w 301"/>
                <a:gd name="T7" fmla="*/ 19 h 232"/>
                <a:gd name="T8" fmla="*/ 0 w 301"/>
                <a:gd name="T9" fmla="*/ 0 h 232"/>
              </a:gdLst>
              <a:ahLst/>
              <a:cxnLst>
                <a:cxn ang="0">
                  <a:pos x="T0" y="T1"/>
                </a:cxn>
                <a:cxn ang="0">
                  <a:pos x="T2" y="T3"/>
                </a:cxn>
                <a:cxn ang="0">
                  <a:pos x="T4" y="T5"/>
                </a:cxn>
                <a:cxn ang="0">
                  <a:pos x="T6" y="T7"/>
                </a:cxn>
                <a:cxn ang="0">
                  <a:pos x="T8" y="T9"/>
                </a:cxn>
              </a:cxnLst>
              <a:rect l="0" t="0" r="r" b="b"/>
              <a:pathLst>
                <a:path w="301" h="232">
                  <a:moveTo>
                    <a:pt x="0" y="0"/>
                  </a:moveTo>
                  <a:cubicBezTo>
                    <a:pt x="27" y="92"/>
                    <a:pt x="80" y="172"/>
                    <a:pt x="150" y="232"/>
                  </a:cubicBezTo>
                  <a:cubicBezTo>
                    <a:pt x="220" y="172"/>
                    <a:pt x="273" y="92"/>
                    <a:pt x="301" y="0"/>
                  </a:cubicBezTo>
                  <a:cubicBezTo>
                    <a:pt x="252" y="13"/>
                    <a:pt x="201" y="19"/>
                    <a:pt x="150" y="19"/>
                  </a:cubicBezTo>
                  <a:cubicBezTo>
                    <a:pt x="99" y="19"/>
                    <a:pt x="49" y="13"/>
                    <a:pt x="0" y="0"/>
                  </a:cubicBezTo>
                  <a:close/>
                </a:path>
              </a:pathLst>
            </a:custGeom>
            <a:gradFill>
              <a:gsLst>
                <a:gs pos="100000">
                  <a:srgbClr val="7CEFD8"/>
                </a:gs>
                <a:gs pos="42000">
                  <a:srgbClr val="6672E4"/>
                </a:gs>
                <a:gs pos="0">
                  <a:srgbClr val="882BE5"/>
                </a:gs>
              </a:gsLst>
              <a:lin ang="5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19" descr="This image is an icon of three people and a symbol that represents connection to the internet.">
              <a:extLst>
                <a:ext uri="{FF2B5EF4-FFF2-40B4-BE49-F238E27FC236}">
                  <a16:creationId xmlns:a16="http://schemas.microsoft.com/office/drawing/2014/main" id="{9E41B0EC-DA27-4BF7-891C-FC6D7EF3CCFF}"/>
                </a:ext>
              </a:extLst>
            </p:cNvPr>
            <p:cNvSpPr>
              <a:spLocks/>
            </p:cNvSpPr>
            <p:nvPr/>
          </p:nvSpPr>
          <p:spPr bwMode="auto">
            <a:xfrm>
              <a:off x="3776675" y="2641947"/>
              <a:ext cx="1260332" cy="1406761"/>
            </a:xfrm>
            <a:custGeom>
              <a:avLst/>
              <a:gdLst>
                <a:gd name="T0" fmla="*/ 239 w 385"/>
                <a:gd name="T1" fmla="*/ 384 h 430"/>
                <a:gd name="T2" fmla="*/ 385 w 385"/>
                <a:gd name="T3" fmla="*/ 31 h 430"/>
                <a:gd name="T4" fmla="*/ 213 w 385"/>
                <a:gd name="T5" fmla="*/ 0 h 430"/>
                <a:gd name="T6" fmla="*/ 0 w 385"/>
                <a:gd name="T7" fmla="*/ 48 h 430"/>
                <a:gd name="T8" fmla="*/ 186 w 385"/>
                <a:gd name="T9" fmla="*/ 430 h 430"/>
                <a:gd name="T10" fmla="*/ 239 w 385"/>
                <a:gd name="T11" fmla="*/ 384 h 430"/>
              </a:gdLst>
              <a:ahLst/>
              <a:cxnLst>
                <a:cxn ang="0">
                  <a:pos x="T0" y="T1"/>
                </a:cxn>
                <a:cxn ang="0">
                  <a:pos x="T2" y="T3"/>
                </a:cxn>
                <a:cxn ang="0">
                  <a:pos x="T4" y="T5"/>
                </a:cxn>
                <a:cxn ang="0">
                  <a:pos x="T6" y="T7"/>
                </a:cxn>
                <a:cxn ang="0">
                  <a:pos x="T8" y="T9"/>
                </a:cxn>
                <a:cxn ang="0">
                  <a:pos x="T10" y="T11"/>
                </a:cxn>
              </a:cxnLst>
              <a:rect l="0" t="0" r="r" b="b"/>
              <a:pathLst>
                <a:path w="385" h="430">
                  <a:moveTo>
                    <a:pt x="239" y="384"/>
                  </a:moveTo>
                  <a:cubicBezTo>
                    <a:pt x="337" y="286"/>
                    <a:pt x="385" y="159"/>
                    <a:pt x="385" y="31"/>
                  </a:cubicBezTo>
                  <a:cubicBezTo>
                    <a:pt x="331" y="11"/>
                    <a:pt x="273" y="0"/>
                    <a:pt x="213" y="0"/>
                  </a:cubicBezTo>
                  <a:cubicBezTo>
                    <a:pt x="137" y="0"/>
                    <a:pt x="65" y="17"/>
                    <a:pt x="0" y="48"/>
                  </a:cubicBezTo>
                  <a:cubicBezTo>
                    <a:pt x="105" y="150"/>
                    <a:pt x="171" y="285"/>
                    <a:pt x="186" y="430"/>
                  </a:cubicBezTo>
                  <a:cubicBezTo>
                    <a:pt x="205" y="416"/>
                    <a:pt x="222" y="400"/>
                    <a:pt x="239" y="384"/>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20" descr="This image is an icon of three people and a globe.">
              <a:extLst>
                <a:ext uri="{FF2B5EF4-FFF2-40B4-BE49-F238E27FC236}">
                  <a16:creationId xmlns:a16="http://schemas.microsoft.com/office/drawing/2014/main" id="{BDEE62C1-79C7-4BD6-99A1-2466D37A5EB4}"/>
                </a:ext>
              </a:extLst>
            </p:cNvPr>
            <p:cNvSpPr>
              <a:spLocks/>
            </p:cNvSpPr>
            <p:nvPr/>
          </p:nvSpPr>
          <p:spPr bwMode="auto">
            <a:xfrm>
              <a:off x="1784200" y="2664359"/>
              <a:ext cx="1259024" cy="1402839"/>
            </a:xfrm>
            <a:custGeom>
              <a:avLst/>
              <a:gdLst>
                <a:gd name="T0" fmla="*/ 173 w 385"/>
                <a:gd name="T1" fmla="*/ 0 h 429"/>
                <a:gd name="T2" fmla="*/ 1 w 385"/>
                <a:gd name="T3" fmla="*/ 31 h 429"/>
                <a:gd name="T4" fmla="*/ 146 w 385"/>
                <a:gd name="T5" fmla="*/ 384 h 429"/>
                <a:gd name="T6" fmla="*/ 199 w 385"/>
                <a:gd name="T7" fmla="*/ 429 h 429"/>
                <a:gd name="T8" fmla="*/ 385 w 385"/>
                <a:gd name="T9" fmla="*/ 48 h 429"/>
                <a:gd name="T10" fmla="*/ 173 w 385"/>
                <a:gd name="T11" fmla="*/ 0 h 429"/>
              </a:gdLst>
              <a:ahLst/>
              <a:cxnLst>
                <a:cxn ang="0">
                  <a:pos x="T0" y="T1"/>
                </a:cxn>
                <a:cxn ang="0">
                  <a:pos x="T2" y="T3"/>
                </a:cxn>
                <a:cxn ang="0">
                  <a:pos x="T4" y="T5"/>
                </a:cxn>
                <a:cxn ang="0">
                  <a:pos x="T6" y="T7"/>
                </a:cxn>
                <a:cxn ang="0">
                  <a:pos x="T8" y="T9"/>
                </a:cxn>
                <a:cxn ang="0">
                  <a:pos x="T10" y="T11"/>
                </a:cxn>
              </a:cxnLst>
              <a:rect l="0" t="0" r="r" b="b"/>
              <a:pathLst>
                <a:path w="385" h="429">
                  <a:moveTo>
                    <a:pt x="173" y="0"/>
                  </a:moveTo>
                  <a:cubicBezTo>
                    <a:pt x="112" y="0"/>
                    <a:pt x="54" y="11"/>
                    <a:pt x="1" y="31"/>
                  </a:cubicBezTo>
                  <a:cubicBezTo>
                    <a:pt x="0" y="159"/>
                    <a:pt x="49" y="286"/>
                    <a:pt x="146" y="384"/>
                  </a:cubicBezTo>
                  <a:cubicBezTo>
                    <a:pt x="163" y="400"/>
                    <a:pt x="181" y="416"/>
                    <a:pt x="199" y="429"/>
                  </a:cubicBezTo>
                  <a:cubicBezTo>
                    <a:pt x="215" y="285"/>
                    <a:pt x="280" y="150"/>
                    <a:pt x="385" y="48"/>
                  </a:cubicBezTo>
                  <a:cubicBezTo>
                    <a:pt x="320" y="17"/>
                    <a:pt x="249" y="0"/>
                    <a:pt x="173" y="0"/>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21" descr="This image is an icon of four people interacting. ">
              <a:extLst>
                <a:ext uri="{FF2B5EF4-FFF2-40B4-BE49-F238E27FC236}">
                  <a16:creationId xmlns:a16="http://schemas.microsoft.com/office/drawing/2014/main" id="{C8436027-C518-481B-BDB7-763A96442B5F}"/>
                </a:ext>
              </a:extLst>
            </p:cNvPr>
            <p:cNvSpPr>
              <a:spLocks/>
            </p:cNvSpPr>
            <p:nvPr/>
          </p:nvSpPr>
          <p:spPr bwMode="auto">
            <a:xfrm>
              <a:off x="2847115" y="3038089"/>
              <a:ext cx="1125670" cy="1333546"/>
            </a:xfrm>
            <a:custGeom>
              <a:avLst/>
              <a:gdLst>
                <a:gd name="T0" fmla="*/ 344 w 344"/>
                <a:gd name="T1" fmla="*/ 376 h 408"/>
                <a:gd name="T2" fmla="*/ 344 w 344"/>
                <a:gd name="T3" fmla="*/ 377 h 408"/>
                <a:gd name="T4" fmla="*/ 323 w 344"/>
                <a:gd name="T5" fmla="*/ 385 h 408"/>
                <a:gd name="T6" fmla="*/ 282 w 344"/>
                <a:gd name="T7" fmla="*/ 396 h 408"/>
                <a:gd name="T8" fmla="*/ 277 w 344"/>
                <a:gd name="T9" fmla="*/ 397 h 408"/>
                <a:gd name="T10" fmla="*/ 218 w 344"/>
                <a:gd name="T11" fmla="*/ 406 h 408"/>
                <a:gd name="T12" fmla="*/ 217 w 344"/>
                <a:gd name="T13" fmla="*/ 406 h 408"/>
                <a:gd name="T14" fmla="*/ 214 w 344"/>
                <a:gd name="T15" fmla="*/ 406 h 408"/>
                <a:gd name="T16" fmla="*/ 172 w 344"/>
                <a:gd name="T17" fmla="*/ 408 h 408"/>
                <a:gd name="T18" fmla="*/ 128 w 344"/>
                <a:gd name="T19" fmla="*/ 406 h 408"/>
                <a:gd name="T20" fmla="*/ 127 w 344"/>
                <a:gd name="T21" fmla="*/ 406 h 408"/>
                <a:gd name="T22" fmla="*/ 64 w 344"/>
                <a:gd name="T23" fmla="*/ 396 h 408"/>
                <a:gd name="T24" fmla="*/ 62 w 344"/>
                <a:gd name="T25" fmla="*/ 396 h 408"/>
                <a:gd name="T26" fmla="*/ 0 w 344"/>
                <a:gd name="T27" fmla="*/ 377 h 408"/>
                <a:gd name="T28" fmla="*/ 0 w 344"/>
                <a:gd name="T29" fmla="*/ 376 h 408"/>
                <a:gd name="T30" fmla="*/ 4 w 344"/>
                <a:gd name="T31" fmla="*/ 313 h 408"/>
                <a:gd name="T32" fmla="*/ 17 w 344"/>
                <a:gd name="T33" fmla="*/ 249 h 408"/>
                <a:gd name="T34" fmla="*/ 86 w 344"/>
                <a:gd name="T35" fmla="*/ 97 h 408"/>
                <a:gd name="T36" fmla="*/ 126 w 344"/>
                <a:gd name="T37" fmla="*/ 46 h 408"/>
                <a:gd name="T38" fmla="*/ 172 w 344"/>
                <a:gd name="T39" fmla="*/ 0 h 408"/>
                <a:gd name="T40" fmla="*/ 218 w 344"/>
                <a:gd name="T41" fmla="*/ 46 h 408"/>
                <a:gd name="T42" fmla="*/ 258 w 344"/>
                <a:gd name="T43" fmla="*/ 97 h 408"/>
                <a:gd name="T44" fmla="*/ 327 w 344"/>
                <a:gd name="T45" fmla="*/ 249 h 408"/>
                <a:gd name="T46" fmla="*/ 340 w 344"/>
                <a:gd name="T47" fmla="*/ 313 h 408"/>
                <a:gd name="T48" fmla="*/ 344 w 344"/>
                <a:gd name="T49" fmla="*/ 376 h 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4" h="408">
                  <a:moveTo>
                    <a:pt x="344" y="376"/>
                  </a:moveTo>
                  <a:cubicBezTo>
                    <a:pt x="344" y="377"/>
                    <a:pt x="344" y="377"/>
                    <a:pt x="344" y="377"/>
                  </a:cubicBezTo>
                  <a:cubicBezTo>
                    <a:pt x="337" y="380"/>
                    <a:pt x="330" y="382"/>
                    <a:pt x="323" y="385"/>
                  </a:cubicBezTo>
                  <a:cubicBezTo>
                    <a:pt x="309" y="389"/>
                    <a:pt x="296" y="393"/>
                    <a:pt x="282" y="396"/>
                  </a:cubicBezTo>
                  <a:cubicBezTo>
                    <a:pt x="280" y="396"/>
                    <a:pt x="279" y="396"/>
                    <a:pt x="277" y="397"/>
                  </a:cubicBezTo>
                  <a:cubicBezTo>
                    <a:pt x="258" y="401"/>
                    <a:pt x="238" y="404"/>
                    <a:pt x="218" y="406"/>
                  </a:cubicBezTo>
                  <a:cubicBezTo>
                    <a:pt x="217" y="406"/>
                    <a:pt x="217" y="406"/>
                    <a:pt x="217" y="406"/>
                  </a:cubicBezTo>
                  <a:cubicBezTo>
                    <a:pt x="216" y="406"/>
                    <a:pt x="215" y="406"/>
                    <a:pt x="214" y="406"/>
                  </a:cubicBezTo>
                  <a:cubicBezTo>
                    <a:pt x="200" y="407"/>
                    <a:pt x="186" y="408"/>
                    <a:pt x="172" y="408"/>
                  </a:cubicBezTo>
                  <a:cubicBezTo>
                    <a:pt x="158" y="408"/>
                    <a:pt x="143" y="407"/>
                    <a:pt x="128" y="406"/>
                  </a:cubicBezTo>
                  <a:cubicBezTo>
                    <a:pt x="128" y="406"/>
                    <a:pt x="127" y="406"/>
                    <a:pt x="127" y="406"/>
                  </a:cubicBezTo>
                  <a:cubicBezTo>
                    <a:pt x="106" y="404"/>
                    <a:pt x="85" y="401"/>
                    <a:pt x="64" y="396"/>
                  </a:cubicBezTo>
                  <a:cubicBezTo>
                    <a:pt x="63" y="396"/>
                    <a:pt x="63" y="396"/>
                    <a:pt x="62" y="396"/>
                  </a:cubicBezTo>
                  <a:cubicBezTo>
                    <a:pt x="41" y="391"/>
                    <a:pt x="21" y="385"/>
                    <a:pt x="0" y="377"/>
                  </a:cubicBezTo>
                  <a:cubicBezTo>
                    <a:pt x="0" y="376"/>
                    <a:pt x="0" y="376"/>
                    <a:pt x="0" y="376"/>
                  </a:cubicBezTo>
                  <a:cubicBezTo>
                    <a:pt x="0" y="354"/>
                    <a:pt x="2" y="333"/>
                    <a:pt x="4" y="313"/>
                  </a:cubicBezTo>
                  <a:cubicBezTo>
                    <a:pt x="7" y="291"/>
                    <a:pt x="11" y="270"/>
                    <a:pt x="17" y="249"/>
                  </a:cubicBezTo>
                  <a:cubicBezTo>
                    <a:pt x="31" y="194"/>
                    <a:pt x="55" y="143"/>
                    <a:pt x="86" y="97"/>
                  </a:cubicBezTo>
                  <a:cubicBezTo>
                    <a:pt x="98" y="79"/>
                    <a:pt x="112" y="62"/>
                    <a:pt x="126" y="46"/>
                  </a:cubicBezTo>
                  <a:cubicBezTo>
                    <a:pt x="140" y="29"/>
                    <a:pt x="156" y="14"/>
                    <a:pt x="172" y="0"/>
                  </a:cubicBezTo>
                  <a:cubicBezTo>
                    <a:pt x="188" y="14"/>
                    <a:pt x="204" y="29"/>
                    <a:pt x="218" y="46"/>
                  </a:cubicBezTo>
                  <a:cubicBezTo>
                    <a:pt x="233" y="62"/>
                    <a:pt x="246" y="79"/>
                    <a:pt x="258" y="97"/>
                  </a:cubicBezTo>
                  <a:cubicBezTo>
                    <a:pt x="289" y="143"/>
                    <a:pt x="313" y="194"/>
                    <a:pt x="327" y="249"/>
                  </a:cubicBezTo>
                  <a:cubicBezTo>
                    <a:pt x="333" y="270"/>
                    <a:pt x="337" y="291"/>
                    <a:pt x="340" y="313"/>
                  </a:cubicBezTo>
                  <a:cubicBezTo>
                    <a:pt x="343" y="333"/>
                    <a:pt x="344" y="354"/>
                    <a:pt x="344" y="376"/>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TextBox 23">
              <a:extLst>
                <a:ext uri="{FF2B5EF4-FFF2-40B4-BE49-F238E27FC236}">
                  <a16:creationId xmlns:a16="http://schemas.microsoft.com/office/drawing/2014/main" id="{76037B9F-F7D4-490B-B8D1-723E759320EF}"/>
                </a:ext>
              </a:extLst>
            </p:cNvPr>
            <p:cNvSpPr txBox="1"/>
            <p:nvPr/>
          </p:nvSpPr>
          <p:spPr>
            <a:xfrm>
              <a:off x="3072849" y="3853294"/>
              <a:ext cx="750873" cy="218500"/>
            </a:xfrm>
            <a:prstGeom prst="rect">
              <a:avLst/>
            </a:prstGeom>
            <a:noFill/>
          </p:spPr>
          <p:txBody>
            <a:bodyPr wrap="square" lIns="0" tIns="0" rIns="0" bIns="0" rtlCol="0" anchor="t">
              <a:spAutoFit/>
            </a:bodyPr>
            <a:lstStyle/>
            <a:p>
              <a:pPr algn="ctr"/>
              <a:r>
                <a:rPr lang="en-US" sz="1200">
                  <a:solidFill>
                    <a:schemeClr val="bg1"/>
                  </a:solidFill>
                  <a:ea typeface="Calibri"/>
                  <a:cs typeface="Calibri"/>
                </a:rPr>
                <a:t>UWTSD</a:t>
              </a:r>
            </a:p>
          </p:txBody>
        </p:sp>
        <p:grpSp>
          <p:nvGrpSpPr>
            <p:cNvPr id="90" name="Group 89">
              <a:extLst>
                <a:ext uri="{FF2B5EF4-FFF2-40B4-BE49-F238E27FC236}">
                  <a16:creationId xmlns:a16="http://schemas.microsoft.com/office/drawing/2014/main" id="{732C0092-A5BE-4296-9B7E-73CA9D6A0C92}"/>
                </a:ext>
              </a:extLst>
            </p:cNvPr>
            <p:cNvGrpSpPr/>
            <p:nvPr/>
          </p:nvGrpSpPr>
          <p:grpSpPr>
            <a:xfrm>
              <a:off x="3260907" y="3450123"/>
              <a:ext cx="330200" cy="346075"/>
              <a:chOff x="2686050" y="2895601"/>
              <a:chExt cx="330200" cy="346075"/>
            </a:xfrm>
          </p:grpSpPr>
          <p:sp>
            <p:nvSpPr>
              <p:cNvPr id="91" name="Oval 309">
                <a:extLst>
                  <a:ext uri="{FF2B5EF4-FFF2-40B4-BE49-F238E27FC236}">
                    <a16:creationId xmlns:a16="http://schemas.microsoft.com/office/drawing/2014/main" id="{322943C5-DF07-4D19-80BE-A092E8DCDBC1}"/>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310">
                <a:extLst>
                  <a:ext uri="{FF2B5EF4-FFF2-40B4-BE49-F238E27FC236}">
                    <a16:creationId xmlns:a16="http://schemas.microsoft.com/office/drawing/2014/main" id="{AD6217C9-47FE-4784-97F3-BB1CEF6B0683}"/>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Oval 311">
                <a:extLst>
                  <a:ext uri="{FF2B5EF4-FFF2-40B4-BE49-F238E27FC236}">
                    <a16:creationId xmlns:a16="http://schemas.microsoft.com/office/drawing/2014/main" id="{145614E0-2CF6-4018-A29C-347103CC19DE}"/>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312">
                <a:extLst>
                  <a:ext uri="{FF2B5EF4-FFF2-40B4-BE49-F238E27FC236}">
                    <a16:creationId xmlns:a16="http://schemas.microsoft.com/office/drawing/2014/main" id="{C15930DF-7C04-43B8-94F3-9A62A91A334C}"/>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Oval 313">
                <a:extLst>
                  <a:ext uri="{FF2B5EF4-FFF2-40B4-BE49-F238E27FC236}">
                    <a16:creationId xmlns:a16="http://schemas.microsoft.com/office/drawing/2014/main" id="{C37FB908-4B07-487A-8AE5-2C93E1AF86B4}"/>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314">
                <a:extLst>
                  <a:ext uri="{FF2B5EF4-FFF2-40B4-BE49-F238E27FC236}">
                    <a16:creationId xmlns:a16="http://schemas.microsoft.com/office/drawing/2014/main" id="{B3C647A5-00EF-45D7-A795-5CC541EFF1F9}"/>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Oval 315">
                <a:extLst>
                  <a:ext uri="{FF2B5EF4-FFF2-40B4-BE49-F238E27FC236}">
                    <a16:creationId xmlns:a16="http://schemas.microsoft.com/office/drawing/2014/main" id="{8E007759-5FF7-4D0A-A475-0EAD05E962C7}"/>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316">
                <a:extLst>
                  <a:ext uri="{FF2B5EF4-FFF2-40B4-BE49-F238E27FC236}">
                    <a16:creationId xmlns:a16="http://schemas.microsoft.com/office/drawing/2014/main" id="{42BF9E91-C3D1-479E-A251-AD54A926B6D3}"/>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Oval 317">
                <a:extLst>
                  <a:ext uri="{FF2B5EF4-FFF2-40B4-BE49-F238E27FC236}">
                    <a16:creationId xmlns:a16="http://schemas.microsoft.com/office/drawing/2014/main" id="{FE52E745-A552-4F06-9535-C6C622D93F35}"/>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318">
                <a:extLst>
                  <a:ext uri="{FF2B5EF4-FFF2-40B4-BE49-F238E27FC236}">
                    <a16:creationId xmlns:a16="http://schemas.microsoft.com/office/drawing/2014/main" id="{A9F3F5BA-CD89-43EF-82A6-14201A89D8AC}"/>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319">
                <a:extLst>
                  <a:ext uri="{FF2B5EF4-FFF2-40B4-BE49-F238E27FC236}">
                    <a16:creationId xmlns:a16="http://schemas.microsoft.com/office/drawing/2014/main" id="{0C1B8AEB-E335-4D8B-8846-5975E8B3D487}"/>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Line 320">
                <a:extLst>
                  <a:ext uri="{FF2B5EF4-FFF2-40B4-BE49-F238E27FC236}">
                    <a16:creationId xmlns:a16="http://schemas.microsoft.com/office/drawing/2014/main" id="{625F2B4F-F75B-4093-862F-865FC16ABC82}"/>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3" name="Group 72">
              <a:extLst>
                <a:ext uri="{FF2B5EF4-FFF2-40B4-BE49-F238E27FC236}">
                  <a16:creationId xmlns:a16="http://schemas.microsoft.com/office/drawing/2014/main" id="{B1E38458-8F3E-4314-9FA8-DC2B0EBB7E33}"/>
                </a:ext>
              </a:extLst>
            </p:cNvPr>
            <p:cNvGrpSpPr/>
            <p:nvPr/>
          </p:nvGrpSpPr>
          <p:grpSpPr>
            <a:xfrm>
              <a:off x="3211694" y="4933877"/>
              <a:ext cx="346075" cy="346075"/>
              <a:chOff x="3398838" y="2895601"/>
              <a:chExt cx="346075" cy="346075"/>
            </a:xfrm>
          </p:grpSpPr>
          <p:sp>
            <p:nvSpPr>
              <p:cNvPr id="75" name="Freeform 49">
                <a:extLst>
                  <a:ext uri="{FF2B5EF4-FFF2-40B4-BE49-F238E27FC236}">
                    <a16:creationId xmlns:a16="http://schemas.microsoft.com/office/drawing/2014/main" id="{52F6AE15-148B-4DD3-9B33-E89085198CA5}"/>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50">
                <a:extLst>
                  <a:ext uri="{FF2B5EF4-FFF2-40B4-BE49-F238E27FC236}">
                    <a16:creationId xmlns:a16="http://schemas.microsoft.com/office/drawing/2014/main" id="{B7DF1EA3-5709-492C-BABE-F390B608BAC1}"/>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Oval 51">
                <a:extLst>
                  <a:ext uri="{FF2B5EF4-FFF2-40B4-BE49-F238E27FC236}">
                    <a16:creationId xmlns:a16="http://schemas.microsoft.com/office/drawing/2014/main" id="{964C8E4A-6689-4008-A522-91B998379766}"/>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52">
                <a:extLst>
                  <a:ext uri="{FF2B5EF4-FFF2-40B4-BE49-F238E27FC236}">
                    <a16:creationId xmlns:a16="http://schemas.microsoft.com/office/drawing/2014/main" id="{DA8DEA77-BD29-4118-B9AB-E053B3495E6E}"/>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53">
                <a:extLst>
                  <a:ext uri="{FF2B5EF4-FFF2-40B4-BE49-F238E27FC236}">
                    <a16:creationId xmlns:a16="http://schemas.microsoft.com/office/drawing/2014/main" id="{7758711F-A5C0-4C30-A3B1-91B546014B22}"/>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54">
                <a:extLst>
                  <a:ext uri="{FF2B5EF4-FFF2-40B4-BE49-F238E27FC236}">
                    <a16:creationId xmlns:a16="http://schemas.microsoft.com/office/drawing/2014/main" id="{A575C4B8-CC49-4D59-BC4B-A13D8D97AF1D}"/>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Oval 55">
                <a:extLst>
                  <a:ext uri="{FF2B5EF4-FFF2-40B4-BE49-F238E27FC236}">
                    <a16:creationId xmlns:a16="http://schemas.microsoft.com/office/drawing/2014/main" id="{EE9FF2CA-A0D9-41EF-8A6D-06571B57B1E9}"/>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56">
                <a:extLst>
                  <a:ext uri="{FF2B5EF4-FFF2-40B4-BE49-F238E27FC236}">
                    <a16:creationId xmlns:a16="http://schemas.microsoft.com/office/drawing/2014/main" id="{74276568-12D5-4791-8AAE-E71301B357CA}"/>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57">
                <a:extLst>
                  <a:ext uri="{FF2B5EF4-FFF2-40B4-BE49-F238E27FC236}">
                    <a16:creationId xmlns:a16="http://schemas.microsoft.com/office/drawing/2014/main" id="{36893D6E-C781-44C6-B4DB-BF8FDD3B4DB8}"/>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58">
                <a:extLst>
                  <a:ext uri="{FF2B5EF4-FFF2-40B4-BE49-F238E27FC236}">
                    <a16:creationId xmlns:a16="http://schemas.microsoft.com/office/drawing/2014/main" id="{E40B690B-BA0B-4EEC-A0CF-7DA3B2E43E8E}"/>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Oval 59">
                <a:extLst>
                  <a:ext uri="{FF2B5EF4-FFF2-40B4-BE49-F238E27FC236}">
                    <a16:creationId xmlns:a16="http://schemas.microsoft.com/office/drawing/2014/main" id="{971E19C9-854B-41E7-A5D7-36AE58BA61FC}"/>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60">
                <a:extLst>
                  <a:ext uri="{FF2B5EF4-FFF2-40B4-BE49-F238E27FC236}">
                    <a16:creationId xmlns:a16="http://schemas.microsoft.com/office/drawing/2014/main" id="{DE348461-111F-4014-A8A3-F56B07127374}"/>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Line 61">
                <a:extLst>
                  <a:ext uri="{FF2B5EF4-FFF2-40B4-BE49-F238E27FC236}">
                    <a16:creationId xmlns:a16="http://schemas.microsoft.com/office/drawing/2014/main" id="{22CD114E-A6F0-4722-A4EE-4C318C1DC5BA}"/>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Line 62">
                <a:extLst>
                  <a:ext uri="{FF2B5EF4-FFF2-40B4-BE49-F238E27FC236}">
                    <a16:creationId xmlns:a16="http://schemas.microsoft.com/office/drawing/2014/main" id="{F7E3A019-70E0-420D-BBF5-DAE0B933DE1E}"/>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 name="Group 61">
              <a:extLst>
                <a:ext uri="{FF2B5EF4-FFF2-40B4-BE49-F238E27FC236}">
                  <a16:creationId xmlns:a16="http://schemas.microsoft.com/office/drawing/2014/main" id="{18E10038-0AE7-4F94-99B0-CEA210C9535B}"/>
                </a:ext>
              </a:extLst>
            </p:cNvPr>
            <p:cNvGrpSpPr/>
            <p:nvPr/>
          </p:nvGrpSpPr>
          <p:grpSpPr>
            <a:xfrm>
              <a:off x="4359934" y="2904941"/>
              <a:ext cx="330200" cy="315913"/>
              <a:chOff x="4127500" y="2909888"/>
              <a:chExt cx="330200" cy="315913"/>
            </a:xfrm>
          </p:grpSpPr>
          <p:sp>
            <p:nvSpPr>
              <p:cNvPr id="64" name="Oval 268">
                <a:extLst>
                  <a:ext uri="{FF2B5EF4-FFF2-40B4-BE49-F238E27FC236}">
                    <a16:creationId xmlns:a16="http://schemas.microsoft.com/office/drawing/2014/main" id="{F7A8EBC1-9006-4CB5-A698-1D1D62E0DBEA}"/>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69">
                <a:extLst>
                  <a:ext uri="{FF2B5EF4-FFF2-40B4-BE49-F238E27FC236}">
                    <a16:creationId xmlns:a16="http://schemas.microsoft.com/office/drawing/2014/main" id="{0CBCD43D-AE92-41F5-9C2B-B4B3FE6FFC2B}"/>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Oval 270">
                <a:extLst>
                  <a:ext uri="{FF2B5EF4-FFF2-40B4-BE49-F238E27FC236}">
                    <a16:creationId xmlns:a16="http://schemas.microsoft.com/office/drawing/2014/main" id="{282262E1-7304-47F8-ADFC-CA07C9ADF544}"/>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71">
                <a:extLst>
                  <a:ext uri="{FF2B5EF4-FFF2-40B4-BE49-F238E27FC236}">
                    <a16:creationId xmlns:a16="http://schemas.microsoft.com/office/drawing/2014/main" id="{61422BB8-6120-4583-B04B-D675BF21968F}"/>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Oval 272">
                <a:extLst>
                  <a:ext uri="{FF2B5EF4-FFF2-40B4-BE49-F238E27FC236}">
                    <a16:creationId xmlns:a16="http://schemas.microsoft.com/office/drawing/2014/main" id="{921647A8-2EB5-4C08-8422-414742FE7757}"/>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273">
                <a:extLst>
                  <a:ext uri="{FF2B5EF4-FFF2-40B4-BE49-F238E27FC236}">
                    <a16:creationId xmlns:a16="http://schemas.microsoft.com/office/drawing/2014/main" id="{453B206B-E6FA-440E-8267-6B4EF680427A}"/>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274">
                <a:extLst>
                  <a:ext uri="{FF2B5EF4-FFF2-40B4-BE49-F238E27FC236}">
                    <a16:creationId xmlns:a16="http://schemas.microsoft.com/office/drawing/2014/main" id="{41B368DF-58C1-48A8-8E16-E3B4645A1BD8}"/>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275">
                <a:extLst>
                  <a:ext uri="{FF2B5EF4-FFF2-40B4-BE49-F238E27FC236}">
                    <a16:creationId xmlns:a16="http://schemas.microsoft.com/office/drawing/2014/main" id="{75651205-4A53-463F-A685-DE5C8BC6BD7D}"/>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276">
                <a:extLst>
                  <a:ext uri="{FF2B5EF4-FFF2-40B4-BE49-F238E27FC236}">
                    <a16:creationId xmlns:a16="http://schemas.microsoft.com/office/drawing/2014/main" id="{83B67D48-AF94-4FED-959B-C51A15982CF5}"/>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63" name="Rectangle 62" descr="This image is of three overlapping circles.   ">
              <a:extLst>
                <a:ext uri="{FF2B5EF4-FFF2-40B4-BE49-F238E27FC236}">
                  <a16:creationId xmlns:a16="http://schemas.microsoft.com/office/drawing/2014/main" id="{84BAF14B-A443-42DB-8BF6-893FAE5CCE6F}"/>
                </a:ext>
              </a:extLst>
            </p:cNvPr>
            <p:cNvSpPr/>
            <p:nvPr/>
          </p:nvSpPr>
          <p:spPr>
            <a:xfrm rot="10800000" flipV="1">
              <a:off x="4463874" y="4432676"/>
              <a:ext cx="1260332" cy="1007683"/>
            </a:xfrm>
            <a:prstGeom prst="rect">
              <a:avLst/>
            </a:prstGeom>
          </p:spPr>
          <p:txBody>
            <a:bodyPr wrap="square" lIns="0" tIns="0" rIns="0" bIns="0" anchor="t">
              <a:spAutoFit/>
            </a:bodyPr>
            <a:lstStyle/>
            <a:p>
              <a:pPr algn="ctr"/>
              <a:r>
                <a:rPr lang="en-US">
                  <a:solidFill>
                    <a:schemeClr val="bg1"/>
                  </a:solidFill>
                  <a:ea typeface="+mn-lt"/>
                  <a:cs typeface="+mn-lt"/>
                </a:rPr>
                <a:t>Oversee pilot projects</a:t>
              </a:r>
              <a:endParaRPr lang="en-US">
                <a:solidFill>
                  <a:schemeClr val="bg1"/>
                </a:solidFill>
                <a:ea typeface="Calibri"/>
                <a:cs typeface="Calibri"/>
              </a:endParaRPr>
            </a:p>
          </p:txBody>
        </p:sp>
        <p:grpSp>
          <p:nvGrpSpPr>
            <p:cNvPr id="50" name="Group 49">
              <a:extLst>
                <a:ext uri="{FF2B5EF4-FFF2-40B4-BE49-F238E27FC236}">
                  <a16:creationId xmlns:a16="http://schemas.microsoft.com/office/drawing/2014/main" id="{EF6CD563-9511-4250-BCB0-1FBFAAE1289C}"/>
                </a:ext>
              </a:extLst>
            </p:cNvPr>
            <p:cNvGrpSpPr/>
            <p:nvPr/>
          </p:nvGrpSpPr>
          <p:grpSpPr>
            <a:xfrm>
              <a:off x="2177290" y="2874779"/>
              <a:ext cx="344488" cy="346075"/>
              <a:chOff x="4841875" y="2895601"/>
              <a:chExt cx="344488" cy="346075"/>
            </a:xfrm>
          </p:grpSpPr>
          <p:sp>
            <p:nvSpPr>
              <p:cNvPr id="52" name="Freeform 258">
                <a:extLst>
                  <a:ext uri="{FF2B5EF4-FFF2-40B4-BE49-F238E27FC236}">
                    <a16:creationId xmlns:a16="http://schemas.microsoft.com/office/drawing/2014/main" id="{7B269D94-9FED-4F93-A218-57CD14D4F9C1}"/>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59">
                <a:extLst>
                  <a:ext uri="{FF2B5EF4-FFF2-40B4-BE49-F238E27FC236}">
                    <a16:creationId xmlns:a16="http://schemas.microsoft.com/office/drawing/2014/main" id="{435DD0CD-FD16-4760-9F43-618A517E32C1}"/>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60">
                <a:extLst>
                  <a:ext uri="{FF2B5EF4-FFF2-40B4-BE49-F238E27FC236}">
                    <a16:creationId xmlns:a16="http://schemas.microsoft.com/office/drawing/2014/main" id="{11230DFA-75B1-4B65-BDFE-22109071454A}"/>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Line 261">
                <a:extLst>
                  <a:ext uri="{FF2B5EF4-FFF2-40B4-BE49-F238E27FC236}">
                    <a16:creationId xmlns:a16="http://schemas.microsoft.com/office/drawing/2014/main" id="{54B6C7BB-BBA1-4668-9BF5-325AA69CEE65}"/>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Line 262">
                <a:extLst>
                  <a:ext uri="{FF2B5EF4-FFF2-40B4-BE49-F238E27FC236}">
                    <a16:creationId xmlns:a16="http://schemas.microsoft.com/office/drawing/2014/main" id="{6DC0A898-A566-45D7-BD7F-6205ED16E76E}"/>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263">
                <a:extLst>
                  <a:ext uri="{FF2B5EF4-FFF2-40B4-BE49-F238E27FC236}">
                    <a16:creationId xmlns:a16="http://schemas.microsoft.com/office/drawing/2014/main" id="{E201D585-E178-408E-A42A-A9FD198C4747}"/>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Oval 264">
                <a:extLst>
                  <a:ext uri="{FF2B5EF4-FFF2-40B4-BE49-F238E27FC236}">
                    <a16:creationId xmlns:a16="http://schemas.microsoft.com/office/drawing/2014/main" id="{9C382A44-3942-4A8E-98A1-2685D9AAEEEE}"/>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Oval 265">
                <a:extLst>
                  <a:ext uri="{FF2B5EF4-FFF2-40B4-BE49-F238E27FC236}">
                    <a16:creationId xmlns:a16="http://schemas.microsoft.com/office/drawing/2014/main" id="{052D3390-46BC-4B65-B5BE-0A40578F9E61}"/>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Oval 266">
                <a:extLst>
                  <a:ext uri="{FF2B5EF4-FFF2-40B4-BE49-F238E27FC236}">
                    <a16:creationId xmlns:a16="http://schemas.microsoft.com/office/drawing/2014/main" id="{0279AB69-DF67-4836-8A04-8F550D181F6D}"/>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67">
                <a:extLst>
                  <a:ext uri="{FF2B5EF4-FFF2-40B4-BE49-F238E27FC236}">
                    <a16:creationId xmlns:a16="http://schemas.microsoft.com/office/drawing/2014/main" id="{E1BFECCB-F108-4293-A159-3CFFB2E29A55}"/>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04" name="Rectangle 103">
              <a:extLst>
                <a:ext uri="{FF2B5EF4-FFF2-40B4-BE49-F238E27FC236}">
                  <a16:creationId xmlns:a16="http://schemas.microsoft.com/office/drawing/2014/main" id="{10F61556-59B4-4A9C-90FA-556F81054F9F}"/>
                </a:ext>
              </a:extLst>
            </p:cNvPr>
            <p:cNvSpPr/>
            <p:nvPr/>
          </p:nvSpPr>
          <p:spPr>
            <a:xfrm>
              <a:off x="735900" y="4491892"/>
              <a:ext cx="1631095" cy="335894"/>
            </a:xfrm>
            <a:prstGeom prst="rect">
              <a:avLst/>
            </a:prstGeom>
          </p:spPr>
          <p:txBody>
            <a:bodyPr wrap="square" lIns="0" tIns="0" rIns="0" bIns="0" anchor="t">
              <a:spAutoFit/>
            </a:bodyPr>
            <a:lstStyle/>
            <a:p>
              <a:pPr algn="ctr"/>
              <a:r>
                <a:rPr lang="en-US">
                  <a:solidFill>
                    <a:schemeClr val="bg1"/>
                  </a:solidFill>
                  <a:latin typeface="+mj-lt"/>
                  <a:cs typeface="Segoe UI"/>
                </a:rPr>
                <a:t>Collaborate</a:t>
              </a:r>
              <a:r>
                <a:rPr lang="en-US" i="1" dirty="0">
                  <a:solidFill>
                    <a:schemeClr val="bg1"/>
                  </a:solidFill>
                  <a:latin typeface="Calibri Light"/>
                  <a:ea typeface="Calibri Light"/>
                  <a:cs typeface="Segoe UI"/>
                </a:rPr>
                <a:t> </a:t>
              </a:r>
            </a:p>
          </p:txBody>
        </p:sp>
        <p:sp>
          <p:nvSpPr>
            <p:cNvPr id="105" name="Rectangle 104">
              <a:extLst>
                <a:ext uri="{FF2B5EF4-FFF2-40B4-BE49-F238E27FC236}">
                  <a16:creationId xmlns:a16="http://schemas.microsoft.com/office/drawing/2014/main" id="{F5EBCB29-78BB-40FE-BAC2-F83D56B8F2B7}"/>
                </a:ext>
              </a:extLst>
            </p:cNvPr>
            <p:cNvSpPr/>
            <p:nvPr/>
          </p:nvSpPr>
          <p:spPr>
            <a:xfrm>
              <a:off x="2339762" y="1473169"/>
              <a:ext cx="2134391" cy="671789"/>
            </a:xfrm>
            <a:prstGeom prst="rect">
              <a:avLst/>
            </a:prstGeom>
          </p:spPr>
          <p:txBody>
            <a:bodyPr wrap="square" lIns="0" tIns="0" rIns="0" bIns="0" anchor="t">
              <a:spAutoFit/>
            </a:bodyPr>
            <a:lstStyle/>
            <a:p>
              <a:pPr algn="ctr"/>
              <a:r>
                <a:rPr lang="en-US">
                  <a:solidFill>
                    <a:schemeClr val="bg1"/>
                  </a:solidFill>
                  <a:ea typeface="+mn-lt"/>
                  <a:cs typeface="+mn-lt"/>
                </a:rPr>
                <a:t>Support and coordinate </a:t>
              </a:r>
              <a:endParaRPr lang="en-US">
                <a:solidFill>
                  <a:schemeClr val="bg1"/>
                </a:solidFill>
                <a:ea typeface="Calibri"/>
                <a:cs typeface="Calibri"/>
              </a:endParaRPr>
            </a:p>
          </p:txBody>
        </p:sp>
      </p:grpSp>
      <p:cxnSp>
        <p:nvCxnSpPr>
          <p:cNvPr id="110" name="Straight Connector 109">
            <a:extLst>
              <a:ext uri="{FF2B5EF4-FFF2-40B4-BE49-F238E27FC236}">
                <a16:creationId xmlns:a16="http://schemas.microsoft.com/office/drawing/2014/main" id="{6D08E99A-0644-4757-9F3A-BBA1A4F39081}"/>
              </a:ext>
              <a:ext uri="{C183D7F6-B498-43B3-948B-1728B52AA6E4}">
                <adec:decorative xmlns:adec="http://schemas.microsoft.com/office/drawing/2017/decorative" val="1"/>
              </a:ext>
            </a:extLst>
          </p:cNvPr>
          <p:cNvCxnSpPr/>
          <p:nvPr/>
        </p:nvCxnSpPr>
        <p:spPr>
          <a:xfrm>
            <a:off x="4380401" y="99391"/>
            <a:ext cx="22087" cy="6246823"/>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4EA7ED5-6E34-4D47-91B6-F78F5F8B4C6E}"/>
              </a:ext>
            </a:extLst>
          </p:cNvPr>
          <p:cNvSpPr txBox="1"/>
          <p:nvPr/>
        </p:nvSpPr>
        <p:spPr>
          <a:xfrm>
            <a:off x="4971902" y="364656"/>
            <a:ext cx="6382345" cy="553998"/>
          </a:xfrm>
          <a:prstGeom prst="rect">
            <a:avLst/>
          </a:prstGeom>
          <a:noFill/>
        </p:spPr>
        <p:txBody>
          <a:bodyPr wrap="square" lIns="0" tIns="0" rIns="0" bIns="0" rtlCol="0" anchor="t">
            <a:spAutoFit/>
          </a:bodyPr>
          <a:lstStyle/>
          <a:p>
            <a:pPr algn="ctr"/>
            <a:r>
              <a:rPr lang="en-US" sz="3600" b="1">
                <a:solidFill>
                  <a:srgbClr val="6313DC"/>
                </a:solidFill>
                <a:latin typeface="Calibri"/>
                <a:ea typeface="+mn-lt"/>
                <a:cs typeface="Calibri"/>
              </a:rPr>
              <a:t>Key Responsibilities</a:t>
            </a:r>
            <a:endParaRPr lang="en-US" sz="3600" b="1">
              <a:solidFill>
                <a:srgbClr val="6313DC"/>
              </a:solidFill>
              <a:latin typeface="Calibri"/>
              <a:ea typeface="Calibri" panose="020F0502020204030204"/>
              <a:cs typeface="Calibri"/>
            </a:endParaRPr>
          </a:p>
        </p:txBody>
      </p:sp>
      <p:grpSp>
        <p:nvGrpSpPr>
          <p:cNvPr id="206" name="Group 205" descr="This image is an icon of one person interacting with three people ">
            <a:extLst>
              <a:ext uri="{FF2B5EF4-FFF2-40B4-BE49-F238E27FC236}">
                <a16:creationId xmlns:a16="http://schemas.microsoft.com/office/drawing/2014/main" id="{23348E2E-A7EF-4B89-8F8D-D88C5354E9D5}"/>
              </a:ext>
            </a:extLst>
          </p:cNvPr>
          <p:cNvGrpSpPr/>
          <p:nvPr/>
        </p:nvGrpSpPr>
        <p:grpSpPr>
          <a:xfrm>
            <a:off x="4511844" y="5616038"/>
            <a:ext cx="6971752" cy="830997"/>
            <a:chOff x="7999616" y="3699995"/>
            <a:chExt cx="3246691" cy="325227"/>
          </a:xfrm>
        </p:grpSpPr>
        <p:sp>
          <p:nvSpPr>
            <p:cNvPr id="190" name="Rectangle 189">
              <a:extLst>
                <a:ext uri="{FF2B5EF4-FFF2-40B4-BE49-F238E27FC236}">
                  <a16:creationId xmlns:a16="http://schemas.microsoft.com/office/drawing/2014/main" id="{80F4EEC6-F407-4E25-BBB6-C506B28F5A4C}"/>
                </a:ext>
              </a:extLst>
            </p:cNvPr>
            <p:cNvSpPr/>
            <p:nvPr/>
          </p:nvSpPr>
          <p:spPr>
            <a:xfrm>
              <a:off x="8441450" y="3699995"/>
              <a:ext cx="2804857" cy="325227"/>
            </a:xfrm>
            <a:prstGeom prst="rect">
              <a:avLst/>
            </a:prstGeom>
          </p:spPr>
          <p:txBody>
            <a:bodyPr wrap="square" lIns="0" tIns="0" rIns="0" bIns="0" anchor="t">
              <a:spAutoFit/>
            </a:bodyPr>
            <a:lstStyle/>
            <a:p>
              <a:r>
                <a:rPr lang="en-US" b="1" i="1" dirty="0">
                  <a:solidFill>
                    <a:srgbClr val="002060"/>
                  </a:solidFill>
                  <a:latin typeface="Calibri Light"/>
                  <a:ea typeface="Calibri Light"/>
                  <a:cs typeface="Calibri Light"/>
                </a:rPr>
                <a:t>Finally, the officer will oversee pilot projects, including gamified engagement platforms and virtual event systems, while ensuring defined objectives and quantifiable results are achieved.</a:t>
              </a:r>
              <a:endParaRPr lang="en-US" dirty="0"/>
            </a:p>
          </p:txBody>
        </p:sp>
        <p:grpSp>
          <p:nvGrpSpPr>
            <p:cNvPr id="191" name="Group 190">
              <a:extLst>
                <a:ext uri="{FF2B5EF4-FFF2-40B4-BE49-F238E27FC236}">
                  <a16:creationId xmlns:a16="http://schemas.microsoft.com/office/drawing/2014/main" id="{0FD0F77B-65FD-413C-B2B0-1AD539DC68D3}"/>
                </a:ext>
              </a:extLst>
            </p:cNvPr>
            <p:cNvGrpSpPr/>
            <p:nvPr/>
          </p:nvGrpSpPr>
          <p:grpSpPr>
            <a:xfrm>
              <a:off x="7999616" y="3872556"/>
              <a:ext cx="330200" cy="112713"/>
              <a:chOff x="2686050" y="3128963"/>
              <a:chExt cx="330200" cy="112713"/>
            </a:xfrm>
          </p:grpSpPr>
          <p:sp>
            <p:nvSpPr>
              <p:cNvPr id="194" name="Oval 311">
                <a:extLst>
                  <a:ext uri="{FF2B5EF4-FFF2-40B4-BE49-F238E27FC236}">
                    <a16:creationId xmlns:a16="http://schemas.microsoft.com/office/drawing/2014/main" id="{D591DE3C-214D-426A-9B8E-741D87BAFB46}"/>
                  </a:ext>
                </a:extLst>
              </p:cNvPr>
              <p:cNvSpPr>
                <a:spLocks noChangeArrowheads="1"/>
              </p:cNvSpPr>
              <p:nvPr/>
            </p:nvSpPr>
            <p:spPr bwMode="auto">
              <a:xfrm>
                <a:off x="2708275"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95" name="Freeform 312">
                <a:extLst>
                  <a:ext uri="{FF2B5EF4-FFF2-40B4-BE49-F238E27FC236}">
                    <a16:creationId xmlns:a16="http://schemas.microsoft.com/office/drawing/2014/main" id="{921D329D-AC5C-496B-96D4-A220BC49B579}"/>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96" name="Oval 313">
                <a:extLst>
                  <a:ext uri="{FF2B5EF4-FFF2-40B4-BE49-F238E27FC236}">
                    <a16:creationId xmlns:a16="http://schemas.microsoft.com/office/drawing/2014/main" id="{87933186-B346-44AC-85AA-CA346F5FBDEE}"/>
                  </a:ext>
                </a:extLst>
              </p:cNvPr>
              <p:cNvSpPr>
                <a:spLocks noChangeArrowheads="1"/>
              </p:cNvSpPr>
              <p:nvPr/>
            </p:nvSpPr>
            <p:spPr bwMode="auto">
              <a:xfrm>
                <a:off x="2933700"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97" name="Freeform 314">
                <a:extLst>
                  <a:ext uri="{FF2B5EF4-FFF2-40B4-BE49-F238E27FC236}">
                    <a16:creationId xmlns:a16="http://schemas.microsoft.com/office/drawing/2014/main" id="{E0E3BA39-8375-478D-9CF6-4EC7438136A6}"/>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98" name="Oval 315">
                <a:extLst>
                  <a:ext uri="{FF2B5EF4-FFF2-40B4-BE49-F238E27FC236}">
                    <a16:creationId xmlns:a16="http://schemas.microsoft.com/office/drawing/2014/main" id="{550D4481-BC6A-476D-80E1-F12F8ED9F75F}"/>
                  </a:ext>
                </a:extLst>
              </p:cNvPr>
              <p:cNvSpPr>
                <a:spLocks noChangeArrowheads="1"/>
              </p:cNvSpPr>
              <p:nvPr/>
            </p:nvSpPr>
            <p:spPr bwMode="auto">
              <a:xfrm>
                <a:off x="2933700"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99" name="Freeform 316">
                <a:extLst>
                  <a:ext uri="{FF2B5EF4-FFF2-40B4-BE49-F238E27FC236}">
                    <a16:creationId xmlns:a16="http://schemas.microsoft.com/office/drawing/2014/main" id="{951EE685-6291-44F0-81B1-A3B5791D1C54}"/>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200" name="Oval 317">
                <a:extLst>
                  <a:ext uri="{FF2B5EF4-FFF2-40B4-BE49-F238E27FC236}">
                    <a16:creationId xmlns:a16="http://schemas.microsoft.com/office/drawing/2014/main" id="{1822195B-E26A-4DF0-B1B1-A36823632E74}"/>
                  </a:ext>
                </a:extLst>
              </p:cNvPr>
              <p:cNvSpPr>
                <a:spLocks noChangeArrowheads="1"/>
              </p:cNvSpPr>
              <p:nvPr/>
            </p:nvSpPr>
            <p:spPr bwMode="auto">
              <a:xfrm>
                <a:off x="2820988"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201" name="Freeform 318">
                <a:extLst>
                  <a:ext uri="{FF2B5EF4-FFF2-40B4-BE49-F238E27FC236}">
                    <a16:creationId xmlns:a16="http://schemas.microsoft.com/office/drawing/2014/main" id="{E33AF9C8-AD93-4E36-9887-B8B748838EED}"/>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grpSp>
      </p:grpSp>
      <p:grpSp>
        <p:nvGrpSpPr>
          <p:cNvPr id="205" name="Group 204" descr="This image is an icon of three people interacting. ">
            <a:extLst>
              <a:ext uri="{FF2B5EF4-FFF2-40B4-BE49-F238E27FC236}">
                <a16:creationId xmlns:a16="http://schemas.microsoft.com/office/drawing/2014/main" id="{45696519-F308-4262-9DC5-C541B866A807}"/>
              </a:ext>
            </a:extLst>
          </p:cNvPr>
          <p:cNvGrpSpPr/>
          <p:nvPr/>
        </p:nvGrpSpPr>
        <p:grpSpPr>
          <a:xfrm>
            <a:off x="4395746" y="3962798"/>
            <a:ext cx="7088176" cy="1160947"/>
            <a:chOff x="7991679" y="4554108"/>
            <a:chExt cx="3069953" cy="419259"/>
          </a:xfrm>
        </p:grpSpPr>
        <p:grpSp>
          <p:nvGrpSpPr>
            <p:cNvPr id="174" name="Group 173">
              <a:extLst>
                <a:ext uri="{FF2B5EF4-FFF2-40B4-BE49-F238E27FC236}">
                  <a16:creationId xmlns:a16="http://schemas.microsoft.com/office/drawing/2014/main" id="{292DC2AF-B08E-43EC-A60D-B71EFEF8E4D1}"/>
                </a:ext>
              </a:extLst>
            </p:cNvPr>
            <p:cNvGrpSpPr/>
            <p:nvPr/>
          </p:nvGrpSpPr>
          <p:grpSpPr>
            <a:xfrm>
              <a:off x="7991679" y="4627292"/>
              <a:ext cx="346075" cy="346075"/>
              <a:chOff x="3398838" y="2895601"/>
              <a:chExt cx="346075" cy="346075"/>
            </a:xfrm>
          </p:grpSpPr>
          <p:sp>
            <p:nvSpPr>
              <p:cNvPr id="176" name="Freeform 49">
                <a:extLst>
                  <a:ext uri="{FF2B5EF4-FFF2-40B4-BE49-F238E27FC236}">
                    <a16:creationId xmlns:a16="http://schemas.microsoft.com/office/drawing/2014/main" id="{17CD577B-CBE6-4837-A90F-4F36762E5332}"/>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7" name="Freeform 50">
                <a:extLst>
                  <a:ext uri="{FF2B5EF4-FFF2-40B4-BE49-F238E27FC236}">
                    <a16:creationId xmlns:a16="http://schemas.microsoft.com/office/drawing/2014/main" id="{8BB81587-7777-4AE5-985D-5B14D33AD60C}"/>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8" name="Oval 51">
                <a:extLst>
                  <a:ext uri="{FF2B5EF4-FFF2-40B4-BE49-F238E27FC236}">
                    <a16:creationId xmlns:a16="http://schemas.microsoft.com/office/drawing/2014/main" id="{49EA0197-339C-4417-A18C-DC15037A9717}"/>
                  </a:ext>
                </a:extLst>
              </p:cNvPr>
              <p:cNvSpPr>
                <a:spLocks noChangeArrowheads="1"/>
              </p:cNvSpPr>
              <p:nvPr/>
            </p:nvSpPr>
            <p:spPr bwMode="auto">
              <a:xfrm>
                <a:off x="3429001" y="2895601"/>
                <a:ext cx="90488"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9" name="Freeform 52">
                <a:extLst>
                  <a:ext uri="{FF2B5EF4-FFF2-40B4-BE49-F238E27FC236}">
                    <a16:creationId xmlns:a16="http://schemas.microsoft.com/office/drawing/2014/main" id="{203C108E-5283-4E7B-B970-0E4DF3AF3AEC}"/>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0" name="Freeform 53">
                <a:extLst>
                  <a:ext uri="{FF2B5EF4-FFF2-40B4-BE49-F238E27FC236}">
                    <a16:creationId xmlns:a16="http://schemas.microsoft.com/office/drawing/2014/main" id="{4A82F405-C833-4408-A2F0-752E2D6C80A8}"/>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1" name="Freeform 54">
                <a:extLst>
                  <a:ext uri="{FF2B5EF4-FFF2-40B4-BE49-F238E27FC236}">
                    <a16:creationId xmlns:a16="http://schemas.microsoft.com/office/drawing/2014/main" id="{895EA8D0-BBA4-4370-A965-F96A9EDD4249}"/>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2" name="Oval 55">
                <a:extLst>
                  <a:ext uri="{FF2B5EF4-FFF2-40B4-BE49-F238E27FC236}">
                    <a16:creationId xmlns:a16="http://schemas.microsoft.com/office/drawing/2014/main" id="{94D90E4F-09C7-44B0-9D11-E32A4A0208BC}"/>
                  </a:ext>
                </a:extLst>
              </p:cNvPr>
              <p:cNvSpPr>
                <a:spLocks noChangeArrowheads="1"/>
              </p:cNvSpPr>
              <p:nvPr/>
            </p:nvSpPr>
            <p:spPr bwMode="auto">
              <a:xfrm>
                <a:off x="3624263" y="2895601"/>
                <a:ext cx="90488"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3" name="Freeform 56">
                <a:extLst>
                  <a:ext uri="{FF2B5EF4-FFF2-40B4-BE49-F238E27FC236}">
                    <a16:creationId xmlns:a16="http://schemas.microsoft.com/office/drawing/2014/main" id="{0D6D6DA1-3425-44CA-B1CB-B326D2C50D5D}"/>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4" name="Freeform 57">
                <a:extLst>
                  <a:ext uri="{FF2B5EF4-FFF2-40B4-BE49-F238E27FC236}">
                    <a16:creationId xmlns:a16="http://schemas.microsoft.com/office/drawing/2014/main" id="{A25CE64B-B92A-4562-B048-0FA2A21CB7F4}"/>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5" name="Freeform 58">
                <a:extLst>
                  <a:ext uri="{FF2B5EF4-FFF2-40B4-BE49-F238E27FC236}">
                    <a16:creationId xmlns:a16="http://schemas.microsoft.com/office/drawing/2014/main" id="{80861AE6-B038-4B8C-9EF0-109DEB591A97}"/>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6" name="Oval 59">
                <a:extLst>
                  <a:ext uri="{FF2B5EF4-FFF2-40B4-BE49-F238E27FC236}">
                    <a16:creationId xmlns:a16="http://schemas.microsoft.com/office/drawing/2014/main" id="{2505D730-7819-4CDD-9F00-8E9CEC3DF49F}"/>
                  </a:ext>
                </a:extLst>
              </p:cNvPr>
              <p:cNvSpPr>
                <a:spLocks noChangeArrowheads="1"/>
              </p:cNvSpPr>
              <p:nvPr/>
            </p:nvSpPr>
            <p:spPr bwMode="auto">
              <a:xfrm>
                <a:off x="3527426" y="3090864"/>
                <a:ext cx="88900"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7" name="Freeform 60">
                <a:extLst>
                  <a:ext uri="{FF2B5EF4-FFF2-40B4-BE49-F238E27FC236}">
                    <a16:creationId xmlns:a16="http://schemas.microsoft.com/office/drawing/2014/main" id="{88FBFC84-B4E6-4DDD-9DD0-1BB91EA0E022}"/>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8" name="Line 61">
                <a:extLst>
                  <a:ext uri="{FF2B5EF4-FFF2-40B4-BE49-F238E27FC236}">
                    <a16:creationId xmlns:a16="http://schemas.microsoft.com/office/drawing/2014/main" id="{9689C86A-B365-433F-B326-C60DC116B48F}"/>
                  </a:ext>
                </a:extLst>
              </p:cNvPr>
              <p:cNvSpPr>
                <a:spLocks noChangeShapeType="1"/>
              </p:cNvSpPr>
              <p:nvPr/>
            </p:nvSpPr>
            <p:spPr bwMode="auto">
              <a:xfrm>
                <a:off x="3451226" y="3074989"/>
                <a:ext cx="38100" cy="38100"/>
              </a:xfrm>
              <a:prstGeom prst="line">
                <a:avLst/>
              </a:prstGeom>
              <a:noFill/>
              <a:ln w="14288" cap="rnd">
                <a:solidFill>
                  <a:srgbClr val="00206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89" name="Line 62">
                <a:extLst>
                  <a:ext uri="{FF2B5EF4-FFF2-40B4-BE49-F238E27FC236}">
                    <a16:creationId xmlns:a16="http://schemas.microsoft.com/office/drawing/2014/main" id="{ED368EF9-22A8-4990-9D2E-549C76157C0F}"/>
                  </a:ext>
                </a:extLst>
              </p:cNvPr>
              <p:cNvSpPr>
                <a:spLocks noChangeShapeType="1"/>
              </p:cNvSpPr>
              <p:nvPr/>
            </p:nvSpPr>
            <p:spPr bwMode="auto">
              <a:xfrm flipH="1">
                <a:off x="3654426" y="3074989"/>
                <a:ext cx="38100" cy="38100"/>
              </a:xfrm>
              <a:prstGeom prst="line">
                <a:avLst/>
              </a:prstGeom>
              <a:noFill/>
              <a:ln w="14288" cap="rnd">
                <a:solidFill>
                  <a:srgbClr val="00206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grpSp>
        <p:sp>
          <p:nvSpPr>
            <p:cNvPr id="175" name="Rectangle 174">
              <a:extLst>
                <a:ext uri="{FF2B5EF4-FFF2-40B4-BE49-F238E27FC236}">
                  <a16:creationId xmlns:a16="http://schemas.microsoft.com/office/drawing/2014/main" id="{E522F3F9-ECF0-4D2A-9244-1942DCB20E98}"/>
                </a:ext>
              </a:extLst>
            </p:cNvPr>
            <p:cNvSpPr/>
            <p:nvPr/>
          </p:nvSpPr>
          <p:spPr>
            <a:xfrm>
              <a:off x="8402169" y="4554108"/>
              <a:ext cx="2659463" cy="400137"/>
            </a:xfrm>
            <a:prstGeom prst="rect">
              <a:avLst/>
            </a:prstGeom>
          </p:spPr>
          <p:txBody>
            <a:bodyPr wrap="square" lIns="0" tIns="0" rIns="0" bIns="0" anchor="t">
              <a:spAutoFit/>
            </a:bodyPr>
            <a:lstStyle/>
            <a:p>
              <a:r>
                <a:rPr lang="en-US" b="1" i="1" dirty="0">
                  <a:solidFill>
                    <a:srgbClr val="002060"/>
                  </a:solidFill>
                  <a:latin typeface="Calibri Light"/>
                  <a:ea typeface="Calibri Light"/>
                  <a:cs typeface="Calibri Light"/>
                </a:rPr>
                <a:t>The role requires strong collaboration with students, staff, external collaborators, university personnel and external entities to develop innovative concepts for events, campaigns and services that meet student needs and to create significant, innovative initiatives.</a:t>
              </a:r>
              <a:endParaRPr lang="en-US" dirty="0">
                <a:latin typeface="Calibri" panose="020F0502020204030204"/>
                <a:ea typeface="Calibri" panose="020F0502020204030204"/>
                <a:cs typeface="Calibri" panose="020F0502020204030204"/>
              </a:endParaRPr>
            </a:p>
          </p:txBody>
        </p:sp>
      </p:grpSp>
      <p:grpSp>
        <p:nvGrpSpPr>
          <p:cNvPr id="204" name="Group 203" descr="This image is an icon of three people with a symbol that indicates connection to the internet. ">
            <a:extLst>
              <a:ext uri="{FF2B5EF4-FFF2-40B4-BE49-F238E27FC236}">
                <a16:creationId xmlns:a16="http://schemas.microsoft.com/office/drawing/2014/main" id="{BCE3CAEB-5C3F-4903-9D74-1EC0A2984EE9}"/>
              </a:ext>
            </a:extLst>
          </p:cNvPr>
          <p:cNvGrpSpPr/>
          <p:nvPr/>
        </p:nvGrpSpPr>
        <p:grpSpPr>
          <a:xfrm>
            <a:off x="4392314" y="1032243"/>
            <a:ext cx="7091282" cy="2492989"/>
            <a:chOff x="7999616" y="5547614"/>
            <a:chExt cx="3067397" cy="1236644"/>
          </a:xfrm>
        </p:grpSpPr>
        <p:grpSp>
          <p:nvGrpSpPr>
            <p:cNvPr id="163" name="Group 162">
              <a:extLst>
                <a:ext uri="{FF2B5EF4-FFF2-40B4-BE49-F238E27FC236}">
                  <a16:creationId xmlns:a16="http://schemas.microsoft.com/office/drawing/2014/main" id="{E79FB62D-7154-40A3-BB31-9A0934208E2F}"/>
                </a:ext>
              </a:extLst>
            </p:cNvPr>
            <p:cNvGrpSpPr/>
            <p:nvPr/>
          </p:nvGrpSpPr>
          <p:grpSpPr>
            <a:xfrm>
              <a:off x="7999616" y="5630472"/>
              <a:ext cx="330200" cy="315913"/>
              <a:chOff x="4127500" y="2909888"/>
              <a:chExt cx="330200" cy="315913"/>
            </a:xfrm>
          </p:grpSpPr>
          <p:sp>
            <p:nvSpPr>
              <p:cNvPr id="165" name="Oval 268">
                <a:extLst>
                  <a:ext uri="{FF2B5EF4-FFF2-40B4-BE49-F238E27FC236}">
                    <a16:creationId xmlns:a16="http://schemas.microsoft.com/office/drawing/2014/main" id="{BD72EF5D-EE26-4982-B3AB-9CF584441806}"/>
                  </a:ext>
                </a:extLst>
              </p:cNvPr>
              <p:cNvSpPr>
                <a:spLocks noChangeArrowheads="1"/>
              </p:cNvSpPr>
              <p:nvPr/>
            </p:nvSpPr>
            <p:spPr bwMode="auto">
              <a:xfrm>
                <a:off x="4149725" y="3060701"/>
                <a:ext cx="76200" cy="74613"/>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66" name="Freeform 269">
                <a:extLst>
                  <a:ext uri="{FF2B5EF4-FFF2-40B4-BE49-F238E27FC236}">
                    <a16:creationId xmlns:a16="http://schemas.microsoft.com/office/drawing/2014/main" id="{D9F3CD5B-3BA2-4D51-A0BD-6E802941FDCF}"/>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67" name="Oval 270">
                <a:extLst>
                  <a:ext uri="{FF2B5EF4-FFF2-40B4-BE49-F238E27FC236}">
                    <a16:creationId xmlns:a16="http://schemas.microsoft.com/office/drawing/2014/main" id="{85B43E76-36A9-4667-852E-AD239EC04C43}"/>
                  </a:ext>
                </a:extLst>
              </p:cNvPr>
              <p:cNvSpPr>
                <a:spLocks noChangeArrowheads="1"/>
              </p:cNvSpPr>
              <p:nvPr/>
            </p:nvSpPr>
            <p:spPr bwMode="auto">
              <a:xfrm>
                <a:off x="4360863" y="3060701"/>
                <a:ext cx="74613" cy="74613"/>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68" name="Freeform 271">
                <a:extLst>
                  <a:ext uri="{FF2B5EF4-FFF2-40B4-BE49-F238E27FC236}">
                    <a16:creationId xmlns:a16="http://schemas.microsoft.com/office/drawing/2014/main" id="{DFF4B198-89FE-47D5-B7B7-8C893ABCC5FF}"/>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69" name="Oval 272">
                <a:extLst>
                  <a:ext uri="{FF2B5EF4-FFF2-40B4-BE49-F238E27FC236}">
                    <a16:creationId xmlns:a16="http://schemas.microsoft.com/office/drawing/2014/main" id="{CE8C1F83-6F38-4A0B-8E08-4398BEC1DDBB}"/>
                  </a:ext>
                </a:extLst>
              </p:cNvPr>
              <p:cNvSpPr>
                <a:spLocks noChangeArrowheads="1"/>
              </p:cNvSpPr>
              <p:nvPr/>
            </p:nvSpPr>
            <p:spPr bwMode="auto">
              <a:xfrm>
                <a:off x="4240213" y="3030538"/>
                <a:ext cx="104775" cy="1095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0" name="Freeform 273">
                <a:extLst>
                  <a:ext uri="{FF2B5EF4-FFF2-40B4-BE49-F238E27FC236}">
                    <a16:creationId xmlns:a16="http://schemas.microsoft.com/office/drawing/2014/main" id="{F5C16A34-C88B-42FA-BC46-1C9471DB8B0A}"/>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1" name="Freeform 274">
                <a:extLst>
                  <a:ext uri="{FF2B5EF4-FFF2-40B4-BE49-F238E27FC236}">
                    <a16:creationId xmlns:a16="http://schemas.microsoft.com/office/drawing/2014/main" id="{1D976AB4-49AA-4482-B357-FA665EA7852A}"/>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2" name="Freeform 275">
                <a:extLst>
                  <a:ext uri="{FF2B5EF4-FFF2-40B4-BE49-F238E27FC236}">
                    <a16:creationId xmlns:a16="http://schemas.microsoft.com/office/drawing/2014/main" id="{40CDCACF-1136-47C8-A50F-2C6DCEFC7055}"/>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sp>
            <p:nvSpPr>
              <p:cNvPr id="173" name="Freeform 276">
                <a:extLst>
                  <a:ext uri="{FF2B5EF4-FFF2-40B4-BE49-F238E27FC236}">
                    <a16:creationId xmlns:a16="http://schemas.microsoft.com/office/drawing/2014/main" id="{E1D8459C-3776-4E84-AC6C-5275955B3DDE}"/>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solidFill>
                    <a:srgbClr val="002060"/>
                  </a:solidFill>
                </a:endParaRPr>
              </a:p>
            </p:txBody>
          </p:sp>
        </p:grpSp>
        <p:sp>
          <p:nvSpPr>
            <p:cNvPr id="164" name="Rectangle 163">
              <a:extLst>
                <a:ext uri="{FF2B5EF4-FFF2-40B4-BE49-F238E27FC236}">
                  <a16:creationId xmlns:a16="http://schemas.microsoft.com/office/drawing/2014/main" id="{3E886A0B-A097-4934-BAAA-53B791623B0B}"/>
                </a:ext>
              </a:extLst>
            </p:cNvPr>
            <p:cNvSpPr/>
            <p:nvPr/>
          </p:nvSpPr>
          <p:spPr>
            <a:xfrm>
              <a:off x="8412497" y="5547614"/>
              <a:ext cx="2654516" cy="1236644"/>
            </a:xfrm>
            <a:prstGeom prst="rect">
              <a:avLst/>
            </a:prstGeom>
          </p:spPr>
          <p:txBody>
            <a:bodyPr wrap="square" lIns="0" tIns="0" rIns="0" bIns="0" anchor="t">
              <a:spAutoFit/>
            </a:bodyPr>
            <a:lstStyle/>
            <a:p>
              <a:r>
                <a:rPr lang="en-US" b="1" i="1" dirty="0">
                  <a:solidFill>
                    <a:srgbClr val="002060"/>
                  </a:solidFill>
                  <a:latin typeface="Calibri Light"/>
                  <a:ea typeface="Calibri Light"/>
                  <a:cs typeface="Calibri Light"/>
                </a:rPr>
                <a:t>The Innovation Support Officer will support and coordinate the development and execution of digital solutions, including mobile applications for student feedback and automated event management systems, to improve service delivery and engagement. They will investigate and implement advanced technologies such as AI-powered chatbots and automation software to enhance operational efficiency and the student experience, while remaining apprised of technological advancements and suggesting proactive measures to preserve the Student Union’s innovative advantage.</a:t>
              </a:r>
              <a:endParaRPr lang="en-US" dirty="0"/>
            </a:p>
          </p:txBody>
        </p:sp>
      </p:grpSp>
    </p:spTree>
    <p:extLst>
      <p:ext uri="{BB962C8B-B14F-4D97-AF65-F5344CB8AC3E}">
        <p14:creationId xmlns:p14="http://schemas.microsoft.com/office/powerpoint/2010/main" val="3740025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a:lstStyle/>
          <a:p>
            <a:r>
              <a:rPr lang="en-US"/>
              <a:t>Human resources slide 8</a:t>
            </a:r>
          </a:p>
        </p:txBody>
      </p:sp>
      <p:sp>
        <p:nvSpPr>
          <p:cNvPr id="3" name="TextBox 2">
            <a:extLst>
              <a:ext uri="{FF2B5EF4-FFF2-40B4-BE49-F238E27FC236}">
                <a16:creationId xmlns:a16="http://schemas.microsoft.com/office/drawing/2014/main" id="{CE6AF7FE-5978-4B5F-90E1-044AC25EC230}"/>
              </a:ext>
            </a:extLst>
          </p:cNvPr>
          <p:cNvSpPr txBox="1"/>
          <p:nvPr/>
        </p:nvSpPr>
        <p:spPr>
          <a:xfrm>
            <a:off x="726781" y="419229"/>
            <a:ext cx="5369219" cy="618116"/>
          </a:xfrm>
          <a:prstGeom prst="rect">
            <a:avLst/>
          </a:prstGeom>
          <a:noFill/>
        </p:spPr>
        <p:txBody>
          <a:bodyPr wrap="square" lIns="0" tIns="0" rIns="0" bIns="0" rtlCol="0" anchor="t">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dirty="0">
                <a:solidFill>
                  <a:srgbClr val="6313DC"/>
                </a:solidFill>
                <a:latin typeface="Calibri"/>
                <a:ea typeface="Calibri"/>
                <a:cs typeface="Calibri"/>
              </a:rPr>
              <a:t>What You’ll Get in Return</a:t>
            </a:r>
          </a:p>
        </p:txBody>
      </p:sp>
      <p:sp>
        <p:nvSpPr>
          <p:cNvPr id="5" name="TextBox 4">
            <a:extLst>
              <a:ext uri="{FF2B5EF4-FFF2-40B4-BE49-F238E27FC236}">
                <a16:creationId xmlns:a16="http://schemas.microsoft.com/office/drawing/2014/main" id="{11FEAF3D-6FC9-46CB-B4A4-9B8CA760AE20}"/>
              </a:ext>
            </a:extLst>
          </p:cNvPr>
          <p:cNvSpPr txBox="1"/>
          <p:nvPr/>
        </p:nvSpPr>
        <p:spPr>
          <a:xfrm>
            <a:off x="726781" y="1235773"/>
            <a:ext cx="7453512" cy="2769989"/>
          </a:xfrm>
          <a:prstGeom prst="rect">
            <a:avLst/>
          </a:prstGeom>
        </p:spPr>
        <p:txBody>
          <a:bodyPr wrap="square" lIns="0" tIns="0" rIns="0" bIns="0" anchor="t">
            <a:spAutoFit/>
          </a:bodyPr>
          <a:lstStyle>
            <a:defPPr>
              <a:defRPr lang="en-US"/>
            </a:defPPr>
            <a:lvl1pPr>
              <a:defRPr sz="1600" i="1">
                <a:solidFill>
                  <a:srgbClr val="002060"/>
                </a:solidFill>
                <a:latin typeface="+mj-lt"/>
                <a:cs typeface="Segoe UI" panose="020B0502040204020203" pitchFamily="34" charset="0"/>
              </a:defRPr>
            </a:lvl1pPr>
          </a:lstStyle>
          <a:p>
            <a:r>
              <a:rPr lang="en-US" sz="2000" b="1" i="0" dirty="0">
                <a:ea typeface="+mj-lt"/>
                <a:cs typeface="+mj-lt"/>
              </a:rPr>
              <a:t>As an Innovation Support Officer, you’ll shape student engagement through cutting-edge technology, which will have an ongoing effect on the UWTSD community. You will gain access to professional development courses, including online learning programs, to acquire additional skills in areas like digital innovation, leadership, and project management, enhancing your career prospects. You will have opportunities to represent the Student Union by presenting at university events, workshops, or external conferences, boosting your public speaking skills and professional visibility. </a:t>
            </a:r>
            <a:endParaRPr lang="en-US" sz="2000" b="1" i="0" dirty="0">
              <a:ea typeface="Calibri Light"/>
              <a:cs typeface="Calibri Light"/>
            </a:endParaRPr>
          </a:p>
        </p:txBody>
      </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8679813" y="0"/>
            <a:ext cx="3512188" cy="6858000"/>
          </a:xfrm>
          <a:prstGeom prst="rect">
            <a:avLst/>
          </a:prstGeom>
        </p:spPr>
      </p:pic>
      <p:sp>
        <p:nvSpPr>
          <p:cNvPr id="52" name="TextBox 51">
            <a:extLst>
              <a:ext uri="{FF2B5EF4-FFF2-40B4-BE49-F238E27FC236}">
                <a16:creationId xmlns:a16="http://schemas.microsoft.com/office/drawing/2014/main" id="{46BC7CA2-C4A0-10AE-C6E3-0A8A8FEAECF4}"/>
              </a:ext>
            </a:extLst>
          </p:cNvPr>
          <p:cNvSpPr txBox="1"/>
          <p:nvPr/>
        </p:nvSpPr>
        <p:spPr>
          <a:xfrm rot="10800000" flipV="1">
            <a:off x="732287" y="4247996"/>
            <a:ext cx="60807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ea typeface="+mn-lt"/>
                <a:cs typeface="+mn-lt"/>
              </a:rPr>
              <a:t>Make a real difference for students every day</a:t>
            </a:r>
            <a:endParaRPr lang="en-US" sz="2000">
              <a:ea typeface="Calibri" panose="020F0502020204030204"/>
              <a:cs typeface="Calibri" panose="020F0502020204030204"/>
            </a:endParaRPr>
          </a:p>
        </p:txBody>
      </p:sp>
      <p:sp>
        <p:nvSpPr>
          <p:cNvPr id="55" name="TextBox 54">
            <a:extLst>
              <a:ext uri="{FF2B5EF4-FFF2-40B4-BE49-F238E27FC236}">
                <a16:creationId xmlns:a16="http://schemas.microsoft.com/office/drawing/2014/main" id="{BE4C82FB-2DD5-CBAB-11CB-3FAD2E3F2134}"/>
              </a:ext>
            </a:extLst>
          </p:cNvPr>
          <p:cNvSpPr txBox="1"/>
          <p:nvPr/>
        </p:nvSpPr>
        <p:spPr>
          <a:xfrm>
            <a:off x="728382" y="4628029"/>
            <a:ext cx="6096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t>Access to professional development courses to gain new skills (leadership, project management)</a:t>
            </a:r>
            <a:endParaRPr lang="en-US" sz="2000">
              <a:ea typeface="Calibri"/>
              <a:cs typeface="Calibri"/>
            </a:endParaRPr>
          </a:p>
        </p:txBody>
      </p:sp>
      <p:sp>
        <p:nvSpPr>
          <p:cNvPr id="56" name="TextBox 55">
            <a:extLst>
              <a:ext uri="{FF2B5EF4-FFF2-40B4-BE49-F238E27FC236}">
                <a16:creationId xmlns:a16="http://schemas.microsoft.com/office/drawing/2014/main" id="{094F1DA5-BED3-69D1-DC1C-88D446F5AF16}"/>
              </a:ext>
            </a:extLst>
          </p:cNvPr>
          <p:cNvSpPr txBox="1"/>
          <p:nvPr/>
        </p:nvSpPr>
        <p:spPr>
          <a:xfrm>
            <a:off x="728382" y="5277969"/>
            <a:ext cx="6096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t>Opportunities to present at university events or conferences ​ </a:t>
            </a:r>
            <a:endParaRPr lang="en-US" sz="2000">
              <a:ea typeface="Calibri"/>
              <a:cs typeface="Calibri"/>
            </a:endParaRPr>
          </a:p>
        </p:txBody>
      </p:sp>
      <p:sp>
        <p:nvSpPr>
          <p:cNvPr id="57" name="TextBox 56">
            <a:extLst>
              <a:ext uri="{FF2B5EF4-FFF2-40B4-BE49-F238E27FC236}">
                <a16:creationId xmlns:a16="http://schemas.microsoft.com/office/drawing/2014/main" id="{8D21B8B9-ACE6-1FE7-4264-B29923842D06}"/>
              </a:ext>
            </a:extLst>
          </p:cNvPr>
          <p:cNvSpPr txBox="1"/>
          <p:nvPr/>
        </p:nvSpPr>
        <p:spPr>
          <a:xfrm>
            <a:off x="728382" y="5927911"/>
            <a:ext cx="60960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t>Flexible hybrid work for better work-life balance​ ​​</a:t>
            </a:r>
            <a:endParaRPr lang="en-US" sz="2000">
              <a:ea typeface="Calibri"/>
              <a:cs typeface="Calibri"/>
            </a:endParaRPr>
          </a:p>
        </p:txBody>
      </p:sp>
    </p:spTree>
    <p:extLst>
      <p:ext uri="{BB962C8B-B14F-4D97-AF65-F5344CB8AC3E}">
        <p14:creationId xmlns:p14="http://schemas.microsoft.com/office/powerpoint/2010/main" val="2225384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outline of a map&#10;&#10;AI-generated content may be incorrect.">
            <a:extLst>
              <a:ext uri="{FF2B5EF4-FFF2-40B4-BE49-F238E27FC236}">
                <a16:creationId xmlns:a16="http://schemas.microsoft.com/office/drawing/2014/main" id="{2CABB11B-04A4-609D-3F56-61B4D28FB8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79836" y="579905"/>
            <a:ext cx="4044766" cy="4924987"/>
          </a:xfrm>
          <a:prstGeom prst="rect">
            <a:avLst/>
          </a:prstGeom>
        </p:spPr>
      </p:pic>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361900"/>
            <a:ext cx="6284471" cy="888438"/>
          </a:xfrm>
          <a:prstGeom prst="rect">
            <a:avLst/>
          </a:prstGeom>
          <a:noFill/>
        </p:spPr>
        <p:txBody>
          <a:bodyPr wrap="square" lIns="0" tIns="0" rIns="0" bIns="0" rtlCol="0" anchor="ctr">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a:solidFill>
                  <a:srgbClr val="6313DC"/>
                </a:solidFill>
                <a:latin typeface="Calibri"/>
                <a:ea typeface="Calibri"/>
                <a:cs typeface="Calibri"/>
              </a:rPr>
              <a:t>Essential Criteria</a:t>
            </a:r>
          </a:p>
        </p:txBody>
      </p:sp>
      <p:sp>
        <p:nvSpPr>
          <p:cNvPr id="69" name="TextBox 68">
            <a:extLst>
              <a:ext uri="{FF2B5EF4-FFF2-40B4-BE49-F238E27FC236}">
                <a16:creationId xmlns:a16="http://schemas.microsoft.com/office/drawing/2014/main" id="{4A424134-52BB-4183-A9FC-3CBBA75DCD28}"/>
              </a:ext>
            </a:extLst>
          </p:cNvPr>
          <p:cNvSpPr txBox="1"/>
          <p:nvPr/>
        </p:nvSpPr>
        <p:spPr>
          <a:xfrm>
            <a:off x="726781" y="1256857"/>
            <a:ext cx="6054477" cy="4924425"/>
          </a:xfrm>
          <a:prstGeom prst="rect">
            <a:avLst/>
          </a:prstGeom>
        </p:spPr>
        <p:txBody>
          <a:bodyPr wrap="square" lIns="0" tIns="0" rIns="0" bIns="0" anchor="t">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Arial"/>
              <a:buChar char="•"/>
            </a:pPr>
            <a:r>
              <a:rPr lang="en-US" sz="2000" b="1" i="0">
                <a:ea typeface="+mj-lt"/>
                <a:cs typeface="+mj-lt"/>
              </a:rPr>
              <a:t>Current enrollment in or completion of a degree in Business Management, Technology, Innovation Management, or a related field.</a:t>
            </a:r>
            <a:endParaRPr lang="en-US" sz="2000" b="1">
              <a:ea typeface="Calibri Light" panose="020F0302020204030204"/>
            </a:endParaRPr>
          </a:p>
          <a:p>
            <a:pPr marL="285750" indent="-285750">
              <a:buFont typeface="Arial"/>
              <a:buChar char="•"/>
            </a:pPr>
            <a:r>
              <a:rPr lang="en-US" sz="2000" b="1" i="0">
                <a:ea typeface="+mj-lt"/>
                <a:cs typeface="+mj-lt"/>
              </a:rPr>
              <a:t>Proven experience in implementing or supporting innovative initiatives (e.g., developing digital tools, leading creative campaigns) with measurable outcomes. </a:t>
            </a:r>
            <a:endParaRPr lang="en-US" sz="2000" b="1">
              <a:ea typeface="Calibri Light" panose="020F0302020204030204"/>
            </a:endParaRPr>
          </a:p>
          <a:p>
            <a:pPr marL="285750" indent="-285750">
              <a:buFont typeface="Arial"/>
              <a:buChar char="•"/>
            </a:pPr>
            <a:r>
              <a:rPr lang="en-US" sz="2000" b="1" i="0" dirty="0">
                <a:ea typeface="+mj-lt"/>
                <a:cs typeface="+mj-lt"/>
              </a:rPr>
              <a:t>I possess proficiency in various digital tools such as Microsoft Teams, Trello, basic data analytics, and content management systems.</a:t>
            </a:r>
            <a:endParaRPr lang="en-US" sz="2000" b="1" dirty="0">
              <a:ea typeface="Calibri Light" panose="020F0302020204030204"/>
            </a:endParaRPr>
          </a:p>
          <a:p>
            <a:pPr marL="285750" indent="-285750">
              <a:buFont typeface="Arial"/>
              <a:buChar char="•"/>
            </a:pPr>
            <a:r>
              <a:rPr lang="en-US" sz="2000" b="1" i="0" dirty="0">
                <a:ea typeface="+mj-lt"/>
                <a:cs typeface="+mj-lt"/>
              </a:rPr>
              <a:t>Past projects or initiatives have demonstrated my ability to devise novel solutions to challenges.  </a:t>
            </a:r>
            <a:endParaRPr lang="en-US" sz="2000" b="1" dirty="0">
              <a:ea typeface="Calibri Light" panose="020F0302020204030204"/>
            </a:endParaRPr>
          </a:p>
          <a:p>
            <a:pPr marL="285750" indent="-285750">
              <a:buFont typeface="Arial"/>
              <a:buChar char="•"/>
            </a:pPr>
            <a:r>
              <a:rPr lang="en-US" sz="2000" b="1" i="0" dirty="0">
                <a:ea typeface="+mj-lt"/>
                <a:cs typeface="+mj-lt"/>
              </a:rPr>
              <a:t>Experience adapting to new technologies or dynamic environments to achieve organizational goals.</a:t>
            </a:r>
            <a:endParaRPr lang="en-US" sz="2000" b="1" i="0" dirty="0">
              <a:ea typeface="Calibri Light" panose="020F0302020204030204"/>
              <a:cs typeface="Calibri Light"/>
            </a:endParaRPr>
          </a:p>
          <a:p>
            <a:pPr marL="285750" indent="-285750">
              <a:buFont typeface="Arial"/>
              <a:buChar char="•"/>
            </a:pPr>
            <a:r>
              <a:rPr lang="en-US" sz="2000" b="1" i="0">
                <a:ea typeface="+mj-lt"/>
                <a:cs typeface="+mj-lt"/>
              </a:rPr>
              <a:t>Strong verbal and written communication skills to pitch ideas, engage stakeholders, and promote innovation.</a:t>
            </a:r>
            <a:endParaRPr lang="en-US" sz="2000" b="1" i="0">
              <a:ea typeface="Calibri Light" panose="020F0302020204030204"/>
              <a:cs typeface="Calibri Light"/>
            </a:endParaRPr>
          </a:p>
          <a:p>
            <a:endParaRPr lang="en-US" sz="2000" dirty="0">
              <a:ea typeface="Calibri Light" panose="020F0302020204030204"/>
            </a:endParaRPr>
          </a:p>
        </p:txBody>
      </p:sp>
      <p:sp>
        <p:nvSpPr>
          <p:cNvPr id="64" name="Freeform 6">
            <a:extLst>
              <a:ext uri="{FF2B5EF4-FFF2-40B4-BE49-F238E27FC236}">
                <a16:creationId xmlns:a16="http://schemas.microsoft.com/office/drawing/2014/main" id="{7F192ACD-9C75-481C-8934-C15F525ED96C}"/>
              </a:ext>
              <a:ext uri="{C183D7F6-B498-43B3-948B-1728B52AA6E4}">
                <adec:decorative xmlns:adec="http://schemas.microsoft.com/office/drawing/2017/decorative" val="1"/>
              </a:ext>
            </a:extLst>
          </p:cNvPr>
          <p:cNvSpPr>
            <a:spLocks/>
          </p:cNvSpPr>
          <p:nvPr/>
        </p:nvSpPr>
        <p:spPr bwMode="auto">
          <a:xfrm>
            <a:off x="7714784" y="5359868"/>
            <a:ext cx="929501" cy="1021724"/>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a:solidFill>
                <a:schemeClr val="tx1"/>
              </a:solidFill>
            </a:endParaRPr>
          </a:p>
        </p:txBody>
      </p:sp>
      <p:sp>
        <p:nvSpPr>
          <p:cNvPr id="72" name="TextBox 71">
            <a:extLst>
              <a:ext uri="{FF2B5EF4-FFF2-40B4-BE49-F238E27FC236}">
                <a16:creationId xmlns:a16="http://schemas.microsoft.com/office/drawing/2014/main" id="{80237CDA-91C7-49E9-BAFC-0776846C7C3C}"/>
              </a:ext>
            </a:extLst>
          </p:cNvPr>
          <p:cNvSpPr txBox="1"/>
          <p:nvPr/>
        </p:nvSpPr>
        <p:spPr>
          <a:xfrm>
            <a:off x="7803379" y="5677822"/>
            <a:ext cx="748603" cy="369332"/>
          </a:xfrm>
          <a:prstGeom prst="rect">
            <a:avLst/>
          </a:prstGeom>
        </p:spPr>
        <p:txBody>
          <a:bodyPr wrap="square" lIns="0" tIns="0" rIns="0" bIns="0" anchor="t">
            <a:spAutoFit/>
          </a:bodyPr>
          <a:lstStyle>
            <a:defPPr>
              <a:defRPr lang="en-US"/>
            </a:defPPr>
            <a:lvl1pPr>
              <a:defRPr sz="1600" i="1">
                <a:solidFill>
                  <a:srgbClr val="002060"/>
                </a:solidFill>
                <a:latin typeface="+mj-lt"/>
                <a:cs typeface="Segoe UI" panose="020B0502040204020203" pitchFamily="34" charset="0"/>
              </a:defRPr>
            </a:lvl1pPr>
          </a:lstStyle>
          <a:p>
            <a:pPr algn="ctr"/>
            <a:r>
              <a:rPr lang="en-US" sz="1200" b="1">
                <a:cs typeface="Segoe UI"/>
              </a:rPr>
              <a:t>Swansea Campus</a:t>
            </a:r>
          </a:p>
        </p:txBody>
      </p:sp>
      <p:cxnSp>
        <p:nvCxnSpPr>
          <p:cNvPr id="76" name="Straight Connector 75">
            <a:extLst>
              <a:ext uri="{FF2B5EF4-FFF2-40B4-BE49-F238E27FC236}">
                <a16:creationId xmlns:a16="http://schemas.microsoft.com/office/drawing/2014/main" id="{E4AFE17F-D5F3-4088-A119-1B09AC60EA16}"/>
              </a:ext>
              <a:ext uri="{C183D7F6-B498-43B3-948B-1728B52AA6E4}">
                <adec:decorative xmlns:adec="http://schemas.microsoft.com/office/drawing/2017/decorative" val="1"/>
              </a:ext>
            </a:extLst>
          </p:cNvPr>
          <p:cNvCxnSpPr/>
          <p:nvPr/>
        </p:nvCxnSpPr>
        <p:spPr>
          <a:xfrm flipV="1">
            <a:off x="8330610" y="4099655"/>
            <a:ext cx="11205" cy="1446673"/>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73380DA-31E8-4A4F-8316-F527A262BAB7}"/>
              </a:ext>
              <a:ext uri="{C183D7F6-B498-43B3-948B-1728B52AA6E4}">
                <adec:decorative xmlns:adec="http://schemas.microsoft.com/office/drawing/2017/decorative" val="1"/>
              </a:ext>
            </a:extLst>
          </p:cNvPr>
          <p:cNvCxnSpPr/>
          <p:nvPr/>
        </p:nvCxnSpPr>
        <p:spPr>
          <a:xfrm flipV="1">
            <a:off x="9227146" y="3007872"/>
            <a:ext cx="44824" cy="2087614"/>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sp>
        <p:nvSpPr>
          <p:cNvPr id="61" name="Freeform 6">
            <a:extLst>
              <a:ext uri="{FF2B5EF4-FFF2-40B4-BE49-F238E27FC236}">
                <a16:creationId xmlns:a16="http://schemas.microsoft.com/office/drawing/2014/main" id="{D83BBA1A-1810-4171-BD9C-B27B7C26AF70}"/>
              </a:ext>
              <a:ext uri="{C183D7F6-B498-43B3-948B-1728B52AA6E4}">
                <adec:decorative xmlns:adec="http://schemas.microsoft.com/office/drawing/2017/decorative" val="1"/>
              </a:ext>
            </a:extLst>
          </p:cNvPr>
          <p:cNvSpPr>
            <a:spLocks/>
          </p:cNvSpPr>
          <p:nvPr/>
        </p:nvSpPr>
        <p:spPr bwMode="auto">
          <a:xfrm>
            <a:off x="8642992" y="4967662"/>
            <a:ext cx="929501" cy="1021724"/>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a:solidFill>
                <a:schemeClr val="tx1"/>
              </a:solidFill>
            </a:endParaRPr>
          </a:p>
        </p:txBody>
      </p:sp>
      <p:sp>
        <p:nvSpPr>
          <p:cNvPr id="74" name="TextBox 73">
            <a:extLst>
              <a:ext uri="{FF2B5EF4-FFF2-40B4-BE49-F238E27FC236}">
                <a16:creationId xmlns:a16="http://schemas.microsoft.com/office/drawing/2014/main" id="{2FCB3924-9B8A-42C3-8967-71424F7BEF3D}"/>
              </a:ext>
            </a:extLst>
          </p:cNvPr>
          <p:cNvSpPr txBox="1"/>
          <p:nvPr/>
        </p:nvSpPr>
        <p:spPr>
          <a:xfrm>
            <a:off x="8684123" y="5364057"/>
            <a:ext cx="884342" cy="369332"/>
          </a:xfrm>
          <a:prstGeom prst="rect">
            <a:avLst/>
          </a:prstGeom>
        </p:spPr>
        <p:txBody>
          <a:bodyPr wrap="square" lIns="0" tIns="0" rIns="0" bIns="0" anchor="t">
            <a:spAutoFit/>
          </a:bodyPr>
          <a:lstStyle>
            <a:defPPr>
              <a:defRPr lang="en-US"/>
            </a:defPPr>
            <a:lvl1pPr>
              <a:defRPr sz="1600" i="1">
                <a:solidFill>
                  <a:srgbClr val="002060"/>
                </a:solidFill>
                <a:latin typeface="+mj-lt"/>
                <a:cs typeface="Segoe UI" panose="020B0502040204020203" pitchFamily="34" charset="0"/>
              </a:defRPr>
            </a:lvl1pPr>
          </a:lstStyle>
          <a:p>
            <a:pPr algn="ctr"/>
            <a:r>
              <a:rPr lang="en-US" sz="1200" b="1">
                <a:cs typeface="Segoe UI"/>
              </a:rPr>
              <a:t>Birmingham Campus</a:t>
            </a:r>
            <a:endParaRPr lang="en-US" sz="1200" b="1" err="1"/>
          </a:p>
        </p:txBody>
      </p:sp>
      <p:cxnSp>
        <p:nvCxnSpPr>
          <p:cNvPr id="80" name="Straight Connector 79">
            <a:extLst>
              <a:ext uri="{FF2B5EF4-FFF2-40B4-BE49-F238E27FC236}">
                <a16:creationId xmlns:a16="http://schemas.microsoft.com/office/drawing/2014/main" id="{BB4E19F0-9268-49F1-864A-6AF530251A78}"/>
              </a:ext>
              <a:ext uri="{C183D7F6-B498-43B3-948B-1728B52AA6E4}">
                <adec:decorative xmlns:adec="http://schemas.microsoft.com/office/drawing/2017/decorative" val="1"/>
              </a:ext>
            </a:extLst>
          </p:cNvPr>
          <p:cNvCxnSpPr/>
          <p:nvPr/>
        </p:nvCxnSpPr>
        <p:spPr>
          <a:xfrm flipH="1" flipV="1">
            <a:off x="9987418" y="4064968"/>
            <a:ext cx="11205" cy="775924"/>
          </a:xfrm>
          <a:prstGeom prst="line">
            <a:avLst/>
          </a:prstGeom>
          <a:ln w="9525">
            <a:solidFill>
              <a:schemeClr val="bg1">
                <a:lumMod val="50000"/>
              </a:schemeClr>
            </a:solidFill>
            <a:headEnd w="sm" len="sm"/>
            <a:tailEnd type="oval" w="sm" len="sm"/>
          </a:ln>
        </p:spPr>
        <p:style>
          <a:lnRef idx="1">
            <a:schemeClr val="accent1"/>
          </a:lnRef>
          <a:fillRef idx="0">
            <a:schemeClr val="accent1"/>
          </a:fillRef>
          <a:effectRef idx="0">
            <a:schemeClr val="accent1"/>
          </a:effectRef>
          <a:fontRef idx="minor">
            <a:schemeClr val="tx1"/>
          </a:fontRef>
        </p:style>
      </p:cxnSp>
      <p:sp>
        <p:nvSpPr>
          <p:cNvPr id="62" name="Freeform 6">
            <a:extLst>
              <a:ext uri="{FF2B5EF4-FFF2-40B4-BE49-F238E27FC236}">
                <a16:creationId xmlns:a16="http://schemas.microsoft.com/office/drawing/2014/main" id="{2D409DD0-6B30-47E3-9886-F8F16D42AB79}"/>
              </a:ext>
              <a:ext uri="{C183D7F6-B498-43B3-948B-1728B52AA6E4}">
                <adec:decorative xmlns:adec="http://schemas.microsoft.com/office/drawing/2017/decorative" val="1"/>
              </a:ext>
            </a:extLst>
          </p:cNvPr>
          <p:cNvSpPr>
            <a:spLocks/>
          </p:cNvSpPr>
          <p:nvPr/>
        </p:nvSpPr>
        <p:spPr bwMode="auto">
          <a:xfrm>
            <a:off x="9577745" y="4709926"/>
            <a:ext cx="929501" cy="1021724"/>
          </a:xfrm>
          <a:custGeom>
            <a:avLst/>
            <a:gdLst>
              <a:gd name="T0" fmla="*/ 223 w 322"/>
              <a:gd name="T1" fmla="*/ 21 h 353"/>
              <a:gd name="T2" fmla="*/ 113 w 322"/>
              <a:gd name="T3" fmla="*/ 52 h 353"/>
              <a:gd name="T4" fmla="*/ 14 w 322"/>
              <a:gd name="T5" fmla="*/ 172 h 353"/>
              <a:gd name="T6" fmla="*/ 119 w 322"/>
              <a:gd name="T7" fmla="*/ 327 h 353"/>
              <a:gd name="T8" fmla="*/ 320 w 322"/>
              <a:gd name="T9" fmla="*/ 183 h 353"/>
              <a:gd name="T10" fmla="*/ 287 w 322"/>
              <a:gd name="T11" fmla="*/ 56 h 353"/>
              <a:gd name="T12" fmla="*/ 223 w 322"/>
              <a:gd name="T13" fmla="*/ 21 h 353"/>
            </a:gdLst>
            <a:ahLst/>
            <a:cxnLst>
              <a:cxn ang="0">
                <a:pos x="T0" y="T1"/>
              </a:cxn>
              <a:cxn ang="0">
                <a:pos x="T2" y="T3"/>
              </a:cxn>
              <a:cxn ang="0">
                <a:pos x="T4" y="T5"/>
              </a:cxn>
              <a:cxn ang="0">
                <a:pos x="T6" y="T7"/>
              </a:cxn>
              <a:cxn ang="0">
                <a:pos x="T8" y="T9"/>
              </a:cxn>
              <a:cxn ang="0">
                <a:pos x="T10" y="T11"/>
              </a:cxn>
              <a:cxn ang="0">
                <a:pos x="T12" y="T13"/>
              </a:cxn>
            </a:cxnLst>
            <a:rect l="0" t="0" r="r" b="b"/>
            <a:pathLst>
              <a:path w="322" h="353">
                <a:moveTo>
                  <a:pt x="223" y="21"/>
                </a:moveTo>
                <a:cubicBezTo>
                  <a:pt x="198" y="35"/>
                  <a:pt x="187" y="48"/>
                  <a:pt x="113" y="52"/>
                </a:cubicBezTo>
                <a:cubicBezTo>
                  <a:pt x="39" y="57"/>
                  <a:pt x="0" y="118"/>
                  <a:pt x="14" y="172"/>
                </a:cubicBezTo>
                <a:cubicBezTo>
                  <a:pt x="28" y="226"/>
                  <a:pt x="32" y="301"/>
                  <a:pt x="119" y="327"/>
                </a:cubicBezTo>
                <a:cubicBezTo>
                  <a:pt x="206" y="353"/>
                  <a:pt x="316" y="282"/>
                  <a:pt x="320" y="183"/>
                </a:cubicBezTo>
                <a:cubicBezTo>
                  <a:pt x="322" y="124"/>
                  <a:pt x="306" y="88"/>
                  <a:pt x="287" y="56"/>
                </a:cubicBezTo>
                <a:cubicBezTo>
                  <a:pt x="274" y="35"/>
                  <a:pt x="259" y="0"/>
                  <a:pt x="223" y="21"/>
                </a:cubicBezTo>
                <a:close/>
              </a:path>
            </a:pathLst>
          </a:cu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a:solidFill>
                <a:schemeClr val="tx1"/>
              </a:solidFill>
            </a:endParaRPr>
          </a:p>
        </p:txBody>
      </p:sp>
      <p:sp>
        <p:nvSpPr>
          <p:cNvPr id="75" name="TextBox 74">
            <a:extLst>
              <a:ext uri="{FF2B5EF4-FFF2-40B4-BE49-F238E27FC236}">
                <a16:creationId xmlns:a16="http://schemas.microsoft.com/office/drawing/2014/main" id="{E92082CD-B83F-48FB-8070-8FA0500FF4B6}"/>
              </a:ext>
            </a:extLst>
          </p:cNvPr>
          <p:cNvSpPr txBox="1"/>
          <p:nvPr/>
        </p:nvSpPr>
        <p:spPr>
          <a:xfrm>
            <a:off x="9555303" y="5106323"/>
            <a:ext cx="953878" cy="369332"/>
          </a:xfrm>
          <a:prstGeom prst="rect">
            <a:avLst/>
          </a:prstGeom>
        </p:spPr>
        <p:txBody>
          <a:bodyPr wrap="square" lIns="0" tIns="0" rIns="0" bIns="0" anchor="t">
            <a:spAutoFit/>
          </a:bodyPr>
          <a:lstStyle>
            <a:defPPr>
              <a:defRPr lang="en-US"/>
            </a:defPPr>
            <a:lvl1pPr>
              <a:defRPr sz="1600" i="1">
                <a:solidFill>
                  <a:srgbClr val="002060"/>
                </a:solidFill>
                <a:latin typeface="+mj-lt"/>
                <a:cs typeface="Segoe UI" panose="020B0502040204020203" pitchFamily="34" charset="0"/>
              </a:defRPr>
            </a:lvl1pPr>
          </a:lstStyle>
          <a:p>
            <a:pPr algn="ctr"/>
            <a:r>
              <a:rPr lang="en-US" sz="1200" b="1">
                <a:cs typeface="Segoe UI"/>
              </a:rPr>
              <a:t>London Campus</a:t>
            </a:r>
            <a:endParaRPr lang="en-US" sz="1200" b="1">
              <a:ea typeface="Calibri Light"/>
            </a:endParaRP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553489" y="4779717"/>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532204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TextBox 67">
            <a:extLst>
              <a:ext uri="{FF2B5EF4-FFF2-40B4-BE49-F238E27FC236}">
                <a16:creationId xmlns:a16="http://schemas.microsoft.com/office/drawing/2014/main" id="{810EFA2D-6666-27F0-4404-A1068422972C}"/>
              </a:ext>
            </a:extLst>
          </p:cNvPr>
          <p:cNvSpPr txBox="1"/>
          <p:nvPr/>
        </p:nvSpPr>
        <p:spPr>
          <a:xfrm>
            <a:off x="6503158" y="649480"/>
            <a:ext cx="4862447" cy="5546047"/>
          </a:xfrm>
          <a:prstGeom prst="rect">
            <a:avLst/>
          </a:prstGeom>
        </p:spPr>
        <p:txBody>
          <a:bodyPr vert="horz" lIns="91440" tIns="45720" rIns="91440" bIns="45720" rtlCol="0" anchor="ctr">
            <a:noAutofit/>
          </a:bodyPr>
          <a:lstStyle>
            <a:defPPr>
              <a:defRPr lang="en-US"/>
            </a:defPPr>
            <a:lvl1pPr>
              <a:defRPr sz="1600" i="1">
                <a:solidFill>
                  <a:srgbClr val="002060"/>
                </a:solidFill>
                <a:latin typeface="+mj-lt"/>
                <a:cs typeface="Segoe UI" panose="020B0502040204020203" pitchFamily="34" charset="0"/>
              </a:defRPr>
            </a:lvl1pPr>
          </a:lstStyle>
          <a:p>
            <a:pPr marL="285750" indent="-228600">
              <a:lnSpc>
                <a:spcPct val="90000"/>
              </a:lnSpc>
              <a:spcAft>
                <a:spcPts val="600"/>
              </a:spcAft>
              <a:buFont typeface="Arial" panose="020B0604020202020204" pitchFamily="34" charset="0"/>
              <a:buChar char="•"/>
            </a:pPr>
            <a:r>
              <a:rPr lang="en-US" sz="2000" b="1">
                <a:solidFill>
                  <a:srgbClr val="030553"/>
                </a:solidFill>
                <a:latin typeface="+mn-lt"/>
                <a:cs typeface="+mn-cs"/>
              </a:rPr>
              <a:t>Familiarity with emerging technologies (e.g., AI, automation tools) relevant to student services or engagement</a:t>
            </a:r>
            <a:endParaRPr lang="en-US" sz="2000" b="1">
              <a:solidFill>
                <a:srgbClr val="030553"/>
              </a:solidFill>
              <a:latin typeface="+mn-lt"/>
              <a:ea typeface="Calibri"/>
              <a:cs typeface="Calibri"/>
            </a:endParaRPr>
          </a:p>
          <a:p>
            <a:pPr marL="285750" indent="-228600">
              <a:lnSpc>
                <a:spcPct val="90000"/>
              </a:lnSpc>
              <a:spcAft>
                <a:spcPts val="600"/>
              </a:spcAft>
              <a:buFont typeface="Arial" panose="020B0604020202020204" pitchFamily="34" charset="0"/>
              <a:buChar char="•"/>
            </a:pPr>
            <a:r>
              <a:rPr lang="en-US" sz="2000" b="1">
                <a:solidFill>
                  <a:srgbClr val="030553"/>
                </a:solidFill>
                <a:latin typeface="+mn-lt"/>
                <a:cs typeface="+mn-cs"/>
              </a:rPr>
              <a:t>Experience managing technology-driven or innovative projects in a collaborative setting. </a:t>
            </a:r>
            <a:endParaRPr lang="en-US" sz="2000" b="1">
              <a:solidFill>
                <a:srgbClr val="030553"/>
              </a:solidFill>
              <a:latin typeface="+mn-lt"/>
              <a:ea typeface="Calibri"/>
              <a:cs typeface="Calibri"/>
            </a:endParaRPr>
          </a:p>
          <a:p>
            <a:pPr marL="285750" indent="-228600">
              <a:lnSpc>
                <a:spcPct val="90000"/>
              </a:lnSpc>
              <a:spcAft>
                <a:spcPts val="600"/>
              </a:spcAft>
              <a:buFont typeface="Arial" panose="020B0604020202020204" pitchFamily="34" charset="0"/>
              <a:buChar char="•"/>
            </a:pPr>
            <a:r>
              <a:rPr lang="en-US" sz="2000" b="1">
                <a:solidFill>
                  <a:srgbClr val="030553"/>
                </a:solidFill>
                <a:latin typeface="+mn-lt"/>
                <a:cs typeface="+mn-cs"/>
              </a:rPr>
              <a:t>The candidate should have a background in forming partnerships with diverse groups to promote innovation.</a:t>
            </a:r>
            <a:endParaRPr lang="en-US" sz="2000" b="1">
              <a:solidFill>
                <a:srgbClr val="030553"/>
              </a:solidFill>
              <a:latin typeface="+mn-lt"/>
              <a:ea typeface="Calibri"/>
              <a:cs typeface="Calibri"/>
            </a:endParaRPr>
          </a:p>
          <a:p>
            <a:pPr marL="57150">
              <a:lnSpc>
                <a:spcPct val="90000"/>
              </a:lnSpc>
              <a:spcAft>
                <a:spcPts val="600"/>
              </a:spcAft>
            </a:pPr>
            <a:r>
              <a:rPr lang="en-US" sz="2000" b="1">
                <a:solidFill>
                  <a:srgbClr val="030553"/>
                </a:solidFill>
                <a:latin typeface="+mn-lt"/>
                <a:ea typeface="Calibri"/>
                <a:cs typeface="Calibri"/>
              </a:rPr>
              <a:t>Innovation focus: </a:t>
            </a:r>
          </a:p>
          <a:p>
            <a:pPr marL="57150">
              <a:lnSpc>
                <a:spcPct val="90000"/>
              </a:lnSpc>
              <a:spcAft>
                <a:spcPts val="600"/>
              </a:spcAft>
            </a:pPr>
            <a:r>
              <a:rPr lang="en-US" sz="2000" b="1">
                <a:solidFill>
                  <a:srgbClr val="030553"/>
                </a:solidFill>
                <a:latin typeface="Calibri" panose="020F0502020204030204"/>
                <a:ea typeface="Calibri"/>
                <a:cs typeface="Calibri"/>
              </a:rPr>
              <a:t>This role seeks a candidate with a strong innovative mindset, capable of leading technological advancements and fostering creativity to ensure the Student Union thrives in a digitized world, as emphasized by the conference speaker. The criteria equip the candidate to deliver transformative initiatives that enhance the student experience. </a:t>
            </a:r>
            <a:endParaRPr lang="en-US" sz="2000">
              <a:latin typeface="Calibri"/>
              <a:ea typeface="Calibri"/>
              <a:cs typeface="Calibri"/>
            </a:endParaRPr>
          </a:p>
        </p:txBody>
      </p:sp>
      <p:grpSp>
        <p:nvGrpSpPr>
          <p:cNvPr id="73" name="Group 72" descr="This image is of an abstract shape. ">
            <a:extLst>
              <a:ext uri="{FF2B5EF4-FFF2-40B4-BE49-F238E27FC236}">
                <a16:creationId xmlns:a16="http://schemas.microsoft.com/office/drawing/2014/main" id="{5096D614-3E9F-A6A0-74AD-C7F535925217}"/>
              </a:ext>
            </a:extLst>
          </p:cNvPr>
          <p:cNvGrpSpPr/>
          <p:nvPr/>
        </p:nvGrpSpPr>
        <p:grpSpPr>
          <a:xfrm>
            <a:off x="-3018047" y="-2358596"/>
            <a:ext cx="7811486" cy="12105059"/>
            <a:chOff x="4855953" y="-2833465"/>
            <a:chExt cx="8948964" cy="12105059"/>
          </a:xfrm>
        </p:grpSpPr>
        <p:sp>
          <p:nvSpPr>
            <p:cNvPr id="70" name="Freeform 10">
              <a:extLst>
                <a:ext uri="{FF2B5EF4-FFF2-40B4-BE49-F238E27FC236}">
                  <a16:creationId xmlns:a16="http://schemas.microsoft.com/office/drawing/2014/main" id="{2ABB94E2-7558-C5F0-B6C3-0FB9DFF0C1E6}"/>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1" name="Freeform 11">
              <a:extLst>
                <a:ext uri="{FF2B5EF4-FFF2-40B4-BE49-F238E27FC236}">
                  <a16:creationId xmlns:a16="http://schemas.microsoft.com/office/drawing/2014/main" id="{C13ED460-2D29-33EA-7340-BA451F8E0CC0}"/>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72" name="Freeform 12">
              <a:extLst>
                <a:ext uri="{FF2B5EF4-FFF2-40B4-BE49-F238E27FC236}">
                  <a16:creationId xmlns:a16="http://schemas.microsoft.com/office/drawing/2014/main" id="{AACCD084-1A26-5CB2-AE7E-5C946468A5F4}"/>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46" name="Title 45">
            <a:extLst>
              <a:ext uri="{FF2B5EF4-FFF2-40B4-BE49-F238E27FC236}">
                <a16:creationId xmlns:a16="http://schemas.microsoft.com/office/drawing/2014/main" id="{740F1457-478F-D3B5-296C-FA12CFDDB6DC}"/>
              </a:ext>
            </a:extLst>
          </p:cNvPr>
          <p:cNvSpPr>
            <a:spLocks noGrp="1"/>
          </p:cNvSpPr>
          <p:nvPr>
            <p:ph type="title"/>
          </p:nvPr>
        </p:nvSpPr>
        <p:spPr>
          <a:xfrm>
            <a:off x="882373" y="1270690"/>
            <a:ext cx="2520123" cy="3335476"/>
          </a:xfrm>
        </p:spPr>
        <p:txBody>
          <a:bodyPr>
            <a:normAutofit/>
          </a:bodyPr>
          <a:lstStyle/>
          <a:p>
            <a:r>
              <a:rPr lang="en-GB" sz="3600" b="1">
                <a:solidFill>
                  <a:srgbClr val="002060"/>
                </a:solidFill>
                <a:latin typeface="Calibri"/>
                <a:ea typeface="Calibri"/>
                <a:cs typeface="Calibri"/>
              </a:rPr>
              <a:t>Desirable Criteria</a:t>
            </a:r>
            <a:endParaRPr lang="en-US" sz="3600" b="1">
              <a:solidFill>
                <a:srgbClr val="002060"/>
              </a:solidFill>
              <a:latin typeface="Calibri"/>
              <a:ea typeface="Calibri"/>
              <a:cs typeface="Calibri"/>
            </a:endParaRPr>
          </a:p>
        </p:txBody>
      </p:sp>
    </p:spTree>
    <p:extLst>
      <p:ext uri="{BB962C8B-B14F-4D97-AF65-F5344CB8AC3E}">
        <p14:creationId xmlns:p14="http://schemas.microsoft.com/office/powerpoint/2010/main" val="20175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250082" y="572738"/>
            <a:ext cx="5950054" cy="553998"/>
          </a:xfrm>
          <a:prstGeom prst="rect">
            <a:avLst/>
          </a:prstGeom>
          <a:noFill/>
        </p:spPr>
        <p:txBody>
          <a:bodyPr wrap="square" lIns="0" tIns="0" rIns="0" bIns="0" rtlCol="0" anchor="t">
            <a:spAutoFit/>
          </a:bodyPr>
          <a:lstStyle/>
          <a:p>
            <a:r>
              <a:rPr lang="en-US" sz="3600" b="1">
                <a:solidFill>
                  <a:srgbClr val="6313DC"/>
                </a:solidFill>
                <a:latin typeface="Calibri"/>
                <a:ea typeface="Calibri"/>
                <a:cs typeface="Calibri"/>
              </a:rPr>
              <a:t>Interview Questions</a:t>
            </a: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341415" y="1127613"/>
            <a:ext cx="8826198" cy="5224459"/>
            <a:chOff x="518433" y="1664309"/>
            <a:chExt cx="4470950" cy="2665565"/>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664309"/>
              <a:ext cx="4470950" cy="480364"/>
              <a:chOff x="518433" y="1823386"/>
              <a:chExt cx="4470950" cy="480364"/>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101D99-B002-4698-9C7E-C942B9AA2D39}"/>
                  </a:ext>
                </a:extLst>
              </p:cNvPr>
              <p:cNvSpPr/>
              <p:nvPr/>
            </p:nvSpPr>
            <p:spPr>
              <a:xfrm>
                <a:off x="1064871" y="1823386"/>
                <a:ext cx="3924512" cy="480364"/>
              </a:xfrm>
              <a:prstGeom prst="rect">
                <a:avLst/>
              </a:prstGeom>
            </p:spPr>
            <p:txBody>
              <a:bodyPr wrap="square" lIns="0" tIns="0" rIns="0" bIns="0" anchor="t">
                <a:spAutoFit/>
              </a:bodyPr>
              <a:lstStyle/>
              <a:p>
                <a:r>
                  <a:rPr lang="en-US" sz="2000" b="1">
                    <a:ea typeface="+mn-lt"/>
                    <a:cs typeface="+mn-lt"/>
                  </a:rPr>
                  <a:t>As an Innovation Support Officer at the UWTSD Student Union, what strategies would you employ to foster an open and collaborative atmosphere that promotes innovative ideas among students?</a:t>
                </a:r>
                <a:endParaRPr lang="en-US" sz="2000">
                  <a:ea typeface="Calibri" panose="020F0502020204030204"/>
                  <a:cs typeface="Calibri" panose="020F0502020204030204"/>
                </a:endParaRP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8433" y="2858532"/>
              <a:ext cx="4459151" cy="480365"/>
              <a:chOff x="518433" y="2800670"/>
              <a:chExt cx="4459151" cy="480365"/>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8433" y="284762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0C2221-E8A7-47E0-B2B2-5A6A32F96791}"/>
                  </a:ext>
                </a:extLst>
              </p:cNvPr>
              <p:cNvSpPr/>
              <p:nvPr/>
            </p:nvSpPr>
            <p:spPr>
              <a:xfrm>
                <a:off x="1069199" y="2800670"/>
                <a:ext cx="3908385" cy="480365"/>
              </a:xfrm>
              <a:prstGeom prst="rect">
                <a:avLst/>
              </a:prstGeom>
            </p:spPr>
            <p:txBody>
              <a:bodyPr wrap="square" lIns="0" tIns="0" rIns="0" bIns="0" anchor="t">
                <a:spAutoFit/>
              </a:bodyPr>
              <a:lstStyle/>
              <a:p>
                <a:r>
                  <a:rPr lang="en-US" sz="2000" b="1">
                    <a:ea typeface="+mn-lt"/>
                    <a:cs typeface="+mn-lt"/>
                  </a:rPr>
                  <a:t>Tell us about a time you faced a resistance to a new idea or technology you proposed. How did you handle it and what was the outcome?</a:t>
                </a:r>
                <a:endParaRPr lang="en-US" sz="2000" b="1">
                  <a:ea typeface="Calibri"/>
                  <a:cs typeface="Calibri"/>
                </a:endParaRP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8433" y="3858783"/>
              <a:ext cx="4465820" cy="471091"/>
              <a:chOff x="518433" y="3597907"/>
              <a:chExt cx="4465820" cy="471091"/>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8433" y="3727980"/>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17B45E-57F0-4725-89C0-3CD74A5097A3}"/>
                  </a:ext>
                </a:extLst>
              </p:cNvPr>
              <p:cNvSpPr/>
              <p:nvPr/>
            </p:nvSpPr>
            <p:spPr>
              <a:xfrm>
                <a:off x="1070366" y="3597907"/>
                <a:ext cx="3913887" cy="471091"/>
              </a:xfrm>
              <a:prstGeom prst="rect">
                <a:avLst/>
              </a:prstGeom>
            </p:spPr>
            <p:txBody>
              <a:bodyPr wrap="square" lIns="0" tIns="0" rIns="0" bIns="0" anchor="t">
                <a:spAutoFit/>
              </a:bodyPr>
              <a:lstStyle/>
              <a:p>
                <a:r>
                  <a:rPr lang="en-GB" sz="2000" b="1"/>
                  <a:t>How do you stay up to date with new technologies and digital tools? How would you decide which ones to bring into the UWTSD Students’ Union to improve student experience?</a:t>
                </a:r>
                <a:endParaRPr lang="en-US" sz="2000" b="1"/>
              </a:p>
            </p:txBody>
          </p:sp>
        </p:grpSp>
      </p:grp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35939" y="5582359"/>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8912942" y="-474870"/>
            <a:ext cx="4883057" cy="8346238"/>
            <a:chOff x="5231032" y="-439156"/>
            <a:chExt cx="696097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5231032" y="2696"/>
              <a:ext cx="6960969" cy="6810598"/>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a:t>Human resources slide 2</a:t>
            </a:r>
          </a:p>
        </p:txBody>
      </p:sp>
      <p:sp>
        <p:nvSpPr>
          <p:cNvPr id="13" name="Rectangle: Rounded Corners 12">
            <a:extLst>
              <a:ext uri="{FF2B5EF4-FFF2-40B4-BE49-F238E27FC236}">
                <a16:creationId xmlns:a16="http://schemas.microsoft.com/office/drawing/2014/main" id="{1973DC29-E301-139B-DBBF-74476B42DDFD}"/>
              </a:ext>
            </a:extLst>
          </p:cNvPr>
          <p:cNvSpPr/>
          <p:nvPr/>
        </p:nvSpPr>
        <p:spPr>
          <a:xfrm>
            <a:off x="381267" y="4541235"/>
            <a:ext cx="760381" cy="393577"/>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5">
            <a:extLst>
              <a:ext uri="{FF2B5EF4-FFF2-40B4-BE49-F238E27FC236}">
                <a16:creationId xmlns:a16="http://schemas.microsoft.com/office/drawing/2014/main" id="{FDD4DFC0-6F17-EE82-A38B-77E11E4A65D0}"/>
              </a:ext>
            </a:extLst>
          </p:cNvPr>
          <p:cNvSpPr/>
          <p:nvPr/>
        </p:nvSpPr>
        <p:spPr>
          <a:xfrm>
            <a:off x="337094" y="2533921"/>
            <a:ext cx="793511" cy="382534"/>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F2D6AA-C847-A9AF-2A6E-9F487D4FA894}"/>
              </a:ext>
            </a:extLst>
          </p:cNvPr>
          <p:cNvSpPr/>
          <p:nvPr/>
        </p:nvSpPr>
        <p:spPr>
          <a:xfrm>
            <a:off x="1431650" y="2264992"/>
            <a:ext cx="7731478" cy="923330"/>
          </a:xfrm>
          <a:prstGeom prst="rect">
            <a:avLst/>
          </a:prstGeom>
        </p:spPr>
        <p:txBody>
          <a:bodyPr wrap="square" lIns="0" tIns="0" rIns="0" bIns="0" anchor="t">
            <a:spAutoFit/>
          </a:bodyPr>
          <a:lstStyle/>
          <a:p>
            <a:r>
              <a:rPr lang="en-US" sz="2000" b="1">
                <a:ea typeface="+mn-lt"/>
                <a:cs typeface="+mn-lt"/>
              </a:rPr>
              <a:t>Can you give an example of a time you helped implement an innovative idea or project? What happened, and how would you apply a similar approach at the UWTSD Students’ Union?</a:t>
            </a:r>
            <a:endParaRPr lang="en-US" sz="2000" b="1"/>
          </a:p>
        </p:txBody>
      </p:sp>
      <p:sp>
        <p:nvSpPr>
          <p:cNvPr id="25" name="Rectangle 24">
            <a:extLst>
              <a:ext uri="{FF2B5EF4-FFF2-40B4-BE49-F238E27FC236}">
                <a16:creationId xmlns:a16="http://schemas.microsoft.com/office/drawing/2014/main" id="{5885FF9A-3A81-F80D-78D8-D1EC717B8DB1}"/>
              </a:ext>
            </a:extLst>
          </p:cNvPr>
          <p:cNvSpPr/>
          <p:nvPr/>
        </p:nvSpPr>
        <p:spPr>
          <a:xfrm>
            <a:off x="1431650" y="4327524"/>
            <a:ext cx="7497131" cy="923330"/>
          </a:xfrm>
          <a:prstGeom prst="rect">
            <a:avLst/>
          </a:prstGeom>
        </p:spPr>
        <p:txBody>
          <a:bodyPr wrap="square" lIns="0" tIns="0" rIns="0" bIns="0" anchor="t">
            <a:spAutoFit/>
          </a:bodyPr>
          <a:lstStyle/>
          <a:p>
            <a:r>
              <a:rPr lang="en-US" sz="2000" b="1" dirty="0">
                <a:ea typeface="+mn-lt"/>
                <a:cs typeface="+mn-lt"/>
              </a:rPr>
              <a:t>Describe a time when you worked with a diverse group of people (students, staff or external partners) to develop an innovative solution. What was your role and how did you promote good collaboration?</a:t>
            </a:r>
            <a:endParaRPr lang="en-US" sz="2000" b="1" dirty="0"/>
          </a:p>
        </p:txBody>
      </p:sp>
    </p:spTree>
    <p:extLst>
      <p:ext uri="{BB962C8B-B14F-4D97-AF65-F5344CB8AC3E}">
        <p14:creationId xmlns:p14="http://schemas.microsoft.com/office/powerpoint/2010/main" val="374390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a:t>Human resources slide 10</a:t>
            </a:r>
          </a:p>
        </p:txBody>
      </p:sp>
      <p:sp>
        <p:nvSpPr>
          <p:cNvPr id="3" name="TextBox 2">
            <a:extLst>
              <a:ext uri="{FF2B5EF4-FFF2-40B4-BE49-F238E27FC236}">
                <a16:creationId xmlns:a16="http://schemas.microsoft.com/office/drawing/2014/main" id="{9436B850-15F2-41BC-A54E-6E0F332F011D}"/>
              </a:ext>
            </a:extLst>
          </p:cNvPr>
          <p:cNvSpPr txBox="1"/>
          <p:nvPr/>
        </p:nvSpPr>
        <p:spPr>
          <a:xfrm>
            <a:off x="733192" y="4331033"/>
            <a:ext cx="4845708" cy="830997"/>
          </a:xfrm>
          <a:prstGeom prst="rect">
            <a:avLst/>
          </a:prstGeom>
          <a:noFill/>
        </p:spPr>
        <p:txBody>
          <a:bodyPr wrap="square" lIns="0" tIns="0" rIns="0" bIns="0" rtlCol="0" anchor="t">
            <a:spAutoFit/>
          </a:bodyPr>
          <a:lstStyle/>
          <a:p>
            <a:r>
              <a:rPr lang="en-US" sz="5400" b="1">
                <a:solidFill>
                  <a:srgbClr val="6313DC"/>
                </a:solidFill>
                <a:latin typeface="Segoe UI"/>
                <a:cs typeface="Segoe UI"/>
              </a:rPr>
              <a:t>Thank You</a:t>
            </a:r>
          </a:p>
        </p:txBody>
      </p:sp>
      <p:sp>
        <p:nvSpPr>
          <p:cNvPr id="4" name="Rectangle 3">
            <a:extLst>
              <a:ext uri="{FF2B5EF4-FFF2-40B4-BE49-F238E27FC236}">
                <a16:creationId xmlns:a16="http://schemas.microsoft.com/office/drawing/2014/main" id="{A9B74FAF-1757-48A8-BBFB-722E8E1D6FA4}"/>
              </a:ext>
            </a:extLst>
          </p:cNvPr>
          <p:cNvSpPr/>
          <p:nvPr/>
        </p:nvSpPr>
        <p:spPr>
          <a:xfrm>
            <a:off x="733192" y="5358396"/>
            <a:ext cx="3536195" cy="246221"/>
          </a:xfrm>
          <a:prstGeom prst="rect">
            <a:avLst/>
          </a:prstGeom>
        </p:spPr>
        <p:txBody>
          <a:bodyPr wrap="square" lIns="0" tIns="0" rIns="0" bIns="0" anchor="t">
            <a:spAutoFit/>
          </a:bodyPr>
          <a:lstStyle/>
          <a:p>
            <a:endParaRPr lang="en-US" sz="1600">
              <a:solidFill>
                <a:srgbClr val="000000"/>
              </a:solidFill>
              <a:latin typeface="+mj-lt"/>
              <a:ea typeface="Calibri Light"/>
              <a:cs typeface="Calibri Light"/>
            </a:endParaRPr>
          </a:p>
        </p:txBody>
      </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4855953" y="-2833465"/>
            <a:ext cx="8948964" cy="12105059"/>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35256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1421E6-0B73-4301-8D1C-0131DB42FA7F}">
  <ds:schemaRefs>
    <ds:schemaRef ds:uri="http://schemas.microsoft.com/sharepoint/v3/contenttype/forms"/>
  </ds:schemaRefs>
</ds:datastoreItem>
</file>

<file path=customXml/itemProps2.xml><?xml version="1.0" encoding="utf-8"?>
<ds:datastoreItem xmlns:ds="http://schemas.openxmlformats.org/officeDocument/2006/customXml" ds:itemID="{89900F64-9193-44F8-BD63-E681103777C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0CA4BDF-ECBC-4F8E-8F31-E58428FA4B7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Human resources slide 1</vt:lpstr>
      <vt:lpstr>Human resources slide 2</vt:lpstr>
      <vt:lpstr>Human resources slide 3</vt:lpstr>
      <vt:lpstr>Human resources slide 4</vt:lpstr>
      <vt:lpstr>Human resources slide 5</vt:lpstr>
      <vt:lpstr>Human resources slide 8</vt:lpstr>
      <vt:lpstr>Human resources slide 9</vt:lpstr>
      <vt:lpstr>Desirable Criteria</vt:lpstr>
      <vt:lpstr>Human resources slide 2</vt:lpstr>
      <vt:lpstr>Human resources slide 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269</cp:revision>
  <dcterms:created xsi:type="dcterms:W3CDTF">2026-02-21T15:36:17Z</dcterms:created>
  <dcterms:modified xsi:type="dcterms:W3CDTF">2026-02-28T13:20:55Z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