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mp4" ContentType="video/mp4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C9904"/>
    <a:srgbClr val="ED3F43"/>
    <a:srgbClr val="CC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896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8856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711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741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658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4838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632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906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248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28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676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31DB8-8FDD-46CF-B7E9-86242D446F20}" type="datetimeFigureOut">
              <a:rPr lang="en-GB" smtClean="0"/>
              <a:t>11/11/2018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782C17-1A02-4EA7-96F7-546B1CDA4F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859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g"/><Relationship Id="rId11" Type="http://schemas.openxmlformats.org/officeDocument/2006/relationships/image" Target="../media/image13.jp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jp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artanddesign/jonathanjonesblog/2009/jul/09/museums-internet-future" TargetMode="External"/><Relationship Id="rId2" Type="http://schemas.openxmlformats.org/officeDocument/2006/relationships/hyperlink" Target="https://www.vrfocus.com/2017/03/discover-two-million-years-of-history-with-the-british-museums-latest-vr-experien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irtual-reality.weebly.com/current-technology.html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britishmuseum.org/new-virtual-reality-tour-with-oculus/" TargetMode="External"/><Relationship Id="rId2" Type="http://schemas.openxmlformats.org/officeDocument/2006/relationships/hyperlink" Target="https://blog.britishmuseum.org/explore-ancient-egypt-in-our-virtual-reality-tour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technology/2017/oct/28/virtual-reality-headset-children-cognitive-proble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ikes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44353" end="3026.125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235200"/>
            <a:ext cx="12330113" cy="2387600"/>
          </a:xfrm>
        </p:spPr>
        <p:txBody>
          <a:bodyPr>
            <a:normAutofit fontScale="90000"/>
          </a:bodyPr>
          <a:lstStyle/>
          <a:p>
            <a:r>
              <a:rPr lang="en-GB" sz="400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Impact" panose="020B0806030902050204" pitchFamily="34" charset="0"/>
                <a:ea typeface="GLYPHICONS Halflings" panose="020B0604020202020204" pitchFamily="2" charset="0"/>
              </a:rPr>
              <a:t>Managing Change within Tourism Organisations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7300" spc="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mpact" panose="020B0806030902050204" pitchFamily="34" charset="0"/>
              </a:rPr>
              <a:t>Virtual Reality in </a:t>
            </a:r>
            <a:br>
              <a:rPr lang="en-GB" sz="7300" spc="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mpact" panose="020B0806030902050204" pitchFamily="34" charset="0"/>
              </a:rPr>
            </a:br>
            <a:r>
              <a:rPr lang="en-GB" sz="7300" spc="6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Impact" panose="020B0806030902050204" pitchFamily="34" charset="0"/>
              </a:rPr>
              <a:t>The British Museum </a:t>
            </a:r>
            <a:endParaRPr lang="en-GB" spc="600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Impact" panose="020B080603090205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3902478" y="5717227"/>
            <a:ext cx="9144000" cy="1655762"/>
          </a:xfrm>
        </p:spPr>
        <p:txBody>
          <a:bodyPr>
            <a:normAutofit/>
          </a:bodyPr>
          <a:lstStyle/>
          <a:p>
            <a:r>
              <a:rPr lang="en-GB" sz="2000" b="1" dirty="0" smtClean="0">
                <a:solidFill>
                  <a:srgbClr val="CC0066"/>
                </a:solidFill>
                <a:latin typeface="+mj-lt"/>
                <a:ea typeface="GLYPHICONS Halflings" panose="020B0604020202020204" pitchFamily="2" charset="0"/>
              </a:rPr>
              <a:t>Rhian Cook</a:t>
            </a:r>
          </a:p>
          <a:p>
            <a:r>
              <a:rPr lang="en-GB" sz="2000" b="1" dirty="0" err="1" smtClean="0">
                <a:solidFill>
                  <a:srgbClr val="CC0066"/>
                </a:solidFill>
                <a:latin typeface="+mj-lt"/>
                <a:ea typeface="GLYPHICONS Halflings" panose="020B0604020202020204" pitchFamily="2" charset="0"/>
              </a:rPr>
              <a:t>MTour</a:t>
            </a:r>
            <a:endParaRPr lang="en-GB" sz="2000" b="1" dirty="0" smtClean="0">
              <a:solidFill>
                <a:srgbClr val="CC0066"/>
              </a:solidFill>
              <a:latin typeface="+mj-lt"/>
              <a:ea typeface="GLYPHICONS Halflings" panose="020B0604020202020204" pitchFamily="2" charset="0"/>
            </a:endParaRPr>
          </a:p>
          <a:p>
            <a:r>
              <a:rPr lang="en-GB" sz="2000" b="1" dirty="0" smtClean="0">
                <a:solidFill>
                  <a:srgbClr val="CC0066"/>
                </a:solidFill>
                <a:latin typeface="+mj-lt"/>
                <a:ea typeface="GLYPHICONS Halflings" panose="020B0604020202020204" pitchFamily="2" charset="0"/>
              </a:rPr>
              <a:t>1703979 </a:t>
            </a:r>
          </a:p>
        </p:txBody>
      </p:sp>
    </p:spTree>
    <p:extLst>
      <p:ext uri="{BB962C8B-B14F-4D97-AF65-F5344CB8AC3E}">
        <p14:creationId xmlns:p14="http://schemas.microsoft.com/office/powerpoint/2010/main" val="3069696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224" b="12358"/>
          <a:stretch/>
        </p:blipFill>
        <p:spPr>
          <a:xfrm>
            <a:off x="0" y="1351120"/>
            <a:ext cx="12192000" cy="4367285"/>
          </a:xfrm>
          <a:prstGeom prst="rect">
            <a:avLst/>
          </a:prstGeom>
          <a:effectLst>
            <a:softEdge rad="127000"/>
          </a:effectLst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71" t="38716" r="10518" b="46478"/>
          <a:stretch/>
        </p:blipFill>
        <p:spPr>
          <a:xfrm>
            <a:off x="204716" y="79518"/>
            <a:ext cx="4012443" cy="76545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0" y="982634"/>
            <a:ext cx="11873553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2060"/>
                </a:solidFill>
                <a:latin typeface="Bahnschrift Light" panose="020B0502040204020203" pitchFamily="34" charset="0"/>
              </a:rPr>
              <a:t>The British Museum is England’s most popular museum; attracting 6.2 million visitors in the year 2016/2017 (Statista, 2018)</a:t>
            </a:r>
          </a:p>
          <a:p>
            <a:pPr>
              <a:lnSpc>
                <a:spcPct val="150000"/>
              </a:lnSpc>
            </a:pPr>
            <a:endParaRPr lang="en-GB" dirty="0" smtClean="0">
              <a:solidFill>
                <a:srgbClr val="002060"/>
              </a:solidFill>
              <a:latin typeface="Bahnschrift Light" panose="020B0502040204020203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2060"/>
                </a:solidFill>
                <a:latin typeface="Bahnschrift Light" panose="020B0502040204020203" pitchFamily="34" charset="0"/>
              </a:rPr>
              <a:t>First introduced augmented reality in 2009 with the SDDC and is the most extensive digital learning programme of any other UK museum or heritage site (Davis, 2013)</a:t>
            </a:r>
          </a:p>
          <a:p>
            <a:pPr>
              <a:lnSpc>
                <a:spcPct val="150000"/>
              </a:lnSpc>
            </a:pPr>
            <a:endParaRPr lang="en-GB" dirty="0" smtClean="0">
              <a:solidFill>
                <a:srgbClr val="002060"/>
              </a:solidFill>
              <a:latin typeface="Bahnschrift Light" panose="020B0502040204020203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2060"/>
                </a:solidFill>
                <a:latin typeface="Bahnschrift Light" panose="020B0502040204020203" pitchFamily="34" charset="0"/>
              </a:rPr>
              <a:t>Virtual reality was first introduced in August 2015. The biggest target market for augmented and virtual reality is the key stage 1 age group (7-11 year olds). History is compulsory at this age in the UK and so the British Museum has used VR exhibits to stimulate learning amongst children (Rae, 2016)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dirty="0">
              <a:solidFill>
                <a:srgbClr val="002060"/>
              </a:solidFill>
              <a:latin typeface="Bahnschrift Light" panose="020B0502040204020203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dirty="0" smtClean="0">
                <a:solidFill>
                  <a:srgbClr val="002060"/>
                </a:solidFill>
                <a:latin typeface="Bahnschrift Light" panose="020B0502040204020203" pitchFamily="34" charset="0"/>
              </a:rPr>
              <a:t>Developed in 2017, the Egyptian VR Gallery developed by the British Museum with Oculus is the first web-based museum tour of its kind. The technology allows the user to have the museum at their fingertips from anywhere in the world accessed via any device</a:t>
            </a:r>
            <a:endParaRPr lang="en-GB" dirty="0">
              <a:solidFill>
                <a:srgbClr val="002060"/>
              </a:solidFill>
              <a:latin typeface="Bahnschrift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2914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43" b="43373"/>
          <a:stretch/>
        </p:blipFill>
        <p:spPr>
          <a:xfrm>
            <a:off x="3142965" y="544228"/>
            <a:ext cx="5715000" cy="8734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1078" y="2306471"/>
            <a:ext cx="2478775" cy="24787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62" t="43493" r="5742" b="43133"/>
          <a:stretch/>
        </p:blipFill>
        <p:spPr>
          <a:xfrm rot="1520245">
            <a:off x="1720545" y="1905500"/>
            <a:ext cx="3210484" cy="39964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r="21509"/>
          <a:stretch/>
        </p:blipFill>
        <p:spPr>
          <a:xfrm rot="21213004">
            <a:off x="2328988" y="2498898"/>
            <a:ext cx="2243138" cy="127452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483933">
            <a:off x="1309646" y="2964793"/>
            <a:ext cx="3399470" cy="151608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9442084">
            <a:off x="1521514" y="3720604"/>
            <a:ext cx="3421480" cy="1724768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2" t="43731" r="5990" b="43612"/>
          <a:stretch/>
        </p:blipFill>
        <p:spPr>
          <a:xfrm rot="20583887">
            <a:off x="6884807" y="1902473"/>
            <a:ext cx="2967425" cy="42506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93605">
            <a:off x="7111321" y="2083883"/>
            <a:ext cx="2867010" cy="150882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90891">
            <a:off x="7250008" y="2971906"/>
            <a:ext cx="2880534" cy="124212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243172">
            <a:off x="7074737" y="3754619"/>
            <a:ext cx="3046394" cy="131364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318186">
            <a:off x="2043446" y="3546678"/>
            <a:ext cx="3363626" cy="303322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613076">
            <a:off x="6738142" y="3533594"/>
            <a:ext cx="3161153" cy="326148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27" t="33701" r="28429" b="34060"/>
          <a:stretch/>
        </p:blipFill>
        <p:spPr>
          <a:xfrm>
            <a:off x="578864" y="81586"/>
            <a:ext cx="1155545" cy="79187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95" t="36328" r="25323" b="34777"/>
          <a:stretch/>
        </p:blipFill>
        <p:spPr>
          <a:xfrm>
            <a:off x="9849799" y="143354"/>
            <a:ext cx="1384407" cy="775524"/>
          </a:xfrm>
          <a:prstGeom prst="rect">
            <a:avLst/>
          </a:prstGeom>
        </p:spPr>
      </p:pic>
      <p:sp>
        <p:nvSpPr>
          <p:cNvPr id="19" name="Rounded Rectangle 18"/>
          <p:cNvSpPr/>
          <p:nvPr/>
        </p:nvSpPr>
        <p:spPr>
          <a:xfrm>
            <a:off x="119162" y="960090"/>
            <a:ext cx="1737430" cy="980003"/>
          </a:xfrm>
          <a:prstGeom prst="roundRect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253764" y="972769"/>
            <a:ext cx="18057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1-Staying relevant in a digital World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9453" y="2140480"/>
            <a:ext cx="2267962" cy="905800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103993" y="2253314"/>
            <a:ext cx="22898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3-Engaging the Centennial generation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123" y="3255179"/>
            <a:ext cx="1272652" cy="914817"/>
          </a:xfrm>
          <a:prstGeom prst="rect">
            <a:avLst/>
          </a:prstGeom>
        </p:spPr>
      </p:pic>
      <p:sp>
        <p:nvSpPr>
          <p:cNvPr id="25" name="TextBox 24"/>
          <p:cNvSpPr txBox="1"/>
          <p:nvPr/>
        </p:nvSpPr>
        <p:spPr>
          <a:xfrm>
            <a:off x="72636" y="3246666"/>
            <a:ext cx="1514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2-Preserving cultural heritage 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4517" y="4370382"/>
            <a:ext cx="1552488" cy="1186894"/>
          </a:xfrm>
          <a:prstGeom prst="rect">
            <a:avLst/>
          </a:prstGeom>
        </p:spPr>
      </p:pic>
      <p:sp>
        <p:nvSpPr>
          <p:cNvPr id="27" name="TextBox 26"/>
          <p:cNvSpPr txBox="1"/>
          <p:nvPr/>
        </p:nvSpPr>
        <p:spPr>
          <a:xfrm>
            <a:off x="119162" y="4383294"/>
            <a:ext cx="14678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4-Bringing new dimensions to museums 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04374" y="5692681"/>
            <a:ext cx="2060126" cy="906563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459142" y="5945106"/>
            <a:ext cx="1733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5-Cost effective 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798861" y="1112600"/>
            <a:ext cx="2167436" cy="571705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9798861" y="1208202"/>
            <a:ext cx="2373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4-Flaws in technology 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108812" y="2306471"/>
            <a:ext cx="1564914" cy="666100"/>
          </a:xfrm>
          <a:prstGeom prst="rect">
            <a:avLst/>
          </a:prstGeom>
        </p:spPr>
      </p:pic>
      <p:sp>
        <p:nvSpPr>
          <p:cNvPr id="33" name="TextBox 32"/>
          <p:cNvSpPr txBox="1"/>
          <p:nvPr/>
        </p:nvSpPr>
        <p:spPr>
          <a:xfrm>
            <a:off x="10117215" y="2323136"/>
            <a:ext cx="1556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2</a:t>
            </a:r>
            <a:r>
              <a:rPr lang="en-GB" dirty="0" smtClean="0">
                <a:solidFill>
                  <a:srgbClr val="00B0F0"/>
                </a:solidFill>
              </a:rPr>
              <a:t>-Health and safety 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236453" y="3276076"/>
            <a:ext cx="1749704" cy="893919"/>
          </a:xfrm>
          <a:prstGeom prst="rect">
            <a:avLst/>
          </a:prstGeom>
        </p:spPr>
      </p:pic>
      <p:sp>
        <p:nvSpPr>
          <p:cNvPr id="35" name="TextBox 34"/>
          <p:cNvSpPr txBox="1"/>
          <p:nvPr/>
        </p:nvSpPr>
        <p:spPr>
          <a:xfrm>
            <a:off x="10256313" y="3284849"/>
            <a:ext cx="18239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1-VR lacks complexity of real objects 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36" name="Picture 35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076025" y="4479808"/>
            <a:ext cx="1890271" cy="1077468"/>
          </a:xfrm>
          <a:prstGeom prst="rect">
            <a:avLst/>
          </a:prstGeom>
        </p:spPr>
      </p:pic>
      <p:sp>
        <p:nvSpPr>
          <p:cNvPr id="37" name="TextBox 36"/>
          <p:cNvSpPr txBox="1"/>
          <p:nvPr/>
        </p:nvSpPr>
        <p:spPr>
          <a:xfrm>
            <a:off x="10108812" y="4545727"/>
            <a:ext cx="18861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F0"/>
                </a:solidFill>
              </a:rPr>
              <a:t>3</a:t>
            </a:r>
            <a:r>
              <a:rPr lang="en-GB" dirty="0" smtClean="0">
                <a:solidFill>
                  <a:srgbClr val="00B0F0"/>
                </a:solidFill>
              </a:rPr>
              <a:t>-Social issues – lack of communication 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667149" y="5775560"/>
            <a:ext cx="2299147" cy="905239"/>
          </a:xfrm>
          <a:prstGeom prst="rect">
            <a:avLst/>
          </a:prstGeom>
        </p:spPr>
      </p:pic>
      <p:sp>
        <p:nvSpPr>
          <p:cNvPr id="39" name="TextBox 38"/>
          <p:cNvSpPr txBox="1"/>
          <p:nvPr/>
        </p:nvSpPr>
        <p:spPr>
          <a:xfrm>
            <a:off x="9849799" y="5894824"/>
            <a:ext cx="21998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5-Not suitable for everyone </a:t>
            </a:r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24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9" grpId="0"/>
      <p:bldP spid="31" grpId="0"/>
      <p:bldP spid="33" grpId="0"/>
      <p:bldP spid="35" grpId="0"/>
      <p:bldP spid="37" grpId="0"/>
      <p:bldP spid="3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478" y="0"/>
            <a:ext cx="11778018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433015" y="4544703"/>
            <a:ext cx="846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Public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695432" y="3957850"/>
            <a:ext cx="655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Staff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741994" y="2415653"/>
            <a:ext cx="136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Volunteers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8427492" y="4148919"/>
            <a:ext cx="1951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Local Government 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550925" y="4544703"/>
            <a:ext cx="1555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25 Trustees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331959" y="4702917"/>
            <a:ext cx="1119116" cy="381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Director 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7854286" y="1995711"/>
            <a:ext cx="2961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Visit England/Visit Britain 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38836" y="5091879"/>
            <a:ext cx="12419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Tourists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1944805" y="5091879"/>
            <a:ext cx="1078173" cy="373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Schools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9171296" y="1177582"/>
            <a:ext cx="1644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Museum Members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298442" y="5136443"/>
            <a:ext cx="1392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Consultants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3364174" y="4539142"/>
            <a:ext cx="14807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Contributors/ Exhibitors 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10068635" y="4708900"/>
            <a:ext cx="1218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Samsung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8106770" y="5282272"/>
            <a:ext cx="3411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Department of Media and Culture 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859809" y="5783450"/>
            <a:ext cx="1419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Patrons 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6550925" y="5775739"/>
            <a:ext cx="1473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Sponsors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8024883" y="5929909"/>
            <a:ext cx="2613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Heritage Lottery Fund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1856096" y="1712793"/>
            <a:ext cx="20403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Minority Investors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4072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6154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3616420" y="2645942"/>
            <a:ext cx="4394816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39700" dist="38100" dir="11760000" sx="133000" sy="133000" algn="tl" rotWithShape="0">
                    <a:schemeClr val="bg1">
                      <a:lumMod val="50000"/>
                    </a:schemeClr>
                  </a:outerShdw>
                </a:effectLst>
              </a:rPr>
              <a:t>BREXIT?</a:t>
            </a:r>
            <a:endParaRPr lang="en-US" sz="96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139700" dist="38100" dir="11760000" sx="133000" sy="133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4454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026"/>
          <a:stretch/>
        </p:blipFill>
        <p:spPr>
          <a:xfrm>
            <a:off x="0" y="-1"/>
            <a:ext cx="12192000" cy="1156984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41853" t="30924" r="40630" b="39599"/>
          <a:stretch/>
        </p:blipFill>
        <p:spPr>
          <a:xfrm>
            <a:off x="3499469" y="1064525"/>
            <a:ext cx="5193061" cy="491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76430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2641979" cy="91776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0779" y="1692323"/>
            <a:ext cx="10515600" cy="435133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ALVA, 2017. Association of Leading Visitor Attractions. [Online] </a:t>
            </a:r>
          </a:p>
          <a:p>
            <a:pPr marL="0" indent="0">
              <a:buNone/>
            </a:pPr>
            <a:r>
              <a:rPr lang="en-GB" dirty="0" smtClean="0"/>
              <a:t>Available at: http://www.alva.org.uk/details.cfm?p=423</a:t>
            </a:r>
          </a:p>
          <a:p>
            <a:pPr marL="0" indent="0">
              <a:buNone/>
            </a:pPr>
            <a:r>
              <a:rPr lang="en-GB" dirty="0" smtClean="0"/>
              <a:t>[Accessed 11th November 2018].</a:t>
            </a:r>
          </a:p>
          <a:p>
            <a:r>
              <a:rPr lang="en-GB" dirty="0" err="1" smtClean="0"/>
              <a:t>Carrozzino</a:t>
            </a:r>
            <a:r>
              <a:rPr lang="en-GB" dirty="0" smtClean="0"/>
              <a:t>, M., 2010. Beyond virtual museums: Experiencing immersive virtual reality in museums. Journal of Cultural Heritage , 11(4), pp. 452-458.</a:t>
            </a:r>
          </a:p>
          <a:p>
            <a:r>
              <a:rPr lang="en-GB" dirty="0" smtClean="0"/>
              <a:t>Catherine Cassidy et al., 2017. A Digital Museum Infrastructure for Preserving Community Collections from Climate Change. </a:t>
            </a:r>
            <a:r>
              <a:rPr lang="en-GB" dirty="0" err="1" smtClean="0"/>
              <a:t>St.Andrews</a:t>
            </a:r>
            <a:r>
              <a:rPr lang="en-GB" dirty="0" smtClean="0"/>
              <a:t>, St Andrews Research Repository.</a:t>
            </a:r>
          </a:p>
          <a:p>
            <a:r>
              <a:rPr lang="en-GB" dirty="0" smtClean="0"/>
              <a:t>Davis, B., 2013. The British Museum: five lessons in augmented reality. [Online] </a:t>
            </a:r>
          </a:p>
          <a:p>
            <a:pPr marL="0" indent="0">
              <a:buNone/>
            </a:pPr>
            <a:r>
              <a:rPr lang="en-GB" dirty="0" smtClean="0"/>
              <a:t>Available at: https://econsultancy.com/the-british-museum-five-lessons-in-augmented-reality/</a:t>
            </a:r>
          </a:p>
          <a:p>
            <a:pPr marL="0" indent="0">
              <a:buNone/>
            </a:pPr>
            <a:r>
              <a:rPr lang="en-GB" dirty="0" smtClean="0"/>
              <a:t>[Accessed 22 October 2018].</a:t>
            </a:r>
          </a:p>
          <a:p>
            <a:r>
              <a:rPr lang="en-GB" dirty="0" smtClean="0"/>
              <a:t>Forbes , 2018. Is Virtual Reality The Future Of Field Trips?. [Online] </a:t>
            </a:r>
          </a:p>
          <a:p>
            <a:pPr marL="0" indent="0">
              <a:buNone/>
            </a:pPr>
            <a:r>
              <a:rPr lang="en-GB" dirty="0" smtClean="0"/>
              <a:t>Available at: https://www.forbes.com/sites/mikemcshane/2018/06/13/is-virtual-reality-the-future-of-field-trips/#282df391809f</a:t>
            </a:r>
          </a:p>
          <a:p>
            <a:pPr marL="0" indent="0">
              <a:buNone/>
            </a:pPr>
            <a:r>
              <a:rPr lang="en-GB" dirty="0" smtClean="0"/>
              <a:t>[Accessed 5th November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445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3804"/>
            <a:ext cx="10515600" cy="1325563"/>
          </a:xfrm>
        </p:spPr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19367"/>
            <a:ext cx="10515600" cy="5595582"/>
          </a:xfrm>
        </p:spPr>
        <p:txBody>
          <a:bodyPr>
            <a:normAutofit fontScale="62500" lnSpcReduction="20000"/>
          </a:bodyPr>
          <a:lstStyle/>
          <a:p>
            <a:r>
              <a:rPr lang="en-GB" dirty="0" err="1" smtClean="0"/>
              <a:t>Guttentag</a:t>
            </a:r>
            <a:r>
              <a:rPr lang="en-GB" dirty="0" smtClean="0"/>
              <a:t>, D. A., 2010. Virtual reality: Applications and implications for tourism. Tourism Management , 31(5), pp. 637-651.</a:t>
            </a:r>
          </a:p>
          <a:p>
            <a:r>
              <a:rPr lang="en-GB" dirty="0" smtClean="0"/>
              <a:t>Hills-Duty, R., 2017 . Discover Two Million Years of History with the British Museum’s latest VR experience. [Online] </a:t>
            </a:r>
          </a:p>
          <a:p>
            <a:pPr marL="0" indent="0">
              <a:buNone/>
            </a:pPr>
            <a:r>
              <a:rPr lang="en-GB" dirty="0" smtClean="0"/>
              <a:t>Available at: </a:t>
            </a:r>
            <a:r>
              <a:rPr lang="en-GB" dirty="0" smtClean="0">
                <a:hlinkClick r:id="rId2"/>
              </a:rPr>
              <a:t>https://www.vrfocus.com/2017/03/discover-two-million-years-of-history-with-the-british-museums-latest-vr-experience/</a:t>
            </a:r>
            <a:r>
              <a:rPr lang="en-GB" dirty="0" smtClean="0"/>
              <a:t> [Accessed 7th November 2018].</a:t>
            </a:r>
          </a:p>
          <a:p>
            <a:r>
              <a:rPr lang="en-GB" dirty="0" smtClean="0"/>
              <a:t>Jones, J., 2009. The Guardian. [Online] </a:t>
            </a:r>
          </a:p>
          <a:p>
            <a:pPr marL="0" indent="0">
              <a:buNone/>
            </a:pPr>
            <a:r>
              <a:rPr lang="en-GB" dirty="0" smtClean="0"/>
              <a:t>Available at: </a:t>
            </a:r>
            <a:r>
              <a:rPr lang="en-GB" dirty="0" smtClean="0">
                <a:hlinkClick r:id="rId3"/>
              </a:rPr>
              <a:t>https://www.theguardian.com/artanddesign/jonathanjonesblog/2009/jul/09/museums-internet-future</a:t>
            </a:r>
            <a:r>
              <a:rPr lang="en-GB" dirty="0" smtClean="0"/>
              <a:t> [Accessed 3rd November 2018].</a:t>
            </a:r>
          </a:p>
          <a:p>
            <a:r>
              <a:rPr lang="en-GB" dirty="0" smtClean="0"/>
              <a:t>José Paulo Guerra, M. M. P. C. B., 2015. VIRTUAL REALITY - SHOWS A NEW VISION FOR TOURISM AND HERITAGE. European Scientific Journal , pp. 50-54.</a:t>
            </a:r>
          </a:p>
          <a:p>
            <a:r>
              <a:rPr lang="en-GB" dirty="0" smtClean="0"/>
              <a:t>Juno Rae, L. E., 2016. Virtual reality at the British Museum: what is the value of virtual reality environments for learning by children and young people, schools and families?, USA: Museums and the Web .</a:t>
            </a:r>
          </a:p>
          <a:p>
            <a:r>
              <a:rPr lang="en-GB" dirty="0" err="1" smtClean="0"/>
              <a:t>Kaweroa</a:t>
            </a:r>
            <a:r>
              <a:rPr lang="en-GB" dirty="0" smtClean="0"/>
              <a:t>, B., 2014 . Virtual Reality. [Online]  Available at: </a:t>
            </a:r>
            <a:r>
              <a:rPr lang="en-GB" dirty="0" smtClean="0">
                <a:hlinkClick r:id="rId4"/>
              </a:rPr>
              <a:t>https://virtual-reality.weebly.com/current-technology.html</a:t>
            </a:r>
            <a:r>
              <a:rPr lang="en-GB" dirty="0" smtClean="0"/>
              <a:t> [Accessed 3rd November 2018].</a:t>
            </a:r>
          </a:p>
          <a:p>
            <a:r>
              <a:rPr lang="en-GB" dirty="0" smtClean="0"/>
              <a:t>Pebble Studios , 2017. How can virtual reality be applied to museums?. [Online]  Available at: https://www.pebblestudios.co.uk/2017/07/29/how-can-virtual-reality-be-applied-to-museums/[Accessed 22nd October 2018].</a:t>
            </a:r>
          </a:p>
          <a:p>
            <a:r>
              <a:rPr lang="en-GB" dirty="0" err="1" smtClean="0"/>
              <a:t>Roussou</a:t>
            </a:r>
            <a:r>
              <a:rPr lang="en-GB" dirty="0" smtClean="0"/>
              <a:t>, M., 2013. Virtual Reality in the Museum. Immersive Interactive Virtual Reality in the Museum, 1(1), pp. 1-3.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9430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60060"/>
            <a:ext cx="10515600" cy="5697940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Smyth, H., 2008. The credibility gap in stakeholder management: ethics and evidence of relationship management. Construction Management and Economics , 26(6), pp. 633-643.</a:t>
            </a:r>
          </a:p>
          <a:p>
            <a:r>
              <a:rPr lang="en-GB" dirty="0" smtClean="0"/>
              <a:t>Statista, 2018. Number of Visitors to the British Museum in London, England between 2008/09 and 2016/17. [Online] Available at: https://www.statista.com/statistics/422343/british-museum-visitor-numbers-uk/[Accessed 22 October 2018].</a:t>
            </a:r>
          </a:p>
          <a:p>
            <a:r>
              <a:rPr lang="en-GB" dirty="0" err="1" smtClean="0"/>
              <a:t>Sylaiou</a:t>
            </a:r>
            <a:r>
              <a:rPr lang="en-GB" dirty="0" smtClean="0"/>
              <a:t> </a:t>
            </a:r>
            <a:r>
              <a:rPr lang="en-GB" dirty="0" err="1" smtClean="0"/>
              <a:t>Styliani</a:t>
            </a:r>
            <a:r>
              <a:rPr lang="en-GB" dirty="0" smtClean="0"/>
              <a:t>, L. F. K. K. ,. P. P., 2009. Virtual museums, a survey and some issues for consideration. Journal of Culture and Heritage, Volume 10, pp. 525-526.</a:t>
            </a:r>
          </a:p>
          <a:p>
            <a:r>
              <a:rPr lang="en-GB" dirty="0" smtClean="0"/>
              <a:t>The British Museum , 2017. Explore ancient Egypt in our Virtual Reality tour. [Online] </a:t>
            </a:r>
            <a:r>
              <a:rPr lang="en-GB" dirty="0" smtClean="0">
                <a:hlinkClick r:id="rId2"/>
              </a:rPr>
              <a:t>https://blog.britishmuseum.org/explore-ancient-egypt-in-our-virtual-reality-tour/</a:t>
            </a:r>
            <a:r>
              <a:rPr lang="en-GB" dirty="0" smtClean="0"/>
              <a:t> Accessed 10th November 2018].</a:t>
            </a:r>
          </a:p>
          <a:p>
            <a:r>
              <a:rPr lang="en-GB" dirty="0" smtClean="0"/>
              <a:t>The British Museum, 2017. New Virtual Reality tour of the Museum with Oculus. [Online] Available at: </a:t>
            </a:r>
            <a:r>
              <a:rPr lang="en-GB" dirty="0" smtClean="0">
                <a:hlinkClick r:id="rId3"/>
              </a:rPr>
              <a:t>https://blog.britishmuseum.org/new-virtual-reality-tour-with-oculus/</a:t>
            </a:r>
            <a:r>
              <a:rPr lang="en-GB" dirty="0" smtClean="0"/>
              <a:t> Accessed 5th November 2018].</a:t>
            </a:r>
          </a:p>
          <a:p>
            <a:r>
              <a:rPr lang="en-GB" dirty="0" smtClean="0"/>
              <a:t>The Green Brain, 2015. A Preliminary Report, London : The British Museum .</a:t>
            </a:r>
          </a:p>
          <a:p>
            <a:r>
              <a:rPr lang="en-GB" dirty="0" smtClean="0"/>
              <a:t>The Guardian , 2017. Virtual reality headsets could put children’s health at risk. [Online]  Available at: </a:t>
            </a:r>
            <a:r>
              <a:rPr lang="en-GB" dirty="0" smtClean="0">
                <a:hlinkClick r:id="rId4"/>
              </a:rPr>
              <a:t>https://www.theguardian.com/technology/2017/oct/28/virtual-reality-headset-children-cognitive-problems</a:t>
            </a:r>
            <a:r>
              <a:rPr lang="en-GB" dirty="0" smtClean="0"/>
              <a:t> [Accessed 8th November 2018].</a:t>
            </a:r>
          </a:p>
          <a:p>
            <a:r>
              <a:rPr lang="en-GB" dirty="0" smtClean="0"/>
              <a:t>Visit England , 2018. Visitor Attraction Trends in England 2017 - Full Report, London: Visit Britain.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84401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1840</TotalTime>
  <Words>861</Words>
  <Application>Microsoft Office PowerPoint</Application>
  <PresentationFormat>Widescreen</PresentationFormat>
  <Paragraphs>72</Paragraphs>
  <Slides>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Bahnschrift Light</vt:lpstr>
      <vt:lpstr>Calibri</vt:lpstr>
      <vt:lpstr>Calibri Light</vt:lpstr>
      <vt:lpstr>GLYPHICONS Halflings</vt:lpstr>
      <vt:lpstr>Impact</vt:lpstr>
      <vt:lpstr>Wingdings</vt:lpstr>
      <vt:lpstr>Office Theme</vt:lpstr>
      <vt:lpstr>Managing Change within Tourism Organisations    Virtual Reality in  The British Museum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Change within Tourism Organisations    Virtual Reality in  The British Museum</dc:title>
  <dc:creator>Rhian</dc:creator>
  <cp:lastModifiedBy>Rhian</cp:lastModifiedBy>
  <cp:revision>20</cp:revision>
  <dcterms:created xsi:type="dcterms:W3CDTF">2018-11-11T15:44:03Z</dcterms:created>
  <dcterms:modified xsi:type="dcterms:W3CDTF">2018-11-12T22:24:45Z</dcterms:modified>
</cp:coreProperties>
</file>