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0" r:id="rId1"/>
  </p:sldMasterIdLst>
  <p:notesMasterIdLst>
    <p:notesMasterId r:id="rId9"/>
  </p:notesMasterIdLst>
  <p:sldIdLst>
    <p:sldId id="256" r:id="rId2"/>
    <p:sldId id="257" r:id="rId3"/>
    <p:sldId id="261" r:id="rId4"/>
    <p:sldId id="262" r:id="rId5"/>
    <p:sldId id="263" r:id="rId6"/>
    <p:sldId id="264" r:id="rId7"/>
    <p:sldId id="265" r:id="rId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F7262B5-CD07-49D2-AB81-CDD86AE562E9}">
          <p14:sldIdLst>
            <p14:sldId id="256"/>
            <p14:sldId id="257"/>
            <p14:sldId id="261"/>
            <p14:sldId id="262"/>
            <p14:sldId id="263"/>
            <p14:sldId id="264"/>
            <p14:sldId id="265"/>
          </p14:sldIdLst>
        </p14:section>
      </p14:sectionLst>
    </p:ex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0065"/>
    <a:srgbClr val="FF2D96"/>
    <a:srgbClr val="CC0066"/>
    <a:srgbClr val="CC0000"/>
    <a:srgbClr val="1D3A00"/>
    <a:srgbClr val="FE9202"/>
    <a:srgbClr val="D47A02"/>
    <a:srgbClr val="5EEC3C"/>
    <a:srgbClr val="E6B254"/>
    <a:srgbClr val="BF7E3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33C1DB-04D5-4E00-99E6-F61C2DAE31C5}" v="1" dt="2026-07-13T08:33:00.010"/>
  </p1510:revLst>
</p1510:revInfo>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680" y="5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These types of problems can lead to lower collaboration, decreased productivity and more risk for error while handling critical resident details. Hence, this presentation examines various applications in the Microsoft 365 suite and which of these is best for each workplace task. The purpose is to enhance communication, collaboration, document management and the general effectiveness of Riverdale Nursing Home and in turn uphold the provision of safe, effective and quality care within the home.</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696284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can slow down access to essential patient records, lead to communication mistakes and decrease operational efficiency. Installing a secure storage solution safeguards sensitive resident data, enhances GDPR regulations, and enables improved data protection. It is also designed to allow authorised users to effortlessly retrieve reliable, time-to-date documentation which supports communication, collaboration and the quality of patient care whilst maintaining the continuity of care throughout the nursing home.</a:t>
            </a:r>
            <a:endParaRPr lang="en-IN" b="0" dirty="0">
              <a:effectLst/>
            </a:endParaRPr>
          </a:p>
          <a:p>
            <a:br>
              <a:rPr lang="en-IN" dirty="0"/>
            </a:b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3603598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While Microsoft Teams is intended for communication, document creation using Word, planning and data management using Excel or training on topics using PowerPoint, OneDrive is strictly for secure document storage and controlled sharing. At Riverdale, nurses are able to update the care plan for residents instantaneously, managers can send safeguarding policy and administrative staff can have access to the latest inspection document and policy in security. Thus, all authorised employees have access to one version of every file that is accurate and up-to-date, which increases efficiency, collaboration and communication.</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2796585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Overall, the benefits of Microsoft OneDrive outweigh its limitations for Riverdale Nursing Home. Cloud storage and automatic synchronisation and real-time collaboration, provides staff across two buildings immediate access to accurate and real-time information to enhance communication and provide continuity of care. While there are some challenges like internet dependency, staff training and cybersecurity risks, these can be overcome with reliable network infrastructure, regular cybersecurity training and proper access controls. As such, OneDrive is an effective, secure and usable solution for personal healthcare information management.</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3984795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While legal and reliable Internet connections, staff training and proper data security solutions are necessary for successful implementation, far outweigh the efforts involved are the long-term benefits. If Riverdale Nursing Home uses each tool for its purpose, it can enhance collaboration, safeguard provider client privacy details, provide accurate document administration and aid the entire delivery of safe and secure, efficient and high quality person-centred services for all residents.</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4058414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77622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596504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032912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074F12-AA26-4AC8-9962-C36BB8F32554}"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88245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76616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3074F12-AA26-4AC8-9962-C36BB8F32554}"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356143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070027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GB"/>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35042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074166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054104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3997250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203136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7667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841794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41891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2">
            <a:extLst>
              <a:ext uri="{FF2B5EF4-FFF2-40B4-BE49-F238E27FC236}">
                <a16:creationId xmlns:a16="http://schemas.microsoft.com/office/drawing/2014/main" id="{8391FF51-25DD-1E50-A174-651BCC00129C}"/>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40164" y="2769394"/>
            <a:ext cx="1463675" cy="392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3014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53074F12-AA26-4AC8-9962-C36BB8F32554}" type="datetimeFigureOut">
              <a:rPr lang="en-US" smtClean="0"/>
              <a:pPr/>
              <a:t>7/13/2026</a:t>
            </a:fld>
            <a:endParaRPr lang="en-US"/>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B82CCC60-E8CD-4174-8B1A-7DF615B22EEF}" type="slidenum">
              <a:rPr lang="en-US" smtClean="0"/>
              <a:pPr/>
              <a:t>‹#›</a:t>
            </a:fld>
            <a:endParaRPr lang="en-US"/>
          </a:p>
        </p:txBody>
      </p:sp>
      <p:sp>
        <p:nvSpPr>
          <p:cNvPr id="8" name="TextBox 7">
            <a:extLst>
              <a:ext uri="{FF2B5EF4-FFF2-40B4-BE49-F238E27FC236}">
                <a16:creationId xmlns:a16="http://schemas.microsoft.com/office/drawing/2014/main" id="{8435DB70-361C-B1B2-7BE2-DF53569848E8}"/>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567652354"/>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555" y="1044700"/>
            <a:ext cx="8093365" cy="2137870"/>
          </a:xfrm>
        </p:spPr>
        <p:txBody>
          <a:bodyPr>
            <a:noAutofit/>
          </a:bodyPr>
          <a:lstStyle/>
          <a:p>
            <a:pPr algn="ctr"/>
            <a:br>
              <a:rPr lang="en-US" sz="3200" dirty="0">
                <a:solidFill>
                  <a:srgbClr val="1A1A1A"/>
                </a:solidFill>
                <a:latin typeface="Calibri" pitchFamily="34" charset="0"/>
                <a:ea typeface="Calibri" pitchFamily="34" charset="-122"/>
                <a:cs typeface="Calibri" pitchFamily="34" charset="-120"/>
              </a:rPr>
            </a:br>
            <a:br>
              <a:rPr lang="en-US" sz="3200" dirty="0"/>
            </a:br>
            <a:br>
              <a:rPr lang="en-IN" sz="32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br>
              <a:rPr lang="en-IN" sz="2800" b="1" i="1" dirty="0"/>
            </a:br>
            <a:r>
              <a:rPr lang="en-US" sz="2800" b="1" dirty="0">
                <a:solidFill>
                  <a:srgbClr val="1A1A1A"/>
                </a:solidFill>
                <a:latin typeface="Calibri" panose="020F0502020204030204" pitchFamily="34" charset="0"/>
                <a:ea typeface="Calibri" panose="020F0502020204030204" pitchFamily="34" charset="0"/>
                <a:cs typeface="Calibri" panose="020F0502020204030204" pitchFamily="34" charset="0"/>
              </a:rPr>
              <a:t>Digital Skills and Research Methods</a:t>
            </a:r>
            <a:br>
              <a:rPr lang="en-US" sz="2800" b="1" dirty="0">
                <a:latin typeface="Calibri" panose="020F0502020204030204" pitchFamily="34" charset="0"/>
                <a:ea typeface="Calibri" panose="020F0502020204030204" pitchFamily="34" charset="0"/>
                <a:cs typeface="Calibri" panose="020F0502020204030204" pitchFamily="34" charset="0"/>
              </a:rPr>
            </a:br>
            <a:r>
              <a:rPr lang="en-US" sz="2800" b="1" dirty="0">
                <a:solidFill>
                  <a:srgbClr val="1A1A1A"/>
                </a:solidFill>
                <a:latin typeface="Calibri" panose="020F0502020204030204" pitchFamily="34" charset="0"/>
                <a:ea typeface="Calibri" panose="020F0502020204030204" pitchFamily="34" charset="0"/>
                <a:cs typeface="Calibri" panose="020F0502020204030204" pitchFamily="34" charset="0"/>
              </a:rPr>
              <a:t>LCHS4007</a:t>
            </a:r>
            <a:br>
              <a:rPr lang="en-IN" sz="2800" dirty="0">
                <a:latin typeface="Calibri" panose="020F0502020204030204" pitchFamily="34" charset="0"/>
                <a:ea typeface="Calibri" panose="020F0502020204030204" pitchFamily="34" charset="0"/>
                <a:cs typeface="Calibri" panose="020F0502020204030204" pitchFamily="34" charset="0"/>
              </a:rPr>
            </a:br>
            <a:br>
              <a:rPr lang="en-IN" sz="2800" dirty="0"/>
            </a:br>
            <a:br>
              <a:rPr lang="en-IN" sz="2800" dirty="0"/>
            </a:br>
            <a:endParaRPr lang="en-US" sz="2800" dirty="0"/>
          </a:p>
        </p:txBody>
      </p:sp>
      <p:sp>
        <p:nvSpPr>
          <p:cNvPr id="3" name="Subtitle 2"/>
          <p:cNvSpPr>
            <a:spLocks noGrp="1"/>
          </p:cNvSpPr>
          <p:nvPr>
            <p:ph type="subTitle" idx="1"/>
          </p:nvPr>
        </p:nvSpPr>
        <p:spPr>
          <a:xfrm>
            <a:off x="448966" y="2266340"/>
            <a:ext cx="6413610" cy="2760574"/>
          </a:xfrm>
        </p:spPr>
        <p:txBody>
          <a:bodyPr>
            <a:normAutofit/>
          </a:bodyPr>
          <a:lstStyle/>
          <a:p>
            <a:pPr lvl="0" algn="l"/>
            <a:r>
              <a:rPr lang="en-US" sz="1800" dirty="0">
                <a:solidFill>
                  <a:srgbClr val="1A1A1A"/>
                </a:solidFill>
                <a:latin typeface="Calibri" panose="020F0502020204030204" pitchFamily="34" charset="0"/>
                <a:ea typeface="Calibri" panose="020F0502020204030204" pitchFamily="34" charset="0"/>
                <a:cs typeface="Calibri" panose="020F0502020204030204" pitchFamily="34" charset="0"/>
              </a:rPr>
              <a:t>Component 1: Group Presentation 4 
</a:t>
            </a:r>
            <a:r>
              <a:rPr lang="en-US" sz="1800" dirty="0" err="1">
                <a:solidFill>
                  <a:srgbClr val="1A1A1A"/>
                </a:solidFill>
                <a:latin typeface="Calibri" panose="020F0502020204030204" pitchFamily="34" charset="0"/>
                <a:ea typeface="Calibri" panose="020F0502020204030204" pitchFamily="34" charset="0"/>
                <a:cs typeface="Calibri" panose="020F0502020204030204" pitchFamily="34" charset="0"/>
              </a:rPr>
              <a:t>Programme</a:t>
            </a:r>
            <a:r>
              <a:rPr lang="en-US" sz="1800" dirty="0">
                <a:solidFill>
                  <a:srgbClr val="1A1A1A"/>
                </a:solidFill>
                <a:latin typeface="Calibri" panose="020F0502020204030204" pitchFamily="34" charset="0"/>
                <a:ea typeface="Calibri" panose="020F0502020204030204" pitchFamily="34" charset="0"/>
                <a:cs typeface="Calibri" panose="020F0502020204030204" pitchFamily="34" charset="0"/>
              </a:rPr>
              <a:t>: Certificate of Higher Education Skills for the Workplace (Health &amp; Social Care)
Lecturer: </a:t>
            </a:r>
            <a:r>
              <a:rPr lang="en-GB" sz="1800" cap="none" dirty="0">
                <a:solidFill>
                  <a:srgbClr val="000000"/>
                </a:solidFill>
                <a:latin typeface="Calibri" panose="020F0502020204030204" pitchFamily="34" charset="0"/>
                <a:ea typeface="Calibri" panose="020F0502020204030204" pitchFamily="34" charset="0"/>
                <a:cs typeface="Calibri" panose="020F0502020204030204" pitchFamily="34" charset="0"/>
              </a:rPr>
              <a:t>Kwame Assa-Agyei</a:t>
            </a:r>
          </a:p>
          <a:p>
            <a:pPr lvl="0" algn="l"/>
            <a:r>
              <a:rPr lang="en-US" sz="1800" dirty="0">
                <a:solidFill>
                  <a:srgbClr val="1A1A1A"/>
                </a:solidFill>
                <a:latin typeface="Calibri" panose="020F0502020204030204" pitchFamily="34" charset="0"/>
                <a:ea typeface="Calibri" panose="020F0502020204030204" pitchFamily="34" charset="0"/>
                <a:cs typeface="Calibri" panose="020F0502020204030204" pitchFamily="34" charset="0"/>
              </a:rPr>
              <a:t>Presenter: </a:t>
            </a:r>
            <a:r>
              <a:rPr lang="en-US" sz="1800">
                <a:solidFill>
                  <a:srgbClr val="1A1A1A"/>
                </a:solidFill>
                <a:latin typeface="Calibri" panose="020F0502020204030204" pitchFamily="34" charset="0"/>
                <a:ea typeface="Calibri" panose="020F0502020204030204" pitchFamily="34" charset="0"/>
                <a:cs typeface="Calibri" panose="020F0502020204030204" pitchFamily="34" charset="0"/>
              </a:rPr>
              <a:t>Yuliia Bohdanova </a:t>
            </a:r>
          </a:p>
          <a:p>
            <a:pPr lvl="0" algn="l"/>
            <a:r>
              <a:rPr lang="en-US" sz="1800">
                <a:solidFill>
                  <a:srgbClr val="1A1A1A"/>
                </a:solidFill>
                <a:latin typeface="Calibri" panose="020F0502020204030204" pitchFamily="34" charset="0"/>
                <a:ea typeface="Calibri" panose="020F0502020204030204" pitchFamily="34" charset="0"/>
                <a:cs typeface="Calibri" panose="020F0502020204030204" pitchFamily="34" charset="0"/>
              </a:rPr>
              <a:t>Submission</a:t>
            </a:r>
            <a:r>
              <a:rPr lang="en-US" sz="1800" dirty="0">
                <a:solidFill>
                  <a:srgbClr val="1A1A1A"/>
                </a:solidFill>
                <a:latin typeface="Calibri" panose="020F0502020204030204" pitchFamily="34" charset="0"/>
                <a:ea typeface="Calibri" panose="020F0502020204030204" pitchFamily="34" charset="0"/>
                <a:cs typeface="Calibri" panose="020F0502020204030204" pitchFamily="34" charset="0"/>
              </a:rPr>
              <a:t>: Monday 13th July 2026</a:t>
            </a:r>
          </a:p>
          <a:p>
            <a:pPr lvl="0" algn="l"/>
            <a:endParaRPr lang="en-US" sz="1700" dirty="0">
              <a:solidFill>
                <a:srgbClr val="1A1A1A"/>
              </a:solidFill>
              <a:latin typeface="Calibri" pitchFamily="34" charset="0"/>
              <a:ea typeface="Calibri" pitchFamily="34" charset="-122"/>
              <a:cs typeface="Calibri" pitchFamily="34" charset="-120"/>
            </a:endParaRPr>
          </a:p>
          <a:p>
            <a:pPr algn="ctr"/>
            <a:endParaRPr lang="en-US" dirty="0"/>
          </a:p>
        </p:txBody>
      </p:sp>
      <p:pic>
        <p:nvPicPr>
          <p:cNvPr id="4" name="Picture 3" descr="University of Wales Trinity Saint David Logo Vector - (.SVG + .PNG) -  Tukuz.Com">
            <a:extLst>
              <a:ext uri="{FF2B5EF4-FFF2-40B4-BE49-F238E27FC236}">
                <a16:creationId xmlns:a16="http://schemas.microsoft.com/office/drawing/2014/main" id="{2E451E96-8C5A-AEC0-763A-765CB389FEAE}"/>
              </a:ext>
            </a:extLst>
          </p:cNvPr>
          <p:cNvPicPr>
            <a:picLocks noChangeAspect="1"/>
          </p:cNvPicPr>
          <p:nvPr/>
        </p:nvPicPr>
        <p:blipFill>
          <a:blip r:embed="rId2"/>
          <a:stretch>
            <a:fillRect/>
          </a:stretch>
        </p:blipFill>
        <p:spPr>
          <a:xfrm>
            <a:off x="0" y="116586"/>
            <a:ext cx="1670605" cy="928114"/>
          </a:xfrm>
          <a:prstGeom prst="rect">
            <a:avLst/>
          </a:prstGeom>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128470"/>
            <a:ext cx="7940660" cy="610820"/>
          </a:xfrm>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Introduction: Riverdale Nursing Home</a:t>
            </a:r>
            <a:endParaRPr lang="en-US" sz="28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601669" y="739290"/>
            <a:ext cx="6566316" cy="4275740"/>
          </a:xfrm>
        </p:spPr>
        <p:txBody>
          <a:bodyPr>
            <a:noAutofit/>
          </a:bodyPr>
          <a:lstStyle/>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Riverdale Nursing Home is a health care facility that gives regular care, medication help and health monitoring to seniors who need constant care. </a:t>
            </a:r>
          </a:p>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The organisation is split into two distinct buildings, with carers, nurses and admin staff all taking on rotating shifts to ensure that residents receive the best possible, person centred care. </a:t>
            </a:r>
          </a:p>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Riverdale currently utilizes Microsoft 365 for its day-to-day activities, but staff is not always sure which Microsoft applications to adopt for various tasks in the workplace. </a:t>
            </a:r>
          </a:p>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This has resulted in a few issues in running the operations such as confusion, duplicate work, missed messages and definitely unsound communication between departments and shifts. </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9 Secure File Sharing Tips, Types, and Services">
            <a:extLst>
              <a:ext uri="{FF2B5EF4-FFF2-40B4-BE49-F238E27FC236}">
                <a16:creationId xmlns:a16="http://schemas.microsoft.com/office/drawing/2014/main" id="{D5D2EA85-93E7-5805-BB69-6B32A295BCC0}"/>
              </a:ext>
            </a:extLst>
          </p:cNvPr>
          <p:cNvPicPr>
            <a:picLocks noChangeAspect="1"/>
          </p:cNvPicPr>
          <p:nvPr/>
        </p:nvPicPr>
        <p:blipFill>
          <a:blip r:embed="rId3">
            <a:duotone>
              <a:schemeClr val="bg2">
                <a:shade val="45000"/>
                <a:satMod val="135000"/>
              </a:schemeClr>
              <a:prstClr val="white"/>
            </a:duotone>
            <a:alphaModFix amt="25000"/>
          </a:blip>
          <a:srcRect t="8333" b="8334"/>
          <a:stretch>
            <a:fillRect/>
          </a:stretch>
        </p:blipFill>
        <p:spPr>
          <a:xfrm>
            <a:off x="20" y="10"/>
            <a:ext cx="9143980" cy="5143490"/>
          </a:xfrm>
          <a:prstGeom prst="rect">
            <a:avLst/>
          </a:prstGeom>
        </p:spPr>
      </p:pic>
      <p:grpSp>
        <p:nvGrpSpPr>
          <p:cNvPr id="38" name="Group 37">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350"/>
            <a:ext cx="9144001" cy="5149850"/>
            <a:chOff x="0" y="-8467"/>
            <a:chExt cx="12192000" cy="6866467"/>
          </a:xfrm>
        </p:grpSpPr>
        <p:cxnSp>
          <p:nvCxnSpPr>
            <p:cNvPr id="42" name="Straight Connector 41">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6C42E8D-5212-6B20-CE9E-2F42772D8102}"/>
              </a:ext>
            </a:extLst>
          </p:cNvPr>
          <p:cNvSpPr>
            <a:spLocks noGrp="1"/>
          </p:cNvSpPr>
          <p:nvPr>
            <p:ph type="title"/>
          </p:nvPr>
        </p:nvSpPr>
        <p:spPr>
          <a:xfrm>
            <a:off x="508000" y="23697"/>
            <a:ext cx="6447501" cy="800333"/>
          </a:xfrm>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Secure</a:t>
            </a:r>
            <a:r>
              <a:rPr lang="en-IN" sz="2800" b="1" dirty="0">
                <a:effectLst/>
              </a:rPr>
              <a:t> File Storage &amp; Sharing</a:t>
            </a:r>
            <a:endParaRPr lang="en-GB" sz="2800" dirty="0"/>
          </a:p>
        </p:txBody>
      </p:sp>
      <p:sp>
        <p:nvSpPr>
          <p:cNvPr id="3" name="Content Placeholder 2">
            <a:extLst>
              <a:ext uri="{FF2B5EF4-FFF2-40B4-BE49-F238E27FC236}">
                <a16:creationId xmlns:a16="http://schemas.microsoft.com/office/drawing/2014/main" id="{E7B35ACC-3C10-E476-05B4-E66B36812480}"/>
              </a:ext>
            </a:extLst>
          </p:cNvPr>
          <p:cNvSpPr>
            <a:spLocks noGrp="1"/>
          </p:cNvSpPr>
          <p:nvPr>
            <p:ph idx="1"/>
          </p:nvPr>
        </p:nvSpPr>
        <p:spPr>
          <a:xfrm>
            <a:off x="229061" y="586585"/>
            <a:ext cx="6447501" cy="4428445"/>
          </a:xfrm>
        </p:spPr>
        <p:txBody>
          <a:bodyPr>
            <a:noAutofit/>
          </a:bodyPr>
          <a:lstStyle/>
          <a:p>
            <a:pPr fontAlgn="base"/>
            <a:r>
              <a:rPr lang="en-IN" sz="1800" dirty="0">
                <a:latin typeface="Calibri" panose="020F0502020204030204" pitchFamily="34" charset="0"/>
                <a:ea typeface="Calibri" panose="020F0502020204030204" pitchFamily="34" charset="0"/>
                <a:cs typeface="Calibri" panose="020F0502020204030204" pitchFamily="34" charset="0"/>
              </a:rPr>
              <a:t>The safe storage and sharing of sensitive data is paramount at Riverdale Nursing Home when it comes to providing patient care. </a:t>
            </a:r>
          </a:p>
          <a:p>
            <a:pPr fontAlgn="base"/>
            <a:r>
              <a:rPr lang="en-IN" sz="1800" dirty="0">
                <a:latin typeface="Calibri" panose="020F0502020204030204" pitchFamily="34" charset="0"/>
                <a:ea typeface="Calibri" panose="020F0502020204030204" pitchFamily="34" charset="0"/>
                <a:cs typeface="Calibri" panose="020F0502020204030204" pitchFamily="34" charset="0"/>
              </a:rPr>
              <a:t>Key documentation such as medication records, risk assessments, incident records, staff rotas, organisation policies and safeguarding records, resident care plans are all produced, updated and shared regularly by staff (</a:t>
            </a:r>
            <a:r>
              <a:rPr lang="en-IN" sz="1800" dirty="0" err="1">
                <a:latin typeface="Calibri" panose="020F0502020204030204" pitchFamily="34" charset="0"/>
                <a:ea typeface="Calibri" panose="020F0502020204030204" pitchFamily="34" charset="0"/>
                <a:cs typeface="Calibri" panose="020F0502020204030204" pitchFamily="34" charset="0"/>
              </a:rPr>
              <a:t>Hlazunova</a:t>
            </a:r>
            <a:r>
              <a:rPr lang="en-IN" sz="1800" dirty="0">
                <a:latin typeface="Calibri" panose="020F0502020204030204" pitchFamily="34" charset="0"/>
                <a:ea typeface="Calibri" panose="020F0502020204030204" pitchFamily="34" charset="0"/>
                <a:cs typeface="Calibri" panose="020F0502020204030204" pitchFamily="34" charset="0"/>
              </a:rPr>
              <a:t> </a:t>
            </a:r>
            <a:r>
              <a:rPr lang="en-IN" sz="1800" i="1" dirty="0">
                <a:latin typeface="Calibri" panose="020F0502020204030204" pitchFamily="34" charset="0"/>
                <a:ea typeface="Calibri" panose="020F0502020204030204" pitchFamily="34" charset="0"/>
                <a:cs typeface="Calibri" panose="020F0502020204030204" pitchFamily="34" charset="0"/>
              </a:rPr>
              <a:t>et al., </a:t>
            </a:r>
            <a:r>
              <a:rPr lang="en-IN" sz="1800" dirty="0">
                <a:latin typeface="Calibri" panose="020F0502020204030204" pitchFamily="34" charset="0"/>
                <a:ea typeface="Calibri" panose="020F0502020204030204" pitchFamily="34" charset="0"/>
                <a:cs typeface="Calibri" panose="020F0502020204030204" pitchFamily="34" charset="0"/>
              </a:rPr>
              <a:t>2022). </a:t>
            </a:r>
          </a:p>
          <a:p>
            <a:pPr fontAlgn="base"/>
            <a:r>
              <a:rPr lang="en-IN" sz="1800" dirty="0">
                <a:latin typeface="Calibri" panose="020F0502020204030204" pitchFamily="34" charset="0"/>
                <a:ea typeface="Calibri" panose="020F0502020204030204" pitchFamily="34" charset="0"/>
                <a:cs typeface="Calibri" panose="020F0502020204030204" pitchFamily="34" charset="0"/>
              </a:rPr>
              <a:t>Employees work in two buildings and on varying shifts so these documents must be available for access to employees authorised to access them at any time. </a:t>
            </a:r>
          </a:p>
          <a:p>
            <a:pPr fontAlgn="base"/>
            <a:r>
              <a:rPr lang="en-IN" sz="1800" dirty="0">
                <a:latin typeface="Calibri" panose="020F0502020204030204" pitchFamily="34" charset="0"/>
                <a:ea typeface="Calibri" panose="020F0502020204030204" pitchFamily="34" charset="0"/>
                <a:cs typeface="Calibri" panose="020F0502020204030204" pitchFamily="34" charset="0"/>
              </a:rPr>
              <a:t>However, this often means a document in several different locations, with various versions created—making it difficult for staff members to know which information to look at for the newest version. </a:t>
            </a:r>
          </a:p>
        </p:txBody>
      </p:sp>
      <p:pic>
        <p:nvPicPr>
          <p:cNvPr id="52" name="Picture 51" descr="9 Secure File Sharing Tips, Types, and Services">
            <a:extLst>
              <a:ext uri="{FF2B5EF4-FFF2-40B4-BE49-F238E27FC236}">
                <a16:creationId xmlns:a16="http://schemas.microsoft.com/office/drawing/2014/main" id="{207ED9DE-ED16-68BE-3395-38E6A6D3C462}"/>
              </a:ext>
            </a:extLst>
          </p:cNvPr>
          <p:cNvPicPr>
            <a:picLocks noChangeAspect="1"/>
          </p:cNvPicPr>
          <p:nvPr/>
        </p:nvPicPr>
        <p:blipFill>
          <a:blip r:embed="rId3"/>
          <a:stretch>
            <a:fillRect/>
          </a:stretch>
        </p:blipFill>
        <p:spPr>
          <a:xfrm>
            <a:off x="6550545" y="3481124"/>
            <a:ext cx="2529914" cy="1631823"/>
          </a:xfrm>
          <a:prstGeom prst="rect">
            <a:avLst/>
          </a:prstGeom>
          <a:ln>
            <a:noFill/>
          </a:ln>
          <a:effectLst>
            <a:softEdge rad="112500"/>
          </a:effectLst>
        </p:spPr>
      </p:pic>
    </p:spTree>
    <p:extLst>
      <p:ext uri="{BB962C8B-B14F-4D97-AF65-F5344CB8AC3E}">
        <p14:creationId xmlns:p14="http://schemas.microsoft.com/office/powerpoint/2010/main" val="3256971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6F73B-6250-673D-0600-2018BDCB1678}"/>
              </a:ext>
            </a:extLst>
          </p:cNvPr>
          <p:cNvSpPr>
            <a:spLocks noGrp="1"/>
          </p:cNvSpPr>
          <p:nvPr>
            <p:ph type="title"/>
          </p:nvPr>
        </p:nvSpPr>
        <p:spPr>
          <a:xfrm>
            <a:off x="508001" y="128470"/>
            <a:ext cx="6447501" cy="610820"/>
          </a:xfrm>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Why Microsoft OneDrive?</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3DECD46-0126-4CD2-30B4-DD2A52891961}"/>
              </a:ext>
            </a:extLst>
          </p:cNvPr>
          <p:cNvSpPr>
            <a:spLocks noGrp="1"/>
          </p:cNvSpPr>
          <p:nvPr>
            <p:ph idx="1"/>
          </p:nvPr>
        </p:nvSpPr>
        <p:spPr>
          <a:xfrm>
            <a:off x="296260" y="739291"/>
            <a:ext cx="4733855" cy="4275740"/>
          </a:xfrm>
        </p:spPr>
        <p:txBody>
          <a:bodyPr>
            <a:normAutofit lnSpcReduction="10000"/>
          </a:bodyPr>
          <a:lstStyle/>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Microsoft OneDrive is a stored, file-sharing and editing service in Microsoft 365 that lets authorized users securely store, access, edit and share files from anywhere via an Internet-connected device (Soltau, 2020). </a:t>
            </a:r>
          </a:p>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It's the best option for secure file storage and sharing at Riverdale Nursing Home, thanks to its features like secure cloud storage, automatic file synchronisation, real-time collaboration, version history, automatic backup and permission-based access. </a:t>
            </a:r>
          </a:p>
          <a:p>
            <a:pPr algn="just" fontAlgn="base"/>
            <a:r>
              <a:rPr lang="en-IN" sz="1800" dirty="0">
                <a:latin typeface="Calibri" panose="020F0502020204030204" pitchFamily="34" charset="0"/>
                <a:ea typeface="Calibri" panose="020F0502020204030204" pitchFamily="34" charset="0"/>
                <a:cs typeface="Calibri" panose="020F0502020204030204" pitchFamily="34" charset="0"/>
              </a:rPr>
              <a:t>OneDrive also works directly with Microsoft Word, excel, teams and outlook, enabling staff to work with documents efficiently in one place</a:t>
            </a:r>
            <a:r>
              <a:rPr lang="en-IN" sz="1200" dirty="0"/>
              <a:t>. </a:t>
            </a:r>
          </a:p>
        </p:txBody>
      </p:sp>
      <p:pic>
        <p:nvPicPr>
          <p:cNvPr id="5" name="Picture 4">
            <a:extLst>
              <a:ext uri="{FF2B5EF4-FFF2-40B4-BE49-F238E27FC236}">
                <a16:creationId xmlns:a16="http://schemas.microsoft.com/office/drawing/2014/main" id="{3A70C83C-CADA-4D35-E071-5C1F63D989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7723" y="1527459"/>
            <a:ext cx="3500017" cy="302945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046268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BC75-E4E8-58BB-C9D1-9DDA77A42B50}"/>
              </a:ext>
            </a:extLst>
          </p:cNvPr>
          <p:cNvSpPr>
            <a:spLocks noGrp="1"/>
          </p:cNvSpPr>
          <p:nvPr>
            <p:ph type="title"/>
          </p:nvPr>
        </p:nvSpPr>
        <p:spPr>
          <a:xfrm>
            <a:off x="508001" y="128470"/>
            <a:ext cx="6447501" cy="610820"/>
          </a:xfrm>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Benefits and Limitations</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3" name="Table 2">
            <a:extLst>
              <a:ext uri="{FF2B5EF4-FFF2-40B4-BE49-F238E27FC236}">
                <a16:creationId xmlns:a16="http://schemas.microsoft.com/office/drawing/2014/main" id="{B85C7C60-5D3F-1F43-AA63-76F679505833}"/>
              </a:ext>
            </a:extLst>
          </p:cNvPr>
          <p:cNvGraphicFramePr>
            <a:graphicFrameLocks noGrp="1"/>
          </p:cNvGraphicFramePr>
          <p:nvPr>
            <p:extLst>
              <p:ext uri="{D42A27DB-BD31-4B8C-83A1-F6EECF244321}">
                <p14:modId xmlns:p14="http://schemas.microsoft.com/office/powerpoint/2010/main" val="2047162946"/>
              </p:ext>
            </p:extLst>
          </p:nvPr>
        </p:nvGraphicFramePr>
        <p:xfrm>
          <a:off x="448964" y="739290"/>
          <a:ext cx="6447502" cy="4123035"/>
        </p:xfrm>
        <a:graphic>
          <a:graphicData uri="http://schemas.openxmlformats.org/drawingml/2006/table">
            <a:tbl>
              <a:tblPr firstRow="1" bandRow="1">
                <a:tableStyleId>{5C22544A-7EE6-4342-B048-85BDC9FD1C3A}</a:tableStyleId>
              </a:tblPr>
              <a:tblGrid>
                <a:gridCol w="3223751">
                  <a:extLst>
                    <a:ext uri="{9D8B030D-6E8A-4147-A177-3AD203B41FA5}">
                      <a16:colId xmlns:a16="http://schemas.microsoft.com/office/drawing/2014/main" val="1670191720"/>
                    </a:ext>
                  </a:extLst>
                </a:gridCol>
                <a:gridCol w="3223751">
                  <a:extLst>
                    <a:ext uri="{9D8B030D-6E8A-4147-A177-3AD203B41FA5}">
                      <a16:colId xmlns:a16="http://schemas.microsoft.com/office/drawing/2014/main" val="2168057741"/>
                    </a:ext>
                  </a:extLst>
                </a:gridCol>
              </a:tblGrid>
              <a:tr h="356010">
                <a:tc>
                  <a:txBody>
                    <a:bodyPr/>
                    <a:lstStyle/>
                    <a:p>
                      <a:pPr algn="just" rtl="0" fontAlgn="t">
                        <a:spcAft>
                          <a:spcPts val="800"/>
                        </a:spcAft>
                        <a:buNone/>
                      </a:pPr>
                      <a:r>
                        <a:rPr lang="en-IN" sz="1600" b="1"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Benefits</a:t>
                      </a:r>
                      <a:endParaRPr lang="en-IN"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txBody>
                  <a:tcPr marL="58571" marR="58571" marT="42171" marB="42171"/>
                </a:tc>
                <a:tc>
                  <a:txBody>
                    <a:bodyPr/>
                    <a:lstStyle/>
                    <a:p>
                      <a:pPr algn="just" rtl="0" fontAlgn="t">
                        <a:spcAft>
                          <a:spcPts val="800"/>
                        </a:spcAft>
                        <a:buNone/>
                      </a:pPr>
                      <a:r>
                        <a:rPr lang="en-IN" sz="1600" b="1"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rPr>
                        <a:t>Limitations</a:t>
                      </a:r>
                      <a:endParaRPr lang="en-IN"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txBody>
                  <a:tcPr marL="58571" marR="58571" marT="42171" marB="42171"/>
                </a:tc>
                <a:extLst>
                  <a:ext uri="{0D108BD9-81ED-4DB2-BD59-A6C34878D82A}">
                    <a16:rowId xmlns:a16="http://schemas.microsoft.com/office/drawing/2014/main" val="2044707793"/>
                  </a:ext>
                </a:extLst>
              </a:tr>
              <a:tr h="3767025">
                <a:tc>
                  <a:txBody>
                    <a:bodyPr/>
                    <a:lstStyle/>
                    <a:p>
                      <a:pPr marL="285750" indent="-285750" algn="just" rtl="0" fontAlgn="base">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OneDrive offers a secure cloud storage solution so that healthcare documents can be safely stored and accessed by authorised personnel from various locations (Symonenko et al., 2020). </a:t>
                      </a:r>
                    </a:p>
                    <a:p>
                      <a:pPr marL="285750" indent="-285750" algn="just" rtl="0" fontAlgn="base">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It enables real-time collaboration, automatic backup, version control, minimized document duplication, quicker and better information sharing, and smooth integration with Microsoft 365 apps. </a:t>
                      </a:r>
                    </a:p>
                    <a:p>
                      <a:pPr marL="285750" indent="-285750" algn="just" rtl="0" fontAlgn="base">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These features enhance collaboration and streamline workflow while ensuring adherence to healthcare data protection standards.</a:t>
                      </a:r>
                      <a:endParaRPr lang="en-IN" sz="1400" b="0" i="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txBody>
                  <a:tcPr marL="58571" marR="58571" marT="42171" marB="42171"/>
                </a:tc>
                <a:tc>
                  <a:txBody>
                    <a:bodyPr/>
                    <a:lstStyle/>
                    <a:p>
                      <a:pPr marL="285750" indent="-285750" algn="just" rtl="0" fontAlgn="base">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OneDrive will only work if the internet connection is stable, and staff need to be knowledgeable about how to use it effectively. </a:t>
                      </a:r>
                    </a:p>
                    <a:p>
                      <a:pPr marL="285750" indent="-285750" algn="just" rtl="0" fontAlgn="base">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Storage space could be restricted based on the subscription program as well as false permissions may expose sensitive information. </a:t>
                      </a:r>
                    </a:p>
                    <a:p>
                      <a:pPr marL="285750" indent="-285750" algn="just" rtl="0" fontAlgn="base">
                        <a:spcAft>
                          <a:spcPts val="800"/>
                        </a:spcAft>
                        <a:buFont typeface="Arial" panose="020B0604020202020204" pitchFamily="34" charset="0"/>
                        <a:buChar char="•"/>
                      </a:pPr>
                      <a:r>
                        <a:rPr lang="en-IN" sz="1400" b="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Furthermore, the organizations have to oversee cybersecurity risks and build robust passwords, multi-factor confirmation and regular employee schooling (Soltau, 2020).</a:t>
                      </a:r>
                      <a:endParaRPr lang="en-IN" sz="1400" b="0" i="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txBody>
                  <a:tcPr marL="58571" marR="58571" marT="42171" marB="42171"/>
                </a:tc>
                <a:extLst>
                  <a:ext uri="{0D108BD9-81ED-4DB2-BD59-A6C34878D82A}">
                    <a16:rowId xmlns:a16="http://schemas.microsoft.com/office/drawing/2014/main" val="160369543"/>
                  </a:ext>
                </a:extLst>
              </a:tr>
            </a:tbl>
          </a:graphicData>
        </a:graphic>
      </p:graphicFrame>
    </p:spTree>
    <p:extLst>
      <p:ext uri="{BB962C8B-B14F-4D97-AF65-F5344CB8AC3E}">
        <p14:creationId xmlns:p14="http://schemas.microsoft.com/office/powerpoint/2010/main" val="503762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9C64C-EBAE-3F3D-104F-57AFE2CD4274}"/>
              </a:ext>
            </a:extLst>
          </p:cNvPr>
          <p:cNvSpPr>
            <a:spLocks noGrp="1"/>
          </p:cNvSpPr>
          <p:nvPr>
            <p:ph type="title"/>
          </p:nvPr>
        </p:nvSpPr>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Conclusion</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755A050-14EC-93C7-4BC2-88A61CE5990E}"/>
              </a:ext>
            </a:extLst>
          </p:cNvPr>
          <p:cNvSpPr>
            <a:spLocks noGrp="1"/>
          </p:cNvSpPr>
          <p:nvPr>
            <p:ph idx="1"/>
          </p:nvPr>
        </p:nvSpPr>
        <p:spPr>
          <a:xfrm>
            <a:off x="508001" y="1197405"/>
            <a:ext cx="6447501" cy="3333617"/>
          </a:xfrm>
        </p:spPr>
        <p:txBody>
          <a:bodyPr>
            <a:normAutofit/>
          </a:bodyPr>
          <a:lstStyle/>
          <a:p>
            <a:pPr algn="just" fontAlgn="base"/>
            <a:r>
              <a:rPr lang="en-IN" sz="1600" dirty="0">
                <a:latin typeface="Calibri" panose="020F0502020204030204" pitchFamily="34" charset="0"/>
                <a:ea typeface="Calibri" panose="020F0502020204030204" pitchFamily="34" charset="0"/>
                <a:cs typeface="Calibri" panose="020F0502020204030204" pitchFamily="34" charset="0"/>
              </a:rPr>
              <a:t>Overall, the right choice of Microsoft 365 applications for specific tasks at Riverdale Nursing Home can better facilitate communication, collaboration and efficiency in the workplace. </a:t>
            </a:r>
          </a:p>
          <a:p>
            <a:pPr algn="just" fontAlgn="base"/>
            <a:r>
              <a:rPr lang="en-IN" sz="1600" dirty="0">
                <a:latin typeface="Calibri" panose="020F0502020204030204" pitchFamily="34" charset="0"/>
                <a:ea typeface="Calibri" panose="020F0502020204030204" pitchFamily="34" charset="0"/>
                <a:cs typeface="Calibri" panose="020F0502020204030204" pitchFamily="34" charset="0"/>
              </a:rPr>
              <a:t>Microsoft Teams enables effective staff communication, while OneDrive enables secure file sharing and storage, Word will help to improve the quality of care documentation, Excel will help staff to schedule themselves and track rotas, and PowerPoint will help staff with their training and knowledge sharing. </a:t>
            </a:r>
          </a:p>
          <a:p>
            <a:pPr algn="just" fontAlgn="base"/>
            <a:r>
              <a:rPr lang="en-IN" sz="1600" dirty="0">
                <a:latin typeface="Calibri" panose="020F0502020204030204" pitchFamily="34" charset="0"/>
                <a:ea typeface="Calibri" panose="020F0502020204030204" pitchFamily="34" charset="0"/>
                <a:cs typeface="Calibri" panose="020F0502020204030204" pitchFamily="34" charset="0"/>
              </a:rPr>
              <a:t>These applications work synergistically and solve the organisations' major problems of confusion, duplication, lost messages and waste</a:t>
            </a:r>
            <a:r>
              <a:rPr lang="en-IN" sz="1200" dirty="0"/>
              <a:t>. </a:t>
            </a:r>
          </a:p>
        </p:txBody>
      </p:sp>
    </p:spTree>
    <p:extLst>
      <p:ext uri="{BB962C8B-B14F-4D97-AF65-F5344CB8AC3E}">
        <p14:creationId xmlns:p14="http://schemas.microsoft.com/office/powerpoint/2010/main" val="4220717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5EFD-5A88-B4DB-F482-3993506EF276}"/>
              </a:ext>
            </a:extLst>
          </p:cNvPr>
          <p:cNvSpPr>
            <a:spLocks noGrp="1"/>
          </p:cNvSpPr>
          <p:nvPr>
            <p:ph type="title"/>
          </p:nvPr>
        </p:nvSpPr>
        <p:spPr>
          <a:xfrm>
            <a:off x="508001" y="281175"/>
            <a:ext cx="6447501" cy="763525"/>
          </a:xfrm>
        </p:spPr>
        <p:txBody>
          <a:bodyPr>
            <a:normAutofit/>
          </a:bodyPr>
          <a:lstStyle/>
          <a:p>
            <a:r>
              <a:rPr lang="en-IN" sz="2800" b="1" dirty="0">
                <a:effectLst/>
                <a:latin typeface="Calibri" panose="020F0502020204030204" pitchFamily="34" charset="0"/>
                <a:ea typeface="Calibri" panose="020F0502020204030204" pitchFamily="34" charset="0"/>
                <a:cs typeface="Calibri" panose="020F0502020204030204" pitchFamily="34" charset="0"/>
              </a:rPr>
              <a:t>References</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E5FAEFC-6EE5-8585-3F39-57CE60F01F9B}"/>
              </a:ext>
            </a:extLst>
          </p:cNvPr>
          <p:cNvSpPr>
            <a:spLocks noGrp="1"/>
          </p:cNvSpPr>
          <p:nvPr>
            <p:ph idx="1"/>
          </p:nvPr>
        </p:nvSpPr>
        <p:spPr>
          <a:xfrm>
            <a:off x="508001" y="891995"/>
            <a:ext cx="6659984" cy="3639027"/>
          </a:xfrm>
        </p:spPr>
        <p:txBody>
          <a:bodyPr>
            <a:noAutofit/>
          </a:bodyPr>
          <a:lstStyle/>
          <a:p>
            <a:pPr algn="just"/>
            <a:r>
              <a:rPr lang="en-IN" sz="1800" dirty="0" err="1">
                <a:latin typeface="Calibri" panose="020F0502020204030204" pitchFamily="34" charset="0"/>
                <a:ea typeface="Calibri" panose="020F0502020204030204" pitchFamily="34" charset="0"/>
                <a:cs typeface="Calibri" panose="020F0502020204030204" pitchFamily="34" charset="0"/>
              </a:rPr>
              <a:t>Hlazunova</a:t>
            </a:r>
            <a:r>
              <a:rPr lang="en-IN" sz="1800" dirty="0">
                <a:latin typeface="Calibri" panose="020F0502020204030204" pitchFamily="34" charset="0"/>
                <a:ea typeface="Calibri" panose="020F0502020204030204" pitchFamily="34" charset="0"/>
                <a:cs typeface="Calibri" panose="020F0502020204030204" pitchFamily="34" charset="0"/>
              </a:rPr>
              <a:t>, O., Voloshyna, T. and Korolchuk, V., 2022. The Strategy of Digital Competence Formation Using a Hybrid Learning Environment Based on Microsoft 365 Services.</a:t>
            </a:r>
          </a:p>
          <a:p>
            <a:pPr algn="just"/>
            <a:r>
              <a:rPr lang="en-IN" sz="1800" dirty="0">
                <a:latin typeface="Calibri" panose="020F0502020204030204" pitchFamily="34" charset="0"/>
                <a:ea typeface="Calibri" panose="020F0502020204030204" pitchFamily="34" charset="0"/>
                <a:cs typeface="Calibri" panose="020F0502020204030204" pitchFamily="34" charset="0"/>
              </a:rPr>
              <a:t>Soltau, S.R., 2020. Student and instructor perceptions of using electronic laboratory notebooks in Microsoft OneDrive to enhance communication skills and career readiness in chemistry laboratory courses. In </a:t>
            </a:r>
            <a:r>
              <a:rPr lang="en-IN" sz="1800" i="1" dirty="0">
                <a:latin typeface="Calibri" panose="020F0502020204030204" pitchFamily="34" charset="0"/>
                <a:ea typeface="Calibri" panose="020F0502020204030204" pitchFamily="34" charset="0"/>
                <a:cs typeface="Calibri" panose="020F0502020204030204" pitchFamily="34" charset="0"/>
              </a:rPr>
              <a:t>Integrating professional skills into undergraduate chemistry curricula</a:t>
            </a:r>
            <a:r>
              <a:rPr lang="en-IN" sz="1800" dirty="0">
                <a:latin typeface="Calibri" panose="020F0502020204030204" pitchFamily="34" charset="0"/>
                <a:ea typeface="Calibri" panose="020F0502020204030204" pitchFamily="34" charset="0"/>
                <a:cs typeface="Calibri" panose="020F0502020204030204" pitchFamily="34" charset="0"/>
              </a:rPr>
              <a:t> (pp. 259-279). American Chemical Society.</a:t>
            </a:r>
          </a:p>
          <a:p>
            <a:pPr algn="just"/>
            <a:r>
              <a:rPr lang="en-IN" sz="1800" dirty="0">
                <a:latin typeface="Calibri" panose="020F0502020204030204" pitchFamily="34" charset="0"/>
                <a:ea typeface="Calibri" panose="020F0502020204030204" pitchFamily="34" charset="0"/>
                <a:cs typeface="Calibri" panose="020F0502020204030204" pitchFamily="34" charset="0"/>
              </a:rPr>
              <a:t>Symonenko, S.V., </a:t>
            </a:r>
            <a:r>
              <a:rPr lang="en-IN" sz="1800" dirty="0" err="1">
                <a:latin typeface="Calibri" panose="020F0502020204030204" pitchFamily="34" charset="0"/>
                <a:ea typeface="Calibri" panose="020F0502020204030204" pitchFamily="34" charset="0"/>
                <a:cs typeface="Calibri" panose="020F0502020204030204" pitchFamily="34" charset="0"/>
              </a:rPr>
              <a:t>Osadchyi</a:t>
            </a:r>
            <a:r>
              <a:rPr lang="en-IN" sz="1800" dirty="0">
                <a:latin typeface="Calibri" panose="020F0502020204030204" pitchFamily="34" charset="0"/>
                <a:ea typeface="Calibri" panose="020F0502020204030204" pitchFamily="34" charset="0"/>
                <a:cs typeface="Calibri" panose="020F0502020204030204" pitchFamily="34" charset="0"/>
              </a:rPr>
              <a:t>, V.V., </a:t>
            </a:r>
            <a:r>
              <a:rPr lang="en-IN" sz="1800" dirty="0" err="1">
                <a:latin typeface="Calibri" panose="020F0502020204030204" pitchFamily="34" charset="0"/>
                <a:ea typeface="Calibri" panose="020F0502020204030204" pitchFamily="34" charset="0"/>
                <a:cs typeface="Calibri" panose="020F0502020204030204" pitchFamily="34" charset="0"/>
              </a:rPr>
              <a:t>Sysoieva</a:t>
            </a:r>
            <a:r>
              <a:rPr lang="en-IN" sz="1800" dirty="0">
                <a:latin typeface="Calibri" panose="020F0502020204030204" pitchFamily="34" charset="0"/>
                <a:ea typeface="Calibri" panose="020F0502020204030204" pitchFamily="34" charset="0"/>
                <a:cs typeface="Calibri" panose="020F0502020204030204" pitchFamily="34" charset="0"/>
              </a:rPr>
              <a:t>, S.O., </a:t>
            </a:r>
            <a:r>
              <a:rPr lang="en-IN" sz="1800" dirty="0" err="1">
                <a:latin typeface="Calibri" panose="020F0502020204030204" pitchFamily="34" charset="0"/>
                <a:ea typeface="Calibri" panose="020F0502020204030204" pitchFamily="34" charset="0"/>
                <a:cs typeface="Calibri" panose="020F0502020204030204" pitchFamily="34" charset="0"/>
              </a:rPr>
              <a:t>Osadcha</a:t>
            </a:r>
            <a:r>
              <a:rPr lang="en-IN" sz="1800" dirty="0">
                <a:latin typeface="Calibri" panose="020F0502020204030204" pitchFamily="34" charset="0"/>
                <a:ea typeface="Calibri" panose="020F0502020204030204" pitchFamily="34" charset="0"/>
                <a:cs typeface="Calibri" panose="020F0502020204030204" pitchFamily="34" charset="0"/>
              </a:rPr>
              <a:t>, K.P. and Azaryan, A.A., 2020. Cloud technologies for enhancing communication of IT-professionals.</a:t>
            </a:r>
          </a:p>
        </p:txBody>
      </p:sp>
    </p:spTree>
    <p:extLst>
      <p:ext uri="{BB962C8B-B14F-4D97-AF65-F5344CB8AC3E}">
        <p14:creationId xmlns:p14="http://schemas.microsoft.com/office/powerpoint/2010/main" val="314454200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1259</Words>
  <Application>Microsoft Office PowerPoint</Application>
  <PresentationFormat>On-screen Show (16:9)</PresentationFormat>
  <Paragraphs>46</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                                              Digital Skills and Research Methods LCHS4007   </vt:lpstr>
      <vt:lpstr>Introduction: Riverdale Nursing Home</vt:lpstr>
      <vt:lpstr>Secure File Storage &amp; Sharing</vt:lpstr>
      <vt:lpstr>Why Microsoft OneDrive?</vt:lpstr>
      <vt:lpstr>Benefits and Limitations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2</cp:revision>
  <dcterms:created xsi:type="dcterms:W3CDTF">2017-08-01T15:40:51Z</dcterms:created>
  <dcterms:modified xsi:type="dcterms:W3CDTF">2026-07-13T09:00:22Z</dcterms:modified>
</cp:coreProperties>
</file>