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25.xml" ContentType="application/vnd.openxmlformats-officedocument.themeOverride+xml"/>
  <Override PartName="/ppt/theme/themeOverride26.xml" ContentType="application/vnd.openxmlformats-officedocument.themeOverride+xml"/>
  <Override PartName="/ppt/theme/themeOverride27.xml" ContentType="application/vnd.openxmlformats-officedocument.themeOverride+xml"/>
  <Override PartName="/ppt/theme/themeOverride28.xml" ContentType="application/vnd.openxmlformats-officedocument.themeOverride+xml"/>
  <Override PartName="/ppt/theme/themeOverride29.xml" ContentType="application/vnd.openxmlformats-officedocument.themeOverride+xml"/>
  <Override PartName="/ppt/theme/themeOverride30.xml" ContentType="application/vnd.openxmlformats-officedocument.themeOverride+xml"/>
  <Override PartName="/ppt/theme/themeOverride31.xml" ContentType="application/vnd.openxmlformats-officedocument.themeOverride+xml"/>
  <Override PartName="/ppt/theme/themeOverride32.xml" ContentType="application/vnd.openxmlformats-officedocument.themeOverride+xml"/>
  <Override PartName="/ppt/theme/themeOverride33.xml" ContentType="application/vnd.openxmlformats-officedocument.themeOverride+xml"/>
  <Override PartName="/ppt/theme/themeOverride34.xml" ContentType="application/vnd.openxmlformats-officedocument.themeOverride+xml"/>
  <Override PartName="/ppt/theme/themeOverride35.xml" ContentType="application/vnd.openxmlformats-officedocument.themeOverride+xml"/>
  <Override PartName="/ppt/theme/themeOverride36.xml" ContentType="application/vnd.openxmlformats-officedocument.themeOverride+xml"/>
  <Override PartName="/ppt/theme/themeOverride37.xml" ContentType="application/vnd.openxmlformats-officedocument.themeOverride+xml"/>
  <Override PartName="/ppt/theme/themeOverride38.xml" ContentType="application/vnd.openxmlformats-officedocument.themeOverride+xml"/>
  <Override PartName="/ppt/theme/themeOverride39.xml" ContentType="application/vnd.openxmlformats-officedocument.themeOverride+xml"/>
  <Override PartName="/ppt/theme/themeOverride40.xml" ContentType="application/vnd.openxmlformats-officedocument.themeOverride+xml"/>
  <Override PartName="/ppt/theme/themeOverride41.xml" ContentType="application/vnd.openxmlformats-officedocument.themeOverride+xml"/>
  <Override PartName="/ppt/theme/themeOverride42.xml" ContentType="application/vnd.openxmlformats-officedocument.themeOverride+xml"/>
  <Override PartName="/ppt/theme/themeOverride43.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p:sldMasterIdLst>
    <p:sldMasterId id="2147483648" r:id="rId1"/>
  </p:sldMasterIdLst>
  <p:notesMasterIdLst>
    <p:notesMasterId r:id="rId45"/>
  </p:notesMasterIdLst>
  <p:handoutMasterIdLst>
    <p:handoutMasterId r:id="rId46"/>
  </p:handoutMasterIdLst>
  <p:sldIdLst>
    <p:sldId id="371" r:id="rId2"/>
    <p:sldId id="822" r:id="rId3"/>
    <p:sldId id="823" r:id="rId4"/>
    <p:sldId id="791" r:id="rId5"/>
    <p:sldId id="788" r:id="rId6"/>
    <p:sldId id="793" r:id="rId7"/>
    <p:sldId id="790" r:id="rId8"/>
    <p:sldId id="792" r:id="rId9"/>
    <p:sldId id="845" r:id="rId10"/>
    <p:sldId id="794" r:id="rId11"/>
    <p:sldId id="846" r:id="rId12"/>
    <p:sldId id="795" r:id="rId13"/>
    <p:sldId id="796" r:id="rId14"/>
    <p:sldId id="799" r:id="rId15"/>
    <p:sldId id="801" r:id="rId16"/>
    <p:sldId id="803" r:id="rId17"/>
    <p:sldId id="797" r:id="rId18"/>
    <p:sldId id="805" r:id="rId19"/>
    <p:sldId id="807" r:id="rId20"/>
    <p:sldId id="809" r:id="rId21"/>
    <p:sldId id="811" r:id="rId22"/>
    <p:sldId id="825" r:id="rId23"/>
    <p:sldId id="847" r:id="rId24"/>
    <p:sldId id="848" r:id="rId25"/>
    <p:sldId id="798" r:id="rId26"/>
    <p:sldId id="849" r:id="rId27"/>
    <p:sldId id="800" r:id="rId28"/>
    <p:sldId id="827" r:id="rId29"/>
    <p:sldId id="804" r:id="rId30"/>
    <p:sldId id="806" r:id="rId31"/>
    <p:sldId id="802" r:id="rId32"/>
    <p:sldId id="829" r:id="rId33"/>
    <p:sldId id="808" r:id="rId34"/>
    <p:sldId id="850" r:id="rId35"/>
    <p:sldId id="851" r:id="rId36"/>
    <p:sldId id="852" r:id="rId37"/>
    <p:sldId id="853" r:id="rId38"/>
    <p:sldId id="854" r:id="rId39"/>
    <p:sldId id="855" r:id="rId40"/>
    <p:sldId id="810" r:id="rId41"/>
    <p:sldId id="824" r:id="rId42"/>
    <p:sldId id="831" r:id="rId43"/>
    <p:sldId id="856" r:id="rId44"/>
  </p:sldIdLst>
  <p:sldSz cx="12190413" cy="6859588"/>
  <p:notesSz cx="9144000" cy="6858000"/>
  <p:defaultTex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06" autoAdjust="0"/>
    <p:restoredTop sz="86176" autoAdjust="0"/>
  </p:normalViewPr>
  <p:slideViewPr>
    <p:cSldViewPr>
      <p:cViewPr varScale="1">
        <p:scale>
          <a:sx n="64" d="100"/>
          <a:sy n="64" d="100"/>
        </p:scale>
        <p:origin x="643" y="278"/>
      </p:cViewPr>
      <p:guideLst>
        <p:guide orient="horz" pos="2160"/>
        <p:guide pos="3840"/>
      </p:guideLst>
    </p:cSldViewPr>
  </p:slideViewPr>
  <p:outlineViewPr>
    <p:cViewPr>
      <p:scale>
        <a:sx n="33" d="100"/>
        <a:sy n="33" d="100"/>
      </p:scale>
      <p:origin x="252" y="59814"/>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handoutMaster" Target="handoutMasters/handout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5180013" y="0"/>
            <a:ext cx="3962400" cy="342900"/>
          </a:xfrm>
          <a:prstGeom prst="rect">
            <a:avLst/>
          </a:prstGeom>
        </p:spPr>
        <p:txBody>
          <a:bodyPr vert="horz" lIns="91440" tIns="45720" rIns="91440" bIns="45720" rtlCol="0"/>
          <a:lstStyle>
            <a:lvl1pPr algn="r">
              <a:defRPr sz="1200"/>
            </a:lvl1pPr>
          </a:lstStyle>
          <a:p>
            <a:fld id="{EB915022-A997-4DF3-8499-075E49A52474}" type="datetimeFigureOut">
              <a:rPr lang="zh-CN" altLang="en-US" smtClean="0"/>
              <a:t>2025/10/18</a:t>
            </a:fld>
            <a:endParaRPr lang="zh-CN" altLang="en-US"/>
          </a:p>
        </p:txBody>
      </p:sp>
      <p:sp>
        <p:nvSpPr>
          <p:cNvPr id="4" name="页脚占位符 3"/>
          <p:cNvSpPr>
            <a:spLocks noGrp="1"/>
          </p:cNvSpPr>
          <p:nvPr>
            <p:ph type="ftr" sz="quarter" idx="2"/>
          </p:nvPr>
        </p:nvSpPr>
        <p:spPr>
          <a:xfrm>
            <a:off x="0" y="6513513"/>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5180013" y="6513513"/>
            <a:ext cx="3962400" cy="342900"/>
          </a:xfrm>
          <a:prstGeom prst="rect">
            <a:avLst/>
          </a:prstGeom>
        </p:spPr>
        <p:txBody>
          <a:bodyPr vert="horz" lIns="91440" tIns="45720" rIns="91440" bIns="45720" rtlCol="0" anchor="b"/>
          <a:lstStyle>
            <a:lvl1pPr algn="r">
              <a:defRPr sz="1200"/>
            </a:lvl1pPr>
          </a:lstStyle>
          <a:p>
            <a:fld id="{82DF80B7-87AD-4D22-82DF-3074D172CFFA}"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D2A4731B-CE8C-46D1-AE18-5115C7560FE6}" type="datetimeFigureOut">
              <a:rPr lang="zh-CN" altLang="en-US" smtClean="0"/>
              <a:t>2025/10/18</a:t>
            </a:fld>
            <a:endParaRPr lang="zh-CN" altLang="en-US"/>
          </a:p>
        </p:txBody>
      </p:sp>
      <p:sp>
        <p:nvSpPr>
          <p:cNvPr id="4" name="幻灯片图像占位符 3"/>
          <p:cNvSpPr>
            <a:spLocks noGrp="1" noRot="1" noChangeAspect="1"/>
          </p:cNvSpPr>
          <p:nvPr>
            <p:ph type="sldImg" idx="2"/>
          </p:nvPr>
        </p:nvSpPr>
        <p:spPr>
          <a:xfrm>
            <a:off x="2287588" y="514350"/>
            <a:ext cx="4568825" cy="257175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AB63FA80-F00C-4A7E-884D-8773B4EA9B65}" type="slidenum">
              <a:rPr lang="zh-CN" altLang="en-US" smtClean="0"/>
              <a:t>‹#›</a:t>
            </a:fld>
            <a:endParaRPr lang="zh-CN" altLang="en-US"/>
          </a:p>
        </p:txBody>
      </p:sp>
    </p:spTree>
    <p:extLst>
      <p:ext uri="{BB962C8B-B14F-4D97-AF65-F5344CB8AC3E}">
        <p14:creationId xmlns:p14="http://schemas.microsoft.com/office/powerpoint/2010/main" val="923321321"/>
      </p:ext>
    </p:extLst>
  </p:cSld>
  <p:clrMap bg1="lt1" tx1="dk1" bg2="lt2" tx2="dk2" accent1="accent1" accent2="accent2" accent3="accent3" accent4="accent4" accent5="accent5" accent6="accent6" hlink="hlink" folHlink="folHlink"/>
  <p:hf sldNum="0" hdr="0" ftr="0" dt="0"/>
  <p:notesStyle>
    <a:lvl1pPr marL="0" algn="l" defTabSz="1219200" rtl="0" eaLnBrk="1" latinLnBrk="0" hangingPunct="1">
      <a:defRPr sz="1600" kern="1200">
        <a:solidFill>
          <a:schemeClr val="tx1"/>
        </a:solidFill>
        <a:latin typeface="+mn-lt"/>
        <a:ea typeface="+mn-ea"/>
        <a:cs typeface="+mn-cs"/>
      </a:defRPr>
    </a:lvl1pPr>
    <a:lvl2pPr marL="609600" algn="l" defTabSz="1219200" rtl="0" eaLnBrk="1" latinLnBrk="0" hangingPunct="1">
      <a:defRPr sz="1600" kern="1200">
        <a:solidFill>
          <a:schemeClr val="tx1"/>
        </a:solidFill>
        <a:latin typeface="+mn-lt"/>
        <a:ea typeface="+mn-ea"/>
        <a:cs typeface="+mn-cs"/>
      </a:defRPr>
    </a:lvl2pPr>
    <a:lvl3pPr marL="1219200" algn="l" defTabSz="1219200" rtl="0" eaLnBrk="1" latinLnBrk="0" hangingPunct="1">
      <a:defRPr sz="1600" kern="1200">
        <a:solidFill>
          <a:schemeClr val="tx1"/>
        </a:solidFill>
        <a:latin typeface="+mn-lt"/>
        <a:ea typeface="+mn-ea"/>
        <a:cs typeface="+mn-cs"/>
      </a:defRPr>
    </a:lvl3pPr>
    <a:lvl4pPr marL="1828800" algn="l" defTabSz="1219200" rtl="0" eaLnBrk="1" latinLnBrk="0" hangingPunct="1">
      <a:defRPr sz="1600" kern="1200">
        <a:solidFill>
          <a:schemeClr val="tx1"/>
        </a:solidFill>
        <a:latin typeface="+mn-lt"/>
        <a:ea typeface="+mn-ea"/>
        <a:cs typeface="+mn-cs"/>
      </a:defRPr>
    </a:lvl4pPr>
    <a:lvl5pPr marL="2438400" algn="l" defTabSz="1219200" rtl="0" eaLnBrk="1" latinLnBrk="0" hangingPunct="1">
      <a:defRPr sz="1600" kern="1200">
        <a:solidFill>
          <a:schemeClr val="tx1"/>
        </a:solidFill>
        <a:latin typeface="+mn-lt"/>
        <a:ea typeface="+mn-ea"/>
        <a:cs typeface="+mn-cs"/>
      </a:defRPr>
    </a:lvl5pPr>
    <a:lvl6pPr marL="3048000" algn="l" defTabSz="1219200" rtl="0" eaLnBrk="1" latinLnBrk="0" hangingPunct="1">
      <a:defRPr sz="1600" kern="1200">
        <a:solidFill>
          <a:schemeClr val="tx1"/>
        </a:solidFill>
        <a:latin typeface="+mn-lt"/>
        <a:ea typeface="+mn-ea"/>
        <a:cs typeface="+mn-cs"/>
      </a:defRPr>
    </a:lvl6pPr>
    <a:lvl7pPr marL="3657600" algn="l" defTabSz="1219200" rtl="0" eaLnBrk="1" latinLnBrk="0" hangingPunct="1">
      <a:defRPr sz="1600" kern="1200">
        <a:solidFill>
          <a:schemeClr val="tx1"/>
        </a:solidFill>
        <a:latin typeface="+mn-lt"/>
        <a:ea typeface="+mn-ea"/>
        <a:cs typeface="+mn-cs"/>
      </a:defRPr>
    </a:lvl7pPr>
    <a:lvl8pPr marL="4267200" algn="l" defTabSz="1219200" rtl="0" eaLnBrk="1" latinLnBrk="0" hangingPunct="1">
      <a:defRPr sz="1600" kern="1200">
        <a:solidFill>
          <a:schemeClr val="tx1"/>
        </a:solidFill>
        <a:latin typeface="+mn-lt"/>
        <a:ea typeface="+mn-ea"/>
        <a:cs typeface="+mn-cs"/>
      </a:defRPr>
    </a:lvl8pPr>
    <a:lvl9pPr marL="4876800" algn="l" defTabSz="1219200" rtl="0" eaLnBrk="1" latinLnBrk="0" hangingPunct="1">
      <a:defRPr sz="1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914283" y="2130919"/>
            <a:ext cx="10361851" cy="1470366"/>
          </a:xfrm>
        </p:spPr>
        <p:txBody>
          <a:bodyPr/>
          <a:lstStyle/>
          <a:p>
            <a:r>
              <a:rPr lang="zh-CN" altLang="en-US"/>
              <a:t>单击此处编辑母版标题样式</a:t>
            </a:r>
          </a:p>
        </p:txBody>
      </p:sp>
      <p:sp>
        <p:nvSpPr>
          <p:cNvPr id="3" name="副标题 2"/>
          <p:cNvSpPr>
            <a:spLocks noGrp="1"/>
          </p:cNvSpPr>
          <p:nvPr>
            <p:ph type="subTitle" idx="1"/>
          </p:nvPr>
        </p:nvSpPr>
        <p:spPr>
          <a:xfrm>
            <a:off x="1828564" y="3887100"/>
            <a:ext cx="8533289" cy="1753006"/>
          </a:xfrm>
        </p:spPr>
        <p:txBody>
          <a:bodyPr/>
          <a:lstStyle>
            <a:lvl1pPr marL="0" indent="0" algn="ctr">
              <a:buNone/>
              <a:defRPr>
                <a:solidFill>
                  <a:schemeClr val="tx1">
                    <a:tint val="75000"/>
                  </a:schemeClr>
                </a:solidFill>
              </a:defRPr>
            </a:lvl1pPr>
            <a:lvl2pPr marL="609600" indent="0" algn="ctr">
              <a:buNone/>
              <a:defRPr>
                <a:solidFill>
                  <a:schemeClr val="tx1">
                    <a:tint val="75000"/>
                  </a:schemeClr>
                </a:solidFill>
              </a:defRPr>
            </a:lvl2pPr>
            <a:lvl3pPr marL="1219200" indent="0" algn="ctr">
              <a:buNone/>
              <a:defRPr>
                <a:solidFill>
                  <a:schemeClr val="tx1">
                    <a:tint val="75000"/>
                  </a:schemeClr>
                </a:solidFill>
              </a:defRPr>
            </a:lvl3pPr>
            <a:lvl4pPr marL="1828800" indent="0" algn="ctr">
              <a:buNone/>
              <a:defRPr>
                <a:solidFill>
                  <a:schemeClr val="tx1">
                    <a:tint val="75000"/>
                  </a:schemeClr>
                </a:solidFill>
              </a:defRPr>
            </a:lvl4pPr>
            <a:lvl5pPr marL="2438400" indent="0" algn="ctr">
              <a:buNone/>
              <a:defRPr>
                <a:solidFill>
                  <a:schemeClr val="tx1">
                    <a:tint val="75000"/>
                  </a:schemeClr>
                </a:solidFill>
              </a:defRPr>
            </a:lvl5pPr>
            <a:lvl6pPr marL="3048000" indent="0" algn="ctr">
              <a:buNone/>
              <a:defRPr>
                <a:solidFill>
                  <a:schemeClr val="tx1">
                    <a:tint val="75000"/>
                  </a:schemeClr>
                </a:solidFill>
              </a:defRPr>
            </a:lvl6pPr>
            <a:lvl7pPr marL="3657600" indent="0" algn="ctr">
              <a:buNone/>
              <a:defRPr>
                <a:solidFill>
                  <a:schemeClr val="tx1">
                    <a:tint val="75000"/>
                  </a:schemeClr>
                </a:solidFill>
              </a:defRPr>
            </a:lvl7pPr>
            <a:lvl8pPr marL="4267200" indent="0" algn="ctr">
              <a:buNone/>
              <a:defRPr>
                <a:solidFill>
                  <a:schemeClr val="tx1">
                    <a:tint val="75000"/>
                  </a:schemeClr>
                </a:solidFill>
              </a:defRPr>
            </a:lvl8pPr>
            <a:lvl9pPr marL="4876800"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p>
            <a:fld id="{67A009EC-57E2-404F-85A6-5BD9FEAB1787}" type="datetime1">
              <a:rPr lang="zh-CN" altLang="en-US" smtClean="0"/>
              <a:t>2025/10/18</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a:xfrm>
            <a:off x="2" y="6230646"/>
            <a:ext cx="792089" cy="628942"/>
          </a:xfrm>
          <a:prstGeom prst="rect">
            <a:avLst/>
          </a:prstGeom>
        </p:spPr>
        <p:txBody>
          <a:bodyPr/>
          <a:lstStyle>
            <a:lvl1pPr>
              <a:defRPr sz="2800"/>
            </a:lvl1pPr>
          </a:lstStyle>
          <a:p>
            <a:fld id="{7183A52F-D388-438E-A748-ED6C72307AC6}" type="slidenum">
              <a:rPr lang="zh-CN" altLang="en-US" smtClean="0"/>
              <a:t>‹#›</a:t>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A091EB6F-1D34-AB4D-AA80-22D269F95281}" type="datetime1">
              <a:rPr lang="zh-CN" altLang="en-US" smtClean="0"/>
              <a:t>2025/10/18</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962961" y="4407922"/>
            <a:ext cx="10361851" cy="1362390"/>
          </a:xfrm>
        </p:spPr>
        <p:txBody>
          <a:bodyPr anchor="t"/>
          <a:lstStyle>
            <a:lvl1pPr algn="l">
              <a:defRPr sz="5300" b="1" cap="all"/>
            </a:lvl1pPr>
          </a:lstStyle>
          <a:p>
            <a:r>
              <a:rPr lang="zh-CN" altLang="en-US"/>
              <a:t>单击此处编辑母版标题样式</a:t>
            </a:r>
          </a:p>
        </p:txBody>
      </p:sp>
      <p:sp>
        <p:nvSpPr>
          <p:cNvPr id="3" name="文本占位符 2"/>
          <p:cNvSpPr>
            <a:spLocks noGrp="1"/>
          </p:cNvSpPr>
          <p:nvPr>
            <p:ph type="body" idx="1"/>
          </p:nvPr>
        </p:nvSpPr>
        <p:spPr>
          <a:xfrm>
            <a:off x="962961" y="2907388"/>
            <a:ext cx="10361851" cy="1500534"/>
          </a:xfrm>
        </p:spPr>
        <p:txBody>
          <a:bodyPr anchor="b"/>
          <a:lstStyle>
            <a:lvl1pPr marL="0" indent="0">
              <a:buNone/>
              <a:defRPr sz="2700">
                <a:solidFill>
                  <a:schemeClr val="tx1">
                    <a:tint val="75000"/>
                  </a:schemeClr>
                </a:solidFill>
              </a:defRPr>
            </a:lvl1pPr>
            <a:lvl2pPr marL="609600" indent="0">
              <a:buNone/>
              <a:defRPr sz="2400">
                <a:solidFill>
                  <a:schemeClr val="tx1">
                    <a:tint val="75000"/>
                  </a:schemeClr>
                </a:solidFill>
              </a:defRPr>
            </a:lvl2pPr>
            <a:lvl3pPr marL="1219200" indent="0">
              <a:buNone/>
              <a:defRPr sz="2100">
                <a:solidFill>
                  <a:schemeClr val="tx1">
                    <a:tint val="75000"/>
                  </a:schemeClr>
                </a:solidFill>
              </a:defRPr>
            </a:lvl3pPr>
            <a:lvl4pPr marL="1828800" indent="0">
              <a:buNone/>
              <a:defRPr sz="1900">
                <a:solidFill>
                  <a:schemeClr val="tx1">
                    <a:tint val="75000"/>
                  </a:schemeClr>
                </a:solidFill>
              </a:defRPr>
            </a:lvl4pPr>
            <a:lvl5pPr marL="2438400" indent="0">
              <a:buNone/>
              <a:defRPr sz="1900">
                <a:solidFill>
                  <a:schemeClr val="tx1">
                    <a:tint val="75000"/>
                  </a:schemeClr>
                </a:solidFill>
              </a:defRPr>
            </a:lvl5pPr>
            <a:lvl6pPr marL="3048000" indent="0">
              <a:buNone/>
              <a:defRPr sz="1900">
                <a:solidFill>
                  <a:schemeClr val="tx1">
                    <a:tint val="75000"/>
                  </a:schemeClr>
                </a:solidFill>
              </a:defRPr>
            </a:lvl6pPr>
            <a:lvl7pPr marL="3657600" indent="0">
              <a:buNone/>
              <a:defRPr sz="1900">
                <a:solidFill>
                  <a:schemeClr val="tx1">
                    <a:tint val="75000"/>
                  </a:schemeClr>
                </a:solidFill>
              </a:defRPr>
            </a:lvl7pPr>
            <a:lvl8pPr marL="4267200" indent="0">
              <a:buNone/>
              <a:defRPr sz="1900">
                <a:solidFill>
                  <a:schemeClr val="tx1">
                    <a:tint val="75000"/>
                  </a:schemeClr>
                </a:solidFill>
              </a:defRPr>
            </a:lvl8pPr>
            <a:lvl9pPr marL="4876800" indent="0">
              <a:buNone/>
              <a:defRPr sz="19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3B8C24D9-D21A-7C40-A680-405A948FFC92}" type="datetime1">
              <a:rPr lang="zh-CN" altLang="en-US" smtClean="0"/>
              <a:t>2025/10/18</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60952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9679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251F7683-F025-B44E-AE06-E33914094DCF}" type="datetime1">
              <a:rPr lang="zh-CN" altLang="en-US" smtClean="0"/>
              <a:t>2025/10/18</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609521" y="1535471"/>
            <a:ext cx="5386216"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4" name="内容占位符 3"/>
          <p:cNvSpPr>
            <a:spLocks noGrp="1"/>
          </p:cNvSpPr>
          <p:nvPr>
            <p:ph sz="half" idx="2"/>
          </p:nvPr>
        </p:nvSpPr>
        <p:spPr>
          <a:xfrm>
            <a:off x="609521" y="2175380"/>
            <a:ext cx="5386216"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92562" y="1535471"/>
            <a:ext cx="5388332"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6" name="内容占位符 5"/>
          <p:cNvSpPr>
            <a:spLocks noGrp="1"/>
          </p:cNvSpPr>
          <p:nvPr>
            <p:ph sz="quarter" idx="4"/>
          </p:nvPr>
        </p:nvSpPr>
        <p:spPr>
          <a:xfrm>
            <a:off x="6192562" y="2175380"/>
            <a:ext cx="5388332"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C01CD85D-A002-D84D-8524-D85E87E005ED}" type="datetime1">
              <a:rPr lang="zh-CN" altLang="en-US" smtClean="0"/>
              <a:t>2025/10/18</a:t>
            </a:fld>
            <a:endParaRPr lang="zh-CN" altLang="en-US"/>
          </a:p>
        </p:txBody>
      </p:sp>
      <p:sp>
        <p:nvSpPr>
          <p:cNvPr id="8" name="页脚占位符 7"/>
          <p:cNvSpPr>
            <a:spLocks noGrp="1"/>
          </p:cNvSpPr>
          <p:nvPr>
            <p:ph type="ftr" sz="quarter" idx="11"/>
          </p:nvPr>
        </p:nvSpPr>
        <p:spPr/>
        <p:txBody>
          <a:bodyPr/>
          <a:lstStyle/>
          <a:p>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78BAC96D-1B80-A24D-973F-DCD017EFAAA7}" type="datetime1">
              <a:rPr lang="zh-CN" altLang="en-US" smtClean="0"/>
              <a:t>2025/10/18</a:t>
            </a:fld>
            <a:endParaRPr lang="zh-CN" altLang="en-US"/>
          </a:p>
        </p:txBody>
      </p:sp>
      <p:sp>
        <p:nvSpPr>
          <p:cNvPr id="4" name="页脚占位符 3"/>
          <p:cNvSpPr>
            <a:spLocks noGrp="1"/>
          </p:cNvSpPr>
          <p:nvPr>
            <p:ph type="ftr" sz="quarter" idx="11"/>
          </p:nvPr>
        </p:nvSpPr>
        <p:spPr/>
        <p:txBody>
          <a:bodyPr/>
          <a:lstStyle/>
          <a:p>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3EFDB423-F4EB-1244-AC62-4B4A08009BC0}" type="datetime1">
              <a:rPr lang="zh-CN" altLang="en-US" smtClean="0"/>
              <a:t>2025/10/18</a:t>
            </a:fld>
            <a:endParaRPr lang="zh-CN" altLang="en-US"/>
          </a:p>
        </p:txBody>
      </p:sp>
      <p:sp>
        <p:nvSpPr>
          <p:cNvPr id="3" name="页脚占位符 2"/>
          <p:cNvSpPr>
            <a:spLocks noGrp="1"/>
          </p:cNvSpPr>
          <p:nvPr>
            <p:ph type="ftr" sz="quarter" idx="11"/>
          </p:nvPr>
        </p:nvSpPr>
        <p:spPr/>
        <p:txBody>
          <a:bodyPr/>
          <a:lstStyle/>
          <a:p>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609523" y="273114"/>
            <a:ext cx="4010562" cy="1162320"/>
          </a:xfrm>
        </p:spPr>
        <p:txBody>
          <a:bodyPr anchor="b"/>
          <a:lstStyle>
            <a:lvl1pPr algn="l">
              <a:defRPr sz="2700" b="1"/>
            </a:lvl1pPr>
          </a:lstStyle>
          <a:p>
            <a:r>
              <a:rPr lang="zh-CN" altLang="en-US"/>
              <a:t>单击此处编辑母版标题样式</a:t>
            </a:r>
          </a:p>
        </p:txBody>
      </p:sp>
      <p:sp>
        <p:nvSpPr>
          <p:cNvPr id="3" name="内容占位符 2"/>
          <p:cNvSpPr>
            <a:spLocks noGrp="1"/>
          </p:cNvSpPr>
          <p:nvPr>
            <p:ph idx="1"/>
          </p:nvPr>
        </p:nvSpPr>
        <p:spPr>
          <a:xfrm>
            <a:off x="4766113" y="273114"/>
            <a:ext cx="6814779" cy="5854469"/>
          </a:xfrm>
        </p:spPr>
        <p:txBody>
          <a:bodyPr/>
          <a:lstStyle>
            <a:lvl1pPr>
              <a:defRPr sz="4300"/>
            </a:lvl1pPr>
            <a:lvl2pPr>
              <a:defRPr sz="3700"/>
            </a:lvl2pPr>
            <a:lvl3pPr>
              <a:defRPr sz="3200"/>
            </a:lvl3pPr>
            <a:lvl4pPr>
              <a:defRPr sz="2700"/>
            </a:lvl4pPr>
            <a:lvl5pPr>
              <a:defRPr sz="2700"/>
            </a:lvl5pPr>
            <a:lvl6pPr>
              <a:defRPr sz="2700"/>
            </a:lvl6pPr>
            <a:lvl7pPr>
              <a:defRPr sz="2700"/>
            </a:lvl7pPr>
            <a:lvl8pPr>
              <a:defRPr sz="2700"/>
            </a:lvl8pPr>
            <a:lvl9pPr>
              <a:defRPr sz="27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609523" y="1435436"/>
            <a:ext cx="4010562" cy="46921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02DA494E-93C7-DF40-A7EF-8902FB8B9286}" type="datetime1">
              <a:rPr lang="zh-CN" altLang="en-US" smtClean="0"/>
              <a:t>2025/10/18</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2389406" y="4801712"/>
            <a:ext cx="7314248" cy="566870"/>
          </a:xfrm>
        </p:spPr>
        <p:txBody>
          <a:bodyPr anchor="b"/>
          <a:lstStyle>
            <a:lvl1pPr algn="l">
              <a:defRPr sz="2700" b="1"/>
            </a:lvl1pPr>
          </a:lstStyle>
          <a:p>
            <a:r>
              <a:rPr lang="zh-CN" altLang="en-US"/>
              <a:t>单击此处编辑母版标题样式</a:t>
            </a:r>
          </a:p>
        </p:txBody>
      </p:sp>
      <p:sp>
        <p:nvSpPr>
          <p:cNvPr id="3" name="图片占位符 2"/>
          <p:cNvSpPr>
            <a:spLocks noGrp="1"/>
          </p:cNvSpPr>
          <p:nvPr>
            <p:ph type="pic" idx="1"/>
          </p:nvPr>
        </p:nvSpPr>
        <p:spPr>
          <a:xfrm>
            <a:off x="2389406" y="612918"/>
            <a:ext cx="7314248" cy="4115753"/>
          </a:xfrm>
        </p:spPr>
        <p:txBody>
          <a:bodyPr/>
          <a:lstStyle>
            <a:lvl1pPr marL="0" indent="0">
              <a:buNone/>
              <a:defRPr sz="4300"/>
            </a:lvl1pPr>
            <a:lvl2pPr marL="609600" indent="0">
              <a:buNone/>
              <a:defRPr sz="3700"/>
            </a:lvl2pPr>
            <a:lvl3pPr marL="1219200" indent="0">
              <a:buNone/>
              <a:defRPr sz="3200"/>
            </a:lvl3pPr>
            <a:lvl4pPr marL="1828800" indent="0">
              <a:buNone/>
              <a:defRPr sz="2700"/>
            </a:lvl4pPr>
            <a:lvl5pPr marL="2438400" indent="0">
              <a:buNone/>
              <a:defRPr sz="2700"/>
            </a:lvl5pPr>
            <a:lvl6pPr marL="3048000" indent="0">
              <a:buNone/>
              <a:defRPr sz="2700"/>
            </a:lvl6pPr>
            <a:lvl7pPr marL="3657600" indent="0">
              <a:buNone/>
              <a:defRPr sz="2700"/>
            </a:lvl7pPr>
            <a:lvl8pPr marL="4267200" indent="0">
              <a:buNone/>
              <a:defRPr sz="2700"/>
            </a:lvl8pPr>
            <a:lvl9pPr marL="4876800" indent="0">
              <a:buNone/>
              <a:defRPr sz="2700"/>
            </a:lvl9pPr>
          </a:lstStyle>
          <a:p>
            <a:endParaRPr lang="zh-CN" altLang="en-US"/>
          </a:p>
        </p:txBody>
      </p:sp>
      <p:sp>
        <p:nvSpPr>
          <p:cNvPr id="4" name="文本占位符 3"/>
          <p:cNvSpPr>
            <a:spLocks noGrp="1"/>
          </p:cNvSpPr>
          <p:nvPr>
            <p:ph type="body" sz="half" idx="2"/>
          </p:nvPr>
        </p:nvSpPr>
        <p:spPr>
          <a:xfrm>
            <a:off x="2389406" y="5368583"/>
            <a:ext cx="7314248" cy="8050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32171EA-63BC-D448-8BB3-CC8128F1A6E9}" type="datetime1">
              <a:rPr lang="zh-CN" altLang="en-US" smtClean="0"/>
              <a:t>2025/10/18</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8" name="Slide Number Placeholder 5"/>
          <p:cNvSpPr txBox="1"/>
          <p:nvPr/>
        </p:nvSpPr>
        <p:spPr>
          <a:xfrm>
            <a:off x="-62129" y="6238108"/>
            <a:ext cx="779665" cy="621483"/>
          </a:xfrm>
          <a:prstGeom prst="rect">
            <a:avLst/>
          </a:prstGeom>
        </p:spPr>
        <p:txBody>
          <a:bodyPr vert="horz" lIns="121917" tIns="60958" rIns="121917" bIns="60958" rtlCol="0" anchor="ctr"/>
          <a:lstStyle>
            <a:lvl1pPr>
              <a:defRPr sz="2800">
                <a:solidFill>
                  <a:schemeClr val="tx1"/>
                </a:solidFill>
              </a:defRPr>
            </a:lvl1pPr>
          </a:lstStyle>
          <a:p>
            <a:pPr marL="0" marR="0" lvl="0" indent="0" algn="r" defTabSz="1219200" rtl="0" eaLnBrk="1" fontAlgn="auto" latinLnBrk="0" hangingPunct="1">
              <a:lnSpc>
                <a:spcPct val="100000"/>
              </a:lnSpc>
              <a:spcBef>
                <a:spcPts val="0"/>
              </a:spcBef>
              <a:spcAft>
                <a:spcPts val="0"/>
              </a:spcAft>
              <a:buClrTx/>
              <a:buSzTx/>
              <a:buFontTx/>
              <a:buNone/>
              <a:defRPr/>
            </a:pPr>
            <a:endParaRPr kumimoji="0" lang="en-US" altLang="zh-TW" sz="28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B004C8EF-C26B-584E-9CEF-AD13F86556E4}" type="datetime1">
              <a:rPr lang="zh-CN" altLang="en-US" smtClean="0"/>
              <a:t>2025/10/18</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8049" y="274702"/>
            <a:ext cx="2742843" cy="5852880"/>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609523" y="274702"/>
            <a:ext cx="8025355" cy="5852880"/>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563EA9FA-7BEF-1148-A3D2-9F0C72892EB9}" type="datetime1">
              <a:rPr lang="zh-CN" altLang="en-US" smtClean="0"/>
              <a:t>2025/10/18</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609521" y="274702"/>
            <a:ext cx="10971372" cy="1143265"/>
          </a:xfrm>
          <a:prstGeom prst="rect">
            <a:avLst/>
          </a:prstGeom>
        </p:spPr>
        <p:txBody>
          <a:bodyPr vert="horz" lIns="121917" tIns="60958" rIns="121917" bIns="60958" rtlCol="0" anchor="ctr">
            <a:normAutofit/>
          </a:bodyPr>
          <a:lstStyle/>
          <a:p>
            <a:r>
              <a:rPr lang="zh-CN" altLang="en-US"/>
              <a:t>单击此处编辑母版标题样式</a:t>
            </a:r>
          </a:p>
        </p:txBody>
      </p:sp>
      <p:sp>
        <p:nvSpPr>
          <p:cNvPr id="3" name="文本占位符 2"/>
          <p:cNvSpPr>
            <a:spLocks noGrp="1"/>
          </p:cNvSpPr>
          <p:nvPr>
            <p:ph type="body" idx="1"/>
          </p:nvPr>
        </p:nvSpPr>
        <p:spPr>
          <a:xfrm>
            <a:off x="609521" y="1600574"/>
            <a:ext cx="10971372" cy="4527011"/>
          </a:xfrm>
          <a:prstGeom prst="rect">
            <a:avLst/>
          </a:prstGeom>
        </p:spPr>
        <p:txBody>
          <a:bodyPr vert="horz" lIns="121917" tIns="60958" rIns="121917" bIns="60958"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609521" y="6357822"/>
            <a:ext cx="2844430" cy="365210"/>
          </a:xfrm>
          <a:prstGeom prst="rect">
            <a:avLst/>
          </a:prstGeom>
        </p:spPr>
        <p:txBody>
          <a:bodyPr vert="horz" lIns="121917" tIns="60958" rIns="121917" bIns="60958" rtlCol="0" anchor="ctr"/>
          <a:lstStyle>
            <a:lvl1pPr algn="l">
              <a:defRPr sz="1600">
                <a:solidFill>
                  <a:schemeClr val="tx1">
                    <a:tint val="75000"/>
                  </a:schemeClr>
                </a:solidFill>
              </a:defRPr>
            </a:lvl1pPr>
          </a:lstStyle>
          <a:p>
            <a:fld id="{654EA20B-5F01-614A-AE90-09D6BDF5EBFA}" type="datetime1">
              <a:rPr lang="zh-CN" altLang="en-US" smtClean="0"/>
              <a:t>2025/10/18</a:t>
            </a:fld>
            <a:endParaRPr lang="zh-CN" altLang="en-US"/>
          </a:p>
        </p:txBody>
      </p:sp>
      <p:sp>
        <p:nvSpPr>
          <p:cNvPr id="5" name="页脚占位符 4"/>
          <p:cNvSpPr>
            <a:spLocks noGrp="1"/>
          </p:cNvSpPr>
          <p:nvPr>
            <p:ph type="ftr" sz="quarter" idx="3"/>
          </p:nvPr>
        </p:nvSpPr>
        <p:spPr>
          <a:xfrm>
            <a:off x="4165060" y="6357822"/>
            <a:ext cx="3860297" cy="365210"/>
          </a:xfrm>
          <a:prstGeom prst="rect">
            <a:avLst/>
          </a:prstGeom>
        </p:spPr>
        <p:txBody>
          <a:bodyPr vert="horz" lIns="121917" tIns="60958" rIns="121917" bIns="60958" rtlCol="0" anchor="ctr"/>
          <a:lstStyle>
            <a:lvl1pPr algn="ctr">
              <a:defRPr sz="1600">
                <a:solidFill>
                  <a:schemeClr val="tx1">
                    <a:tint val="75000"/>
                  </a:schemeClr>
                </a:solidFill>
              </a:defRPr>
            </a:lvl1pPr>
          </a:lstStyle>
          <a:p>
            <a:endParaRPr lang="zh-CN" altLang="en-US"/>
          </a:p>
        </p:txBody>
      </p:sp>
      <p:sp>
        <p:nvSpPr>
          <p:cNvPr id="7" name="灯片编号占位符 5"/>
          <p:cNvSpPr txBox="1"/>
          <p:nvPr/>
        </p:nvSpPr>
        <p:spPr>
          <a:xfrm>
            <a:off x="2" y="6230646"/>
            <a:ext cx="792089" cy="628942"/>
          </a:xfrm>
          <a:prstGeom prst="rect">
            <a:avLst/>
          </a:prstGeom>
        </p:spPr>
        <p:txBody>
          <a:bodyPr/>
          <a:lstStyle>
            <a:defPPr>
              <a:defRPr lang="zh-CN"/>
            </a:defPPr>
            <a:lvl1pPr marL="0" algn="l" defTabSz="1219200" rtl="0" eaLnBrk="1" latinLnBrk="0" hangingPunct="1">
              <a:defRPr sz="28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fld id="{7183A52F-D388-438E-A748-ED6C72307AC6}" type="slidenum">
              <a:rPr lang="zh-CN" altLang="en-US" smtClean="0"/>
              <a:t>‹#›</a:t>
            </a:fld>
            <a:endParaRPr lang="zh-CN" alt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1219200" rtl="0" eaLnBrk="1" latinLnBrk="0" hangingPunct="1">
        <a:spcBef>
          <a:spcPct val="0"/>
        </a:spcBef>
        <a:buNone/>
        <a:defRPr sz="5900" kern="1200">
          <a:solidFill>
            <a:schemeClr val="tx1"/>
          </a:solidFill>
          <a:latin typeface="+mj-lt"/>
          <a:ea typeface="+mj-ea"/>
          <a:cs typeface="+mj-cs"/>
        </a:defRPr>
      </a:lvl1pPr>
    </p:titleStyle>
    <p:bodyStyle>
      <a:lvl1pPr marL="457200" indent="-457200" algn="l" defTabSz="1219200" rtl="0" eaLnBrk="1" latinLnBrk="0" hangingPunct="1">
        <a:spcBef>
          <a:spcPct val="20000"/>
        </a:spcBef>
        <a:buFont typeface="Arial" panose="020B0604020202020204" pitchFamily="34" charset="0"/>
        <a:buChar char="•"/>
        <a:defRPr sz="4300" kern="1200">
          <a:solidFill>
            <a:schemeClr val="tx1"/>
          </a:solidFill>
          <a:latin typeface="+mn-lt"/>
          <a:ea typeface="+mn-ea"/>
          <a:cs typeface="+mn-cs"/>
        </a:defRPr>
      </a:lvl1pPr>
      <a:lvl2pPr marL="990600" indent="-381000" algn="l" defTabSz="1219200" rtl="0" eaLnBrk="1" latinLnBrk="0" hangingPunct="1">
        <a:spcBef>
          <a:spcPct val="20000"/>
        </a:spcBef>
        <a:buFont typeface="Arial" panose="020B0604020202020204" pitchFamily="34" charset="0"/>
        <a:buChar char="–"/>
        <a:defRPr sz="3700" kern="1200">
          <a:solidFill>
            <a:schemeClr val="tx1"/>
          </a:solidFill>
          <a:latin typeface="+mn-lt"/>
          <a:ea typeface="+mn-ea"/>
          <a:cs typeface="+mn-cs"/>
        </a:defRPr>
      </a:lvl2pPr>
      <a:lvl3pPr marL="1524000" indent="-304800" algn="l" defTabSz="12192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3pPr>
      <a:lvl4pPr marL="2133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4pPr>
      <a:lvl5pPr marL="27432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5pPr>
      <a:lvl6pPr marL="33528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6pPr>
      <a:lvl7pPr marL="39624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7pPr>
      <a:lvl8pPr marL="45720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8pPr>
      <a:lvl9pPr marL="5181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9pPr>
    </p:bodyStyle>
    <p:other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10.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1.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2.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3.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4.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5.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6.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7.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8.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9.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0.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1.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2.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3.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4.xml"/></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5.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6.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7.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8.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9.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0.xml"/></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1.xml"/></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2.xml"/></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3.xml"/></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4.xml"/></Relationships>
</file>

<file path=ppt/slides/_rels/slide3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5.xml"/></Relationships>
</file>

<file path=ppt/slides/_rels/slide3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36.xml"/><Relationship Id="rId6" Type="http://schemas.openxmlformats.org/officeDocument/2006/relationships/image" Target="../media/image6.png"/><Relationship Id="rId5" Type="http://schemas.openxmlformats.org/officeDocument/2006/relationships/image" Target="../media/image4.png"/><Relationship Id="rId4" Type="http://schemas.openxmlformats.org/officeDocument/2006/relationships/image" Target="../media/image3.png"/></Relationships>
</file>

<file path=ppt/slides/_rels/slide3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7.xml"/></Relationships>
</file>

<file path=ppt/slides/_rels/slide3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8.xml"/></Relationships>
</file>

<file path=ppt/slides/_rels/slide3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9.xml"/></Relationships>
</file>

<file path=ppt/slides/_rels/slide4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0.xml"/></Relationships>
</file>

<file path=ppt/slides/_rels/slide4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1.xml"/></Relationships>
</file>

<file path=ppt/slides/_rels/slide4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2.xml"/></Relationships>
</file>

<file path=ppt/slides/_rels/slide4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9713D151-9717-9270-6C22-4F5CFE9E008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4317" b="91367" l="9462" r="89462">
                        <a14:foregroundMark x1="17419" y1="50839" x2="17204" y2="51559"/>
                        <a14:foregroundMark x1="85161" y1="48921" x2="86237" y2="49400"/>
                        <a14:foregroundMark x1="74624" y1="22542" x2="75699" y2="22542"/>
                        <a14:foregroundMark x1="70753" y1="20863" x2="70538" y2="21343"/>
                        <a14:foregroundMark x1="68602" y1="18705" x2="68602" y2="18705"/>
                        <a14:foregroundMark x1="69462" y1="12230" x2="69892" y2="12230"/>
                        <a14:foregroundMark x1="74839" y1="16787" x2="74839" y2="17506"/>
                        <a14:foregroundMark x1="55054" y1="10791" x2="56129" y2="11271"/>
                        <a14:foregroundMark x1="49677" y1="11271" x2="50108" y2="11751"/>
                        <a14:foregroundMark x1="55914" y1="5995" x2="56559" y2="6715"/>
                        <a14:foregroundMark x1="59355" y1="6235" x2="59355" y2="6235"/>
                        <a14:foregroundMark x1="62151" y1="7434" x2="62151" y2="7434"/>
                        <a14:foregroundMark x1="52043" y1="4556" x2="52043" y2="4556"/>
                        <a14:foregroundMark x1="44301" y1="6235" x2="44516" y2="6235"/>
                        <a14:foregroundMark x1="46667" y1="14388" x2="46667" y2="14868"/>
                        <a14:foregroundMark x1="42581" y1="15588" x2="42581" y2="15588"/>
                        <a14:foregroundMark x1="35699" y1="13429" x2="35269" y2="13189"/>
                        <a14:foregroundMark x1="39785" y1="15348" x2="39785" y2="15348"/>
                        <a14:foregroundMark x1="39785" y1="15348" x2="39785" y2="15348"/>
                        <a14:foregroundMark x1="33978" y1="15827" x2="33978" y2="15827"/>
                        <a14:foregroundMark x1="33978" y1="15827" x2="33978" y2="15827"/>
                        <a14:foregroundMark x1="34409" y1="17266" x2="34409" y2="17266"/>
                        <a14:foregroundMark x1="38710" y1="10791" x2="38710" y2="10791"/>
                        <a14:foregroundMark x1="35699" y1="7914" x2="35699" y2="7914"/>
                        <a14:foregroundMark x1="31183" y1="9353" x2="31183" y2="9353"/>
                        <a14:foregroundMark x1="23011" y1="72902" x2="23011" y2="73141"/>
                        <a14:foregroundMark x1="47097" y1="91127" x2="47527" y2="91367"/>
                        <a14:foregroundMark x1="69892" y1="74580" x2="71613" y2="75060"/>
                        <a14:foregroundMark x1="17849" y1="43165" x2="17849" y2="43165"/>
                        <a14:foregroundMark x1="10323" y1="39089" x2="10323" y2="39089"/>
                        <a14:foregroundMark x1="15699" y1="43645" x2="15699" y2="43645"/>
                        <a14:foregroundMark x1="14409" y1="43645" x2="14409" y2="43645"/>
                        <a14:foregroundMark x1="16559" y1="33813" x2="16559" y2="33813"/>
                        <a14:foregroundMark x1="24086" y1="21343" x2="24086" y2="21343"/>
                        <a14:foregroundMark x1="80860" y1="29496" x2="80860" y2="29496"/>
                        <a14:foregroundMark x1="82151" y1="38129" x2="82151" y2="38129"/>
                        <a14:foregroundMark x1="83011" y1="27098" x2="83011" y2="27098"/>
                        <a14:foregroundMark x1="83226" y1="28537" x2="83226" y2="28537"/>
                        <a14:foregroundMark x1="83871" y1="29496" x2="83871" y2="29496"/>
                        <a14:foregroundMark x1="80000" y1="25659" x2="80000" y2="25659"/>
                        <a14:foregroundMark x1="80430" y1="24460" x2="80430" y2="24460"/>
                        <a14:foregroundMark x1="80645" y1="23741" x2="80645" y2="23741"/>
                        <a14:foregroundMark x1="81075" y1="27338" x2="81075" y2="27338"/>
                        <a14:foregroundMark x1="70323" y1="27578" x2="70323" y2="27578"/>
                        <a14:foregroundMark x1="24301" y1="12710" x2="24301" y2="12710"/>
                        <a14:foregroundMark x1="12258" y1="34772" x2="12258" y2="34772"/>
                        <a14:foregroundMark x1="38710" y1="5995" x2="38710" y2="5995"/>
                        <a14:foregroundMark x1="36344" y1="10072" x2="36344" y2="10072"/>
                        <a14:foregroundMark x1="34194" y1="9353" x2="34194" y2="9353"/>
                        <a14:foregroundMark x1="9462" y1="52758" x2="9462" y2="52758"/>
                        <a14:backgroundMark x1="84731" y1="53717" x2="84731" y2="53717"/>
                        <a14:backgroundMark x1="83441" y1="48921" x2="83441" y2="48921"/>
                      </a14:backgroundRemoval>
                    </a14:imgEffect>
                  </a14:imgLayer>
                </a14:imgProps>
              </a:ext>
            </a:extLst>
          </a:blip>
          <a:stretch>
            <a:fillRect/>
          </a:stretch>
        </p:blipFill>
        <p:spPr>
          <a:xfrm>
            <a:off x="4024659" y="0"/>
            <a:ext cx="4302795" cy="7102202"/>
          </a:xfrm>
          <a:prstGeom prst="rect">
            <a:avLst/>
          </a:prstGeom>
          <a:effectLst>
            <a:glow rad="12700">
              <a:schemeClr val="bg1"/>
            </a:glow>
          </a:effectLst>
        </p:spPr>
      </p:pic>
      <p:sp>
        <p:nvSpPr>
          <p:cNvPr id="2" name="文字方塊 1">
            <a:extLst>
              <a:ext uri="{FF2B5EF4-FFF2-40B4-BE49-F238E27FC236}">
                <a16:creationId xmlns:a16="http://schemas.microsoft.com/office/drawing/2014/main" id="{56DCE52C-A9DD-BCB8-D8F8-087B8AA0EE96}"/>
              </a:ext>
            </a:extLst>
          </p:cNvPr>
          <p:cNvSpPr txBox="1"/>
          <p:nvPr/>
        </p:nvSpPr>
        <p:spPr>
          <a:xfrm>
            <a:off x="5633541" y="1989634"/>
            <a:ext cx="923330" cy="3816424"/>
          </a:xfrm>
          <a:prstGeom prst="rect">
            <a:avLst/>
          </a:prstGeom>
          <a:noFill/>
          <a:effectLst>
            <a:glow>
              <a:schemeClr val="bg1"/>
            </a:glow>
          </a:effectLst>
        </p:spPr>
        <p:txBody>
          <a:bodyPr vert="eaVert" wrap="square" rtlCol="0">
            <a:spAutoFit/>
          </a:bodyPr>
          <a:lstStyle/>
          <a:p>
            <a:r>
              <a:rPr lang="zh-CN" altLang="en-US" sz="4800" b="1" dirty="0">
                <a:solidFill>
                  <a:schemeClr val="bg1"/>
                </a:solidFill>
              </a:rPr>
              <a:t>無量壽</a:t>
            </a:r>
            <a:r>
              <a:rPr lang="zh-TW" altLang="en-US" sz="4800" b="1" dirty="0">
                <a:solidFill>
                  <a:schemeClr val="bg1"/>
                </a:solidFill>
              </a:rPr>
              <a:t>經</a:t>
            </a:r>
          </a:p>
        </p:txBody>
      </p:sp>
    </p:spTree>
    <p:extLst>
      <p:ext uri="{BB962C8B-B14F-4D97-AF65-F5344CB8AC3E}">
        <p14:creationId xmlns:p14="http://schemas.microsoft.com/office/powerpoint/2010/main" val="390915263"/>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505E3CFF-BDBA-93D0-7FBD-1625C047FFEF}"/>
              </a:ext>
            </a:extLst>
          </p:cNvPr>
          <p:cNvPicPr>
            <a:picLocks noChangeAspect="1"/>
          </p:cNvPicPr>
          <p:nvPr/>
        </p:nvPicPr>
        <p:blipFill>
          <a:blip r:embed="rId3"/>
          <a:stretch>
            <a:fillRect/>
          </a:stretch>
        </p:blipFill>
        <p:spPr>
          <a:xfrm>
            <a:off x="0" y="1"/>
            <a:ext cx="12190413" cy="2709714"/>
          </a:xfrm>
          <a:prstGeom prst="rect">
            <a:avLst/>
          </a:prstGeom>
        </p:spPr>
      </p:pic>
      <p:pic>
        <p:nvPicPr>
          <p:cNvPr id="5" name="圖片 4">
            <a:extLst>
              <a:ext uri="{FF2B5EF4-FFF2-40B4-BE49-F238E27FC236}">
                <a16:creationId xmlns:a16="http://schemas.microsoft.com/office/drawing/2014/main" id="{6264C675-5888-50EC-54AA-F7BACB1EBDBA}"/>
              </a:ext>
            </a:extLst>
          </p:cNvPr>
          <p:cNvPicPr>
            <a:picLocks noChangeAspect="1"/>
          </p:cNvPicPr>
          <p:nvPr/>
        </p:nvPicPr>
        <p:blipFill>
          <a:blip r:embed="rId4"/>
          <a:stretch>
            <a:fillRect/>
          </a:stretch>
        </p:blipFill>
        <p:spPr>
          <a:xfrm>
            <a:off x="3358902" y="2688386"/>
            <a:ext cx="2376264" cy="1245464"/>
          </a:xfrm>
          <a:prstGeom prst="rect">
            <a:avLst/>
          </a:prstGeom>
        </p:spPr>
      </p:pic>
      <p:pic>
        <p:nvPicPr>
          <p:cNvPr id="6" name="圖片 5">
            <a:extLst>
              <a:ext uri="{FF2B5EF4-FFF2-40B4-BE49-F238E27FC236}">
                <a16:creationId xmlns:a16="http://schemas.microsoft.com/office/drawing/2014/main" id="{A5659190-7860-1FC8-5E92-8B010DC0CE09}"/>
              </a:ext>
            </a:extLst>
          </p:cNvPr>
          <p:cNvPicPr>
            <a:picLocks noChangeAspect="1"/>
          </p:cNvPicPr>
          <p:nvPr/>
        </p:nvPicPr>
        <p:blipFill>
          <a:blip r:embed="rId5"/>
          <a:stretch>
            <a:fillRect/>
          </a:stretch>
        </p:blipFill>
        <p:spPr>
          <a:xfrm>
            <a:off x="4367014" y="3856710"/>
            <a:ext cx="2232248" cy="1085252"/>
          </a:xfrm>
          <a:prstGeom prst="rect">
            <a:avLst/>
          </a:prstGeom>
        </p:spPr>
      </p:pic>
      <p:pic>
        <p:nvPicPr>
          <p:cNvPr id="7" name="圖片 6">
            <a:extLst>
              <a:ext uri="{FF2B5EF4-FFF2-40B4-BE49-F238E27FC236}">
                <a16:creationId xmlns:a16="http://schemas.microsoft.com/office/drawing/2014/main" id="{63C6D8A5-5FE9-81E4-D3F7-41CC3B89DC5E}"/>
              </a:ext>
            </a:extLst>
          </p:cNvPr>
          <p:cNvPicPr>
            <a:picLocks noChangeAspect="1"/>
          </p:cNvPicPr>
          <p:nvPr/>
        </p:nvPicPr>
        <p:blipFill>
          <a:blip r:embed="rId6"/>
          <a:stretch>
            <a:fillRect/>
          </a:stretch>
        </p:blipFill>
        <p:spPr>
          <a:xfrm>
            <a:off x="4222998" y="4941961"/>
            <a:ext cx="4248472" cy="1917625"/>
          </a:xfrm>
          <a:prstGeom prst="rect">
            <a:avLst/>
          </a:prstGeom>
        </p:spPr>
      </p:pic>
      <p:sp>
        <p:nvSpPr>
          <p:cNvPr id="8" name="圖說文字: 雙折線 7">
            <a:extLst>
              <a:ext uri="{FF2B5EF4-FFF2-40B4-BE49-F238E27FC236}">
                <a16:creationId xmlns:a16="http://schemas.microsoft.com/office/drawing/2014/main" id="{6630404B-9E58-F9E7-C99B-A8ED95947950}"/>
              </a:ext>
            </a:extLst>
          </p:cNvPr>
          <p:cNvSpPr/>
          <p:nvPr/>
        </p:nvSpPr>
        <p:spPr>
          <a:xfrm>
            <a:off x="6239222" y="1917627"/>
            <a:ext cx="574144" cy="3436105"/>
          </a:xfrm>
          <a:prstGeom prst="borderCallout3">
            <a:avLst>
              <a:gd name="adj1" fmla="val 99576"/>
              <a:gd name="adj2" fmla="val 44755"/>
              <a:gd name="adj3" fmla="val 141492"/>
              <a:gd name="adj4" fmla="val 56969"/>
              <a:gd name="adj5" fmla="val 141738"/>
              <a:gd name="adj6" fmla="val 8491"/>
              <a:gd name="adj7" fmla="val 141144"/>
              <a:gd name="adj8" fmla="val -37292"/>
            </a:avLst>
          </a:prstGeom>
          <a:solidFill>
            <a:schemeClr val="bg1"/>
          </a:solid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TW" altLang="en-US" sz="2600" b="1" dirty="0">
                <a:solidFill>
                  <a:schemeClr val="tx1"/>
                </a:solidFill>
              </a:rPr>
              <a:t>寶蓮佛光第二十一</a:t>
            </a:r>
          </a:p>
        </p:txBody>
      </p:sp>
    </p:spTree>
    <p:extLst>
      <p:ext uri="{BB962C8B-B14F-4D97-AF65-F5344CB8AC3E}">
        <p14:creationId xmlns:p14="http://schemas.microsoft.com/office/powerpoint/2010/main" val="251685167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4D079619-BEE9-D5C0-6BA5-5D9D29E14717}"/>
              </a:ext>
            </a:extLst>
          </p:cNvPr>
          <p:cNvSpPr txBox="1"/>
          <p:nvPr/>
        </p:nvSpPr>
        <p:spPr>
          <a:xfrm>
            <a:off x="979239" y="637945"/>
            <a:ext cx="7571303" cy="5530741"/>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又眾寶蓮華周滿世界。一一寶華百千億葉。其華光明。無量種色。青色青光。白色白光。玄黃朱紫。光色亦然。復有無量妙寶百千摩尼。映飾珍奇。明曜日月。彼蓮華量。或半由旬。或一二三四。乃至百千由旬。一一華中。出三十六百千億光。一一光中。出三十六百千億佛。身色紫金。相好殊特。一一諸佛。又放百千光明。普為十方說微妙法。如是諸佛。各各安立無量眾生於佛正道。</a:t>
            </a:r>
          </a:p>
        </p:txBody>
      </p:sp>
      <p:sp>
        <p:nvSpPr>
          <p:cNvPr id="5" name="文字方塊 4">
            <a:extLst>
              <a:ext uri="{FF2B5EF4-FFF2-40B4-BE49-F238E27FC236}">
                <a16:creationId xmlns:a16="http://schemas.microsoft.com/office/drawing/2014/main" id="{1861DAB3-F7C4-8561-2225-BC5B0BDA23BC}"/>
              </a:ext>
            </a:extLst>
          </p:cNvPr>
          <p:cNvSpPr txBox="1"/>
          <p:nvPr/>
        </p:nvSpPr>
        <p:spPr>
          <a:xfrm>
            <a:off x="11153283" y="753460"/>
            <a:ext cx="774571" cy="5299713"/>
          </a:xfrm>
          <a:prstGeom prst="rect">
            <a:avLst/>
          </a:prstGeom>
          <a:noFill/>
        </p:spPr>
        <p:txBody>
          <a:bodyPr vert="eaVert" wrap="square" rtlCol="0">
            <a:spAutoFit/>
          </a:bodyPr>
          <a:lstStyle/>
          <a:p>
            <a:pPr>
              <a:lnSpc>
                <a:spcPts val="4600"/>
              </a:lnSpc>
            </a:pPr>
            <a:r>
              <a:rPr lang="zh-TW" altLang="en-US" sz="3000" b="1" dirty="0">
                <a:solidFill>
                  <a:schemeClr val="bg1">
                    <a:lumMod val="95000"/>
                  </a:schemeClr>
                </a:solidFill>
              </a:rPr>
              <a:t>寶蓮佛光第二十一</a:t>
            </a:r>
          </a:p>
        </p:txBody>
      </p:sp>
      <p:sp>
        <p:nvSpPr>
          <p:cNvPr id="6" name="文字方塊 5">
            <a:extLst>
              <a:ext uri="{FF2B5EF4-FFF2-40B4-BE49-F238E27FC236}">
                <a16:creationId xmlns:a16="http://schemas.microsoft.com/office/drawing/2014/main" id="{DBD9067C-560B-D4BB-66BE-EC37DE3F6720}"/>
              </a:ext>
            </a:extLst>
          </p:cNvPr>
          <p:cNvSpPr txBox="1"/>
          <p:nvPr/>
        </p:nvSpPr>
        <p:spPr>
          <a:xfrm>
            <a:off x="8742173" y="685233"/>
            <a:ext cx="2339102"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本品顯阿彌陀佛國中寶蓮，一一有微妙色光，一一光中又現千億佛，一一佛說妙法，安立無量眾生，如是重重無盡不可思議功德。</a:t>
            </a:r>
          </a:p>
        </p:txBody>
      </p:sp>
    </p:spTree>
    <p:extLst>
      <p:ext uri="{BB962C8B-B14F-4D97-AF65-F5344CB8AC3E}">
        <p14:creationId xmlns:p14="http://schemas.microsoft.com/office/powerpoint/2010/main" val="293541842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DA6EC12C-5B4B-F766-CB19-412201BA54DD}"/>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第二十講</a:t>
            </a:r>
            <a:endParaRPr lang="en-US" altLang="zh-TW" dirty="0"/>
          </a:p>
        </p:txBody>
      </p:sp>
      <p:sp>
        <p:nvSpPr>
          <p:cNvPr id="5" name="文字方塊 4">
            <a:extLst>
              <a:ext uri="{FF2B5EF4-FFF2-40B4-BE49-F238E27FC236}">
                <a16:creationId xmlns:a16="http://schemas.microsoft.com/office/drawing/2014/main" id="{21ED58B4-1405-905D-FB4B-CA384A9D906E}"/>
              </a:ext>
            </a:extLst>
          </p:cNvPr>
          <p:cNvSpPr txBox="1"/>
          <p:nvPr/>
        </p:nvSpPr>
        <p:spPr>
          <a:xfrm>
            <a:off x="5267106" y="709820"/>
            <a:ext cx="5724644"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又眾寶蓮華周滿世界。一一寶華百千億葉。其華光明。無量種色。青色青光。白色白光。玄黃朱紫。光色亦然。復有無量妙寶百千摩尼。映飾珍奇。明曜日月。彼蓮華量。或半由旬。或一二三四。乃至百千由旬。一一華中。出三十六百千億光。</a:t>
            </a:r>
          </a:p>
        </p:txBody>
      </p:sp>
      <p:sp>
        <p:nvSpPr>
          <p:cNvPr id="6" name="文字方塊 5">
            <a:extLst>
              <a:ext uri="{FF2B5EF4-FFF2-40B4-BE49-F238E27FC236}">
                <a16:creationId xmlns:a16="http://schemas.microsoft.com/office/drawing/2014/main" id="{586D5B5F-5747-4CCD-00A3-581FF34B6818}"/>
              </a:ext>
            </a:extLst>
          </p:cNvPr>
          <p:cNvSpPr txBox="1"/>
          <p:nvPr/>
        </p:nvSpPr>
        <p:spPr>
          <a:xfrm>
            <a:off x="694606" y="801502"/>
            <a:ext cx="5032147"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文中首明寶蓮，次明蓮光中佛。於寶蓮中，又含六義：</a:t>
            </a:r>
            <a:endParaRPr lang="en-US" altLang="zh-TW" sz="2800" dirty="0">
              <a:solidFill>
                <a:schemeClr val="bg1">
                  <a:lumMod val="95000"/>
                </a:schemeClr>
              </a:solidFill>
            </a:endParaRPr>
          </a:p>
          <a:p>
            <a:pPr>
              <a:lnSpc>
                <a:spcPts val="4200"/>
              </a:lnSpc>
            </a:pPr>
            <a:r>
              <a:rPr lang="zh-TW" altLang="en-US" sz="2800" dirty="0">
                <a:solidFill>
                  <a:schemeClr val="bg1">
                    <a:lumMod val="95000"/>
                  </a:schemeClr>
                </a:solidFill>
              </a:rPr>
              <a:t>一者，蓮花周遍國中。</a:t>
            </a:r>
            <a:endParaRPr lang="en-US" altLang="zh-TW" sz="2800" dirty="0">
              <a:solidFill>
                <a:schemeClr val="bg1">
                  <a:lumMod val="95000"/>
                </a:schemeClr>
              </a:solidFill>
            </a:endParaRPr>
          </a:p>
          <a:p>
            <a:pPr>
              <a:lnSpc>
                <a:spcPts val="4200"/>
              </a:lnSpc>
            </a:pPr>
            <a:r>
              <a:rPr lang="zh-TW" altLang="en-US" sz="2800" dirty="0">
                <a:solidFill>
                  <a:schemeClr val="bg1">
                    <a:lumMod val="95000"/>
                  </a:schemeClr>
                </a:solidFill>
              </a:rPr>
              <a:t>二者蓮葉數量，一一華有百千億葉。</a:t>
            </a:r>
            <a:endParaRPr lang="en-US" altLang="zh-TW" sz="2800" dirty="0">
              <a:solidFill>
                <a:schemeClr val="bg1">
                  <a:lumMod val="95000"/>
                </a:schemeClr>
              </a:solidFill>
            </a:endParaRPr>
          </a:p>
          <a:p>
            <a:pPr>
              <a:lnSpc>
                <a:spcPts val="4200"/>
              </a:lnSpc>
            </a:pPr>
            <a:r>
              <a:rPr lang="zh-TW" altLang="en-US" sz="2800" dirty="0">
                <a:solidFill>
                  <a:schemeClr val="bg1">
                    <a:lumMod val="95000"/>
                  </a:schemeClr>
                </a:solidFill>
              </a:rPr>
              <a:t>三者光色無量。蓮花本體，即是光明。故曰「其華光明」。又蓮華色類無量。青、白、玄、黃、朱、紫，此六為例，以攝無量。</a:t>
            </a:r>
          </a:p>
        </p:txBody>
      </p:sp>
    </p:spTree>
    <p:extLst>
      <p:ext uri="{BB962C8B-B14F-4D97-AF65-F5344CB8AC3E}">
        <p14:creationId xmlns:p14="http://schemas.microsoft.com/office/powerpoint/2010/main" val="122584072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8469D978-B602-54CF-11E6-24149C9A3196}"/>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第二十講</a:t>
            </a:r>
            <a:endParaRPr lang="en-US" altLang="zh-TW" dirty="0"/>
          </a:p>
        </p:txBody>
      </p:sp>
      <p:sp>
        <p:nvSpPr>
          <p:cNvPr id="5" name="文字方塊 4">
            <a:extLst>
              <a:ext uri="{FF2B5EF4-FFF2-40B4-BE49-F238E27FC236}">
                <a16:creationId xmlns:a16="http://schemas.microsoft.com/office/drawing/2014/main" id="{16D3B8E2-066D-17C0-3933-7A625943B87B}"/>
              </a:ext>
            </a:extLst>
          </p:cNvPr>
          <p:cNvSpPr txBox="1"/>
          <p:nvPr/>
        </p:nvSpPr>
        <p:spPr>
          <a:xfrm>
            <a:off x="981472" y="745824"/>
            <a:ext cx="9777035"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四者，妙寶莊嚴。有無量妙寶百千摩尼，莊嚴蓮花。諸寶皆是奇珍，故曰「珍奇」。此諸妙寶放無量光，光具眾色，色復生光。互映互飾。故云「映飾」。明超日月，故云「明曜日月」。</a:t>
            </a:r>
            <a:endParaRPr lang="en-US" altLang="zh-TW" sz="2800" dirty="0">
              <a:solidFill>
                <a:schemeClr val="bg1">
                  <a:lumMod val="95000"/>
                </a:schemeClr>
              </a:solidFill>
            </a:endParaRPr>
          </a:p>
          <a:p>
            <a:pPr>
              <a:lnSpc>
                <a:spcPts val="4400"/>
              </a:lnSpc>
            </a:pPr>
            <a:r>
              <a:rPr lang="zh-TW" altLang="en-US" sz="2800" dirty="0">
                <a:solidFill>
                  <a:schemeClr val="bg1">
                    <a:lumMod val="95000"/>
                  </a:schemeClr>
                </a:solidFill>
              </a:rPr>
              <a:t>五者，寶蓮之量，從半由旬，至百千由旬。</a:t>
            </a:r>
            <a:endParaRPr lang="en-US" altLang="zh-TW" sz="2800" dirty="0">
              <a:solidFill>
                <a:schemeClr val="bg1">
                  <a:lumMod val="95000"/>
                </a:schemeClr>
              </a:solidFill>
            </a:endParaRPr>
          </a:p>
          <a:p>
            <a:pPr>
              <a:lnSpc>
                <a:spcPts val="4400"/>
              </a:lnSpc>
            </a:pPr>
            <a:r>
              <a:rPr lang="zh-TW" altLang="en-US" sz="2800" dirty="0">
                <a:solidFill>
                  <a:schemeClr val="bg1">
                    <a:lumMod val="95000"/>
                  </a:schemeClr>
                </a:solidFill>
              </a:rPr>
              <a:t>六者，蓮放妙光。「一一華中，出三十六百千億光」。百千億者，是以數量表無量也。（以百千億表一極大之數），一一蓮光如其色。故有三十六百千億光。一蓮攝盡一切蓮。故云「一一華中出三十六百千億光」。但三十六品仍只大略之數，實則無量品，故可云一一蓮出無量光也。</a:t>
            </a:r>
          </a:p>
        </p:txBody>
      </p:sp>
    </p:spTree>
    <p:extLst>
      <p:ext uri="{BB962C8B-B14F-4D97-AF65-F5344CB8AC3E}">
        <p14:creationId xmlns:p14="http://schemas.microsoft.com/office/powerpoint/2010/main" val="2047745417"/>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2ECC1CAA-3608-1897-463F-259E38D6F8AB}"/>
              </a:ext>
            </a:extLst>
          </p:cNvPr>
          <p:cNvSpPr txBox="1"/>
          <p:nvPr/>
        </p:nvSpPr>
        <p:spPr>
          <a:xfrm>
            <a:off x="7463358" y="709820"/>
            <a:ext cx="326243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一一光中。出三十六百千億佛。身色紫金。相好殊特。一一諸佛。又放百千光明。普為十方說微妙法。如是諸佛。各各安立無量眾生於佛正道。</a:t>
            </a:r>
          </a:p>
        </p:txBody>
      </p:sp>
      <p:sp>
        <p:nvSpPr>
          <p:cNvPr id="6" name="文字方塊 5">
            <a:extLst>
              <a:ext uri="{FF2B5EF4-FFF2-40B4-BE49-F238E27FC236}">
                <a16:creationId xmlns:a16="http://schemas.microsoft.com/office/drawing/2014/main" id="{36984B78-FEA2-113B-1F1C-5B2BE621580C}"/>
              </a:ext>
            </a:extLst>
          </p:cNvPr>
          <p:cNvSpPr txBox="1"/>
          <p:nvPr/>
        </p:nvSpPr>
        <p:spPr>
          <a:xfrm>
            <a:off x="1342678" y="709820"/>
            <a:ext cx="5570756"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右明蓮光中佛，此亦有四：一者，光中佛數。「一一光中，出三十六百千億佛」。</a:t>
            </a:r>
            <a:endParaRPr lang="en-US" altLang="zh-TW" sz="2800" dirty="0">
              <a:solidFill>
                <a:schemeClr val="bg1">
                  <a:lumMod val="95000"/>
                </a:schemeClr>
              </a:solidFill>
            </a:endParaRPr>
          </a:p>
          <a:p>
            <a:pPr>
              <a:lnSpc>
                <a:spcPts val="4200"/>
              </a:lnSpc>
            </a:pPr>
            <a:r>
              <a:rPr lang="zh-TW" altLang="en-US" sz="2800" dirty="0">
                <a:solidFill>
                  <a:schemeClr val="bg1">
                    <a:lumMod val="95000"/>
                  </a:schemeClr>
                </a:solidFill>
              </a:rPr>
              <a:t>二者，佛相。「身色紫金，相好殊特」。「紫金」者，紫磨真金也。「相好」者，</a:t>
            </a:r>
            <a:r>
              <a:rPr lang="en-US" altLang="zh-TW" sz="2800" dirty="0">
                <a:solidFill>
                  <a:schemeClr val="bg1">
                    <a:lumMod val="95000"/>
                  </a:schemeClr>
                </a:solidFill>
              </a:rPr>
              <a:t>《</a:t>
            </a:r>
            <a:r>
              <a:rPr lang="zh-TW" altLang="en-US" sz="2800" dirty="0">
                <a:solidFill>
                  <a:schemeClr val="bg1">
                    <a:lumMod val="95000"/>
                  </a:schemeClr>
                </a:solidFill>
              </a:rPr>
              <a:t>觀經</a:t>
            </a:r>
            <a:r>
              <a:rPr lang="en-US" altLang="zh-TW" sz="2800" dirty="0">
                <a:solidFill>
                  <a:schemeClr val="bg1">
                    <a:lumMod val="95000"/>
                  </a:schemeClr>
                </a:solidFill>
              </a:rPr>
              <a:t>》</a:t>
            </a:r>
            <a:r>
              <a:rPr lang="zh-TW" altLang="en-US" sz="2800" dirty="0">
                <a:solidFill>
                  <a:schemeClr val="bg1">
                    <a:lumMod val="95000"/>
                  </a:schemeClr>
                </a:solidFill>
              </a:rPr>
              <a:t>云：「無量壽佛有八萬四千相。一一相各有八萬四千隨形好。」故云「殊特」。</a:t>
            </a:r>
            <a:endParaRPr lang="en-US" altLang="zh-TW" sz="2800" dirty="0">
              <a:solidFill>
                <a:schemeClr val="bg1">
                  <a:lumMod val="95000"/>
                </a:schemeClr>
              </a:solidFill>
            </a:endParaRPr>
          </a:p>
          <a:p>
            <a:pPr>
              <a:lnSpc>
                <a:spcPts val="4200"/>
              </a:lnSpc>
            </a:pPr>
            <a:r>
              <a:rPr lang="zh-TW" altLang="en-US" sz="2800" dirty="0">
                <a:solidFill>
                  <a:schemeClr val="bg1">
                    <a:lumMod val="95000"/>
                  </a:schemeClr>
                </a:solidFill>
              </a:rPr>
              <a:t>三者，光所現佛，亦復放光。「又放百千光明」。</a:t>
            </a:r>
            <a:endParaRPr lang="en-US" altLang="zh-TW" sz="2800" dirty="0">
              <a:solidFill>
                <a:schemeClr val="bg1">
                  <a:lumMod val="95000"/>
                </a:schemeClr>
              </a:solidFill>
            </a:endParaRPr>
          </a:p>
        </p:txBody>
      </p:sp>
      <p:sp>
        <p:nvSpPr>
          <p:cNvPr id="2" name="匾額 1" descr="佛學概要十四講表 習講">
            <a:extLst>
              <a:ext uri="{FF2B5EF4-FFF2-40B4-BE49-F238E27FC236}">
                <a16:creationId xmlns:a16="http://schemas.microsoft.com/office/drawing/2014/main" id="{EDCB219E-9950-77E5-6EE7-BE98FF341564}"/>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第二十講</a:t>
            </a:r>
            <a:endParaRPr lang="en-US" altLang="zh-TW" dirty="0"/>
          </a:p>
        </p:txBody>
      </p:sp>
    </p:spTree>
    <p:extLst>
      <p:ext uri="{BB962C8B-B14F-4D97-AF65-F5344CB8AC3E}">
        <p14:creationId xmlns:p14="http://schemas.microsoft.com/office/powerpoint/2010/main" val="57540168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F316D183-AD9A-FCB4-809C-4E18668DE7D0}"/>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第二十講</a:t>
            </a:r>
            <a:endParaRPr lang="en-US" altLang="zh-TW" dirty="0"/>
          </a:p>
        </p:txBody>
      </p:sp>
      <p:sp>
        <p:nvSpPr>
          <p:cNvPr id="5" name="文字方塊 4">
            <a:extLst>
              <a:ext uri="{FF2B5EF4-FFF2-40B4-BE49-F238E27FC236}">
                <a16:creationId xmlns:a16="http://schemas.microsoft.com/office/drawing/2014/main" id="{1D3D6274-8F4D-64BD-7A2E-5B48F1EDA207}"/>
              </a:ext>
            </a:extLst>
          </p:cNvPr>
          <p:cNvSpPr txBox="1"/>
          <p:nvPr/>
        </p:nvSpPr>
        <p:spPr>
          <a:xfrm>
            <a:off x="3571924" y="745824"/>
            <a:ext cx="7186583"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四者，佛說妙法。「普為十方說微妙法」。又此法益殊勝，「各各安立無量眾生於佛正道」。</a:t>
            </a:r>
          </a:p>
          <a:p>
            <a:pPr>
              <a:lnSpc>
                <a:spcPts val="4200"/>
              </a:lnSpc>
            </a:pPr>
            <a:r>
              <a:rPr lang="zh-TW" altLang="en-US" sz="2800" dirty="0">
                <a:solidFill>
                  <a:schemeClr val="bg1">
                    <a:lumMod val="95000"/>
                  </a:schemeClr>
                </a:solidFill>
              </a:rPr>
              <a:t>以上深顯事事無礙，重重無盡，不可思議法界。佛界中蓮，從佛心生，蓮花放光，光現多佛，佛復放光，說法度生。深顯重重無盡。又應著眼，如是境界，非僅示現妙相而已，而實具有無邊妙用。說微妙法，安立眾生於佛正道。正是真實之利也。故知此皆真實智慧之所開顯，悉是真實之際，無為法身。</a:t>
            </a:r>
          </a:p>
        </p:txBody>
      </p:sp>
    </p:spTree>
    <p:extLst>
      <p:ext uri="{BB962C8B-B14F-4D97-AF65-F5344CB8AC3E}">
        <p14:creationId xmlns:p14="http://schemas.microsoft.com/office/powerpoint/2010/main" val="2945432393"/>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3AA1F42A-63A0-FE02-CD38-91A19E8128E2}"/>
              </a:ext>
            </a:extLst>
          </p:cNvPr>
          <p:cNvSpPr txBox="1"/>
          <p:nvPr/>
        </p:nvSpPr>
        <p:spPr>
          <a:xfrm>
            <a:off x="125549" y="189434"/>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寶蓮佛光第二十一</a:t>
            </a:r>
          </a:p>
          <a:p>
            <a:pPr>
              <a:lnSpc>
                <a:spcPts val="3000"/>
              </a:lnSpc>
            </a:pPr>
            <a:r>
              <a:rPr lang="zh-TW" altLang="en-US" sz="2800" dirty="0">
                <a:solidFill>
                  <a:schemeClr val="bg1"/>
                </a:solidFill>
              </a:rPr>
              <a:t>又眾寶蓮華周滿世界。一一寶華百千億葉。其華光明。無量種色。青色青光。白色白光。玄黃朱紫。光色亦然。復有無量妙寶百千摩尼。映飾珍奇。明曜日月。彼蓮華量。或半由旬。或一二三四。乃至百千由旬。</a:t>
            </a:r>
          </a:p>
        </p:txBody>
      </p:sp>
      <p:sp>
        <p:nvSpPr>
          <p:cNvPr id="3" name="文字方塊 2">
            <a:extLst>
              <a:ext uri="{FF2B5EF4-FFF2-40B4-BE49-F238E27FC236}">
                <a16:creationId xmlns:a16="http://schemas.microsoft.com/office/drawing/2014/main" id="{3B351C3A-96C2-3151-506E-2A555423C45F}"/>
              </a:ext>
            </a:extLst>
          </p:cNvPr>
          <p:cNvSpPr txBox="1"/>
          <p:nvPr/>
        </p:nvSpPr>
        <p:spPr>
          <a:xfrm>
            <a:off x="157454" y="2061642"/>
            <a:ext cx="12064864" cy="4196020"/>
          </a:xfrm>
          <a:prstGeom prst="rect">
            <a:avLst/>
          </a:prstGeom>
          <a:noFill/>
        </p:spPr>
        <p:txBody>
          <a:bodyPr wrap="square" rtlCol="0">
            <a:spAutoFit/>
          </a:bodyPr>
          <a:lstStyle/>
          <a:p>
            <a:pPr>
              <a:lnSpc>
                <a:spcPts val="3200"/>
              </a:lnSpc>
            </a:pPr>
            <a:r>
              <a:rPr lang="en-US" altLang="zh-TW" sz="2800" b="1" dirty="0">
                <a:solidFill>
                  <a:schemeClr val="bg1"/>
                </a:solidFill>
              </a:rPr>
              <a:t>Chapter 21: Jewel-Lotus Buddha Light</a:t>
            </a:r>
          </a:p>
          <a:p>
            <a:pPr>
              <a:lnSpc>
                <a:spcPts val="3200"/>
              </a:lnSpc>
            </a:pPr>
            <a:r>
              <a:rPr lang="en-US" altLang="zh-TW" sz="2800" b="1" dirty="0">
                <a:solidFill>
                  <a:schemeClr val="bg1"/>
                </a:solidFill>
              </a:rPr>
              <a:t>Moreover, innumerable jeweled lotus flowers fill the entire world. Each precious lotus possesses hundreds of thousands of millions of petals. The light radiating from each flower manifests in limitless hues—blue emitting blue light, white emitting white light, and so on with black, yellow, vermilion, and purple—all shining in corresponding brilliance. Within them are countless exquisite jewels and hundreds of thousands of </a:t>
            </a:r>
            <a:r>
              <a:rPr lang="en-US" altLang="zh-TW" sz="2800" b="1" dirty="0" err="1">
                <a:solidFill>
                  <a:schemeClr val="bg1"/>
                </a:solidFill>
              </a:rPr>
              <a:t>maṇi</a:t>
            </a:r>
            <a:r>
              <a:rPr lang="en-US" altLang="zh-TW" sz="2800" b="1" dirty="0">
                <a:solidFill>
                  <a:schemeClr val="bg1"/>
                </a:solidFill>
              </a:rPr>
              <a:t> gems, interlaced in wondrous adornment, their radiance surpassing that of sun and moon. The size of each lotus varies: some span half a yojana, others one, two, three, four, or even up to hundreds of thousands of yojanas.</a:t>
            </a:r>
            <a:endParaRPr lang="zh-TW" altLang="en-US" sz="2800" b="1" dirty="0">
              <a:solidFill>
                <a:schemeClr val="bg1"/>
              </a:solidFill>
            </a:endParaRPr>
          </a:p>
        </p:txBody>
      </p:sp>
    </p:spTree>
    <p:extLst>
      <p:ext uri="{BB962C8B-B14F-4D97-AF65-F5344CB8AC3E}">
        <p14:creationId xmlns:p14="http://schemas.microsoft.com/office/powerpoint/2010/main" val="1011323030"/>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C078A49C-2785-8666-7D8D-B6F6FB5EAE6C}"/>
              </a:ext>
            </a:extLst>
          </p:cNvPr>
          <p:cNvSpPr txBox="1"/>
          <p:nvPr/>
        </p:nvSpPr>
        <p:spPr>
          <a:xfrm>
            <a:off x="125549" y="477466"/>
            <a:ext cx="12064864" cy="1246495"/>
          </a:xfrm>
          <a:prstGeom prst="rect">
            <a:avLst/>
          </a:prstGeom>
          <a:noFill/>
        </p:spPr>
        <p:txBody>
          <a:bodyPr wrap="square" rtlCol="0">
            <a:spAutoFit/>
          </a:bodyPr>
          <a:lstStyle/>
          <a:p>
            <a:pPr>
              <a:lnSpc>
                <a:spcPts val="3000"/>
              </a:lnSpc>
            </a:pPr>
            <a:r>
              <a:rPr lang="zh-TW" altLang="en-US" sz="2800" dirty="0">
                <a:solidFill>
                  <a:schemeClr val="bg1"/>
                </a:solidFill>
              </a:rPr>
              <a:t>一一華中。出三十六百千億光。一一光中。出三十六百千億佛。身色紫金。相好殊特。一一諸佛。又放百千光明。普為十方說微妙法。如是諸佛。各各安立無量眾生於佛正道。</a:t>
            </a:r>
          </a:p>
        </p:txBody>
      </p:sp>
      <p:sp>
        <p:nvSpPr>
          <p:cNvPr id="5" name="文字方塊 4">
            <a:extLst>
              <a:ext uri="{FF2B5EF4-FFF2-40B4-BE49-F238E27FC236}">
                <a16:creationId xmlns:a16="http://schemas.microsoft.com/office/drawing/2014/main" id="{E7042830-3A7B-9599-7DCA-36E5D3CEAC16}"/>
              </a:ext>
            </a:extLst>
          </p:cNvPr>
          <p:cNvSpPr txBox="1"/>
          <p:nvPr/>
        </p:nvSpPr>
        <p:spPr>
          <a:xfrm>
            <a:off x="140075" y="1917626"/>
            <a:ext cx="12064864" cy="2964914"/>
          </a:xfrm>
          <a:prstGeom prst="rect">
            <a:avLst/>
          </a:prstGeom>
          <a:noFill/>
        </p:spPr>
        <p:txBody>
          <a:bodyPr wrap="square" rtlCol="0">
            <a:spAutoFit/>
          </a:bodyPr>
          <a:lstStyle/>
          <a:p>
            <a:pPr>
              <a:lnSpc>
                <a:spcPts val="3200"/>
              </a:lnSpc>
            </a:pPr>
            <a:r>
              <a:rPr lang="en-US" altLang="zh-TW" sz="2800" b="1" dirty="0">
                <a:solidFill>
                  <a:schemeClr val="bg1"/>
                </a:solidFill>
              </a:rPr>
              <a:t>From within each flower emanate thirty-six hundred thousand million rays of light, and within each ray appear thirty-six hundred thousand million Buddhas, their bodies of purple-golden hue, endowed with unique and distinguished marks. Each of these Buddhas also emits hundreds of thousands of rays of light, universally expounding the subtle and wondrous Dharma throughout the ten directions. In this way, all these Buddhas establish innumerable sentient beings in the true path to Buddhahood.</a:t>
            </a:r>
            <a:endParaRPr lang="zh-TW" altLang="en-US" sz="2800" b="1" dirty="0">
              <a:solidFill>
                <a:schemeClr val="bg1"/>
              </a:solidFill>
            </a:endParaRPr>
          </a:p>
        </p:txBody>
      </p:sp>
    </p:spTree>
    <p:extLst>
      <p:ext uri="{BB962C8B-B14F-4D97-AF65-F5344CB8AC3E}">
        <p14:creationId xmlns:p14="http://schemas.microsoft.com/office/powerpoint/2010/main" val="3339496948"/>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2" name="圖片 1">
            <a:extLst>
              <a:ext uri="{FF2B5EF4-FFF2-40B4-BE49-F238E27FC236}">
                <a16:creationId xmlns:a16="http://schemas.microsoft.com/office/drawing/2014/main" id="{DB3AEA14-F937-9C86-BB04-21626F5FB948}"/>
              </a:ext>
            </a:extLst>
          </p:cNvPr>
          <p:cNvPicPr>
            <a:picLocks noChangeAspect="1"/>
          </p:cNvPicPr>
          <p:nvPr/>
        </p:nvPicPr>
        <p:blipFill>
          <a:blip r:embed="rId3"/>
          <a:stretch>
            <a:fillRect/>
          </a:stretch>
        </p:blipFill>
        <p:spPr>
          <a:xfrm>
            <a:off x="0" y="1"/>
            <a:ext cx="12190413" cy="2709714"/>
          </a:xfrm>
          <a:prstGeom prst="rect">
            <a:avLst/>
          </a:prstGeom>
        </p:spPr>
      </p:pic>
      <p:pic>
        <p:nvPicPr>
          <p:cNvPr id="3" name="圖片 2">
            <a:extLst>
              <a:ext uri="{FF2B5EF4-FFF2-40B4-BE49-F238E27FC236}">
                <a16:creationId xmlns:a16="http://schemas.microsoft.com/office/drawing/2014/main" id="{A44CDCC4-8191-0542-3541-5A1E7B65E675}"/>
              </a:ext>
            </a:extLst>
          </p:cNvPr>
          <p:cNvPicPr>
            <a:picLocks noChangeAspect="1"/>
          </p:cNvPicPr>
          <p:nvPr/>
        </p:nvPicPr>
        <p:blipFill>
          <a:blip r:embed="rId4"/>
          <a:stretch>
            <a:fillRect/>
          </a:stretch>
        </p:blipFill>
        <p:spPr>
          <a:xfrm>
            <a:off x="3358902" y="2688386"/>
            <a:ext cx="2376264" cy="1245464"/>
          </a:xfrm>
          <a:prstGeom prst="rect">
            <a:avLst/>
          </a:prstGeom>
        </p:spPr>
      </p:pic>
      <p:pic>
        <p:nvPicPr>
          <p:cNvPr id="6" name="圖片 5">
            <a:extLst>
              <a:ext uri="{FF2B5EF4-FFF2-40B4-BE49-F238E27FC236}">
                <a16:creationId xmlns:a16="http://schemas.microsoft.com/office/drawing/2014/main" id="{7D063110-1D7E-4E6E-3487-3E3CBD68FE75}"/>
              </a:ext>
            </a:extLst>
          </p:cNvPr>
          <p:cNvPicPr>
            <a:picLocks noChangeAspect="1"/>
          </p:cNvPicPr>
          <p:nvPr/>
        </p:nvPicPr>
        <p:blipFill>
          <a:blip r:embed="rId5"/>
          <a:stretch>
            <a:fillRect/>
          </a:stretch>
        </p:blipFill>
        <p:spPr>
          <a:xfrm>
            <a:off x="4367014" y="3856710"/>
            <a:ext cx="2232248" cy="1085252"/>
          </a:xfrm>
          <a:prstGeom prst="rect">
            <a:avLst/>
          </a:prstGeom>
        </p:spPr>
      </p:pic>
      <p:pic>
        <p:nvPicPr>
          <p:cNvPr id="7" name="圖片 6">
            <a:extLst>
              <a:ext uri="{FF2B5EF4-FFF2-40B4-BE49-F238E27FC236}">
                <a16:creationId xmlns:a16="http://schemas.microsoft.com/office/drawing/2014/main" id="{8B03A1B2-9053-4965-43A5-D66E06B98814}"/>
              </a:ext>
            </a:extLst>
          </p:cNvPr>
          <p:cNvPicPr>
            <a:picLocks noChangeAspect="1"/>
          </p:cNvPicPr>
          <p:nvPr/>
        </p:nvPicPr>
        <p:blipFill>
          <a:blip r:embed="rId6"/>
          <a:stretch>
            <a:fillRect/>
          </a:stretch>
        </p:blipFill>
        <p:spPr>
          <a:xfrm>
            <a:off x="4222998" y="4941961"/>
            <a:ext cx="4248472" cy="1917625"/>
          </a:xfrm>
          <a:prstGeom prst="rect">
            <a:avLst/>
          </a:prstGeom>
        </p:spPr>
      </p:pic>
      <p:sp>
        <p:nvSpPr>
          <p:cNvPr id="8" name="圖說文字: 雙折線 7">
            <a:extLst>
              <a:ext uri="{FF2B5EF4-FFF2-40B4-BE49-F238E27FC236}">
                <a16:creationId xmlns:a16="http://schemas.microsoft.com/office/drawing/2014/main" id="{BB7063DE-31FC-616C-5056-21A5633B0B4A}"/>
              </a:ext>
            </a:extLst>
          </p:cNvPr>
          <p:cNvSpPr/>
          <p:nvPr/>
        </p:nvSpPr>
        <p:spPr>
          <a:xfrm>
            <a:off x="5737086" y="1701602"/>
            <a:ext cx="574144" cy="3436106"/>
          </a:xfrm>
          <a:prstGeom prst="borderCallout3">
            <a:avLst>
              <a:gd name="adj1" fmla="val 99576"/>
              <a:gd name="adj2" fmla="val 44755"/>
              <a:gd name="adj3" fmla="val 146826"/>
              <a:gd name="adj4" fmla="val 41556"/>
              <a:gd name="adj5" fmla="val 147291"/>
              <a:gd name="adj6" fmla="val -6922"/>
              <a:gd name="adj7" fmla="val 148304"/>
              <a:gd name="adj8" fmla="val -69830"/>
            </a:avLst>
          </a:prstGeom>
          <a:solidFill>
            <a:schemeClr val="bg1"/>
          </a:solid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TW" altLang="en-US" sz="2600" b="1" dirty="0">
                <a:solidFill>
                  <a:schemeClr val="tx1"/>
                </a:solidFill>
              </a:rPr>
              <a:t>決證極果第二十二</a:t>
            </a:r>
          </a:p>
        </p:txBody>
      </p:sp>
    </p:spTree>
    <p:extLst>
      <p:ext uri="{BB962C8B-B14F-4D97-AF65-F5344CB8AC3E}">
        <p14:creationId xmlns:p14="http://schemas.microsoft.com/office/powerpoint/2010/main" val="416106439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BE2E7942-1F52-5918-72BF-22BC89FFBD17}"/>
              </a:ext>
            </a:extLst>
          </p:cNvPr>
          <p:cNvSpPr txBox="1"/>
          <p:nvPr/>
        </p:nvSpPr>
        <p:spPr>
          <a:xfrm>
            <a:off x="661753" y="603832"/>
            <a:ext cx="6340197" cy="5530741"/>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復次阿難。彼佛國土。無有昏闇火光。日月。星曜。晝夜之象。亦無歲月劫數之名。復無住著家室。於一切處。既無標式名號。亦無取捨分別。唯受清淨最上快樂。若有善男子。善女人。若已生。若當生。皆悉住於正定之聚。決定證於阿耨多羅三藐三菩提。何以故。若邪定聚。及不定聚。不能了知建立彼因故。</a:t>
            </a:r>
          </a:p>
        </p:txBody>
      </p:sp>
      <p:sp>
        <p:nvSpPr>
          <p:cNvPr id="5" name="文字方塊 4">
            <a:extLst>
              <a:ext uri="{FF2B5EF4-FFF2-40B4-BE49-F238E27FC236}">
                <a16:creationId xmlns:a16="http://schemas.microsoft.com/office/drawing/2014/main" id="{0EDEB50B-808F-9E09-420C-E203C27306FD}"/>
              </a:ext>
            </a:extLst>
          </p:cNvPr>
          <p:cNvSpPr txBox="1"/>
          <p:nvPr/>
        </p:nvSpPr>
        <p:spPr>
          <a:xfrm>
            <a:off x="11063758" y="753460"/>
            <a:ext cx="774571" cy="5299713"/>
          </a:xfrm>
          <a:prstGeom prst="rect">
            <a:avLst/>
          </a:prstGeom>
          <a:noFill/>
        </p:spPr>
        <p:txBody>
          <a:bodyPr vert="eaVert" wrap="square" rtlCol="0">
            <a:spAutoFit/>
          </a:bodyPr>
          <a:lstStyle/>
          <a:p>
            <a:pPr>
              <a:lnSpc>
                <a:spcPts val="4600"/>
              </a:lnSpc>
            </a:pPr>
            <a:r>
              <a:rPr lang="zh-TW" altLang="en-US" sz="3000" b="1" dirty="0">
                <a:solidFill>
                  <a:schemeClr val="bg1">
                    <a:lumMod val="95000"/>
                  </a:schemeClr>
                </a:solidFill>
              </a:rPr>
              <a:t>決證極果第二十二</a:t>
            </a:r>
          </a:p>
        </p:txBody>
      </p:sp>
      <p:sp>
        <p:nvSpPr>
          <p:cNvPr id="6" name="文字方塊 5">
            <a:extLst>
              <a:ext uri="{FF2B5EF4-FFF2-40B4-BE49-F238E27FC236}">
                <a16:creationId xmlns:a16="http://schemas.microsoft.com/office/drawing/2014/main" id="{7F47D079-7772-DB6E-781C-07E6360C2978}"/>
              </a:ext>
            </a:extLst>
          </p:cNvPr>
          <p:cNvSpPr txBox="1"/>
          <p:nvPr/>
        </p:nvSpPr>
        <p:spPr>
          <a:xfrm>
            <a:off x="7359406" y="685233"/>
            <a:ext cx="3416320"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本品總結極樂世界，清淨莊嚴，境智冥合，因果如如。諸往生者，內無取捨分別，故外感遠離分別之境。無分別故，清淨平等。故唯受最上快樂，住正定聚，決證極果。彌陀本願，究竟圓滿。</a:t>
            </a:r>
          </a:p>
        </p:txBody>
      </p:sp>
    </p:spTree>
    <p:extLst>
      <p:ext uri="{BB962C8B-B14F-4D97-AF65-F5344CB8AC3E}">
        <p14:creationId xmlns:p14="http://schemas.microsoft.com/office/powerpoint/2010/main" val="398859502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F0BD36E0-10F9-83AE-A4CE-02A76EA74F68}"/>
              </a:ext>
            </a:extLst>
          </p:cNvPr>
          <p:cNvSpPr txBox="1"/>
          <p:nvPr/>
        </p:nvSpPr>
        <p:spPr>
          <a:xfrm>
            <a:off x="8471470" y="621482"/>
            <a:ext cx="326243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復次阿難。彼佛國土。無有昏闇火光日月星曜晝夜之象。亦無歲月劫數之名。復無住著家室。於一切處。既無標式名號。亦無取捨分別。唯受清淨最上快樂。</a:t>
            </a:r>
          </a:p>
        </p:txBody>
      </p:sp>
      <p:sp>
        <p:nvSpPr>
          <p:cNvPr id="6" name="文字方塊 5">
            <a:extLst>
              <a:ext uri="{FF2B5EF4-FFF2-40B4-BE49-F238E27FC236}">
                <a16:creationId xmlns:a16="http://schemas.microsoft.com/office/drawing/2014/main" id="{CF5398FC-E282-76E4-2B8C-0C4CD2433078}"/>
              </a:ext>
            </a:extLst>
          </p:cNvPr>
          <p:cNvSpPr txBox="1"/>
          <p:nvPr/>
        </p:nvSpPr>
        <p:spPr>
          <a:xfrm>
            <a:off x="-26941" y="769591"/>
            <a:ext cx="8263801"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右段首明無分別之境相。</a:t>
            </a:r>
          </a:p>
          <a:p>
            <a:pPr>
              <a:lnSpc>
                <a:spcPts val="4200"/>
              </a:lnSpc>
            </a:pPr>
            <a:r>
              <a:rPr lang="zh-TW" altLang="en-US" sz="2800" dirty="0">
                <a:solidFill>
                  <a:schemeClr val="bg1">
                    <a:lumMod val="95000"/>
                  </a:schemeClr>
                </a:solidFill>
              </a:rPr>
              <a:t>「無有昏闇、火光、日月、星曜、晝夜之象」。按五種原譯：漢吳兩譯謂極樂日月處空。</a:t>
            </a:r>
            <a:r>
              <a:rPr lang="en-US" altLang="zh-TW" sz="2800" dirty="0">
                <a:solidFill>
                  <a:schemeClr val="bg1">
                    <a:lumMod val="95000"/>
                  </a:schemeClr>
                </a:solidFill>
              </a:rPr>
              <a:t>《</a:t>
            </a:r>
            <a:r>
              <a:rPr lang="zh-TW" altLang="en-US" sz="2800" dirty="0">
                <a:solidFill>
                  <a:schemeClr val="bg1">
                    <a:lumMod val="95000"/>
                  </a:schemeClr>
                </a:solidFill>
              </a:rPr>
              <a:t>魏譯</a:t>
            </a:r>
            <a:r>
              <a:rPr lang="en-US" altLang="zh-TW" sz="2800" dirty="0">
                <a:solidFill>
                  <a:schemeClr val="bg1">
                    <a:lumMod val="95000"/>
                  </a:schemeClr>
                </a:solidFill>
              </a:rPr>
              <a:t>》</a:t>
            </a:r>
            <a:r>
              <a:rPr lang="zh-TW" altLang="en-US" sz="2800" dirty="0">
                <a:solidFill>
                  <a:schemeClr val="bg1">
                    <a:lumMod val="95000"/>
                  </a:schemeClr>
                </a:solidFill>
              </a:rPr>
              <a:t>不言有無。</a:t>
            </a:r>
            <a:r>
              <a:rPr lang="en-US" altLang="zh-TW" sz="2800" dirty="0">
                <a:solidFill>
                  <a:schemeClr val="bg1">
                    <a:lumMod val="95000"/>
                  </a:schemeClr>
                </a:solidFill>
              </a:rPr>
              <a:t>《</a:t>
            </a:r>
            <a:r>
              <a:rPr lang="zh-TW" altLang="en-US" sz="2800" dirty="0">
                <a:solidFill>
                  <a:schemeClr val="bg1">
                    <a:lumMod val="95000"/>
                  </a:schemeClr>
                </a:solidFill>
              </a:rPr>
              <a:t>唐譯</a:t>
            </a:r>
            <a:r>
              <a:rPr lang="en-US" altLang="zh-TW" sz="2800" dirty="0">
                <a:solidFill>
                  <a:schemeClr val="bg1">
                    <a:lumMod val="95000"/>
                  </a:schemeClr>
                </a:solidFill>
              </a:rPr>
              <a:t>》</a:t>
            </a:r>
            <a:r>
              <a:rPr lang="zh-TW" altLang="en-US" sz="2800" dirty="0">
                <a:solidFill>
                  <a:schemeClr val="bg1">
                    <a:lumMod val="95000"/>
                  </a:schemeClr>
                </a:solidFill>
              </a:rPr>
              <a:t>、</a:t>
            </a:r>
            <a:r>
              <a:rPr lang="en-US" altLang="zh-TW" sz="2800" dirty="0">
                <a:solidFill>
                  <a:schemeClr val="bg1">
                    <a:lumMod val="95000"/>
                  </a:schemeClr>
                </a:solidFill>
              </a:rPr>
              <a:t>《</a:t>
            </a:r>
            <a:r>
              <a:rPr lang="zh-TW" altLang="en-US" sz="2800" dirty="0">
                <a:solidFill>
                  <a:schemeClr val="bg1">
                    <a:lumMod val="95000"/>
                  </a:schemeClr>
                </a:solidFill>
              </a:rPr>
              <a:t>宋譯</a:t>
            </a:r>
            <a:r>
              <a:rPr lang="en-US" altLang="zh-TW" sz="2800" dirty="0">
                <a:solidFill>
                  <a:schemeClr val="bg1">
                    <a:lumMod val="95000"/>
                  </a:schemeClr>
                </a:solidFill>
              </a:rPr>
              <a:t>》</a:t>
            </a:r>
            <a:r>
              <a:rPr lang="zh-TW" altLang="en-US" sz="2800" dirty="0">
                <a:solidFill>
                  <a:schemeClr val="bg1">
                    <a:lumMod val="95000"/>
                  </a:schemeClr>
                </a:solidFill>
              </a:rPr>
              <a:t>均直言無有日月。</a:t>
            </a:r>
            <a:r>
              <a:rPr lang="en-US" altLang="zh-TW" sz="2800" dirty="0">
                <a:solidFill>
                  <a:schemeClr val="bg1">
                    <a:lumMod val="95000"/>
                  </a:schemeClr>
                </a:solidFill>
              </a:rPr>
              <a:t>《</a:t>
            </a:r>
            <a:r>
              <a:rPr lang="zh-TW" altLang="en-US" sz="2800" dirty="0">
                <a:solidFill>
                  <a:schemeClr val="bg1">
                    <a:lumMod val="95000"/>
                  </a:schemeClr>
                </a:solidFill>
              </a:rPr>
              <a:t>彌陀疏鈔</a:t>
            </a:r>
            <a:r>
              <a:rPr lang="en-US" altLang="zh-TW" sz="2800" dirty="0">
                <a:solidFill>
                  <a:schemeClr val="bg1">
                    <a:lumMod val="95000"/>
                  </a:schemeClr>
                </a:solidFill>
              </a:rPr>
              <a:t>》</a:t>
            </a:r>
            <a:r>
              <a:rPr lang="zh-TW" altLang="en-US" sz="2800" dirty="0">
                <a:solidFill>
                  <a:schemeClr val="bg1">
                    <a:lumMod val="95000"/>
                  </a:schemeClr>
                </a:solidFill>
              </a:rPr>
              <a:t>曰：「若和會之，當是日月雖存，以佛及聖眾，光明掩映，與無同（同於無日月）耳。而以理揆之，無者為正。何者？忉利而上，尚不假日月為明，何況極樂。」按蓮池大師之意，依理而言，以無有日月為正宗。故今經取唐宋兩譯之文，直言無有日月，與蓮池大師同旨。</a:t>
            </a:r>
          </a:p>
        </p:txBody>
      </p:sp>
    </p:spTree>
    <p:extLst>
      <p:ext uri="{BB962C8B-B14F-4D97-AF65-F5344CB8AC3E}">
        <p14:creationId xmlns:p14="http://schemas.microsoft.com/office/powerpoint/2010/main" val="154505152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0CDB63F6-BECD-AC57-0232-51D73227F348}"/>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第二十講</a:t>
            </a:r>
            <a:endParaRPr lang="en-US" altLang="zh-TW" dirty="0"/>
          </a:p>
        </p:txBody>
      </p:sp>
      <p:sp>
        <p:nvSpPr>
          <p:cNvPr id="5" name="文字方塊 4">
            <a:extLst>
              <a:ext uri="{FF2B5EF4-FFF2-40B4-BE49-F238E27FC236}">
                <a16:creationId xmlns:a16="http://schemas.microsoft.com/office/drawing/2014/main" id="{6EC97CB1-1B03-7722-250B-290871665465}"/>
              </a:ext>
            </a:extLst>
          </p:cNvPr>
          <p:cNvSpPr txBox="1"/>
          <p:nvPr/>
        </p:nvSpPr>
        <p:spPr>
          <a:xfrm>
            <a:off x="1545729" y="745824"/>
            <a:ext cx="9212778"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因忉利天以上諸天，皆不賴日月，何況極樂世界耶？又</a:t>
            </a:r>
            <a:r>
              <a:rPr lang="en-US" altLang="zh-TW" sz="2800" dirty="0">
                <a:solidFill>
                  <a:schemeClr val="bg1">
                    <a:lumMod val="95000"/>
                  </a:schemeClr>
                </a:solidFill>
              </a:rPr>
              <a:t>《</a:t>
            </a:r>
            <a:r>
              <a:rPr lang="zh-TW" altLang="en-US" sz="2800" dirty="0">
                <a:solidFill>
                  <a:schemeClr val="bg1">
                    <a:lumMod val="95000"/>
                  </a:schemeClr>
                </a:solidFill>
              </a:rPr>
              <a:t>漢譯</a:t>
            </a:r>
            <a:r>
              <a:rPr lang="en-US" altLang="zh-TW" sz="2800" dirty="0">
                <a:solidFill>
                  <a:schemeClr val="bg1">
                    <a:lumMod val="95000"/>
                  </a:schemeClr>
                </a:solidFill>
              </a:rPr>
              <a:t>》</a:t>
            </a:r>
            <a:r>
              <a:rPr lang="zh-TW" altLang="en-US" sz="2800" dirty="0">
                <a:solidFill>
                  <a:schemeClr val="bg1">
                    <a:lumMod val="95000"/>
                  </a:schemeClr>
                </a:solidFill>
              </a:rPr>
              <a:t>曰：「無量清淨佛（即阿彌陀佛）頂中光明極大明。其日月星辰，皆在虛空中住止，亦不復迴轉運行，亦無有精光，其明皆蔽不復現。」此正符蓮師所和會之說，彼土日月之光在聖眾光中，掩蔽不現。如經云「日月火珠皆匿曜」。又如本經</a:t>
            </a:r>
            <a:r>
              <a:rPr lang="en-US" altLang="zh-TW" sz="2800" dirty="0">
                <a:solidFill>
                  <a:schemeClr val="bg1">
                    <a:lumMod val="95000"/>
                  </a:schemeClr>
                </a:solidFill>
              </a:rPr>
              <a:t>《</a:t>
            </a:r>
            <a:r>
              <a:rPr lang="zh-TW" altLang="en-US" sz="2800" dirty="0">
                <a:solidFill>
                  <a:schemeClr val="bg1">
                    <a:lumMod val="95000"/>
                  </a:schemeClr>
                </a:solidFill>
              </a:rPr>
              <a:t>禮佛現光品</a:t>
            </a:r>
            <a:r>
              <a:rPr lang="en-US" altLang="zh-TW" sz="2800" dirty="0">
                <a:solidFill>
                  <a:schemeClr val="bg1">
                    <a:lumMod val="95000"/>
                  </a:schemeClr>
                </a:solidFill>
              </a:rPr>
              <a:t>》</a:t>
            </a:r>
            <a:r>
              <a:rPr lang="zh-TW" altLang="en-US" sz="2800" dirty="0">
                <a:solidFill>
                  <a:schemeClr val="bg1">
                    <a:lumMod val="95000"/>
                  </a:schemeClr>
                </a:solidFill>
              </a:rPr>
              <a:t>曰：「聲聞菩薩一切光明，悉皆隱蔽。唯見佛光，明耀顯赫。」菩薩光明，尚皆隱蔽，何況日月星辰等等耶？是故彼土「無有昏暗、火光、日月、星曜、晝夜之象」，唯是常明不昏，無有晝夜。</a:t>
            </a:r>
          </a:p>
        </p:txBody>
      </p:sp>
    </p:spTree>
    <p:extLst>
      <p:ext uri="{BB962C8B-B14F-4D97-AF65-F5344CB8AC3E}">
        <p14:creationId xmlns:p14="http://schemas.microsoft.com/office/powerpoint/2010/main" val="3022941084"/>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108B2A92-F5AE-512F-B049-39883C4D10C9}"/>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第二十講</a:t>
            </a:r>
            <a:endParaRPr lang="en-US" altLang="zh-TW" dirty="0"/>
          </a:p>
        </p:txBody>
      </p:sp>
      <p:sp>
        <p:nvSpPr>
          <p:cNvPr id="5" name="文字方塊 4">
            <a:extLst>
              <a:ext uri="{FF2B5EF4-FFF2-40B4-BE49-F238E27FC236}">
                <a16:creationId xmlns:a16="http://schemas.microsoft.com/office/drawing/2014/main" id="{178C8105-F3FA-0826-3DBB-C832A01DDC4B}"/>
              </a:ext>
            </a:extLst>
          </p:cNvPr>
          <p:cNvSpPr txBox="1"/>
          <p:nvPr/>
        </p:nvSpPr>
        <p:spPr>
          <a:xfrm>
            <a:off x="1545729" y="745824"/>
            <a:ext cx="9212778"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「亦無歲月劫數之名」。就此土言之，其所以有晝夜年月與劫數者，因地球、月、日、星雲等等皆在運動。自轉與公轉，遂有晝夜一月一年一劫等等，而歲月遷流。今據</a:t>
            </a:r>
            <a:r>
              <a:rPr lang="en-US" altLang="zh-TW" sz="2800" dirty="0">
                <a:solidFill>
                  <a:schemeClr val="bg1">
                    <a:lumMod val="95000"/>
                  </a:schemeClr>
                </a:solidFill>
              </a:rPr>
              <a:t>《</a:t>
            </a:r>
            <a:r>
              <a:rPr lang="zh-TW" altLang="en-US" sz="2800" dirty="0">
                <a:solidFill>
                  <a:schemeClr val="bg1">
                    <a:lumMod val="95000"/>
                  </a:schemeClr>
                </a:solidFill>
              </a:rPr>
              <a:t>漢譯</a:t>
            </a:r>
            <a:r>
              <a:rPr lang="en-US" altLang="zh-TW" sz="2800" dirty="0">
                <a:solidFill>
                  <a:schemeClr val="bg1">
                    <a:lumMod val="95000"/>
                  </a:schemeClr>
                </a:solidFill>
              </a:rPr>
              <a:t>》</a:t>
            </a:r>
            <a:r>
              <a:rPr lang="zh-TW" altLang="en-US" sz="2800" dirty="0">
                <a:solidFill>
                  <a:schemeClr val="bg1">
                    <a:lumMod val="95000"/>
                  </a:schemeClr>
                </a:solidFill>
              </a:rPr>
              <a:t>，彼土「日月星辰皆在虛空中住止，亦不復迴轉運行。」是表彼土縱有日月星辰等，而無運轉相，故無晝夜之別。時間無遷逝，故「無歲月劫數之名」。但以順餘方故，始言歲月。（故知時間生於動。動之本，生於念；妄念相繼，故有時間。近代大科學家愛因斯坦氏謂，時間只是由於人的幻覺，與此相通。）</a:t>
            </a:r>
          </a:p>
        </p:txBody>
      </p:sp>
    </p:spTree>
    <p:extLst>
      <p:ext uri="{BB962C8B-B14F-4D97-AF65-F5344CB8AC3E}">
        <p14:creationId xmlns:p14="http://schemas.microsoft.com/office/powerpoint/2010/main" val="3677207356"/>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C57BA778-FAD0-B0AF-361D-5C3D252BE616}"/>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第二十講</a:t>
            </a:r>
            <a:endParaRPr lang="en-US" altLang="zh-TW" dirty="0"/>
          </a:p>
        </p:txBody>
      </p:sp>
      <p:sp>
        <p:nvSpPr>
          <p:cNvPr id="5" name="文字方塊 4">
            <a:extLst>
              <a:ext uri="{FF2B5EF4-FFF2-40B4-BE49-F238E27FC236}">
                <a16:creationId xmlns:a16="http://schemas.microsoft.com/office/drawing/2014/main" id="{A3864D28-DFAF-FDBF-99DA-C475E55DEAF7}"/>
              </a:ext>
            </a:extLst>
          </p:cNvPr>
          <p:cNvSpPr txBox="1"/>
          <p:nvPr/>
        </p:nvSpPr>
        <p:spPr>
          <a:xfrm>
            <a:off x="3238500" y="745824"/>
            <a:ext cx="7520007" cy="5367940"/>
          </a:xfrm>
          <a:prstGeom prst="rect">
            <a:avLst/>
          </a:prstGeom>
          <a:noFill/>
        </p:spPr>
        <p:txBody>
          <a:bodyPr vert="eaVert" wrap="square" rtlCol="0">
            <a:spAutoFit/>
          </a:bodyPr>
          <a:lstStyle/>
          <a:p>
            <a:pPr>
              <a:lnSpc>
                <a:spcPts val="4400"/>
              </a:lnSpc>
            </a:pPr>
            <a:endParaRPr lang="zh-TW" altLang="en-US" sz="2800" dirty="0">
              <a:solidFill>
                <a:schemeClr val="bg1">
                  <a:lumMod val="95000"/>
                </a:schemeClr>
              </a:solidFill>
            </a:endParaRPr>
          </a:p>
          <a:p>
            <a:pPr>
              <a:lnSpc>
                <a:spcPts val="4400"/>
              </a:lnSpc>
            </a:pPr>
            <a:r>
              <a:rPr lang="zh-TW" altLang="en-US" sz="2800" dirty="0">
                <a:solidFill>
                  <a:schemeClr val="bg1">
                    <a:lumMod val="95000"/>
                  </a:schemeClr>
                </a:solidFill>
              </a:rPr>
              <a:t>「復無住著家室」，亦非定言無有舍宅也。如前</a:t>
            </a:r>
            <a:r>
              <a:rPr lang="en-US" altLang="zh-TW" sz="2800" dirty="0">
                <a:solidFill>
                  <a:schemeClr val="bg1">
                    <a:lumMod val="95000"/>
                  </a:schemeClr>
                </a:solidFill>
              </a:rPr>
              <a:t>《</a:t>
            </a:r>
            <a:r>
              <a:rPr lang="zh-TW" altLang="en-US" sz="2800" dirty="0">
                <a:solidFill>
                  <a:schemeClr val="bg1">
                    <a:lumMod val="95000"/>
                  </a:schemeClr>
                </a:solidFill>
              </a:rPr>
              <a:t>受用具足品</a:t>
            </a:r>
            <a:r>
              <a:rPr lang="en-US" altLang="zh-TW" sz="2800" dirty="0">
                <a:solidFill>
                  <a:schemeClr val="bg1">
                    <a:lumMod val="95000"/>
                  </a:schemeClr>
                </a:solidFill>
              </a:rPr>
              <a:t>》</a:t>
            </a:r>
            <a:r>
              <a:rPr lang="zh-TW" altLang="en-US" sz="2800" dirty="0">
                <a:solidFill>
                  <a:schemeClr val="bg1">
                    <a:lumMod val="95000"/>
                  </a:schemeClr>
                </a:solidFill>
              </a:rPr>
              <a:t>云：「所居舍宅」，「盡極嚴麗」，「或在虛空，或在平地。」足證非定無舍宅也。今言「無」者，蓋指不著家室之相也。極樂會眾，所聞皆是無我之聲，聞即相應。其心清淨，無諸分別。既無有我，何有我之家室。故於所居舍宅，無有執著。故云「復無住著家室」也。復因人皆無我，故一切皆無須「標式名號」。</a:t>
            </a:r>
          </a:p>
        </p:txBody>
      </p:sp>
    </p:spTree>
    <p:extLst>
      <p:ext uri="{BB962C8B-B14F-4D97-AF65-F5344CB8AC3E}">
        <p14:creationId xmlns:p14="http://schemas.microsoft.com/office/powerpoint/2010/main" val="155301285"/>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73FECC10-7D48-4F2D-A289-7F0F42B3DAB7}"/>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第二十講</a:t>
            </a:r>
            <a:endParaRPr lang="en-US" altLang="zh-TW" dirty="0"/>
          </a:p>
        </p:txBody>
      </p:sp>
      <p:sp>
        <p:nvSpPr>
          <p:cNvPr id="5" name="文字方塊 4">
            <a:extLst>
              <a:ext uri="{FF2B5EF4-FFF2-40B4-BE49-F238E27FC236}">
                <a16:creationId xmlns:a16="http://schemas.microsoft.com/office/drawing/2014/main" id="{03FD780E-3BA8-6BA9-BE66-D18A6B9AE479}"/>
              </a:ext>
            </a:extLst>
          </p:cNvPr>
          <p:cNvSpPr txBox="1"/>
          <p:nvPr/>
        </p:nvSpPr>
        <p:spPr>
          <a:xfrm>
            <a:off x="7752556" y="745824"/>
            <a:ext cx="3005951" cy="5367940"/>
          </a:xfrm>
          <a:prstGeom prst="rect">
            <a:avLst/>
          </a:prstGeom>
          <a:noFill/>
        </p:spPr>
        <p:txBody>
          <a:bodyPr vert="eaVert" wrap="square" rtlCol="0">
            <a:spAutoFit/>
          </a:bodyPr>
          <a:lstStyle/>
          <a:p>
            <a:pPr>
              <a:lnSpc>
                <a:spcPts val="4400"/>
              </a:lnSpc>
            </a:pPr>
            <a:r>
              <a:rPr lang="zh-CN" altLang="en-US" sz="2800" dirty="0">
                <a:solidFill>
                  <a:schemeClr val="bg1">
                    <a:lumMod val="95000"/>
                  </a:schemeClr>
                </a:solidFill>
              </a:rPr>
              <a:t>「</a:t>
            </a:r>
            <a:r>
              <a:rPr lang="zh-TW" altLang="en-US" sz="2800" dirty="0">
                <a:solidFill>
                  <a:schemeClr val="bg1">
                    <a:lumMod val="95000"/>
                  </a:schemeClr>
                </a:solidFill>
              </a:rPr>
              <a:t>亦無取捨分別</a:t>
            </a:r>
            <a:r>
              <a:rPr lang="zh-CN" altLang="en-US" sz="2800" dirty="0">
                <a:solidFill>
                  <a:schemeClr val="bg1">
                    <a:lumMod val="95000"/>
                  </a:schemeClr>
                </a:solidFill>
              </a:rPr>
              <a:t>。」</a:t>
            </a:r>
            <a:r>
              <a:rPr lang="zh-TW" altLang="en-US" sz="2800" dirty="0">
                <a:solidFill>
                  <a:schemeClr val="bg1">
                    <a:lumMod val="95000"/>
                  </a:schemeClr>
                </a:solidFill>
              </a:rPr>
              <a:t>次明無分別之心念。上顯境無分別。而此妙境，正由於離「取捨分別」之智心也。心淨則土淨。心離分別，則境亦無分別矣。</a:t>
            </a:r>
          </a:p>
        </p:txBody>
      </p:sp>
      <p:sp>
        <p:nvSpPr>
          <p:cNvPr id="2" name="文字方塊 1">
            <a:extLst>
              <a:ext uri="{FF2B5EF4-FFF2-40B4-BE49-F238E27FC236}">
                <a16:creationId xmlns:a16="http://schemas.microsoft.com/office/drawing/2014/main" id="{24765DD2-AF6E-FEEC-DB3A-BF050A4810FA}"/>
              </a:ext>
            </a:extLst>
          </p:cNvPr>
          <p:cNvSpPr txBox="1"/>
          <p:nvPr/>
        </p:nvSpPr>
        <p:spPr>
          <a:xfrm>
            <a:off x="4583038" y="765498"/>
            <a:ext cx="3005951" cy="5367940"/>
          </a:xfrm>
          <a:prstGeom prst="rect">
            <a:avLst/>
          </a:prstGeom>
          <a:noFill/>
        </p:spPr>
        <p:txBody>
          <a:bodyPr vert="eaVert" wrap="square" rtlCol="0">
            <a:spAutoFit/>
          </a:bodyPr>
          <a:lstStyle/>
          <a:p>
            <a:pPr>
              <a:lnSpc>
                <a:spcPts val="4400"/>
              </a:lnSpc>
            </a:pPr>
            <a:r>
              <a:rPr lang="zh-CN" altLang="en-US" sz="2800" dirty="0">
                <a:solidFill>
                  <a:schemeClr val="bg1">
                    <a:lumMod val="95000"/>
                  </a:schemeClr>
                </a:solidFill>
              </a:rPr>
              <a:t>「</a:t>
            </a:r>
            <a:r>
              <a:rPr lang="zh-TW" altLang="en-US" sz="2800" dirty="0">
                <a:solidFill>
                  <a:schemeClr val="bg1">
                    <a:lumMod val="95000"/>
                  </a:schemeClr>
                </a:solidFill>
              </a:rPr>
              <a:t>唯受清淨最上快樂。</a:t>
            </a:r>
            <a:r>
              <a:rPr lang="zh-CN" altLang="en-US" sz="2800" dirty="0">
                <a:solidFill>
                  <a:schemeClr val="bg1">
                    <a:lumMod val="95000"/>
                  </a:schemeClr>
                </a:solidFill>
              </a:rPr>
              <a:t>」</a:t>
            </a:r>
            <a:r>
              <a:rPr lang="zh-TW" altLang="en-US" sz="2800" dirty="0">
                <a:solidFill>
                  <a:schemeClr val="bg1">
                    <a:lumMod val="95000"/>
                  </a:schemeClr>
                </a:solidFill>
              </a:rPr>
              <a:t>此心此境，本無分別。境智一如，絕諸塵垢。故云：「唯受清淨最上快樂」。如</a:t>
            </a:r>
            <a:r>
              <a:rPr lang="en-US" altLang="zh-TW" sz="2800" dirty="0">
                <a:solidFill>
                  <a:schemeClr val="bg1">
                    <a:lumMod val="95000"/>
                  </a:schemeClr>
                </a:solidFill>
              </a:rPr>
              <a:t>《</a:t>
            </a:r>
            <a:r>
              <a:rPr lang="zh-TW" altLang="en-US" sz="2800" dirty="0">
                <a:solidFill>
                  <a:schemeClr val="bg1">
                    <a:lumMod val="95000"/>
                  </a:schemeClr>
                </a:solidFill>
              </a:rPr>
              <a:t>稱讚淨土經</a:t>
            </a:r>
            <a:r>
              <a:rPr lang="en-US" altLang="zh-TW" sz="2800" dirty="0">
                <a:solidFill>
                  <a:schemeClr val="bg1">
                    <a:lumMod val="95000"/>
                  </a:schemeClr>
                </a:solidFill>
              </a:rPr>
              <a:t>》</a:t>
            </a:r>
            <a:r>
              <a:rPr lang="zh-TW" altLang="en-US" sz="2800" dirty="0">
                <a:solidFill>
                  <a:schemeClr val="bg1">
                    <a:lumMod val="95000"/>
                  </a:schemeClr>
                </a:solidFill>
              </a:rPr>
              <a:t>曰：「唯有無量清淨喜樂。」</a:t>
            </a:r>
          </a:p>
        </p:txBody>
      </p:sp>
    </p:spTree>
    <p:extLst>
      <p:ext uri="{BB962C8B-B14F-4D97-AF65-F5344CB8AC3E}">
        <p14:creationId xmlns:p14="http://schemas.microsoft.com/office/powerpoint/2010/main" val="381926428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3A8B856D-A826-000C-CCD6-D2BDEAD79403}"/>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第二十講</a:t>
            </a:r>
            <a:endParaRPr lang="en-US" altLang="zh-TW" dirty="0"/>
          </a:p>
        </p:txBody>
      </p:sp>
      <p:sp>
        <p:nvSpPr>
          <p:cNvPr id="5" name="文字方塊 4">
            <a:extLst>
              <a:ext uri="{FF2B5EF4-FFF2-40B4-BE49-F238E27FC236}">
                <a16:creationId xmlns:a16="http://schemas.microsoft.com/office/drawing/2014/main" id="{06C57E62-7744-B00E-C036-E34A04605E55}"/>
              </a:ext>
            </a:extLst>
          </p:cNvPr>
          <p:cNvSpPr txBox="1"/>
          <p:nvPr/>
        </p:nvSpPr>
        <p:spPr>
          <a:xfrm>
            <a:off x="7513294" y="709820"/>
            <a:ext cx="326243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若有善男子。善女人。若已生。若當生。皆悉住於正定之聚。決定證於阿耨多羅三藐三菩提。何以故。若邪定聚。及不定聚。不能了知建立彼因故。</a:t>
            </a:r>
          </a:p>
        </p:txBody>
      </p:sp>
      <p:sp>
        <p:nvSpPr>
          <p:cNvPr id="6" name="文字方塊 5">
            <a:extLst>
              <a:ext uri="{FF2B5EF4-FFF2-40B4-BE49-F238E27FC236}">
                <a16:creationId xmlns:a16="http://schemas.microsoft.com/office/drawing/2014/main" id="{07C23245-B0B2-8526-A48C-2C0C2D598A35}"/>
              </a:ext>
            </a:extLst>
          </p:cNvPr>
          <p:cNvSpPr txBox="1"/>
          <p:nvPr/>
        </p:nvSpPr>
        <p:spPr>
          <a:xfrm>
            <a:off x="478582" y="801502"/>
            <a:ext cx="6647974"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右文乃彌陀第廿九「住正定聚願」，及第十二「定成正覺願」之成就。此實為彌陀全部本懷之鵠的，無量妙行之聖果，智悲方便之極則，度生大願之究竟也。文中有正定、邪定與不定三聚。聚者，類聚也。此三聚之說，通見於小乘及大乘經論，但內容差異甚大。小乘如</a:t>
            </a:r>
            <a:r>
              <a:rPr lang="en-US" altLang="zh-TW" sz="2800" dirty="0">
                <a:solidFill>
                  <a:schemeClr val="bg1">
                    <a:lumMod val="95000"/>
                  </a:schemeClr>
                </a:solidFill>
              </a:rPr>
              <a:t>《</a:t>
            </a:r>
            <a:r>
              <a:rPr lang="zh-TW" altLang="en-US" sz="2800" dirty="0">
                <a:solidFill>
                  <a:schemeClr val="bg1">
                    <a:lumMod val="95000"/>
                  </a:schemeClr>
                </a:solidFill>
              </a:rPr>
              <a:t>俱舍論</a:t>
            </a:r>
            <a:r>
              <a:rPr lang="en-US" altLang="zh-TW" sz="2800" dirty="0">
                <a:solidFill>
                  <a:schemeClr val="bg1">
                    <a:lumMod val="95000"/>
                  </a:schemeClr>
                </a:solidFill>
              </a:rPr>
              <a:t>》</a:t>
            </a:r>
            <a:r>
              <a:rPr lang="zh-TW" altLang="en-US" sz="2800" dirty="0">
                <a:solidFill>
                  <a:schemeClr val="bg1">
                    <a:lumMod val="95000"/>
                  </a:schemeClr>
                </a:solidFill>
              </a:rPr>
              <a:t>謂：初果及其以上之聖者，為正定聚。造五無間業者，為邪定聚。餘者，介於上二聚之間，是為不定聚</a:t>
            </a:r>
            <a:r>
              <a:rPr lang="zh-CN" altLang="en-US" sz="2800" dirty="0">
                <a:solidFill>
                  <a:schemeClr val="bg1">
                    <a:lumMod val="95000"/>
                  </a:schemeClr>
                </a:solidFill>
              </a:rPr>
              <a:t>。</a:t>
            </a:r>
            <a:endParaRPr lang="zh-TW" altLang="en-US" sz="2800" dirty="0">
              <a:solidFill>
                <a:schemeClr val="bg1">
                  <a:lumMod val="95000"/>
                </a:schemeClr>
              </a:solidFill>
            </a:endParaRPr>
          </a:p>
        </p:txBody>
      </p:sp>
    </p:spTree>
    <p:extLst>
      <p:ext uri="{BB962C8B-B14F-4D97-AF65-F5344CB8AC3E}">
        <p14:creationId xmlns:p14="http://schemas.microsoft.com/office/powerpoint/2010/main" val="384530953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ACAF313F-F914-D630-73D7-4B1FAB55D423}"/>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第二十講</a:t>
            </a:r>
            <a:endParaRPr lang="en-US" altLang="zh-TW" dirty="0"/>
          </a:p>
        </p:txBody>
      </p:sp>
      <p:sp>
        <p:nvSpPr>
          <p:cNvPr id="3" name="文字方塊 2">
            <a:extLst>
              <a:ext uri="{FF2B5EF4-FFF2-40B4-BE49-F238E27FC236}">
                <a16:creationId xmlns:a16="http://schemas.microsoft.com/office/drawing/2014/main" id="{C29831EA-D553-D9A7-395F-265CED0A348E}"/>
              </a:ext>
            </a:extLst>
          </p:cNvPr>
          <p:cNvSpPr txBox="1"/>
          <p:nvPr/>
        </p:nvSpPr>
        <p:spPr>
          <a:xfrm>
            <a:off x="1990750" y="909514"/>
            <a:ext cx="8648521"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大乘中三聚之義，復有多類：㈠</a:t>
            </a:r>
            <a:r>
              <a:rPr lang="en-US" altLang="zh-TW" sz="2800" dirty="0">
                <a:solidFill>
                  <a:schemeClr val="bg1">
                    <a:lumMod val="95000"/>
                  </a:schemeClr>
                </a:solidFill>
              </a:rPr>
              <a:t>《</a:t>
            </a:r>
            <a:r>
              <a:rPr lang="zh-TW" altLang="en-US" sz="2800" dirty="0">
                <a:solidFill>
                  <a:schemeClr val="bg1">
                    <a:lumMod val="95000"/>
                  </a:schemeClr>
                </a:solidFill>
              </a:rPr>
              <a:t>智度論四十五</a:t>
            </a:r>
            <a:r>
              <a:rPr lang="en-US" altLang="zh-TW" sz="2800" dirty="0">
                <a:solidFill>
                  <a:schemeClr val="bg1">
                    <a:lumMod val="95000"/>
                  </a:schemeClr>
                </a:solidFill>
              </a:rPr>
              <a:t>》</a:t>
            </a:r>
            <a:r>
              <a:rPr lang="zh-TW" altLang="en-US" sz="2800" dirty="0">
                <a:solidFill>
                  <a:schemeClr val="bg1">
                    <a:lumMod val="95000"/>
                  </a:schemeClr>
                </a:solidFill>
              </a:rPr>
              <a:t>曰：「一者正定聚，必入涅槃。二者邪定，必入惡道。三者不定。」㈡</a:t>
            </a:r>
            <a:r>
              <a:rPr lang="en-US" altLang="zh-TW" sz="2800" dirty="0">
                <a:solidFill>
                  <a:schemeClr val="bg1">
                    <a:lumMod val="95000"/>
                  </a:schemeClr>
                </a:solidFill>
              </a:rPr>
              <a:t>《</a:t>
            </a:r>
            <a:r>
              <a:rPr lang="zh-TW" altLang="en-US" sz="2800" dirty="0">
                <a:solidFill>
                  <a:schemeClr val="bg1">
                    <a:lumMod val="95000"/>
                  </a:schemeClr>
                </a:solidFill>
              </a:rPr>
              <a:t>釋摩訶衍論一</a:t>
            </a:r>
            <a:r>
              <a:rPr lang="en-US" altLang="zh-TW" sz="2800" dirty="0">
                <a:solidFill>
                  <a:schemeClr val="bg1">
                    <a:lumMod val="95000"/>
                  </a:schemeClr>
                </a:solidFill>
              </a:rPr>
              <a:t>》</a:t>
            </a:r>
            <a:r>
              <a:rPr lang="zh-TW" altLang="en-US" sz="2800" dirty="0">
                <a:solidFill>
                  <a:schemeClr val="bg1">
                    <a:lumMod val="95000"/>
                  </a:schemeClr>
                </a:solidFill>
              </a:rPr>
              <a:t>云：「有其三種：一者，十信前名為邪定聚，不能信業果報等故。三賢（十住、十行、十迴向）及十聖（十地）名為正定聚，決定安立不退位故。十種信心名不定聚，或進或退，未決定故。（</a:t>
            </a:r>
            <a:r>
              <a:rPr lang="en-US" altLang="zh-TW" sz="2800" dirty="0">
                <a:solidFill>
                  <a:schemeClr val="bg1">
                    <a:lumMod val="95000"/>
                  </a:schemeClr>
                </a:solidFill>
              </a:rPr>
              <a:t>《</a:t>
            </a:r>
            <a:r>
              <a:rPr lang="zh-TW" altLang="en-US" sz="2800" dirty="0">
                <a:solidFill>
                  <a:schemeClr val="bg1">
                    <a:lumMod val="95000"/>
                  </a:schemeClr>
                </a:solidFill>
              </a:rPr>
              <a:t>大乘起信論</a:t>
            </a:r>
            <a:r>
              <a:rPr lang="en-US" altLang="zh-TW" sz="2800" dirty="0">
                <a:solidFill>
                  <a:schemeClr val="bg1">
                    <a:lumMod val="95000"/>
                  </a:schemeClr>
                </a:solidFill>
              </a:rPr>
              <a:t>》</a:t>
            </a:r>
            <a:r>
              <a:rPr lang="zh-TW" altLang="en-US" sz="2800" dirty="0">
                <a:solidFill>
                  <a:schemeClr val="bg1">
                    <a:lumMod val="95000"/>
                  </a:schemeClr>
                </a:solidFill>
              </a:rPr>
              <a:t>同此）。二者，十信前並十信心名為邪定聚，皆無善根故。無上大覺果名為正定聚，已滿足故。三賢及十聖名為不定聚，皆未究竟故。</a:t>
            </a:r>
          </a:p>
        </p:txBody>
      </p:sp>
    </p:spTree>
    <p:extLst>
      <p:ext uri="{BB962C8B-B14F-4D97-AF65-F5344CB8AC3E}">
        <p14:creationId xmlns:p14="http://schemas.microsoft.com/office/powerpoint/2010/main" val="3432905608"/>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9BE21AE3-AF41-3F83-23D3-2E4BBE2EFEE1}"/>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第二十講</a:t>
            </a:r>
            <a:endParaRPr lang="en-US" altLang="zh-TW" dirty="0"/>
          </a:p>
        </p:txBody>
      </p:sp>
      <p:sp>
        <p:nvSpPr>
          <p:cNvPr id="5" name="文字方塊 4">
            <a:extLst>
              <a:ext uri="{FF2B5EF4-FFF2-40B4-BE49-F238E27FC236}">
                <a16:creationId xmlns:a16="http://schemas.microsoft.com/office/drawing/2014/main" id="{D802DE84-DFBC-7A82-1B51-B3E17BEBFD26}"/>
              </a:ext>
            </a:extLst>
          </p:cNvPr>
          <p:cNvSpPr txBox="1"/>
          <p:nvPr/>
        </p:nvSpPr>
        <p:spPr>
          <a:xfrm>
            <a:off x="6221020" y="745824"/>
            <a:ext cx="4698722"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三者，十信前名為邪定聚，無樂求心故。十聖名正定聚，已得真證故。十信三賢名不定聚，未得正證故。」</a:t>
            </a:r>
            <a:endParaRPr lang="en-US" altLang="zh-TW" sz="2800" dirty="0">
              <a:solidFill>
                <a:schemeClr val="bg1">
                  <a:lumMod val="95000"/>
                </a:schemeClr>
              </a:solidFill>
            </a:endParaRPr>
          </a:p>
          <a:p>
            <a:pPr>
              <a:lnSpc>
                <a:spcPts val="4400"/>
              </a:lnSpc>
            </a:pPr>
            <a:r>
              <a:rPr lang="zh-TW" altLang="en-US" sz="2800" dirty="0">
                <a:solidFill>
                  <a:schemeClr val="bg1">
                    <a:lumMod val="95000"/>
                  </a:schemeClr>
                </a:solidFill>
              </a:rPr>
              <a:t>諸說不同。小乘以初果及其以上為正定。大乘或以必入涅槃，或以三賢以上，或以十地以上，或唯以大覺佛果為正定。</a:t>
            </a:r>
          </a:p>
        </p:txBody>
      </p:sp>
      <p:sp>
        <p:nvSpPr>
          <p:cNvPr id="2" name="文字方塊 1">
            <a:extLst>
              <a:ext uri="{FF2B5EF4-FFF2-40B4-BE49-F238E27FC236}">
                <a16:creationId xmlns:a16="http://schemas.microsoft.com/office/drawing/2014/main" id="{9FAC6197-1824-1D5E-7654-B9B798196CD4}"/>
              </a:ext>
            </a:extLst>
          </p:cNvPr>
          <p:cNvSpPr txBox="1"/>
          <p:nvPr/>
        </p:nvSpPr>
        <p:spPr>
          <a:xfrm>
            <a:off x="1834928" y="745824"/>
            <a:ext cx="4134465"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至於今經所云彼土眾生，皆住正定聚者，淨影云：「位分不退，名為正定。莫問大乘小乘眾生，生彼國者，皆住正定。」望西同之，並云：「一切善惡凡夫，乘佛願力，生彼國者，處不退故。是名正定。」</a:t>
            </a:r>
          </a:p>
        </p:txBody>
      </p:sp>
    </p:spTree>
    <p:extLst>
      <p:ext uri="{BB962C8B-B14F-4D97-AF65-F5344CB8AC3E}">
        <p14:creationId xmlns:p14="http://schemas.microsoft.com/office/powerpoint/2010/main" val="179512177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2FB54E55-C085-49BC-313D-C74867621884}"/>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第二十講</a:t>
            </a:r>
            <a:endParaRPr lang="en-US" altLang="zh-TW" dirty="0"/>
          </a:p>
        </p:txBody>
      </p:sp>
      <p:sp>
        <p:nvSpPr>
          <p:cNvPr id="5" name="文字方塊 4">
            <a:extLst>
              <a:ext uri="{FF2B5EF4-FFF2-40B4-BE49-F238E27FC236}">
                <a16:creationId xmlns:a16="http://schemas.microsoft.com/office/drawing/2014/main" id="{C306B42C-9521-7853-3E5B-BD94161EF2A4}"/>
              </a:ext>
            </a:extLst>
          </p:cNvPr>
          <p:cNvSpPr txBox="1"/>
          <p:nvPr/>
        </p:nvSpPr>
        <p:spPr>
          <a:xfrm>
            <a:off x="1545729" y="745824"/>
            <a:ext cx="9212778" cy="5367940"/>
          </a:xfrm>
          <a:prstGeom prst="rect">
            <a:avLst/>
          </a:prstGeom>
          <a:noFill/>
        </p:spPr>
        <p:txBody>
          <a:bodyPr vert="eaVert" wrap="square" rtlCol="0">
            <a:spAutoFit/>
          </a:bodyPr>
          <a:lstStyle/>
          <a:p>
            <a:pPr>
              <a:lnSpc>
                <a:spcPts val="4400"/>
              </a:lnSpc>
            </a:pPr>
            <a:r>
              <a:rPr lang="en-US" altLang="zh-TW" sz="2800" dirty="0">
                <a:solidFill>
                  <a:schemeClr val="bg1">
                    <a:lumMod val="95000"/>
                  </a:schemeClr>
                </a:solidFill>
              </a:rPr>
              <a:t>《</a:t>
            </a:r>
            <a:r>
              <a:rPr lang="zh-TW" altLang="en-US" sz="2800" dirty="0">
                <a:solidFill>
                  <a:schemeClr val="bg1">
                    <a:lumMod val="95000"/>
                  </a:schemeClr>
                </a:solidFill>
              </a:rPr>
              <a:t>甄解</a:t>
            </a:r>
            <a:r>
              <a:rPr lang="en-US" altLang="zh-TW" sz="2800" dirty="0">
                <a:solidFill>
                  <a:schemeClr val="bg1">
                    <a:lumMod val="95000"/>
                  </a:schemeClr>
                </a:solidFill>
              </a:rPr>
              <a:t>》</a:t>
            </a:r>
            <a:r>
              <a:rPr lang="zh-TW" altLang="en-US" sz="2800" dirty="0">
                <a:solidFill>
                  <a:schemeClr val="bg1">
                    <a:lumMod val="95000"/>
                  </a:schemeClr>
                </a:solidFill>
              </a:rPr>
              <a:t>宗善導意，釋曰：「</a:t>
            </a:r>
            <a:r>
              <a:rPr lang="en-US" altLang="zh-TW" sz="2800" dirty="0">
                <a:solidFill>
                  <a:schemeClr val="bg1">
                    <a:lumMod val="95000"/>
                  </a:schemeClr>
                </a:solidFill>
              </a:rPr>
              <a:t>《</a:t>
            </a:r>
            <a:r>
              <a:rPr lang="zh-TW" altLang="en-US" sz="2800" dirty="0">
                <a:solidFill>
                  <a:schemeClr val="bg1">
                    <a:lumMod val="95000"/>
                  </a:schemeClr>
                </a:solidFill>
              </a:rPr>
              <a:t>釋摩訶衍論</a:t>
            </a:r>
            <a:r>
              <a:rPr lang="en-US" altLang="zh-TW" sz="2800" dirty="0">
                <a:solidFill>
                  <a:schemeClr val="bg1">
                    <a:lumMod val="95000"/>
                  </a:schemeClr>
                </a:solidFill>
              </a:rPr>
              <a:t>》</a:t>
            </a:r>
            <a:r>
              <a:rPr lang="zh-TW" altLang="en-US" sz="2800" dirty="0">
                <a:solidFill>
                  <a:schemeClr val="bg1">
                    <a:lumMod val="95000"/>
                  </a:schemeClr>
                </a:solidFill>
              </a:rPr>
              <a:t>所謂正定聚，從佛果至十地三賢，皆名正定聚。淨土正定聚亦然。或現十地三賢等。其體必至滅度。但是一涅槃界之示現差別耳。約一法句，則十地三賢當相即是真實智慧無為法身也。」</a:t>
            </a:r>
            <a:r>
              <a:rPr lang="en-US" altLang="zh-TW" sz="2800" dirty="0">
                <a:solidFill>
                  <a:schemeClr val="bg1">
                    <a:lumMod val="95000"/>
                  </a:schemeClr>
                </a:solidFill>
              </a:rPr>
              <a:t>《</a:t>
            </a:r>
            <a:r>
              <a:rPr lang="zh-TW" altLang="en-US" sz="2800" dirty="0">
                <a:solidFill>
                  <a:schemeClr val="bg1">
                    <a:lumMod val="95000"/>
                  </a:schemeClr>
                </a:solidFill>
              </a:rPr>
              <a:t>甄解</a:t>
            </a:r>
            <a:r>
              <a:rPr lang="en-US" altLang="zh-TW" sz="2800" dirty="0">
                <a:solidFill>
                  <a:schemeClr val="bg1">
                    <a:lumMod val="95000"/>
                  </a:schemeClr>
                </a:solidFill>
              </a:rPr>
              <a:t>》</a:t>
            </a:r>
            <a:r>
              <a:rPr lang="zh-TW" altLang="en-US" sz="2800" dirty="0">
                <a:solidFill>
                  <a:schemeClr val="bg1">
                    <a:lumMod val="95000"/>
                  </a:schemeClr>
                </a:solidFill>
              </a:rPr>
              <a:t>之說，深顯經意。蓋謂淨土之主伴皆是大乘，故皆住於正定聚。至於示現十地三賢，其體必入涅槃，當相即是法身。故於「皆悉住於正定之聚」句下，緊接「決定證於阿耨多羅三藐三菩提」。往生之人，皆入正定之聚，決定成佛，極顯彌陀大願，不可思議。</a:t>
            </a:r>
          </a:p>
        </p:txBody>
      </p:sp>
    </p:spTree>
    <p:extLst>
      <p:ext uri="{BB962C8B-B14F-4D97-AF65-F5344CB8AC3E}">
        <p14:creationId xmlns:p14="http://schemas.microsoft.com/office/powerpoint/2010/main" val="68841093"/>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886BB158-16E6-D7A3-6B6B-213ABB919FD5}"/>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第二十講</a:t>
            </a:r>
            <a:endParaRPr lang="en-US" altLang="zh-TW" dirty="0"/>
          </a:p>
        </p:txBody>
      </p:sp>
      <p:sp>
        <p:nvSpPr>
          <p:cNvPr id="5" name="文字方塊 4">
            <a:extLst>
              <a:ext uri="{FF2B5EF4-FFF2-40B4-BE49-F238E27FC236}">
                <a16:creationId xmlns:a16="http://schemas.microsoft.com/office/drawing/2014/main" id="{6FF3AB83-FD93-E249-DDC2-F0C1FF59490A}"/>
              </a:ext>
            </a:extLst>
          </p:cNvPr>
          <p:cNvSpPr txBox="1"/>
          <p:nvPr/>
        </p:nvSpPr>
        <p:spPr>
          <a:xfrm>
            <a:off x="417214" y="745824"/>
            <a:ext cx="10341293"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本品會集魏唐宋三譯。文曰：「若已生，若當生，（若當生見唐宋二譯），皆悉住於正定之聚。」彌顯彌陀大願之深廣。是則不但已生極樂者，住正定聚，必證菩提。乃至現在當來一切將生極樂之人，但能發菩提心、一向專念，能與彌陀本誓相應者，雖居穢土，仍是具縛凡夫，但亦已住於正定之聚，決證菩提。</a:t>
            </a:r>
            <a:endParaRPr lang="en-US" altLang="zh-TW" sz="2800" dirty="0">
              <a:solidFill>
                <a:schemeClr val="bg1">
                  <a:lumMod val="95000"/>
                </a:schemeClr>
              </a:solidFill>
            </a:endParaRPr>
          </a:p>
          <a:p>
            <a:pPr>
              <a:lnSpc>
                <a:spcPts val="4400"/>
              </a:lnSpc>
            </a:pPr>
            <a:r>
              <a:rPr lang="zh-TW" altLang="en-US" sz="2800" dirty="0">
                <a:solidFill>
                  <a:schemeClr val="bg1">
                    <a:lumMod val="95000"/>
                  </a:schemeClr>
                </a:solidFill>
              </a:rPr>
              <a:t>又</a:t>
            </a:r>
            <a:r>
              <a:rPr lang="en-US" altLang="zh-TW" sz="2800" dirty="0">
                <a:solidFill>
                  <a:schemeClr val="bg1">
                    <a:lumMod val="95000"/>
                  </a:schemeClr>
                </a:solidFill>
              </a:rPr>
              <a:t>《</a:t>
            </a:r>
            <a:r>
              <a:rPr lang="zh-TW" altLang="en-US" sz="2800" dirty="0">
                <a:solidFill>
                  <a:schemeClr val="bg1">
                    <a:lumMod val="95000"/>
                  </a:schemeClr>
                </a:solidFill>
              </a:rPr>
              <a:t>唐譯</a:t>
            </a:r>
            <a:r>
              <a:rPr lang="en-US" altLang="zh-TW" sz="2800" dirty="0">
                <a:solidFill>
                  <a:schemeClr val="bg1">
                    <a:lumMod val="95000"/>
                  </a:schemeClr>
                </a:solidFill>
              </a:rPr>
              <a:t>》</a:t>
            </a:r>
            <a:r>
              <a:rPr lang="zh-TW" altLang="en-US" sz="2800" dirty="0">
                <a:solidFill>
                  <a:schemeClr val="bg1">
                    <a:lumMod val="95000"/>
                  </a:schemeClr>
                </a:solidFill>
              </a:rPr>
              <a:t>曰：「若當生者，皆悉究竟無上菩提，到涅槃處。何以故？若邪定聚及不定聚，不能了知建立彼因故。」蓋謂當生極樂者，皆悉建立往生之正因。依此正因，必得往生之果。必然一生補佛。故曰「決定證於阿耨多羅三藐三菩提」也。</a:t>
            </a:r>
          </a:p>
        </p:txBody>
      </p:sp>
    </p:spTree>
    <p:extLst>
      <p:ext uri="{BB962C8B-B14F-4D97-AF65-F5344CB8AC3E}">
        <p14:creationId xmlns:p14="http://schemas.microsoft.com/office/powerpoint/2010/main" val="698796338"/>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821857DA-105D-C8F5-29D1-42B51B0458DE}"/>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第二十講</a:t>
            </a:r>
            <a:endParaRPr lang="en-US" altLang="zh-TW" dirty="0"/>
          </a:p>
        </p:txBody>
      </p:sp>
      <p:sp>
        <p:nvSpPr>
          <p:cNvPr id="5" name="文字方塊 4">
            <a:extLst>
              <a:ext uri="{FF2B5EF4-FFF2-40B4-BE49-F238E27FC236}">
                <a16:creationId xmlns:a16="http://schemas.microsoft.com/office/drawing/2014/main" id="{D37B6CDA-D51A-DA75-C2E8-7E0EA37C591C}"/>
              </a:ext>
            </a:extLst>
          </p:cNvPr>
          <p:cNvSpPr txBox="1"/>
          <p:nvPr/>
        </p:nvSpPr>
        <p:spPr>
          <a:xfrm>
            <a:off x="3802757" y="745824"/>
            <a:ext cx="6955750"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又唐善導大師深入經藏，明正定聚益，通此彼二土。（謂彌陀「入正定聚」大願之益，通顯於彼土極樂與此土娑婆。）</a:t>
            </a:r>
            <a:r>
              <a:rPr lang="en-US" altLang="zh-TW" sz="2800" dirty="0">
                <a:solidFill>
                  <a:schemeClr val="bg1">
                    <a:lumMod val="95000"/>
                  </a:schemeClr>
                </a:solidFill>
              </a:rPr>
              <a:t>《</a:t>
            </a:r>
            <a:r>
              <a:rPr lang="zh-TW" altLang="en-US" sz="2800" dirty="0">
                <a:solidFill>
                  <a:schemeClr val="bg1">
                    <a:lumMod val="95000"/>
                  </a:schemeClr>
                </a:solidFill>
              </a:rPr>
              <a:t>甄解</a:t>
            </a:r>
            <a:r>
              <a:rPr lang="en-US" altLang="zh-TW" sz="2800" dirty="0">
                <a:solidFill>
                  <a:schemeClr val="bg1">
                    <a:lumMod val="95000"/>
                  </a:schemeClr>
                </a:solidFill>
              </a:rPr>
              <a:t>》</a:t>
            </a:r>
            <a:r>
              <a:rPr lang="zh-TW" altLang="en-US" sz="2800" dirty="0">
                <a:solidFill>
                  <a:schemeClr val="bg1">
                    <a:lumMod val="95000"/>
                  </a:schemeClr>
                </a:solidFill>
              </a:rPr>
              <a:t>曰：「此土正定聚，是密益，彼土正定聚，是顯益。」又曰：「若為現生密益者，今家（善導）不共義也。」可見</a:t>
            </a:r>
            <a:r>
              <a:rPr lang="en-US" altLang="zh-TW" sz="2800" dirty="0">
                <a:solidFill>
                  <a:schemeClr val="bg1">
                    <a:lumMod val="95000"/>
                  </a:schemeClr>
                </a:solidFill>
              </a:rPr>
              <a:t>《</a:t>
            </a:r>
            <a:r>
              <a:rPr lang="zh-TW" altLang="en-US" sz="2800" dirty="0">
                <a:solidFill>
                  <a:schemeClr val="bg1">
                    <a:lumMod val="95000"/>
                  </a:schemeClr>
                </a:solidFill>
              </a:rPr>
              <a:t>甄解</a:t>
            </a:r>
            <a:r>
              <a:rPr lang="en-US" altLang="zh-TW" sz="2800" dirty="0">
                <a:solidFill>
                  <a:schemeClr val="bg1">
                    <a:lumMod val="95000"/>
                  </a:schemeClr>
                </a:solidFill>
              </a:rPr>
              <a:t>》</a:t>
            </a:r>
            <a:r>
              <a:rPr lang="zh-TW" altLang="en-US" sz="2800" dirty="0">
                <a:solidFill>
                  <a:schemeClr val="bg1">
                    <a:lumMod val="95000"/>
                  </a:schemeClr>
                </a:solidFill>
              </a:rPr>
              <a:t>極讚善導大師所說，當生之人，雖身在娑婆，已獲入正定聚之密益，為殊勝不共之妙義。所謂密益，蓋指冥得此益也。</a:t>
            </a:r>
          </a:p>
        </p:txBody>
      </p:sp>
    </p:spTree>
    <p:extLst>
      <p:ext uri="{BB962C8B-B14F-4D97-AF65-F5344CB8AC3E}">
        <p14:creationId xmlns:p14="http://schemas.microsoft.com/office/powerpoint/2010/main" val="951919831"/>
      </p:ext>
    </p:extLst>
  </p:cSld>
  <p:clrMapOvr>
    <a:overrideClrMapping bg1="lt1" tx1="dk1" bg2="lt2" tx2="dk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02AFDFEC-7DEF-CDA6-7267-912CDAF56E53}"/>
              </a:ext>
            </a:extLst>
          </p:cNvPr>
          <p:cNvSpPr txBox="1"/>
          <p:nvPr/>
        </p:nvSpPr>
        <p:spPr>
          <a:xfrm>
            <a:off x="141659" y="380489"/>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決證極果第二十二</a:t>
            </a:r>
          </a:p>
          <a:p>
            <a:pPr>
              <a:lnSpc>
                <a:spcPts val="3000"/>
              </a:lnSpc>
            </a:pPr>
            <a:r>
              <a:rPr lang="zh-TW" altLang="en-US" sz="2800" dirty="0">
                <a:solidFill>
                  <a:schemeClr val="bg1"/>
                </a:solidFill>
              </a:rPr>
              <a:t>復次阿難。彼佛國土。無有昏闇火光。日月。星曜。晝夜之象。亦無歲月劫數之名。復無住著家室。於一切處。既無標式名號。亦無取捨分別。唯受清淨最上快樂。</a:t>
            </a:r>
          </a:p>
        </p:txBody>
      </p:sp>
      <p:sp>
        <p:nvSpPr>
          <p:cNvPr id="5" name="文字方塊 4">
            <a:extLst>
              <a:ext uri="{FF2B5EF4-FFF2-40B4-BE49-F238E27FC236}">
                <a16:creationId xmlns:a16="http://schemas.microsoft.com/office/drawing/2014/main" id="{0006F051-AC46-897B-BCF3-270E8C15316B}"/>
              </a:ext>
            </a:extLst>
          </p:cNvPr>
          <p:cNvSpPr txBox="1"/>
          <p:nvPr/>
        </p:nvSpPr>
        <p:spPr>
          <a:xfrm>
            <a:off x="112923" y="2409096"/>
            <a:ext cx="12064864" cy="2964914"/>
          </a:xfrm>
          <a:prstGeom prst="rect">
            <a:avLst/>
          </a:prstGeom>
          <a:noFill/>
        </p:spPr>
        <p:txBody>
          <a:bodyPr wrap="square" rtlCol="0">
            <a:spAutoFit/>
          </a:bodyPr>
          <a:lstStyle/>
          <a:p>
            <a:pPr>
              <a:lnSpc>
                <a:spcPts val="3200"/>
              </a:lnSpc>
            </a:pPr>
            <a:r>
              <a:rPr lang="en-US" altLang="zh-TW" sz="2800" b="1" dirty="0">
                <a:solidFill>
                  <a:schemeClr val="bg1"/>
                </a:solidFill>
              </a:rPr>
              <a:t>Chapter 22: Perfect Attainment of Supreme Enlightenment</a:t>
            </a:r>
          </a:p>
          <a:p>
            <a:pPr>
              <a:lnSpc>
                <a:spcPts val="3200"/>
              </a:lnSpc>
            </a:pPr>
            <a:r>
              <a:rPr lang="en-US" altLang="zh-TW" sz="2800" b="1" dirty="0">
                <a:solidFill>
                  <a:schemeClr val="bg1"/>
                </a:solidFill>
              </a:rPr>
              <a:t>Furthermore, </a:t>
            </a:r>
            <a:r>
              <a:rPr lang="en-US" altLang="zh-TW" sz="2800" b="1" dirty="0" err="1">
                <a:solidFill>
                  <a:schemeClr val="bg1"/>
                </a:solidFill>
              </a:rPr>
              <a:t>Ānanda</a:t>
            </a:r>
            <a:r>
              <a:rPr lang="en-US" altLang="zh-TW" sz="2800" b="1" dirty="0">
                <a:solidFill>
                  <a:schemeClr val="bg1"/>
                </a:solidFill>
              </a:rPr>
              <a:t>, in that Buddha Land there is no darkness, nor the light of fire, sun, moon, or stars. There are no distinctions of day and night, nor are there names such as years, months, or eons. There are no attachment and families, nor are there marks or names that signify possession. There is no grasping or rejecting, no discrimination at all. The beings there only experience the purest and most supreme bliss.</a:t>
            </a:r>
            <a:endParaRPr lang="zh-TW" altLang="en-US" sz="2800" b="1" dirty="0">
              <a:solidFill>
                <a:schemeClr val="bg1"/>
              </a:solidFill>
            </a:endParaRPr>
          </a:p>
        </p:txBody>
      </p:sp>
    </p:spTree>
    <p:extLst>
      <p:ext uri="{BB962C8B-B14F-4D97-AF65-F5344CB8AC3E}">
        <p14:creationId xmlns:p14="http://schemas.microsoft.com/office/powerpoint/2010/main" val="3992277695"/>
      </p:ext>
    </p:extLst>
  </p:cSld>
  <p:clrMapOvr>
    <a:overrideClrMapping bg1="lt1" tx1="dk1" bg2="lt2" tx2="dk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DF621B18-248E-7656-95D7-7B7CACEF4362}"/>
              </a:ext>
            </a:extLst>
          </p:cNvPr>
          <p:cNvSpPr txBox="1"/>
          <p:nvPr/>
        </p:nvSpPr>
        <p:spPr>
          <a:xfrm>
            <a:off x="125549" y="536888"/>
            <a:ext cx="12064864" cy="861774"/>
          </a:xfrm>
          <a:prstGeom prst="rect">
            <a:avLst/>
          </a:prstGeom>
          <a:noFill/>
        </p:spPr>
        <p:txBody>
          <a:bodyPr wrap="square" rtlCol="0">
            <a:spAutoFit/>
          </a:bodyPr>
          <a:lstStyle/>
          <a:p>
            <a:pPr>
              <a:lnSpc>
                <a:spcPts val="3000"/>
              </a:lnSpc>
            </a:pPr>
            <a:r>
              <a:rPr lang="zh-TW" altLang="en-US" sz="2800" dirty="0">
                <a:solidFill>
                  <a:schemeClr val="bg1"/>
                </a:solidFill>
              </a:rPr>
              <a:t>若有善男子。善女人。若已生。若當生。皆悉住於正定之聚。決定證於阿耨多羅三藐三菩提。何以故。若邪定聚。及不定聚。不能了知建立彼因故。</a:t>
            </a:r>
          </a:p>
        </p:txBody>
      </p:sp>
      <p:sp>
        <p:nvSpPr>
          <p:cNvPr id="5" name="文字方塊 4">
            <a:extLst>
              <a:ext uri="{FF2B5EF4-FFF2-40B4-BE49-F238E27FC236}">
                <a16:creationId xmlns:a16="http://schemas.microsoft.com/office/drawing/2014/main" id="{57947B58-0282-F487-51E9-22B3382C29F9}"/>
              </a:ext>
            </a:extLst>
          </p:cNvPr>
          <p:cNvSpPr txBox="1"/>
          <p:nvPr/>
        </p:nvSpPr>
        <p:spPr>
          <a:xfrm>
            <a:off x="125549" y="2205658"/>
            <a:ext cx="12064864" cy="2554545"/>
          </a:xfrm>
          <a:prstGeom prst="rect">
            <a:avLst/>
          </a:prstGeom>
          <a:noFill/>
        </p:spPr>
        <p:txBody>
          <a:bodyPr wrap="square" rtlCol="0">
            <a:spAutoFit/>
          </a:bodyPr>
          <a:lstStyle/>
          <a:p>
            <a:pPr>
              <a:lnSpc>
                <a:spcPts val="3200"/>
              </a:lnSpc>
            </a:pPr>
            <a:r>
              <a:rPr lang="en-US" altLang="zh-TW" sz="2800" b="1" dirty="0">
                <a:solidFill>
                  <a:schemeClr val="bg1"/>
                </a:solidFill>
              </a:rPr>
              <a:t>All good men and good women, whether already born there or yet to be born, are all firmly established in the assembly of those who are constantly abiding in absolute truth (</a:t>
            </a:r>
            <a:r>
              <a:rPr lang="en-US" altLang="zh-TW" sz="2800" b="1" dirty="0" err="1">
                <a:solidFill>
                  <a:schemeClr val="bg1"/>
                </a:solidFill>
              </a:rPr>
              <a:t>samyaktvaniyata</a:t>
            </a:r>
            <a:r>
              <a:rPr lang="en-US" altLang="zh-TW" sz="2800" b="1" dirty="0">
                <a:solidFill>
                  <a:schemeClr val="bg1"/>
                </a:solidFill>
              </a:rPr>
              <a:t>). They are assured of attaining </a:t>
            </a:r>
            <a:r>
              <a:rPr lang="en-US" altLang="zh-TW" sz="2800" b="1" dirty="0" err="1">
                <a:solidFill>
                  <a:schemeClr val="bg1"/>
                </a:solidFill>
              </a:rPr>
              <a:t>Anuttarā-samyak-saṃbodhi</a:t>
            </a:r>
            <a:r>
              <a:rPr lang="en-US" altLang="zh-TW" sz="2800" b="1" dirty="0">
                <a:solidFill>
                  <a:schemeClr val="bg1"/>
                </a:solidFill>
              </a:rPr>
              <a:t> — the unsurpassed, perfect enlightenment. Why is this so? Because those who follow evil paths and those whose fate is undecided cannot truly understand or establish the causes leading to that supreme enlightenment.</a:t>
            </a:r>
            <a:endParaRPr lang="zh-TW" altLang="en-US" sz="2800" b="1" dirty="0">
              <a:solidFill>
                <a:schemeClr val="bg1"/>
              </a:solidFill>
            </a:endParaRPr>
          </a:p>
        </p:txBody>
      </p:sp>
    </p:spTree>
    <p:extLst>
      <p:ext uri="{BB962C8B-B14F-4D97-AF65-F5344CB8AC3E}">
        <p14:creationId xmlns:p14="http://schemas.microsoft.com/office/powerpoint/2010/main" val="9916686"/>
      </p:ext>
    </p:extLst>
  </p:cSld>
  <p:clrMapOvr>
    <a:overrideClrMapping bg1="lt1" tx1="dk1" bg2="lt2" tx2="dk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2" name="圖片 1">
            <a:extLst>
              <a:ext uri="{FF2B5EF4-FFF2-40B4-BE49-F238E27FC236}">
                <a16:creationId xmlns:a16="http://schemas.microsoft.com/office/drawing/2014/main" id="{74333A3D-9D51-1A9A-A34F-E1E10C23BBD7}"/>
              </a:ext>
            </a:extLst>
          </p:cNvPr>
          <p:cNvPicPr>
            <a:picLocks noChangeAspect="1"/>
          </p:cNvPicPr>
          <p:nvPr/>
        </p:nvPicPr>
        <p:blipFill>
          <a:blip r:embed="rId3"/>
          <a:stretch>
            <a:fillRect/>
          </a:stretch>
        </p:blipFill>
        <p:spPr>
          <a:xfrm>
            <a:off x="0" y="1"/>
            <a:ext cx="12190413" cy="2709714"/>
          </a:xfrm>
          <a:prstGeom prst="rect">
            <a:avLst/>
          </a:prstGeom>
        </p:spPr>
      </p:pic>
      <p:pic>
        <p:nvPicPr>
          <p:cNvPr id="3" name="圖片 2">
            <a:extLst>
              <a:ext uri="{FF2B5EF4-FFF2-40B4-BE49-F238E27FC236}">
                <a16:creationId xmlns:a16="http://schemas.microsoft.com/office/drawing/2014/main" id="{20CF8B27-5696-2FD0-172A-2BAC7023C7EE}"/>
              </a:ext>
            </a:extLst>
          </p:cNvPr>
          <p:cNvPicPr>
            <a:picLocks noChangeAspect="1"/>
          </p:cNvPicPr>
          <p:nvPr/>
        </p:nvPicPr>
        <p:blipFill>
          <a:blip r:embed="rId4"/>
          <a:stretch>
            <a:fillRect/>
          </a:stretch>
        </p:blipFill>
        <p:spPr>
          <a:xfrm>
            <a:off x="3358902" y="2688386"/>
            <a:ext cx="2376264" cy="1245464"/>
          </a:xfrm>
          <a:prstGeom prst="rect">
            <a:avLst/>
          </a:prstGeom>
        </p:spPr>
      </p:pic>
      <p:pic>
        <p:nvPicPr>
          <p:cNvPr id="7" name="圖片 6">
            <a:extLst>
              <a:ext uri="{FF2B5EF4-FFF2-40B4-BE49-F238E27FC236}">
                <a16:creationId xmlns:a16="http://schemas.microsoft.com/office/drawing/2014/main" id="{D6923A68-81DE-F821-B84A-9FA79BA905F5}"/>
              </a:ext>
            </a:extLst>
          </p:cNvPr>
          <p:cNvPicPr>
            <a:picLocks noChangeAspect="1"/>
          </p:cNvPicPr>
          <p:nvPr/>
        </p:nvPicPr>
        <p:blipFill>
          <a:blip r:embed="rId5"/>
          <a:stretch>
            <a:fillRect/>
          </a:stretch>
        </p:blipFill>
        <p:spPr>
          <a:xfrm>
            <a:off x="4367014" y="3856710"/>
            <a:ext cx="2232248" cy="1085252"/>
          </a:xfrm>
          <a:prstGeom prst="rect">
            <a:avLst/>
          </a:prstGeom>
        </p:spPr>
      </p:pic>
      <p:pic>
        <p:nvPicPr>
          <p:cNvPr id="8" name="圖片 7">
            <a:extLst>
              <a:ext uri="{FF2B5EF4-FFF2-40B4-BE49-F238E27FC236}">
                <a16:creationId xmlns:a16="http://schemas.microsoft.com/office/drawing/2014/main" id="{DDF34B13-35EA-95CB-DDE7-A684FDE4CE69}"/>
              </a:ext>
            </a:extLst>
          </p:cNvPr>
          <p:cNvPicPr>
            <a:picLocks noChangeAspect="1"/>
          </p:cNvPicPr>
          <p:nvPr/>
        </p:nvPicPr>
        <p:blipFill>
          <a:blip r:embed="rId6"/>
          <a:stretch>
            <a:fillRect/>
          </a:stretch>
        </p:blipFill>
        <p:spPr>
          <a:xfrm>
            <a:off x="4222998" y="4941961"/>
            <a:ext cx="4248472" cy="1917625"/>
          </a:xfrm>
          <a:prstGeom prst="rect">
            <a:avLst/>
          </a:prstGeom>
        </p:spPr>
      </p:pic>
      <p:sp>
        <p:nvSpPr>
          <p:cNvPr id="9" name="圖說文字: 雙折線 8">
            <a:extLst>
              <a:ext uri="{FF2B5EF4-FFF2-40B4-BE49-F238E27FC236}">
                <a16:creationId xmlns:a16="http://schemas.microsoft.com/office/drawing/2014/main" id="{B68EC747-AB75-BBA8-5055-87F97E2BADD9}"/>
              </a:ext>
            </a:extLst>
          </p:cNvPr>
          <p:cNvSpPr/>
          <p:nvPr/>
        </p:nvSpPr>
        <p:spPr>
          <a:xfrm>
            <a:off x="4799062" y="1917627"/>
            <a:ext cx="574144" cy="3436105"/>
          </a:xfrm>
          <a:prstGeom prst="borderCallout3">
            <a:avLst>
              <a:gd name="adj1" fmla="val 99576"/>
              <a:gd name="adj2" fmla="val 44755"/>
              <a:gd name="adj3" fmla="val 136953"/>
              <a:gd name="adj4" fmla="val 41556"/>
              <a:gd name="adj5" fmla="val 139994"/>
              <a:gd name="adj6" fmla="val 13628"/>
              <a:gd name="adj7" fmla="val 138861"/>
              <a:gd name="adj8" fmla="val -36436"/>
            </a:avLst>
          </a:prstGeom>
          <a:solidFill>
            <a:schemeClr val="bg1"/>
          </a:solid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TW" altLang="en-US" sz="2600" b="1" dirty="0">
                <a:solidFill>
                  <a:schemeClr val="tx1"/>
                </a:solidFill>
              </a:rPr>
              <a:t>十方佛讚第二十三</a:t>
            </a:r>
          </a:p>
        </p:txBody>
      </p:sp>
    </p:spTree>
    <p:extLst>
      <p:ext uri="{BB962C8B-B14F-4D97-AF65-F5344CB8AC3E}">
        <p14:creationId xmlns:p14="http://schemas.microsoft.com/office/powerpoint/2010/main" val="176972421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659EC4D4-5547-135C-EA86-83F8B2812C8A}"/>
              </a:ext>
            </a:extLst>
          </p:cNvPr>
          <p:cNvSpPr txBox="1"/>
          <p:nvPr/>
        </p:nvSpPr>
        <p:spPr>
          <a:xfrm>
            <a:off x="1117069" y="664423"/>
            <a:ext cx="7571303" cy="5530741"/>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復次阿難。東方恆河沙數世界。一一界中如恆沙佛。各出廣長舌相。放無量光。說誠實言。稱讚無量壽佛不可思議功德。南西北方恆沙世界。諸佛稱讚亦復如是。四維上下恆沙世界。諸佛稱讚亦復如是。何以故。欲令他方所有眾生聞彼佛名。發清淨心。憶念受持。歸依供養。乃至能發一念淨信。所有善根。至心迴向。願生彼國。隨願皆生。得不退轉。乃至無上正等菩提。</a:t>
            </a:r>
          </a:p>
        </p:txBody>
      </p:sp>
      <p:sp>
        <p:nvSpPr>
          <p:cNvPr id="5" name="文字方塊 4">
            <a:extLst>
              <a:ext uri="{FF2B5EF4-FFF2-40B4-BE49-F238E27FC236}">
                <a16:creationId xmlns:a16="http://schemas.microsoft.com/office/drawing/2014/main" id="{183CD0AF-2342-FCF6-0596-B44BCFD734BA}"/>
              </a:ext>
            </a:extLst>
          </p:cNvPr>
          <p:cNvSpPr txBox="1"/>
          <p:nvPr/>
        </p:nvSpPr>
        <p:spPr>
          <a:xfrm>
            <a:off x="11063758" y="753460"/>
            <a:ext cx="774571" cy="5299713"/>
          </a:xfrm>
          <a:prstGeom prst="rect">
            <a:avLst/>
          </a:prstGeom>
          <a:noFill/>
        </p:spPr>
        <p:txBody>
          <a:bodyPr vert="eaVert" wrap="square" rtlCol="0">
            <a:spAutoFit/>
          </a:bodyPr>
          <a:lstStyle/>
          <a:p>
            <a:pPr>
              <a:lnSpc>
                <a:spcPts val="4600"/>
              </a:lnSpc>
            </a:pPr>
            <a:r>
              <a:rPr lang="zh-TW" altLang="en-US" sz="3000" b="1" dirty="0">
                <a:solidFill>
                  <a:schemeClr val="bg1">
                    <a:lumMod val="95000"/>
                  </a:schemeClr>
                </a:solidFill>
              </a:rPr>
              <a:t>十方佛讚第二十三</a:t>
            </a:r>
          </a:p>
        </p:txBody>
      </p:sp>
      <p:sp>
        <p:nvSpPr>
          <p:cNvPr id="6" name="文字方塊 5">
            <a:extLst>
              <a:ext uri="{FF2B5EF4-FFF2-40B4-BE49-F238E27FC236}">
                <a16:creationId xmlns:a16="http://schemas.microsoft.com/office/drawing/2014/main" id="{EFCB1F95-D3F2-B67F-9377-A93BED2A6FED}"/>
              </a:ext>
            </a:extLst>
          </p:cNvPr>
          <p:cNvSpPr txBox="1"/>
          <p:nvPr/>
        </p:nvSpPr>
        <p:spPr>
          <a:xfrm>
            <a:off x="8975818" y="697746"/>
            <a:ext cx="1800493"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本品㈠初明十方佛讚。㈡次明佛讚深意。㈢末明一念淨信不可思議功德。</a:t>
            </a:r>
          </a:p>
        </p:txBody>
      </p:sp>
    </p:spTree>
    <p:extLst>
      <p:ext uri="{BB962C8B-B14F-4D97-AF65-F5344CB8AC3E}">
        <p14:creationId xmlns:p14="http://schemas.microsoft.com/office/powerpoint/2010/main" val="125422361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8DB98645-5D92-1C28-BDC4-9C00FD1F19E2}"/>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第二十講</a:t>
            </a:r>
            <a:endParaRPr lang="en-US" altLang="zh-TW" dirty="0"/>
          </a:p>
        </p:txBody>
      </p:sp>
      <p:sp>
        <p:nvSpPr>
          <p:cNvPr id="5" name="文字方塊 4">
            <a:extLst>
              <a:ext uri="{FF2B5EF4-FFF2-40B4-BE49-F238E27FC236}">
                <a16:creationId xmlns:a16="http://schemas.microsoft.com/office/drawing/2014/main" id="{301399C6-20AF-F6F9-DF56-8B27EB93F186}"/>
              </a:ext>
            </a:extLst>
          </p:cNvPr>
          <p:cNvSpPr txBox="1"/>
          <p:nvPr/>
        </p:nvSpPr>
        <p:spPr>
          <a:xfrm>
            <a:off x="8224387" y="709820"/>
            <a:ext cx="264687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復次阿難。東方恆河沙數世界。一一界中如恆沙佛。各出廣長舌相。放無量光。說誠實言。稱讚無量壽佛不可思議功德。</a:t>
            </a:r>
          </a:p>
        </p:txBody>
      </p:sp>
      <p:sp>
        <p:nvSpPr>
          <p:cNvPr id="6" name="文字方塊 5">
            <a:extLst>
              <a:ext uri="{FF2B5EF4-FFF2-40B4-BE49-F238E27FC236}">
                <a16:creationId xmlns:a16="http://schemas.microsoft.com/office/drawing/2014/main" id="{52B5CBA9-3C85-BCDE-F3AC-8D4B51C12E02}"/>
              </a:ext>
            </a:extLst>
          </p:cNvPr>
          <p:cNvSpPr txBox="1"/>
          <p:nvPr/>
        </p:nvSpPr>
        <p:spPr>
          <a:xfrm>
            <a:off x="3718942" y="709820"/>
            <a:ext cx="3954929"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㈠首標東方，順世俗故，日出東方。東方世界，數如恆河之沙。一一界中各有恆河沙數之佛。一一佛「各出廣長舌相，放無量光，說誠實言」。「廣長舌相」乃卅二相之一。舌廣而長，柔軟紅薄，出口能覆面至髮際。</a:t>
            </a:r>
          </a:p>
        </p:txBody>
      </p:sp>
    </p:spTree>
    <p:extLst>
      <p:ext uri="{BB962C8B-B14F-4D97-AF65-F5344CB8AC3E}">
        <p14:creationId xmlns:p14="http://schemas.microsoft.com/office/powerpoint/2010/main" val="396140251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509B82F5-AC59-9D65-AAD5-317DF18482B7}"/>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第二十講</a:t>
            </a:r>
            <a:endParaRPr lang="en-US" altLang="zh-TW" dirty="0"/>
          </a:p>
        </p:txBody>
      </p:sp>
      <p:sp>
        <p:nvSpPr>
          <p:cNvPr id="5" name="文字方塊 4">
            <a:extLst>
              <a:ext uri="{FF2B5EF4-FFF2-40B4-BE49-F238E27FC236}">
                <a16:creationId xmlns:a16="http://schemas.microsoft.com/office/drawing/2014/main" id="{4374FFE1-3838-9812-9B4F-6451FD46AC25}"/>
              </a:ext>
            </a:extLst>
          </p:cNvPr>
          <p:cNvSpPr txBox="1"/>
          <p:nvPr/>
        </p:nvSpPr>
        <p:spPr>
          <a:xfrm>
            <a:off x="981472" y="745824"/>
            <a:ext cx="9777035"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如</a:t>
            </a:r>
            <a:r>
              <a:rPr lang="en-US" altLang="zh-TW" sz="2800" dirty="0">
                <a:solidFill>
                  <a:schemeClr val="bg1">
                    <a:lumMod val="95000"/>
                  </a:schemeClr>
                </a:solidFill>
              </a:rPr>
              <a:t>《</a:t>
            </a:r>
            <a:r>
              <a:rPr lang="zh-TW" altLang="en-US" sz="2800" dirty="0">
                <a:solidFill>
                  <a:schemeClr val="bg1">
                    <a:lumMod val="95000"/>
                  </a:schemeClr>
                </a:solidFill>
              </a:rPr>
              <a:t>阿彌陀經</a:t>
            </a:r>
            <a:r>
              <a:rPr lang="en-US" altLang="zh-TW" sz="2800" dirty="0">
                <a:solidFill>
                  <a:schemeClr val="bg1">
                    <a:lumMod val="95000"/>
                  </a:schemeClr>
                </a:solidFill>
              </a:rPr>
              <a:t>》</a:t>
            </a:r>
            <a:r>
              <a:rPr lang="zh-TW" altLang="en-US" sz="2800" dirty="0">
                <a:solidFill>
                  <a:schemeClr val="bg1">
                    <a:lumMod val="95000"/>
                  </a:schemeClr>
                </a:solidFill>
              </a:rPr>
              <a:t>曰：「如是等恆河沙數諸佛，各於其國，出廣長舌相，遍覆三千大千世界，說誠實言，汝等眾生，當信是稱讚不可思議功德，一切諸佛所護念經。」經言遍覆三千大千世界，即殊勝之「現相」。此經大小二本相校，大本未言「遍覆」，而言「放無量光」。故知舌相即是此光，此光即是舌相，無二無別。今言「放無量光」，故知法音所被，當不止三千大千世界。</a:t>
            </a:r>
            <a:endParaRPr lang="en-US" altLang="zh-TW" sz="2800" dirty="0">
              <a:solidFill>
                <a:schemeClr val="bg1">
                  <a:lumMod val="95000"/>
                </a:schemeClr>
              </a:solidFill>
            </a:endParaRPr>
          </a:p>
          <a:p>
            <a:pPr>
              <a:lnSpc>
                <a:spcPts val="4400"/>
              </a:lnSpc>
            </a:pPr>
            <a:r>
              <a:rPr lang="zh-TW" altLang="en-US" sz="2800" dirty="0">
                <a:solidFill>
                  <a:schemeClr val="bg1">
                    <a:lumMod val="95000"/>
                  </a:schemeClr>
                </a:solidFill>
              </a:rPr>
              <a:t>「說誠實言」。說至誠無妄，真實不虛之言。乃極真極實之言，千佛出世不能改易，萬代遵守不可違失。純是真實，無有虛妄。是故我等咸當諦信，慎莫懷疑。</a:t>
            </a:r>
          </a:p>
        </p:txBody>
      </p:sp>
    </p:spTree>
    <p:extLst>
      <p:ext uri="{BB962C8B-B14F-4D97-AF65-F5344CB8AC3E}">
        <p14:creationId xmlns:p14="http://schemas.microsoft.com/office/powerpoint/2010/main" val="1013646401"/>
      </p:ext>
    </p:extLst>
  </p:cSld>
  <p:clrMapOvr>
    <a:overrideClrMapping bg1="lt1" tx1="dk1" bg2="lt2" tx2="dk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122D2552-1106-ED5F-D75A-A136DCC7A035}"/>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第二十講</a:t>
            </a:r>
            <a:endParaRPr lang="en-US" altLang="zh-TW" dirty="0"/>
          </a:p>
        </p:txBody>
      </p:sp>
      <p:sp>
        <p:nvSpPr>
          <p:cNvPr id="5" name="文字方塊 4">
            <a:extLst>
              <a:ext uri="{FF2B5EF4-FFF2-40B4-BE49-F238E27FC236}">
                <a16:creationId xmlns:a16="http://schemas.microsoft.com/office/drawing/2014/main" id="{9E726CD5-17E5-7631-FB73-EC690427E868}"/>
              </a:ext>
            </a:extLst>
          </p:cNvPr>
          <p:cNvSpPr txBox="1"/>
          <p:nvPr/>
        </p:nvSpPr>
        <p:spPr>
          <a:xfrm>
            <a:off x="8752532" y="654142"/>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南西北方。恆沙世界。諸佛稱讚。亦復如是。四維上下。恆沙世界。諸佛稱讚。亦復如是。</a:t>
            </a:r>
          </a:p>
        </p:txBody>
      </p:sp>
      <p:sp>
        <p:nvSpPr>
          <p:cNvPr id="6" name="文字方塊 5">
            <a:extLst>
              <a:ext uri="{FF2B5EF4-FFF2-40B4-BE49-F238E27FC236}">
                <a16:creationId xmlns:a16="http://schemas.microsoft.com/office/drawing/2014/main" id="{865C8E55-9D79-D21F-18FD-C58FB93239F8}"/>
              </a:ext>
            </a:extLst>
          </p:cNvPr>
          <p:cNvSpPr txBox="1"/>
          <p:nvPr/>
        </p:nvSpPr>
        <p:spPr>
          <a:xfrm>
            <a:off x="2866454" y="631813"/>
            <a:ext cx="5570756"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下復舉十方恆沙諸佛，亦復如是稱讚彌陀。</a:t>
            </a:r>
            <a:endParaRPr lang="en-US" altLang="zh-TW" sz="2800" dirty="0">
              <a:solidFill>
                <a:schemeClr val="bg1">
                  <a:lumMod val="95000"/>
                </a:schemeClr>
              </a:solidFill>
            </a:endParaRPr>
          </a:p>
          <a:p>
            <a:pPr>
              <a:lnSpc>
                <a:spcPts val="4200"/>
              </a:lnSpc>
            </a:pPr>
            <a:r>
              <a:rPr lang="zh-TW" altLang="en-US" sz="2800" dirty="0">
                <a:solidFill>
                  <a:schemeClr val="bg1">
                    <a:lumMod val="95000"/>
                  </a:schemeClr>
                </a:solidFill>
              </a:rPr>
              <a:t>佛佛道同，所證平等，無有高下。但念佛往生法門，乃彌陀不共之妙法。故其利益，亦是不共。是故諸佛推讓其德，欲顯一切諸佛無邊功德，悉歸彌陀一佛。欲令十方眾生，悉入彌陀願海，往生極樂世界。此正顯彌陀本願第十七「諸佛稱歎願」之成就。</a:t>
            </a:r>
          </a:p>
        </p:txBody>
      </p:sp>
    </p:spTree>
    <p:extLst>
      <p:ext uri="{BB962C8B-B14F-4D97-AF65-F5344CB8AC3E}">
        <p14:creationId xmlns:p14="http://schemas.microsoft.com/office/powerpoint/2010/main" val="189283980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89044F5E-79CD-D85B-3798-DE514CAE6975}"/>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第二十講</a:t>
            </a:r>
            <a:endParaRPr lang="en-US" altLang="zh-TW" dirty="0"/>
          </a:p>
        </p:txBody>
      </p:sp>
      <p:sp>
        <p:nvSpPr>
          <p:cNvPr id="5" name="文字方塊 4">
            <a:extLst>
              <a:ext uri="{FF2B5EF4-FFF2-40B4-BE49-F238E27FC236}">
                <a16:creationId xmlns:a16="http://schemas.microsoft.com/office/drawing/2014/main" id="{6FDB30AF-DF48-C233-57FD-6A89BCFBB8A0}"/>
              </a:ext>
            </a:extLst>
          </p:cNvPr>
          <p:cNvSpPr txBox="1"/>
          <p:nvPr/>
        </p:nvSpPr>
        <p:spPr>
          <a:xfrm>
            <a:off x="6959302" y="725252"/>
            <a:ext cx="387798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何以故。欲令他方所有眾生聞彼佛名。發清淨心。憶念受持。歸依供養。乃至能發一念淨信。所有善根。至心迴向。願生彼國。 隨願皆生。得不退轉。乃至無上正等菩提。</a:t>
            </a:r>
          </a:p>
        </p:txBody>
      </p:sp>
      <p:sp>
        <p:nvSpPr>
          <p:cNvPr id="6" name="文字方塊 5">
            <a:extLst>
              <a:ext uri="{FF2B5EF4-FFF2-40B4-BE49-F238E27FC236}">
                <a16:creationId xmlns:a16="http://schemas.microsoft.com/office/drawing/2014/main" id="{28C336B6-BBC5-2149-6CC8-758030E48154}"/>
              </a:ext>
            </a:extLst>
          </p:cNvPr>
          <p:cNvSpPr txBox="1"/>
          <p:nvPr/>
        </p:nvSpPr>
        <p:spPr>
          <a:xfrm>
            <a:off x="479450" y="745824"/>
            <a:ext cx="6109365"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 ㈡右表諸佛讚歎之本因。蓋欲眾生聞名生信，發願求生，悉證無上菩提也。「聞彼佛名」者，</a:t>
            </a:r>
            <a:r>
              <a:rPr lang="en-US" altLang="zh-TW" sz="2800" dirty="0">
                <a:solidFill>
                  <a:schemeClr val="bg1">
                    <a:lumMod val="95000"/>
                  </a:schemeClr>
                </a:solidFill>
              </a:rPr>
              <a:t>《</a:t>
            </a:r>
            <a:r>
              <a:rPr lang="zh-TW" altLang="en-US" sz="2800" dirty="0">
                <a:solidFill>
                  <a:schemeClr val="bg1">
                    <a:lumMod val="95000"/>
                  </a:schemeClr>
                </a:solidFill>
              </a:rPr>
              <a:t>教行信證</a:t>
            </a:r>
            <a:r>
              <a:rPr lang="en-US" altLang="zh-TW" sz="2800" dirty="0">
                <a:solidFill>
                  <a:schemeClr val="bg1">
                    <a:lumMod val="95000"/>
                  </a:schemeClr>
                </a:solidFill>
              </a:rPr>
              <a:t>》</a:t>
            </a:r>
            <a:r>
              <a:rPr lang="zh-TW" altLang="en-US" sz="2800" dirty="0">
                <a:solidFill>
                  <a:schemeClr val="bg1">
                    <a:lumMod val="95000"/>
                  </a:schemeClr>
                </a:solidFill>
              </a:rPr>
              <a:t>曰：「言聞者，眾生聞佛願生起本末，無有疑心，是曰聞也。」聞名得福，故能生淨信之心。「清淨心」者，無疑之信心也。又無垢之淨心也。「憶念受持」。「受」者，信受。「持」者，堅持。「憶」者，憶佛功德，「念」者，念佛名號。</a:t>
            </a:r>
          </a:p>
        </p:txBody>
      </p:sp>
    </p:spTree>
    <p:extLst>
      <p:ext uri="{BB962C8B-B14F-4D97-AF65-F5344CB8AC3E}">
        <p14:creationId xmlns:p14="http://schemas.microsoft.com/office/powerpoint/2010/main" val="126751309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762E3531-7184-5CEC-B221-A9EBE2B0A403}"/>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第二十講</a:t>
            </a:r>
            <a:endParaRPr lang="en-US" altLang="zh-TW" dirty="0"/>
          </a:p>
        </p:txBody>
      </p:sp>
      <p:sp>
        <p:nvSpPr>
          <p:cNvPr id="6" name="文字方塊 5">
            <a:extLst>
              <a:ext uri="{FF2B5EF4-FFF2-40B4-BE49-F238E27FC236}">
                <a16:creationId xmlns:a16="http://schemas.microsoft.com/office/drawing/2014/main" id="{FBB0304C-365C-2958-BCBF-9C9EC3FB9368}"/>
              </a:ext>
            </a:extLst>
          </p:cNvPr>
          <p:cNvSpPr txBox="1"/>
          <p:nvPr/>
        </p:nvSpPr>
        <p:spPr>
          <a:xfrm>
            <a:off x="4594646" y="745824"/>
            <a:ext cx="6109365"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「歸依」者，謂身心歸向，依止不捨。「供養」者，指二種供養：一財供養。指香花、飲食、湯藥、財物、頭目腦髓、大地山河等等器物。二法供養。如說修行，以為供養。</a:t>
            </a:r>
            <a:r>
              <a:rPr lang="en-US" altLang="zh-TW" sz="2800" dirty="0">
                <a:solidFill>
                  <a:schemeClr val="bg1">
                    <a:lumMod val="95000"/>
                  </a:schemeClr>
                </a:solidFill>
              </a:rPr>
              <a:t>《</a:t>
            </a:r>
            <a:r>
              <a:rPr lang="zh-TW" altLang="en-US" sz="2800" dirty="0">
                <a:solidFill>
                  <a:schemeClr val="bg1">
                    <a:lumMod val="95000"/>
                  </a:schemeClr>
                </a:solidFill>
              </a:rPr>
              <a:t>彌陀疏鈔</a:t>
            </a:r>
            <a:r>
              <a:rPr lang="en-US" altLang="zh-TW" sz="2800" dirty="0">
                <a:solidFill>
                  <a:schemeClr val="bg1">
                    <a:lumMod val="95000"/>
                  </a:schemeClr>
                </a:solidFill>
              </a:rPr>
              <a:t>》</a:t>
            </a:r>
            <a:r>
              <a:rPr lang="zh-TW" altLang="en-US" sz="2800" dirty="0">
                <a:solidFill>
                  <a:schemeClr val="bg1">
                    <a:lumMod val="95000"/>
                  </a:schemeClr>
                </a:solidFill>
              </a:rPr>
              <a:t>曰：「清涼大師云：</a:t>
            </a:r>
            <a:r>
              <a:rPr lang="en-US" altLang="zh-TW" sz="2800" dirty="0">
                <a:solidFill>
                  <a:schemeClr val="bg1">
                    <a:lumMod val="95000"/>
                  </a:schemeClr>
                </a:solidFill>
              </a:rPr>
              <a:t>『</a:t>
            </a:r>
            <a:r>
              <a:rPr lang="zh-TW" altLang="en-US" sz="2800" dirty="0">
                <a:solidFill>
                  <a:schemeClr val="bg1">
                    <a:lumMod val="95000"/>
                  </a:schemeClr>
                </a:solidFill>
              </a:rPr>
              <a:t>高齊大行和尚，宗崇念佛，以四字教詔。謂信憶二字，不離於心。稱敬二字，不離於口。</a:t>
            </a:r>
            <a:r>
              <a:rPr lang="en-US" altLang="zh-TW" sz="2800" dirty="0">
                <a:solidFill>
                  <a:schemeClr val="bg1">
                    <a:lumMod val="95000"/>
                  </a:schemeClr>
                </a:solidFill>
              </a:rPr>
              <a:t>』</a:t>
            </a:r>
            <a:r>
              <a:rPr lang="zh-TW" altLang="en-US" sz="2800" dirty="0">
                <a:solidFill>
                  <a:schemeClr val="bg1">
                    <a:lumMod val="95000"/>
                  </a:schemeClr>
                </a:solidFill>
              </a:rPr>
              <a:t>」即本經「憶念受持，歸依供養」之旨。</a:t>
            </a:r>
          </a:p>
        </p:txBody>
      </p:sp>
      <p:sp>
        <p:nvSpPr>
          <p:cNvPr id="2" name="文字方塊 1">
            <a:extLst>
              <a:ext uri="{FF2B5EF4-FFF2-40B4-BE49-F238E27FC236}">
                <a16:creationId xmlns:a16="http://schemas.microsoft.com/office/drawing/2014/main" id="{BC853F41-4228-B22B-1033-378DAF4B6627}"/>
              </a:ext>
            </a:extLst>
          </p:cNvPr>
          <p:cNvSpPr txBox="1"/>
          <p:nvPr/>
        </p:nvSpPr>
        <p:spPr>
          <a:xfrm>
            <a:off x="1465054" y="709820"/>
            <a:ext cx="2877711"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㈢特標「一念淨信」，「至心願生」，亦皆隨願得生之不可思議功德。「一念」者，</a:t>
            </a:r>
            <a:r>
              <a:rPr lang="en-US" altLang="zh-TW" sz="2800" dirty="0">
                <a:solidFill>
                  <a:schemeClr val="bg1">
                    <a:lumMod val="95000"/>
                  </a:schemeClr>
                </a:solidFill>
              </a:rPr>
              <a:t>《</a:t>
            </a:r>
            <a:r>
              <a:rPr lang="zh-TW" altLang="en-US" sz="2800" dirty="0">
                <a:solidFill>
                  <a:schemeClr val="bg1">
                    <a:lumMod val="95000"/>
                  </a:schemeClr>
                </a:solidFill>
              </a:rPr>
              <a:t>會疏</a:t>
            </a:r>
            <a:r>
              <a:rPr lang="en-US" altLang="zh-TW" sz="2800" dirty="0">
                <a:solidFill>
                  <a:schemeClr val="bg1">
                    <a:lumMod val="95000"/>
                  </a:schemeClr>
                </a:solidFill>
              </a:rPr>
              <a:t>》</a:t>
            </a:r>
            <a:r>
              <a:rPr lang="zh-TW" altLang="en-US" sz="2800" dirty="0">
                <a:solidFill>
                  <a:schemeClr val="bg1">
                    <a:lumMod val="95000"/>
                  </a:schemeClr>
                </a:solidFill>
              </a:rPr>
              <a:t>曰：「明往生正因，唯在信一念，不依念多少故。」</a:t>
            </a:r>
          </a:p>
        </p:txBody>
      </p:sp>
    </p:spTree>
    <p:extLst>
      <p:ext uri="{BB962C8B-B14F-4D97-AF65-F5344CB8AC3E}">
        <p14:creationId xmlns:p14="http://schemas.microsoft.com/office/powerpoint/2010/main" val="392575442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C525451A-3A42-96FA-8B79-2B60E0B1ADB8}"/>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第二十講</a:t>
            </a:r>
            <a:endParaRPr lang="en-US" altLang="zh-TW" dirty="0"/>
          </a:p>
        </p:txBody>
      </p:sp>
      <p:sp>
        <p:nvSpPr>
          <p:cNvPr id="5" name="文字方塊 4">
            <a:extLst>
              <a:ext uri="{FF2B5EF4-FFF2-40B4-BE49-F238E27FC236}">
                <a16:creationId xmlns:a16="http://schemas.microsoft.com/office/drawing/2014/main" id="{497F0145-7E13-D600-587F-22C70D89BDF1}"/>
              </a:ext>
            </a:extLst>
          </p:cNvPr>
          <p:cNvSpPr txBox="1"/>
          <p:nvPr/>
        </p:nvSpPr>
        <p:spPr>
          <a:xfrm>
            <a:off x="274364" y="683653"/>
            <a:ext cx="10341293" cy="5492282"/>
          </a:xfrm>
          <a:prstGeom prst="rect">
            <a:avLst/>
          </a:prstGeom>
          <a:noFill/>
        </p:spPr>
        <p:txBody>
          <a:bodyPr vert="eaVert" wrap="square" rtlCol="0">
            <a:spAutoFit/>
          </a:bodyPr>
          <a:lstStyle/>
          <a:p>
            <a:pPr>
              <a:lnSpc>
                <a:spcPts val="4400"/>
              </a:lnSpc>
            </a:pPr>
            <a:r>
              <a:rPr lang="en-US" altLang="zh-TW" sz="2800" dirty="0">
                <a:solidFill>
                  <a:schemeClr val="bg1">
                    <a:lumMod val="95000"/>
                  </a:schemeClr>
                </a:solidFill>
              </a:rPr>
              <a:t>《</a:t>
            </a:r>
            <a:r>
              <a:rPr lang="zh-TW" altLang="en-US" sz="2800" dirty="0">
                <a:solidFill>
                  <a:schemeClr val="bg1">
                    <a:lumMod val="95000"/>
                  </a:schemeClr>
                </a:solidFill>
              </a:rPr>
              <a:t>安樂集</a:t>
            </a:r>
            <a:r>
              <a:rPr lang="en-US" altLang="zh-TW" sz="2800" dirty="0">
                <a:solidFill>
                  <a:schemeClr val="bg1">
                    <a:lumMod val="95000"/>
                  </a:schemeClr>
                </a:solidFill>
              </a:rPr>
              <a:t>》</a:t>
            </a:r>
            <a:r>
              <a:rPr lang="zh-TW" altLang="en-US" sz="2800" dirty="0">
                <a:solidFill>
                  <a:schemeClr val="bg1">
                    <a:lumMod val="95000"/>
                  </a:schemeClr>
                </a:solidFill>
              </a:rPr>
              <a:t>依</a:t>
            </a:r>
            <a:r>
              <a:rPr lang="en-US" altLang="zh-TW" sz="2800" dirty="0">
                <a:solidFill>
                  <a:schemeClr val="bg1">
                    <a:lumMod val="95000"/>
                  </a:schemeClr>
                </a:solidFill>
              </a:rPr>
              <a:t>《</a:t>
            </a:r>
            <a:r>
              <a:rPr lang="zh-TW" altLang="en-US" sz="2800" dirty="0">
                <a:solidFill>
                  <a:schemeClr val="bg1">
                    <a:lumMod val="95000"/>
                  </a:schemeClr>
                </a:solidFill>
              </a:rPr>
              <a:t>論註</a:t>
            </a:r>
            <a:r>
              <a:rPr lang="en-US" altLang="zh-TW" sz="2800" dirty="0">
                <a:solidFill>
                  <a:schemeClr val="bg1">
                    <a:lumMod val="95000"/>
                  </a:schemeClr>
                </a:solidFill>
              </a:rPr>
              <a:t>》</a:t>
            </a:r>
            <a:r>
              <a:rPr lang="zh-TW" altLang="en-US" sz="2800" dirty="0">
                <a:solidFill>
                  <a:schemeClr val="bg1">
                    <a:lumMod val="95000"/>
                  </a:schemeClr>
                </a:solidFill>
              </a:rPr>
              <a:t>立三心。一者淳心，信心深厚也。二者一心，信心純一也。三者相續心，信心相續不雜餘念也。並曰：「若能相續，則是一心。但能一心，即是淳心。具此三心，若不生者，無有是處。」</a:t>
            </a:r>
            <a:endParaRPr lang="en-US" altLang="zh-TW" sz="2800" dirty="0">
              <a:solidFill>
                <a:schemeClr val="bg1">
                  <a:lumMod val="95000"/>
                </a:schemeClr>
              </a:solidFill>
            </a:endParaRPr>
          </a:p>
          <a:p>
            <a:pPr>
              <a:lnSpc>
                <a:spcPts val="4400"/>
              </a:lnSpc>
            </a:pPr>
            <a:r>
              <a:rPr lang="zh-TW" altLang="en-US" sz="2800" dirty="0">
                <a:solidFill>
                  <a:schemeClr val="bg1">
                    <a:lumMod val="95000"/>
                  </a:schemeClr>
                </a:solidFill>
              </a:rPr>
              <a:t>「至心迴向。願生彼國」。「至心」即</a:t>
            </a:r>
            <a:r>
              <a:rPr lang="en-US" altLang="zh-TW" sz="2800" dirty="0">
                <a:solidFill>
                  <a:schemeClr val="bg1">
                    <a:lumMod val="95000"/>
                  </a:schemeClr>
                </a:solidFill>
              </a:rPr>
              <a:t>《</a:t>
            </a:r>
            <a:r>
              <a:rPr lang="zh-TW" altLang="en-US" sz="2800" dirty="0">
                <a:solidFill>
                  <a:schemeClr val="bg1">
                    <a:lumMod val="95000"/>
                  </a:schemeClr>
                </a:solidFill>
              </a:rPr>
              <a:t>觀經</a:t>
            </a:r>
            <a:r>
              <a:rPr lang="en-US" altLang="zh-TW" sz="2800" dirty="0">
                <a:solidFill>
                  <a:schemeClr val="bg1">
                    <a:lumMod val="95000"/>
                  </a:schemeClr>
                </a:solidFill>
              </a:rPr>
              <a:t>》</a:t>
            </a:r>
            <a:r>
              <a:rPr lang="zh-TW" altLang="en-US" sz="2800" dirty="0">
                <a:solidFill>
                  <a:schemeClr val="bg1">
                    <a:lumMod val="95000"/>
                  </a:schemeClr>
                </a:solidFill>
              </a:rPr>
              <a:t>中之至誠心。</a:t>
            </a:r>
            <a:r>
              <a:rPr lang="en-US" altLang="zh-TW" sz="2800" dirty="0">
                <a:solidFill>
                  <a:schemeClr val="bg1">
                    <a:lumMod val="95000"/>
                  </a:schemeClr>
                </a:solidFill>
              </a:rPr>
              <a:t>《</a:t>
            </a:r>
            <a:r>
              <a:rPr lang="zh-TW" altLang="en-US" sz="2800" dirty="0">
                <a:solidFill>
                  <a:schemeClr val="bg1">
                    <a:lumMod val="95000"/>
                  </a:schemeClr>
                </a:solidFill>
              </a:rPr>
              <a:t>四帖疏</a:t>
            </a:r>
            <a:r>
              <a:rPr lang="en-US" altLang="zh-TW" sz="2800" dirty="0">
                <a:solidFill>
                  <a:schemeClr val="bg1">
                    <a:lumMod val="95000"/>
                  </a:schemeClr>
                </a:solidFill>
              </a:rPr>
              <a:t>》</a:t>
            </a:r>
            <a:r>
              <a:rPr lang="zh-TW" altLang="en-US" sz="2800" dirty="0">
                <a:solidFill>
                  <a:schemeClr val="bg1">
                    <a:lumMod val="95000"/>
                  </a:schemeClr>
                </a:solidFill>
              </a:rPr>
              <a:t>曰：「至者真。誠</a:t>
            </a:r>
            <a:r>
              <a:rPr lang="zh-CN" altLang="en-US" sz="2800" dirty="0">
                <a:solidFill>
                  <a:schemeClr val="bg1">
                    <a:lumMod val="95000"/>
                  </a:schemeClr>
                </a:solidFill>
              </a:rPr>
              <a:t>者實。</a:t>
            </a:r>
            <a:r>
              <a:rPr lang="zh-TW" altLang="en-US" sz="2800" dirty="0">
                <a:solidFill>
                  <a:schemeClr val="bg1">
                    <a:lumMod val="95000"/>
                  </a:schemeClr>
                </a:solidFill>
              </a:rPr>
              <a:t>誠者實。欲明一切眾生身口意業，所修解行，必須真實心中作。</a:t>
            </a:r>
            <a:endParaRPr lang="en-US" altLang="zh-TW" sz="2800" dirty="0">
              <a:solidFill>
                <a:schemeClr val="bg1">
                  <a:lumMod val="95000"/>
                </a:schemeClr>
              </a:solidFill>
            </a:endParaRPr>
          </a:p>
          <a:p>
            <a:pPr>
              <a:lnSpc>
                <a:spcPts val="4400"/>
              </a:lnSpc>
            </a:pPr>
            <a:r>
              <a:rPr lang="zh-TW" altLang="en-US" sz="2800" dirty="0">
                <a:solidFill>
                  <a:schemeClr val="bg1">
                    <a:lumMod val="95000"/>
                  </a:schemeClr>
                </a:solidFill>
              </a:rPr>
              <a:t>「迴向」者，以自身一切所修之善根，向於眾生，又向於佛道也。下云「願生彼國」者，乃迴自身之信行而趣向往生也。</a:t>
            </a:r>
            <a:endParaRPr lang="en-US" altLang="zh-TW" sz="2800" dirty="0">
              <a:solidFill>
                <a:schemeClr val="bg1">
                  <a:lumMod val="95000"/>
                </a:schemeClr>
              </a:solidFill>
            </a:endParaRPr>
          </a:p>
          <a:p>
            <a:pPr>
              <a:lnSpc>
                <a:spcPts val="4400"/>
              </a:lnSpc>
            </a:pPr>
            <a:r>
              <a:rPr lang="zh-TW" altLang="en-US" sz="2800" dirty="0">
                <a:solidFill>
                  <a:schemeClr val="bg1">
                    <a:lumMod val="95000"/>
                  </a:schemeClr>
                </a:solidFill>
              </a:rPr>
              <a:t>蓋淨土是他力法門，彌陀六字洪名與一乘願海均是他力。今依靠佛願，迴向往生，是為無上迴向。</a:t>
            </a:r>
          </a:p>
        </p:txBody>
      </p:sp>
    </p:spTree>
    <p:extLst>
      <p:ext uri="{BB962C8B-B14F-4D97-AF65-F5344CB8AC3E}">
        <p14:creationId xmlns:p14="http://schemas.microsoft.com/office/powerpoint/2010/main" val="2514647604"/>
      </p:ext>
    </p:extLst>
  </p:cSld>
  <p:clrMapOvr>
    <a:overrideClrMapping bg1="lt1" tx1="dk1" bg2="lt2" tx2="dk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304A59E6-ECA0-4A15-D128-D1A6E42DDEF8}"/>
              </a:ext>
            </a:extLst>
          </p:cNvPr>
          <p:cNvSpPr/>
          <p:nvPr/>
        </p:nvSpPr>
        <p:spPr>
          <a:xfrm>
            <a:off x="11353885"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第二十講</a:t>
            </a:r>
            <a:endParaRPr lang="en-US" altLang="zh-TW" dirty="0"/>
          </a:p>
        </p:txBody>
      </p:sp>
      <p:sp>
        <p:nvSpPr>
          <p:cNvPr id="5" name="文字方塊 4">
            <a:extLst>
              <a:ext uri="{FF2B5EF4-FFF2-40B4-BE49-F238E27FC236}">
                <a16:creationId xmlns:a16="http://schemas.microsoft.com/office/drawing/2014/main" id="{BB40414C-7531-D6E1-D39E-8E53B4D8D54A}"/>
              </a:ext>
            </a:extLst>
          </p:cNvPr>
          <p:cNvSpPr txBox="1"/>
          <p:nvPr/>
        </p:nvSpPr>
        <p:spPr>
          <a:xfrm>
            <a:off x="9864010" y="709820"/>
            <a:ext cx="141577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隨願皆生。得不退轉。乃至無上正等菩提。</a:t>
            </a:r>
          </a:p>
        </p:txBody>
      </p:sp>
      <p:sp>
        <p:nvSpPr>
          <p:cNvPr id="6" name="文字方塊 5">
            <a:extLst>
              <a:ext uri="{FF2B5EF4-FFF2-40B4-BE49-F238E27FC236}">
                <a16:creationId xmlns:a16="http://schemas.microsoft.com/office/drawing/2014/main" id="{7C6FA029-4AF6-2885-871E-B8B3D1C632A2}"/>
              </a:ext>
            </a:extLst>
          </p:cNvPr>
          <p:cNvSpPr txBox="1"/>
          <p:nvPr/>
        </p:nvSpPr>
        <p:spPr>
          <a:xfrm>
            <a:off x="-40006" y="801502"/>
            <a:ext cx="9879628"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是故能生一念淨信，將所有善根，至誠迴向，則「隨願皆生」。如</a:t>
            </a:r>
            <a:r>
              <a:rPr lang="en-US" altLang="zh-TW" sz="2800" dirty="0">
                <a:solidFill>
                  <a:schemeClr val="bg1">
                    <a:lumMod val="95000"/>
                  </a:schemeClr>
                </a:solidFill>
              </a:rPr>
              <a:t>《</a:t>
            </a:r>
            <a:r>
              <a:rPr lang="zh-TW" altLang="en-US" sz="2800" dirty="0">
                <a:solidFill>
                  <a:schemeClr val="bg1">
                    <a:lumMod val="95000"/>
                  </a:schemeClr>
                </a:solidFill>
              </a:rPr>
              <a:t>會疏</a:t>
            </a:r>
            <a:r>
              <a:rPr lang="en-US" altLang="zh-TW" sz="2800" dirty="0">
                <a:solidFill>
                  <a:schemeClr val="bg1">
                    <a:lumMod val="95000"/>
                  </a:schemeClr>
                </a:solidFill>
              </a:rPr>
              <a:t>》</a:t>
            </a:r>
            <a:r>
              <a:rPr lang="zh-TW" altLang="en-US" sz="2800" dirty="0">
                <a:solidFill>
                  <a:schemeClr val="bg1">
                    <a:lumMod val="95000"/>
                  </a:schemeClr>
                </a:solidFill>
              </a:rPr>
              <a:t>所開示：「唯在信一念，不依念多少」也。又</a:t>
            </a:r>
            <a:r>
              <a:rPr lang="en-US" altLang="zh-TW" sz="2800" dirty="0">
                <a:solidFill>
                  <a:schemeClr val="bg1">
                    <a:lumMod val="95000"/>
                  </a:schemeClr>
                </a:solidFill>
              </a:rPr>
              <a:t>《</a:t>
            </a:r>
            <a:r>
              <a:rPr lang="zh-TW" altLang="en-US" sz="2800" dirty="0">
                <a:solidFill>
                  <a:schemeClr val="bg1">
                    <a:lumMod val="95000"/>
                  </a:schemeClr>
                </a:solidFill>
              </a:rPr>
              <a:t>要解</a:t>
            </a:r>
            <a:r>
              <a:rPr lang="en-US" altLang="zh-TW" sz="2800" dirty="0">
                <a:solidFill>
                  <a:schemeClr val="bg1">
                    <a:lumMod val="95000"/>
                  </a:schemeClr>
                </a:solidFill>
              </a:rPr>
              <a:t>》</a:t>
            </a:r>
            <a:r>
              <a:rPr lang="zh-TW" altLang="en-US" sz="2800" dirty="0">
                <a:solidFill>
                  <a:schemeClr val="bg1">
                    <a:lumMod val="95000"/>
                  </a:schemeClr>
                </a:solidFill>
              </a:rPr>
              <a:t>云：「若信願堅固，臨終十念一念，亦決得生。若無信願，縱將名號持至風吹不入，雨打不濕，如銅牆鐵壁相似，亦無得生之理。」中日兩國大德，萬里同風，同以信願為往生之主因，皆是人天眼目。</a:t>
            </a:r>
            <a:endParaRPr lang="en-US" altLang="zh-TW" sz="2800" dirty="0">
              <a:solidFill>
                <a:schemeClr val="bg1">
                  <a:lumMod val="95000"/>
                </a:schemeClr>
              </a:solidFill>
            </a:endParaRPr>
          </a:p>
          <a:p>
            <a:pPr>
              <a:lnSpc>
                <a:spcPts val="4200"/>
              </a:lnSpc>
            </a:pPr>
            <a:r>
              <a:rPr lang="en-US" altLang="zh-TW" sz="2800" dirty="0">
                <a:solidFill>
                  <a:schemeClr val="bg1">
                    <a:lumMod val="95000"/>
                  </a:schemeClr>
                </a:solidFill>
              </a:rPr>
              <a:t>《</a:t>
            </a:r>
            <a:r>
              <a:rPr lang="zh-TW" altLang="en-US" sz="2800" dirty="0">
                <a:solidFill>
                  <a:schemeClr val="bg1">
                    <a:lumMod val="95000"/>
                  </a:schemeClr>
                </a:solidFill>
              </a:rPr>
              <a:t>無量壽經起信論</a:t>
            </a:r>
            <a:r>
              <a:rPr lang="en-US" altLang="zh-TW" sz="2800" dirty="0">
                <a:solidFill>
                  <a:schemeClr val="bg1">
                    <a:lumMod val="95000"/>
                  </a:schemeClr>
                </a:solidFill>
              </a:rPr>
              <a:t>》</a:t>
            </a:r>
            <a:r>
              <a:rPr lang="zh-TW" altLang="en-US" sz="2800" dirty="0">
                <a:solidFill>
                  <a:schemeClr val="bg1">
                    <a:lumMod val="95000"/>
                  </a:schemeClr>
                </a:solidFill>
              </a:rPr>
              <a:t>曰：「一念之力，不可思議。如是念佛，即念是佛，即佛是心，非內非外，無縛無脫。盡山河大地、十方虛空，無一芥子許不是無量壽佛現身說法處。乃至離即離非，頓入如來大光明藏。」</a:t>
            </a:r>
          </a:p>
        </p:txBody>
      </p:sp>
    </p:spTree>
    <p:extLst>
      <p:ext uri="{BB962C8B-B14F-4D97-AF65-F5344CB8AC3E}">
        <p14:creationId xmlns:p14="http://schemas.microsoft.com/office/powerpoint/2010/main" val="359710887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1FE94D33-FD34-5DFE-EE34-29C88E5F151C}"/>
              </a:ext>
            </a:extLst>
          </p:cNvPr>
          <p:cNvSpPr txBox="1"/>
          <p:nvPr/>
        </p:nvSpPr>
        <p:spPr>
          <a:xfrm>
            <a:off x="152342" y="117426"/>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十方佛讚第二十三</a:t>
            </a:r>
          </a:p>
          <a:p>
            <a:pPr>
              <a:lnSpc>
                <a:spcPts val="3000"/>
              </a:lnSpc>
            </a:pPr>
            <a:r>
              <a:rPr lang="zh-TW" altLang="en-US" sz="2800" dirty="0">
                <a:solidFill>
                  <a:schemeClr val="bg1"/>
                </a:solidFill>
              </a:rPr>
              <a:t>復次阿難。東方恆河沙數世界。一一界中如恆沙佛。各出廣長舌相。放無量光。說誠實言。稱讚無量壽佛不可思議功德。南西北方恆沙世界。諸佛稱讚亦復如是。四維上下恆沙世界。諸佛稱讚亦復如是。</a:t>
            </a:r>
          </a:p>
        </p:txBody>
      </p:sp>
      <p:sp>
        <p:nvSpPr>
          <p:cNvPr id="5" name="文字方塊 4">
            <a:extLst>
              <a:ext uri="{FF2B5EF4-FFF2-40B4-BE49-F238E27FC236}">
                <a16:creationId xmlns:a16="http://schemas.microsoft.com/office/drawing/2014/main" id="{17E9B09D-9E5A-A097-CD34-04E8E60B7B7E}"/>
              </a:ext>
            </a:extLst>
          </p:cNvPr>
          <p:cNvSpPr txBox="1"/>
          <p:nvPr/>
        </p:nvSpPr>
        <p:spPr>
          <a:xfrm>
            <a:off x="125549" y="2061642"/>
            <a:ext cx="12064864" cy="4196020"/>
          </a:xfrm>
          <a:prstGeom prst="rect">
            <a:avLst/>
          </a:prstGeom>
          <a:noFill/>
        </p:spPr>
        <p:txBody>
          <a:bodyPr wrap="square" rtlCol="0">
            <a:spAutoFit/>
          </a:bodyPr>
          <a:lstStyle/>
          <a:p>
            <a:pPr>
              <a:lnSpc>
                <a:spcPts val="3200"/>
              </a:lnSpc>
            </a:pPr>
            <a:r>
              <a:rPr lang="en-US" altLang="zh-TW" sz="2800" b="1" dirty="0">
                <a:solidFill>
                  <a:schemeClr val="bg1"/>
                </a:solidFill>
              </a:rPr>
              <a:t>Chapter 23: The Praise of the Buddhas in the Ten Directions</a:t>
            </a:r>
          </a:p>
          <a:p>
            <a:pPr>
              <a:lnSpc>
                <a:spcPts val="3200"/>
              </a:lnSpc>
            </a:pPr>
            <a:r>
              <a:rPr lang="en-US" altLang="zh-TW" sz="2800" b="1" dirty="0">
                <a:solidFill>
                  <a:schemeClr val="bg1"/>
                </a:solidFill>
              </a:rPr>
              <a:t>Furthermore, </a:t>
            </a:r>
            <a:r>
              <a:rPr lang="en-US" altLang="zh-TW" sz="2800" b="1" dirty="0" err="1">
                <a:solidFill>
                  <a:schemeClr val="bg1"/>
                </a:solidFill>
              </a:rPr>
              <a:t>Ānanda</a:t>
            </a:r>
            <a:r>
              <a:rPr lang="en-US" altLang="zh-TW" sz="2800" b="1" dirty="0">
                <a:solidFill>
                  <a:schemeClr val="bg1"/>
                </a:solidFill>
              </a:rPr>
              <a:t>, in the eastern direction there are worlds as numerous as the sands of the Ganges River. In each of those worlds there are Buddhas as countless as the sands of the Ganges. Each Buddha extends his broad, long tongue, radiating immeasurable light, and speaks truthful words in praise of the inconceivable virtues and merits of </a:t>
            </a:r>
            <a:r>
              <a:rPr lang="en-US" altLang="zh-TW" sz="2800" b="1" dirty="0" err="1">
                <a:solidFill>
                  <a:schemeClr val="bg1"/>
                </a:solidFill>
              </a:rPr>
              <a:t>Amitāyus</a:t>
            </a:r>
            <a:r>
              <a:rPr lang="en-US" altLang="zh-TW" sz="2800" b="1" dirty="0">
                <a:solidFill>
                  <a:schemeClr val="bg1"/>
                </a:solidFill>
              </a:rPr>
              <a:t> Buddha. Likewise, in the southern, western, and northern directions, in worlds as numerous as the sands of the Ganges, all the Buddhas extol and praise him in the same way. So too in the four intermediate directions, as well as above and below, in worlds as countless as the sands of the Ganges, all the Buddhas likewise praise </a:t>
            </a:r>
            <a:r>
              <a:rPr lang="en-US" altLang="zh-TW" sz="2800" b="1" dirty="0" err="1">
                <a:solidFill>
                  <a:schemeClr val="bg1"/>
                </a:solidFill>
              </a:rPr>
              <a:t>Amitāyus</a:t>
            </a:r>
            <a:r>
              <a:rPr lang="en-US" altLang="zh-TW" sz="2800" b="1" dirty="0">
                <a:solidFill>
                  <a:schemeClr val="bg1"/>
                </a:solidFill>
              </a:rPr>
              <a:t> Buddha.</a:t>
            </a:r>
            <a:endParaRPr lang="zh-TW" altLang="en-US" sz="2800" b="1" dirty="0">
              <a:solidFill>
                <a:schemeClr val="bg1"/>
              </a:solidFill>
            </a:endParaRPr>
          </a:p>
        </p:txBody>
      </p:sp>
    </p:spTree>
    <p:extLst>
      <p:ext uri="{BB962C8B-B14F-4D97-AF65-F5344CB8AC3E}">
        <p14:creationId xmlns:p14="http://schemas.microsoft.com/office/powerpoint/2010/main" val="549180202"/>
      </p:ext>
    </p:extLst>
  </p:cSld>
  <p:clrMapOvr>
    <a:overrideClrMapping bg1="lt1" tx1="dk1" bg2="lt2" tx2="dk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367E7FF8-E664-8E00-BDCD-251540BF5A0B}"/>
              </a:ext>
            </a:extLst>
          </p:cNvPr>
          <p:cNvSpPr txBox="1"/>
          <p:nvPr/>
        </p:nvSpPr>
        <p:spPr>
          <a:xfrm>
            <a:off x="130029" y="405458"/>
            <a:ext cx="12064864" cy="1246495"/>
          </a:xfrm>
          <a:prstGeom prst="rect">
            <a:avLst/>
          </a:prstGeom>
          <a:noFill/>
        </p:spPr>
        <p:txBody>
          <a:bodyPr wrap="square" rtlCol="0">
            <a:spAutoFit/>
          </a:bodyPr>
          <a:lstStyle/>
          <a:p>
            <a:pPr>
              <a:lnSpc>
                <a:spcPts val="3000"/>
              </a:lnSpc>
            </a:pPr>
            <a:r>
              <a:rPr lang="zh-TW" altLang="en-US" sz="2800" dirty="0">
                <a:solidFill>
                  <a:schemeClr val="bg1"/>
                </a:solidFill>
              </a:rPr>
              <a:t>何以故。欲令他方所有眾生聞彼佛名。發清淨心。憶念受持。歸依供養。乃至能發一念淨信。所有善根。至心迴向。願生彼國。隨願皆生。得不退轉。乃至無上正等菩提。</a:t>
            </a:r>
          </a:p>
        </p:txBody>
      </p:sp>
      <p:sp>
        <p:nvSpPr>
          <p:cNvPr id="5" name="文字方塊 4">
            <a:extLst>
              <a:ext uri="{FF2B5EF4-FFF2-40B4-BE49-F238E27FC236}">
                <a16:creationId xmlns:a16="http://schemas.microsoft.com/office/drawing/2014/main" id="{09F47024-6D79-1C1B-F65F-7FE57F3F7EC2}"/>
              </a:ext>
            </a:extLst>
          </p:cNvPr>
          <p:cNvSpPr txBox="1"/>
          <p:nvPr/>
        </p:nvSpPr>
        <p:spPr>
          <a:xfrm>
            <a:off x="125549" y="2133650"/>
            <a:ext cx="12064864" cy="2964914"/>
          </a:xfrm>
          <a:prstGeom prst="rect">
            <a:avLst/>
          </a:prstGeom>
          <a:noFill/>
        </p:spPr>
        <p:txBody>
          <a:bodyPr wrap="square" rtlCol="0">
            <a:spAutoFit/>
          </a:bodyPr>
          <a:lstStyle/>
          <a:p>
            <a:pPr>
              <a:lnSpc>
                <a:spcPts val="3200"/>
              </a:lnSpc>
            </a:pPr>
            <a:r>
              <a:rPr lang="en-US" altLang="zh-TW" sz="2800" b="1" dirty="0">
                <a:solidFill>
                  <a:schemeClr val="bg1"/>
                </a:solidFill>
              </a:rPr>
              <a:t>Why is this so? It is because all the Buddhas wish that beings in other worlds may hear the name of that Buddha, give rise to a pure mind, remember and uphold it, take refuge in and make offerings to him. Even if they are able to give rise to a single thought of pure faith, and sincerely dedicate all their roots of virtue with the aspiration to be born in that land, they will all be reborn there according to their vows, attaining the stage of non-retrogression, and ultimately </a:t>
            </a:r>
            <a:r>
              <a:rPr lang="en-US" altLang="zh-TW" sz="2800" b="1" dirty="0" err="1">
                <a:solidFill>
                  <a:schemeClr val="bg1"/>
                </a:solidFill>
              </a:rPr>
              <a:t>realise</a:t>
            </a:r>
            <a:r>
              <a:rPr lang="en-US" altLang="zh-TW" sz="2800" b="1" dirty="0">
                <a:solidFill>
                  <a:schemeClr val="bg1"/>
                </a:solidFill>
              </a:rPr>
              <a:t> the unsurpassed, perfect enlightenment.</a:t>
            </a:r>
            <a:endParaRPr lang="zh-TW" altLang="en-US" sz="2800" b="1" dirty="0">
              <a:solidFill>
                <a:schemeClr val="bg1"/>
              </a:solidFill>
            </a:endParaRPr>
          </a:p>
        </p:txBody>
      </p:sp>
    </p:spTree>
    <p:extLst>
      <p:ext uri="{BB962C8B-B14F-4D97-AF65-F5344CB8AC3E}">
        <p14:creationId xmlns:p14="http://schemas.microsoft.com/office/powerpoint/2010/main" val="1852422103"/>
      </p:ext>
    </p:extLst>
  </p:cSld>
  <p:clrMapOvr>
    <a:overrideClrMapping bg1="lt1" tx1="dk1" bg2="lt2" tx2="dk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3ACA8961-2655-BDF1-280D-6879BD557BD9}"/>
              </a:ext>
            </a:extLst>
          </p:cNvPr>
          <p:cNvPicPr>
            <a:picLocks noChangeAspect="1"/>
          </p:cNvPicPr>
          <p:nvPr/>
        </p:nvPicPr>
        <p:blipFill>
          <a:blip r:embed="rId3"/>
          <a:stretch>
            <a:fillRect/>
          </a:stretch>
        </p:blipFill>
        <p:spPr>
          <a:xfrm>
            <a:off x="0" y="1"/>
            <a:ext cx="12190413" cy="2709714"/>
          </a:xfrm>
          <a:prstGeom prst="rect">
            <a:avLst/>
          </a:prstGeom>
        </p:spPr>
      </p:pic>
      <p:pic>
        <p:nvPicPr>
          <p:cNvPr id="31" name="圖片 30">
            <a:extLst>
              <a:ext uri="{FF2B5EF4-FFF2-40B4-BE49-F238E27FC236}">
                <a16:creationId xmlns:a16="http://schemas.microsoft.com/office/drawing/2014/main" id="{7B295583-B1B8-D9E4-0348-BE71078C51E8}"/>
              </a:ext>
            </a:extLst>
          </p:cNvPr>
          <p:cNvPicPr>
            <a:picLocks noChangeAspect="1"/>
          </p:cNvPicPr>
          <p:nvPr/>
        </p:nvPicPr>
        <p:blipFill>
          <a:blip r:embed="rId4"/>
          <a:stretch>
            <a:fillRect/>
          </a:stretch>
        </p:blipFill>
        <p:spPr>
          <a:xfrm>
            <a:off x="3358902" y="2688386"/>
            <a:ext cx="2376264" cy="1245464"/>
          </a:xfrm>
          <a:prstGeom prst="rect">
            <a:avLst/>
          </a:prstGeom>
        </p:spPr>
      </p:pic>
      <p:pic>
        <p:nvPicPr>
          <p:cNvPr id="32" name="圖片 31">
            <a:extLst>
              <a:ext uri="{FF2B5EF4-FFF2-40B4-BE49-F238E27FC236}">
                <a16:creationId xmlns:a16="http://schemas.microsoft.com/office/drawing/2014/main" id="{B5070218-E71E-42BA-46C6-4D7336328027}"/>
              </a:ext>
            </a:extLst>
          </p:cNvPr>
          <p:cNvPicPr>
            <a:picLocks noChangeAspect="1"/>
          </p:cNvPicPr>
          <p:nvPr/>
        </p:nvPicPr>
        <p:blipFill>
          <a:blip r:embed="rId5"/>
          <a:stretch>
            <a:fillRect/>
          </a:stretch>
        </p:blipFill>
        <p:spPr>
          <a:xfrm>
            <a:off x="4367014" y="3856710"/>
            <a:ext cx="2232248" cy="1085252"/>
          </a:xfrm>
          <a:prstGeom prst="rect">
            <a:avLst/>
          </a:prstGeom>
        </p:spPr>
      </p:pic>
      <p:pic>
        <p:nvPicPr>
          <p:cNvPr id="36" name="圖片 35">
            <a:extLst>
              <a:ext uri="{FF2B5EF4-FFF2-40B4-BE49-F238E27FC236}">
                <a16:creationId xmlns:a16="http://schemas.microsoft.com/office/drawing/2014/main" id="{D56C5EE8-D42B-1109-DB74-129A0F7887FE}"/>
              </a:ext>
            </a:extLst>
          </p:cNvPr>
          <p:cNvPicPr>
            <a:picLocks noChangeAspect="1"/>
          </p:cNvPicPr>
          <p:nvPr/>
        </p:nvPicPr>
        <p:blipFill>
          <a:blip r:embed="rId6"/>
          <a:stretch>
            <a:fillRect/>
          </a:stretch>
        </p:blipFill>
        <p:spPr>
          <a:xfrm>
            <a:off x="4006974" y="4941961"/>
            <a:ext cx="1368152" cy="1680273"/>
          </a:xfrm>
          <a:prstGeom prst="rect">
            <a:avLst/>
          </a:prstGeom>
        </p:spPr>
      </p:pic>
      <p:sp>
        <p:nvSpPr>
          <p:cNvPr id="37" name="圖說文字: 雙折線 36">
            <a:extLst>
              <a:ext uri="{FF2B5EF4-FFF2-40B4-BE49-F238E27FC236}">
                <a16:creationId xmlns:a16="http://schemas.microsoft.com/office/drawing/2014/main" id="{9792AD4D-0E05-927C-8C72-696CEA69AC32}"/>
              </a:ext>
            </a:extLst>
          </p:cNvPr>
          <p:cNvSpPr/>
          <p:nvPr/>
        </p:nvSpPr>
        <p:spPr>
          <a:xfrm>
            <a:off x="5593070" y="2302988"/>
            <a:ext cx="502136" cy="3456384"/>
          </a:xfrm>
          <a:prstGeom prst="borderCallout3">
            <a:avLst>
              <a:gd name="adj1" fmla="val 99576"/>
              <a:gd name="adj2" fmla="val 44755"/>
              <a:gd name="adj3" fmla="val 128045"/>
              <a:gd name="adj4" fmla="val 46521"/>
              <a:gd name="adj5" fmla="val 130035"/>
              <a:gd name="adj6" fmla="val -20997"/>
              <a:gd name="adj7" fmla="val 128342"/>
              <a:gd name="adj8" fmla="val -90035"/>
            </a:avLst>
          </a:prstGeom>
          <a:solidFill>
            <a:schemeClr val="bg1"/>
          </a:solid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TW" altLang="en-US" sz="2600" b="1" dirty="0">
                <a:solidFill>
                  <a:schemeClr val="tx1"/>
                </a:solidFill>
              </a:rPr>
              <a:t>三輩往生第二十四</a:t>
            </a:r>
          </a:p>
        </p:txBody>
      </p:sp>
    </p:spTree>
    <p:extLst>
      <p:ext uri="{BB962C8B-B14F-4D97-AF65-F5344CB8AC3E}">
        <p14:creationId xmlns:p14="http://schemas.microsoft.com/office/powerpoint/2010/main" val="63719399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345FD856-1AD8-3394-FF81-1F0DD3A124BA}"/>
              </a:ext>
            </a:extLst>
          </p:cNvPr>
          <p:cNvSpPr txBox="1"/>
          <p:nvPr/>
        </p:nvSpPr>
        <p:spPr>
          <a:xfrm>
            <a:off x="1109220" y="635357"/>
            <a:ext cx="8802410" cy="5530741"/>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佛告阿難。十方世界諸天人民。其有至心願生彼國。凡有三輩。其上輩者。捨家棄欲而作沙門。發菩提心。一向專念阿彌陀佛。修諸功德。願生彼國。此等眾生。臨壽終時。阿彌陀佛。與諸聖眾。現在其前。經須臾間。即隨彼佛往生其國。便於七寶華中自然化生。智慧勇猛。神通自在。是故阿難。其有眾生欲於今世見阿彌陀佛者。應發無上菩提之心。復當專念極樂國土。積集善根。應持迴向。由此見佛。生彼國中。得不退轉。乃至無上菩提。</a:t>
            </a:r>
          </a:p>
        </p:txBody>
      </p:sp>
      <p:sp>
        <p:nvSpPr>
          <p:cNvPr id="5" name="文字方塊 4">
            <a:extLst>
              <a:ext uri="{FF2B5EF4-FFF2-40B4-BE49-F238E27FC236}">
                <a16:creationId xmlns:a16="http://schemas.microsoft.com/office/drawing/2014/main" id="{9FB53CC1-7BEA-84A1-AAB2-A60EC683D559}"/>
              </a:ext>
            </a:extLst>
          </p:cNvPr>
          <p:cNvSpPr txBox="1"/>
          <p:nvPr/>
        </p:nvSpPr>
        <p:spPr>
          <a:xfrm>
            <a:off x="10055646" y="621482"/>
            <a:ext cx="774571" cy="5299713"/>
          </a:xfrm>
          <a:prstGeom prst="rect">
            <a:avLst/>
          </a:prstGeom>
          <a:noFill/>
        </p:spPr>
        <p:txBody>
          <a:bodyPr vert="eaVert" wrap="square" rtlCol="0">
            <a:spAutoFit/>
          </a:bodyPr>
          <a:lstStyle/>
          <a:p>
            <a:pPr>
              <a:lnSpc>
                <a:spcPts val="4600"/>
              </a:lnSpc>
            </a:pPr>
            <a:r>
              <a:rPr lang="zh-TW" altLang="en-US" sz="3000" b="1" dirty="0">
                <a:solidFill>
                  <a:schemeClr val="bg1">
                    <a:lumMod val="95000"/>
                  </a:schemeClr>
                </a:solidFill>
              </a:rPr>
              <a:t>三輩往生第二十四</a:t>
            </a:r>
          </a:p>
        </p:txBody>
      </p:sp>
      <p:sp>
        <p:nvSpPr>
          <p:cNvPr id="7" name="匾額 6" descr="佛學概要十四講表 習講">
            <a:extLst>
              <a:ext uri="{FF2B5EF4-FFF2-40B4-BE49-F238E27FC236}">
                <a16:creationId xmlns:a16="http://schemas.microsoft.com/office/drawing/2014/main" id="{32A3C0EE-D84B-6CAF-9B6E-8663E6AD47D7}"/>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第二十講</a:t>
            </a:r>
            <a:endParaRPr lang="en-US" altLang="zh-TW" dirty="0"/>
          </a:p>
        </p:txBody>
      </p:sp>
    </p:spTree>
    <p:extLst>
      <p:ext uri="{BB962C8B-B14F-4D97-AF65-F5344CB8AC3E}">
        <p14:creationId xmlns:p14="http://schemas.microsoft.com/office/powerpoint/2010/main" val="40000912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F8EA5D3C-26B1-C3B9-F611-EF97203DB6EA}"/>
              </a:ext>
            </a:extLst>
          </p:cNvPr>
          <p:cNvSpPr txBox="1"/>
          <p:nvPr/>
        </p:nvSpPr>
        <p:spPr>
          <a:xfrm>
            <a:off x="3790950" y="664423"/>
            <a:ext cx="6955750" cy="5530741"/>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其中輩者。雖不能行作沙門。大修功德。當發無上菩提之心。一向專念阿彌陀佛。隨己修行。諸善功德。奉持齋戒。起立塔像。飯食沙門。懸繒然燈。散華燒香。以此迴向。願生彼國。其人臨終。阿彌陀佛化現其身。光明相好。具如真佛。與諸大眾前後圍繞。現其人前。攝受導引。即隨化佛往生其國。住不退轉。無上菩提。功德智慧次如上輩者也。</a:t>
            </a:r>
          </a:p>
        </p:txBody>
      </p:sp>
      <p:sp>
        <p:nvSpPr>
          <p:cNvPr id="5" name="匾額 4" descr="佛學概要十四講表 習講">
            <a:extLst>
              <a:ext uri="{FF2B5EF4-FFF2-40B4-BE49-F238E27FC236}">
                <a16:creationId xmlns:a16="http://schemas.microsoft.com/office/drawing/2014/main" id="{6A30329E-F3A5-DEC2-50C9-E719E1183E7B}"/>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第二十講</a:t>
            </a:r>
            <a:endParaRPr lang="en-US" altLang="zh-TW" dirty="0"/>
          </a:p>
        </p:txBody>
      </p:sp>
    </p:spTree>
    <p:extLst>
      <p:ext uri="{BB962C8B-B14F-4D97-AF65-F5344CB8AC3E}">
        <p14:creationId xmlns:p14="http://schemas.microsoft.com/office/powerpoint/2010/main" val="487018688"/>
      </p:ext>
    </p:extLst>
  </p:cSld>
  <p:clrMapOvr>
    <a:overrideClrMapping bg1="lt1" tx1="dk1" bg2="lt2" tx2="dk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B4A62F60-3979-23ED-E268-2EBA4E143382}"/>
              </a:ext>
            </a:extLst>
          </p:cNvPr>
          <p:cNvSpPr txBox="1"/>
          <p:nvPr/>
        </p:nvSpPr>
        <p:spPr>
          <a:xfrm>
            <a:off x="3358902" y="765498"/>
            <a:ext cx="7571303" cy="5530741"/>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其下輩者。假使不能作諸功德。當發無上菩提之心。一向專念阿彌陀佛。歡喜信樂。不生疑惑。以至誠心。願生其國。此人臨終夢見彼佛。亦得往生。功德智慧次如中輩者也。若有眾生住大乘者。以清淨心。向無量壽。乃至十念。願生其國。聞甚深法。即生信解。乃至獲得一念淨心。發一念心念於彼佛。此人臨命終時。如在夢中。見阿彌陀佛。定生彼國。得不退轉無上菩提。</a:t>
            </a:r>
          </a:p>
        </p:txBody>
      </p:sp>
      <p:sp>
        <p:nvSpPr>
          <p:cNvPr id="5" name="匾額 4" descr="佛學概要十四講表 習講">
            <a:extLst>
              <a:ext uri="{FF2B5EF4-FFF2-40B4-BE49-F238E27FC236}">
                <a16:creationId xmlns:a16="http://schemas.microsoft.com/office/drawing/2014/main" id="{EFAF6278-B65A-999E-8C8B-1FF9097FEC27}"/>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第二十講</a:t>
            </a:r>
            <a:endParaRPr lang="en-US" altLang="zh-TW" dirty="0"/>
          </a:p>
        </p:txBody>
      </p:sp>
    </p:spTree>
    <p:extLst>
      <p:ext uri="{BB962C8B-B14F-4D97-AF65-F5344CB8AC3E}">
        <p14:creationId xmlns:p14="http://schemas.microsoft.com/office/powerpoint/2010/main" val="558051871"/>
      </p:ext>
    </p:extLst>
  </p:cSld>
  <p:clrMapOvr>
    <a:overrideClrMapping bg1="lt1" tx1="dk1" bg2="lt2" tx2="dk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13652849-134B-CD8E-17CB-66A4C26EC407}"/>
              </a:ext>
            </a:extLst>
          </p:cNvPr>
          <p:cNvSpPr txBox="1"/>
          <p:nvPr/>
        </p:nvSpPr>
        <p:spPr>
          <a:xfrm>
            <a:off x="10800114" y="709820"/>
            <a:ext cx="141577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佛告阿難。十方世界諸天人民。其有至心願生彼國。凡有三輩。</a:t>
            </a:r>
          </a:p>
        </p:txBody>
      </p:sp>
      <p:sp>
        <p:nvSpPr>
          <p:cNvPr id="6" name="文字方塊 5">
            <a:extLst>
              <a:ext uri="{FF2B5EF4-FFF2-40B4-BE49-F238E27FC236}">
                <a16:creationId xmlns:a16="http://schemas.microsoft.com/office/drawing/2014/main" id="{5763D086-803B-3A41-C455-51F5D9A3DB55}"/>
              </a:ext>
            </a:extLst>
          </p:cNvPr>
          <p:cNvSpPr txBox="1"/>
          <p:nvPr/>
        </p:nvSpPr>
        <p:spPr>
          <a:xfrm>
            <a:off x="-109112" y="745824"/>
            <a:ext cx="10956846" cy="5551304"/>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前品十方佛讚，乃「諸佛稱歎願」之成就。蓋欲十方眾生，聞名發心，憶念受持，而隨願得生也。今品則論往生者因行之類次。蓋以凡夫聞名後，信願有深淺，發心有大小，持誦有多少，修習有勤惰種種之不同。眾生之宿根有無量差別，福德因緣亦復各有殊異。人人自別，各各不同。故知十方眾生往生者無量，其品類亦無有量。世尊乃於無量不同之中，粗標大類，於本經中分為上中下三輩，是為至略者也。三輩各有三，則為九，是則</a:t>
            </a:r>
            <a:r>
              <a:rPr lang="en-US" altLang="zh-TW" sz="2800" dirty="0">
                <a:solidFill>
                  <a:schemeClr val="bg1">
                    <a:lumMod val="95000"/>
                  </a:schemeClr>
                </a:solidFill>
              </a:rPr>
              <a:t>《</a:t>
            </a:r>
            <a:r>
              <a:rPr lang="zh-TW" altLang="en-US" sz="2800" dirty="0">
                <a:solidFill>
                  <a:schemeClr val="bg1">
                    <a:lumMod val="95000"/>
                  </a:schemeClr>
                </a:solidFill>
              </a:rPr>
              <a:t>觀經</a:t>
            </a:r>
            <a:r>
              <a:rPr lang="en-US" altLang="zh-TW" sz="2800" dirty="0">
                <a:solidFill>
                  <a:schemeClr val="bg1">
                    <a:lumMod val="95000"/>
                  </a:schemeClr>
                </a:solidFill>
              </a:rPr>
              <a:t>》</a:t>
            </a:r>
            <a:r>
              <a:rPr lang="zh-TW" altLang="en-US" sz="2800" dirty="0">
                <a:solidFill>
                  <a:schemeClr val="bg1">
                    <a:lumMod val="95000"/>
                  </a:schemeClr>
                </a:solidFill>
              </a:rPr>
              <a:t>中之九品也。九品各含九，則為八十一。如是輾轉推演，實是無量。今於無量輩中，總括為三輩。其往生後品位雖懸殊，若論其能往生之主因，莫不由於「發菩提心，一向專念阿彌陀佛」。蓋此正本經之綱宗，往生極樂之關鍵。</a:t>
            </a:r>
          </a:p>
        </p:txBody>
      </p:sp>
    </p:spTree>
    <p:extLst>
      <p:ext uri="{BB962C8B-B14F-4D97-AF65-F5344CB8AC3E}">
        <p14:creationId xmlns:p14="http://schemas.microsoft.com/office/powerpoint/2010/main" val="91015943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B945EE70-2989-77AD-5457-9BA11F410CDA}"/>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第二十講</a:t>
            </a:r>
            <a:endParaRPr lang="en-US" altLang="zh-TW" dirty="0"/>
          </a:p>
        </p:txBody>
      </p:sp>
      <p:sp>
        <p:nvSpPr>
          <p:cNvPr id="5" name="文字方塊 4">
            <a:extLst>
              <a:ext uri="{FF2B5EF4-FFF2-40B4-BE49-F238E27FC236}">
                <a16:creationId xmlns:a16="http://schemas.microsoft.com/office/drawing/2014/main" id="{FCC927CA-C112-8413-82ED-980C3419D8DE}"/>
              </a:ext>
            </a:extLst>
          </p:cNvPr>
          <p:cNvSpPr txBox="1"/>
          <p:nvPr/>
        </p:nvSpPr>
        <p:spPr>
          <a:xfrm>
            <a:off x="8888417" y="736764"/>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其上輩者。捨家棄欲而作沙門。發菩提心。一向專念阿彌陀佛。修諸功德。願生彼國。</a:t>
            </a:r>
          </a:p>
        </p:txBody>
      </p:sp>
      <p:sp>
        <p:nvSpPr>
          <p:cNvPr id="6" name="文字方塊 5">
            <a:extLst>
              <a:ext uri="{FF2B5EF4-FFF2-40B4-BE49-F238E27FC236}">
                <a16:creationId xmlns:a16="http://schemas.microsoft.com/office/drawing/2014/main" id="{CF9ADEEC-3C45-04A9-496A-96EEFE93F292}"/>
              </a:ext>
            </a:extLst>
          </p:cNvPr>
          <p:cNvSpPr txBox="1"/>
          <p:nvPr/>
        </p:nvSpPr>
        <p:spPr>
          <a:xfrm>
            <a:off x="901239" y="709820"/>
            <a:ext cx="7725192"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「捨家棄欲，而作沙門。」「捨家」者，出家也。「棄欲」，離欲也。「而作沙門」者，為僧也。然有心出家而身不出家。身出家而心不出家等。今身心俱出家。故云「捨家棄欲」。又</a:t>
            </a:r>
            <a:r>
              <a:rPr lang="en-US" altLang="zh-TW" sz="2800" dirty="0">
                <a:solidFill>
                  <a:schemeClr val="bg1">
                    <a:lumMod val="95000"/>
                  </a:schemeClr>
                </a:solidFill>
              </a:rPr>
              <a:t>《</a:t>
            </a:r>
            <a:r>
              <a:rPr lang="zh-TW" altLang="en-US" sz="2800" dirty="0">
                <a:solidFill>
                  <a:schemeClr val="bg1">
                    <a:lumMod val="95000"/>
                  </a:schemeClr>
                </a:solidFill>
              </a:rPr>
              <a:t>無量壽經起信論</a:t>
            </a:r>
            <a:r>
              <a:rPr lang="en-US" altLang="zh-TW" sz="2800" dirty="0">
                <a:solidFill>
                  <a:schemeClr val="bg1">
                    <a:lumMod val="95000"/>
                  </a:schemeClr>
                </a:solidFill>
              </a:rPr>
              <a:t>》</a:t>
            </a:r>
            <a:r>
              <a:rPr lang="zh-TW" altLang="en-US" sz="2800" dirty="0">
                <a:solidFill>
                  <a:schemeClr val="bg1">
                    <a:lumMod val="95000"/>
                  </a:schemeClr>
                </a:solidFill>
              </a:rPr>
              <a:t>云：「一切眾生由愛渴故，因有幻身。由幻身故，因有國土。捨家棄欲，愛渴淨故，幻身亦淨；幻身淨故，國土亦淨。</a:t>
            </a:r>
            <a:r>
              <a:rPr lang="en-US" altLang="zh-TW" sz="2800" dirty="0">
                <a:solidFill>
                  <a:schemeClr val="bg1">
                    <a:lumMod val="95000"/>
                  </a:schemeClr>
                </a:solidFill>
              </a:rPr>
              <a:t>《</a:t>
            </a:r>
            <a:r>
              <a:rPr lang="zh-TW" altLang="en-US" sz="2800" dirty="0">
                <a:solidFill>
                  <a:schemeClr val="bg1">
                    <a:lumMod val="95000"/>
                  </a:schemeClr>
                </a:solidFill>
              </a:rPr>
              <a:t>大般若經</a:t>
            </a:r>
            <a:r>
              <a:rPr lang="en-US" altLang="zh-TW" sz="2800" dirty="0">
                <a:solidFill>
                  <a:schemeClr val="bg1">
                    <a:lumMod val="95000"/>
                  </a:schemeClr>
                </a:solidFill>
              </a:rPr>
              <a:t>》</a:t>
            </a:r>
            <a:r>
              <a:rPr lang="zh-TW" altLang="en-US" sz="2800" dirty="0">
                <a:solidFill>
                  <a:schemeClr val="bg1">
                    <a:lumMod val="95000"/>
                  </a:schemeClr>
                </a:solidFill>
              </a:rPr>
              <a:t>云：</a:t>
            </a:r>
            <a:r>
              <a:rPr lang="en-US" altLang="zh-TW" sz="2800" dirty="0">
                <a:solidFill>
                  <a:schemeClr val="bg1">
                    <a:lumMod val="95000"/>
                  </a:schemeClr>
                </a:solidFill>
              </a:rPr>
              <a:t>『</a:t>
            </a:r>
            <a:r>
              <a:rPr lang="zh-TW" altLang="en-US" sz="2800" dirty="0">
                <a:solidFill>
                  <a:schemeClr val="bg1">
                    <a:lumMod val="95000"/>
                  </a:schemeClr>
                </a:solidFill>
              </a:rPr>
              <a:t>菩薩摩訶薩，志性好遊諸佛國土，應遠離居家。</a:t>
            </a:r>
            <a:r>
              <a:rPr lang="en-US" altLang="zh-TW" sz="2800" dirty="0">
                <a:solidFill>
                  <a:schemeClr val="bg1">
                    <a:lumMod val="95000"/>
                  </a:schemeClr>
                </a:solidFill>
              </a:rPr>
              <a:t>』</a:t>
            </a:r>
            <a:r>
              <a:rPr lang="zh-TW" altLang="en-US" sz="2800" dirty="0">
                <a:solidFill>
                  <a:schemeClr val="bg1">
                    <a:lumMod val="95000"/>
                  </a:schemeClr>
                </a:solidFill>
              </a:rPr>
              <a:t>故知出家為淨土正因，以遠離不淨故。」</a:t>
            </a:r>
          </a:p>
        </p:txBody>
      </p:sp>
    </p:spTree>
    <p:extLst>
      <p:ext uri="{BB962C8B-B14F-4D97-AF65-F5344CB8AC3E}">
        <p14:creationId xmlns:p14="http://schemas.microsoft.com/office/powerpoint/2010/main" val="249326486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7F06354B-F382-9AFB-9DA9-20213CFB0A39}"/>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第二十講</a:t>
            </a:r>
            <a:endParaRPr lang="en-US" altLang="zh-TW" dirty="0"/>
          </a:p>
        </p:txBody>
      </p:sp>
      <p:sp>
        <p:nvSpPr>
          <p:cNvPr id="5" name="文字方塊 4">
            <a:extLst>
              <a:ext uri="{FF2B5EF4-FFF2-40B4-BE49-F238E27FC236}">
                <a16:creationId xmlns:a16="http://schemas.microsoft.com/office/drawing/2014/main" id="{DC20E177-8943-D4D6-2EC8-BE21DC382A8A}"/>
              </a:ext>
            </a:extLst>
          </p:cNvPr>
          <p:cNvSpPr txBox="1"/>
          <p:nvPr/>
        </p:nvSpPr>
        <p:spPr>
          <a:xfrm>
            <a:off x="1918742" y="745824"/>
            <a:ext cx="8648521" cy="5367940"/>
          </a:xfrm>
          <a:prstGeom prst="rect">
            <a:avLst/>
          </a:prstGeom>
          <a:noFill/>
        </p:spPr>
        <p:txBody>
          <a:bodyPr vert="eaVert" wrap="square" rtlCol="0">
            <a:spAutoFit/>
          </a:bodyPr>
          <a:lstStyle/>
          <a:p>
            <a:pPr>
              <a:lnSpc>
                <a:spcPts val="4400"/>
              </a:lnSpc>
            </a:pPr>
            <a:r>
              <a:rPr lang="en-US" altLang="zh-TW" sz="2800" dirty="0">
                <a:solidFill>
                  <a:schemeClr val="bg1">
                    <a:lumMod val="95000"/>
                  </a:schemeClr>
                </a:solidFill>
              </a:rPr>
              <a:t>《</a:t>
            </a:r>
            <a:r>
              <a:rPr lang="zh-TW" altLang="en-US" sz="2800" dirty="0">
                <a:solidFill>
                  <a:schemeClr val="bg1">
                    <a:lumMod val="95000"/>
                  </a:schemeClr>
                </a:solidFill>
              </a:rPr>
              <a:t>起信論</a:t>
            </a:r>
            <a:r>
              <a:rPr lang="en-US" altLang="zh-TW" sz="2800" dirty="0">
                <a:solidFill>
                  <a:schemeClr val="bg1">
                    <a:lumMod val="95000"/>
                  </a:schemeClr>
                </a:solidFill>
              </a:rPr>
              <a:t>》</a:t>
            </a:r>
            <a:r>
              <a:rPr lang="zh-TW" altLang="en-US" sz="2800" dirty="0">
                <a:solidFill>
                  <a:schemeClr val="bg1">
                    <a:lumMod val="95000"/>
                  </a:schemeClr>
                </a:solidFill>
              </a:rPr>
              <a:t>以出家為淨土正因。元曉師以出家為顯發正因之方便。兩說稍異，而後說較穩。若兼究</a:t>
            </a:r>
            <a:r>
              <a:rPr lang="en-US" altLang="zh-TW" sz="2800" dirty="0">
                <a:solidFill>
                  <a:schemeClr val="bg1">
                    <a:lumMod val="95000"/>
                  </a:schemeClr>
                </a:solidFill>
              </a:rPr>
              <a:t>《</a:t>
            </a:r>
            <a:r>
              <a:rPr lang="zh-TW" altLang="en-US" sz="2800" dirty="0">
                <a:solidFill>
                  <a:schemeClr val="bg1">
                    <a:lumMod val="95000"/>
                  </a:schemeClr>
                </a:solidFill>
              </a:rPr>
              <a:t>觀經</a:t>
            </a:r>
            <a:r>
              <a:rPr lang="en-US" altLang="zh-TW" sz="2800" dirty="0">
                <a:solidFill>
                  <a:schemeClr val="bg1">
                    <a:lumMod val="95000"/>
                  </a:schemeClr>
                </a:solidFill>
              </a:rPr>
              <a:t>》</a:t>
            </a:r>
            <a:r>
              <a:rPr lang="zh-TW" altLang="en-US" sz="2800" dirty="0">
                <a:solidFill>
                  <a:schemeClr val="bg1">
                    <a:lumMod val="95000"/>
                  </a:schemeClr>
                </a:solidFill>
              </a:rPr>
              <a:t>，則上三品未言出家，中品上生言「修行諸戒」。中品中生，言「若一日一夜持沙彌戒。若一日一夜持具足戒」。該經九品中唯此二品，確指出家。但本經反之。上輩言出家，中輩則謂「不能行作沙門」。</a:t>
            </a:r>
            <a:endParaRPr lang="en-US" altLang="zh-TW" sz="2800" dirty="0">
              <a:solidFill>
                <a:schemeClr val="bg1">
                  <a:lumMod val="95000"/>
                </a:schemeClr>
              </a:solidFill>
            </a:endParaRPr>
          </a:p>
          <a:p>
            <a:pPr>
              <a:lnSpc>
                <a:spcPts val="4400"/>
              </a:lnSpc>
            </a:pPr>
            <a:r>
              <a:rPr lang="zh-TW" altLang="en-US" sz="2800" dirty="0">
                <a:solidFill>
                  <a:schemeClr val="bg1">
                    <a:lumMod val="95000"/>
                  </a:schemeClr>
                </a:solidFill>
              </a:rPr>
              <a:t>蓋以眾生機緣無量差異，因地修行萬別千殊，人人有異，各各不同。概括而粗分輩品，略顯位次。竊思應病與藥，隨機說法，故未可拘於一格，死於句下。</a:t>
            </a:r>
          </a:p>
        </p:txBody>
      </p:sp>
    </p:spTree>
    <p:extLst>
      <p:ext uri="{BB962C8B-B14F-4D97-AF65-F5344CB8AC3E}">
        <p14:creationId xmlns:p14="http://schemas.microsoft.com/office/powerpoint/2010/main" val="2520180323"/>
      </p:ext>
    </p:extLst>
  </p:cSld>
  <p:clrMapOvr>
    <a:overrideClrMapping bg1="lt1" tx1="dk1" bg2="lt2" tx2="dk2" accent1="accent1" accent2="accent2" accent3="accent3" accent4="accent4" accent5="accent5" accent6="accent6" hlink="hlink" folHlink="folHlink"/>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FABE7363-9424-EB6E-1F80-88FD6E79FD1A}"/>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第二十講</a:t>
            </a:r>
            <a:endParaRPr lang="en-US" altLang="zh-TW" dirty="0"/>
          </a:p>
        </p:txBody>
      </p:sp>
      <p:sp>
        <p:nvSpPr>
          <p:cNvPr id="5" name="文字方塊 4">
            <a:extLst>
              <a:ext uri="{FF2B5EF4-FFF2-40B4-BE49-F238E27FC236}">
                <a16:creationId xmlns:a16="http://schemas.microsoft.com/office/drawing/2014/main" id="{F0B1F230-CF1C-8EAA-C9EA-9AFB7AF5D6B7}"/>
              </a:ext>
            </a:extLst>
          </p:cNvPr>
          <p:cNvSpPr txBox="1"/>
          <p:nvPr/>
        </p:nvSpPr>
        <p:spPr>
          <a:xfrm>
            <a:off x="1545729" y="745824"/>
            <a:ext cx="9212778"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竊計無量壽會上，阿難當機，並有大比丘萬二千人，比丘尼五百人。如是出家大德，皆應上輩往生。且以本經乃淨土第一經，所示乃正宗典範，出家修行得上輩生，乃合常情。佛故契此因緣，而說上輩生者，出家棄欲，而作沙門也。至於</a:t>
            </a:r>
            <a:r>
              <a:rPr lang="en-US" altLang="zh-TW" sz="2800" dirty="0">
                <a:solidFill>
                  <a:schemeClr val="bg1">
                    <a:lumMod val="95000"/>
                  </a:schemeClr>
                </a:solidFill>
              </a:rPr>
              <a:t>《</a:t>
            </a:r>
            <a:r>
              <a:rPr lang="zh-TW" altLang="en-US" sz="2800" dirty="0">
                <a:solidFill>
                  <a:schemeClr val="bg1">
                    <a:lumMod val="95000"/>
                  </a:schemeClr>
                </a:solidFill>
              </a:rPr>
              <a:t>觀經</a:t>
            </a:r>
            <a:r>
              <a:rPr lang="en-US" altLang="zh-TW" sz="2800" dirty="0">
                <a:solidFill>
                  <a:schemeClr val="bg1">
                    <a:lumMod val="95000"/>
                  </a:schemeClr>
                </a:solidFill>
              </a:rPr>
              <a:t>》</a:t>
            </a:r>
            <a:r>
              <a:rPr lang="zh-TW" altLang="en-US" sz="2800" dirty="0">
                <a:solidFill>
                  <a:schemeClr val="bg1">
                    <a:lumMod val="95000"/>
                  </a:schemeClr>
                </a:solidFill>
              </a:rPr>
              <a:t>，則大異於是，當機者實為韋提希夫人。阿難、目連侍佛左右，釋梵諸天，虛空雨花。會中唯阿難、目連為大權示現之比丘，餘無出家之眾。於此會上當機聞法並上輩往生者，主要是韋提希夫人等在家人。故佛應其機緣，於上品生中，皆未言出家也。</a:t>
            </a:r>
          </a:p>
        </p:txBody>
      </p:sp>
    </p:spTree>
    <p:extLst>
      <p:ext uri="{BB962C8B-B14F-4D97-AF65-F5344CB8AC3E}">
        <p14:creationId xmlns:p14="http://schemas.microsoft.com/office/powerpoint/2010/main" val="422251114"/>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43584</TotalTime>
  <Words>6999</Words>
  <Application>Microsoft Office PowerPoint</Application>
  <PresentationFormat>自訂</PresentationFormat>
  <Paragraphs>202</Paragraphs>
  <Slides>43</Slides>
  <Notes>0</Notes>
  <HiddenSlides>0</HiddenSlides>
  <MMClips>0</MMClips>
  <ScaleCrop>false</ScaleCrop>
  <HeadingPairs>
    <vt:vector size="6" baseType="variant">
      <vt:variant>
        <vt:lpstr>使用字型</vt:lpstr>
      </vt:variant>
      <vt:variant>
        <vt:i4>2</vt:i4>
      </vt:variant>
      <vt:variant>
        <vt:lpstr>佈景主題</vt:lpstr>
      </vt:variant>
      <vt:variant>
        <vt:i4>1</vt:i4>
      </vt:variant>
      <vt:variant>
        <vt:lpstr>投影片標題</vt:lpstr>
      </vt:variant>
      <vt:variant>
        <vt:i4>43</vt:i4>
      </vt:variant>
    </vt:vector>
  </HeadingPairs>
  <TitlesOfParts>
    <vt:vector size="46" baseType="lpstr">
      <vt:lpstr>Arial</vt:lpstr>
      <vt:lpstr>Calibri</vt:lpstr>
      <vt:lpstr>Office 主题</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幻灯片 1</dc:title>
  <dc:creator>Administrator</dc:creator>
  <cp:lastModifiedBy>Shengmiao</cp:lastModifiedBy>
  <cp:revision>883</cp:revision>
  <dcterms:created xsi:type="dcterms:W3CDTF">2019-12-17T19:51:00Z</dcterms:created>
  <dcterms:modified xsi:type="dcterms:W3CDTF">2025-10-18T10:46:26Z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2052-11.1.0.9513</vt:lpwstr>
  </property>
</Properties>
</file>