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4" r:id="rId3"/>
    <p:sldId id="270" r:id="rId4"/>
    <p:sldId id="271" r:id="rId5"/>
    <p:sldId id="272" r:id="rId6"/>
    <p:sldId id="265" r:id="rId7"/>
    <p:sldId id="266" r:id="rId8"/>
    <p:sldId id="267" r:id="rId9"/>
    <p:sldId id="273" r:id="rId10"/>
    <p:sldId id="285" r:id="rId11"/>
    <p:sldId id="260" r:id="rId12"/>
    <p:sldId id="286" r:id="rId13"/>
    <p:sldId id="289" r:id="rId14"/>
    <p:sldId id="302" r:id="rId15"/>
    <p:sldId id="303" r:id="rId16"/>
    <p:sldId id="304" r:id="rId17"/>
    <p:sldId id="305" r:id="rId18"/>
    <p:sldId id="290" r:id="rId19"/>
    <p:sldId id="306" r:id="rId20"/>
    <p:sldId id="293" r:id="rId21"/>
    <p:sldId id="295" r:id="rId22"/>
    <p:sldId id="297" r:id="rId23"/>
    <p:sldId id="298" r:id="rId24"/>
    <p:sldId id="299" r:id="rId25"/>
    <p:sldId id="307" r:id="rId26"/>
    <p:sldId id="300" r:id="rId27"/>
    <p:sldId id="30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148015-7CB8-49FF-8C70-546789AEFD25}" v="463" dt="2023-05-08T11:55:47.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5C7A9-B86F-45B0-9787-AE737A8076E6}" type="datetimeFigureOut">
              <a:rPr lang="en-GB" smtClean="0"/>
              <a:t>14/05/2023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A50155-B5EC-4474-8693-9EBE1339E1BE}" type="slidenum">
              <a:rPr lang="en-GB" smtClean="0"/>
              <a:t>‹#›</a:t>
            </a:fld>
            <a:endParaRPr lang="en-GB"/>
          </a:p>
        </p:txBody>
      </p:sp>
    </p:spTree>
    <p:extLst>
      <p:ext uri="{BB962C8B-B14F-4D97-AF65-F5344CB8AC3E}">
        <p14:creationId xmlns:p14="http://schemas.microsoft.com/office/powerpoint/2010/main" val="401664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5926D-CE1C-487B-8F06-AC6A9D27DFFF}" type="slidenum">
              <a:rPr lang="en-GB"/>
              <a:pPr/>
              <a:t>11</a:t>
            </a:fld>
            <a:endParaRPr lang="en-GB"/>
          </a:p>
        </p:txBody>
      </p:sp>
      <p:sp>
        <p:nvSpPr>
          <p:cNvPr id="9218" name="Rectangle 2"/>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219" name="Rectangle 3"/>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DC2429D-A4AB-4B37-A101-D55C983A9CA7}" type="slidenum">
              <a:rPr lang="en-GB"/>
              <a:pPr/>
              <a:t>12</a:t>
            </a:fld>
            <a:endParaRPr lang="en-GB"/>
          </a:p>
        </p:txBody>
      </p:sp>
      <p:sp>
        <p:nvSpPr>
          <p:cNvPr id="143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43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43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43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43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43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E16313FB-5AEA-4117-A68D-C25B343AED55}" type="slidenum">
              <a:rPr lang="en-GB"/>
              <a:pPr/>
              <a:t>13</a:t>
            </a:fld>
            <a:endParaRPr lang="en-GB"/>
          </a:p>
        </p:txBody>
      </p:sp>
      <p:sp>
        <p:nvSpPr>
          <p:cNvPr id="952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52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52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52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52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52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32D4C70A-F7CD-4E81-9BA2-C3175D8B14C7}" type="slidenum">
              <a:rPr lang="en-GB"/>
              <a:pPr/>
              <a:t>14</a:t>
            </a:fld>
            <a:endParaRPr lang="en-GB"/>
          </a:p>
        </p:txBody>
      </p:sp>
      <p:sp>
        <p:nvSpPr>
          <p:cNvPr id="12697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697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698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698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698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698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C951632-0267-4D8E-8F10-72C1BFDD9E64}" type="slidenum">
              <a:rPr lang="en-GB"/>
              <a:pPr/>
              <a:t>15</a:t>
            </a:fld>
            <a:endParaRPr lang="en-GB"/>
          </a:p>
        </p:txBody>
      </p:sp>
      <p:sp>
        <p:nvSpPr>
          <p:cNvPr id="1290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90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90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90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90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90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5D5B774-F2D0-4BE8-8B78-EF781DF59650}" type="slidenum">
              <a:rPr lang="en-GB"/>
              <a:pPr/>
              <a:t>16</a:t>
            </a:fld>
            <a:endParaRPr lang="en-GB"/>
          </a:p>
        </p:txBody>
      </p:sp>
      <p:sp>
        <p:nvSpPr>
          <p:cNvPr id="13107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107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107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107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107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107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3C6362-C460-4642-BCA7-E4C4AC3541F5}" type="slidenum">
              <a:rPr lang="en-GB"/>
              <a:pPr/>
              <a:t>17</a:t>
            </a:fld>
            <a:endParaRPr lang="en-GB"/>
          </a:p>
        </p:txBody>
      </p:sp>
      <p:sp>
        <p:nvSpPr>
          <p:cNvPr id="1331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31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31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31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31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31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F1CF9B3-940C-4DE9-AD2E-22D814118E7E}" type="slidenum">
              <a:rPr lang="en-GB"/>
              <a:pPr/>
              <a:t>18</a:t>
            </a:fld>
            <a:endParaRPr lang="en-GB"/>
          </a:p>
        </p:txBody>
      </p:sp>
      <p:sp>
        <p:nvSpPr>
          <p:cNvPr id="972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72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72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72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72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72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CB6D10E-064C-49E8-84BE-ED46CA7C1448}" type="slidenum">
              <a:rPr lang="en-GB"/>
              <a:pPr/>
              <a:t>19</a:t>
            </a:fld>
            <a:endParaRPr lang="en-GB"/>
          </a:p>
        </p:txBody>
      </p:sp>
      <p:sp>
        <p:nvSpPr>
          <p:cNvPr id="204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204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6</a:t>
            </a:r>
          </a:p>
        </p:txBody>
      </p:sp>
      <p:sp>
        <p:nvSpPr>
          <p:cNvPr id="204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204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204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204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089B5A8-C1A0-4880-A9B5-51816FE77193}" type="slidenum">
              <a:rPr lang="en-GB"/>
              <a:pPr/>
              <a:t>20</a:t>
            </a:fld>
            <a:endParaRPr lang="en-GB"/>
          </a:p>
        </p:txBody>
      </p:sp>
      <p:sp>
        <p:nvSpPr>
          <p:cNvPr id="1034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34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34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34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34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34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58C5B954-61F1-4350-B84C-EFD581F68855}" type="slidenum">
              <a:rPr lang="en-GB"/>
              <a:pPr/>
              <a:t>21</a:t>
            </a:fld>
            <a:endParaRPr lang="en-GB"/>
          </a:p>
        </p:txBody>
      </p:sp>
      <p:sp>
        <p:nvSpPr>
          <p:cNvPr id="1075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75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75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75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75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75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32A653D-F739-47F4-967E-272D57CC89A6}" type="slidenum">
              <a:rPr lang="en-GB"/>
              <a:pPr/>
              <a:t>22</a:t>
            </a:fld>
            <a:endParaRPr lang="en-GB"/>
          </a:p>
        </p:txBody>
      </p:sp>
      <p:sp>
        <p:nvSpPr>
          <p:cNvPr id="11264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264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264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264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264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264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04E2D934-0FF0-42FC-BA8D-9BEF3E0AF39D}" type="slidenum">
              <a:rPr lang="en-GB"/>
              <a:pPr/>
              <a:t>23</a:t>
            </a:fld>
            <a:endParaRPr lang="en-GB"/>
          </a:p>
        </p:txBody>
      </p:sp>
      <p:sp>
        <p:nvSpPr>
          <p:cNvPr id="11469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469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469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469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469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469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CCCA6C6B-102F-4EC7-BEF5-6EA4EF612048}" type="slidenum">
              <a:rPr lang="en-GB"/>
              <a:pPr/>
              <a:t>24</a:t>
            </a:fld>
            <a:endParaRPr lang="en-GB"/>
          </a:p>
        </p:txBody>
      </p:sp>
      <p:sp>
        <p:nvSpPr>
          <p:cNvPr id="1167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67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67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67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67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67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09C2A5-1453-4B7C-B545-68C18D442CB5}" type="slidenum">
              <a:rPr lang="en-GB"/>
              <a:pPr/>
              <a:t>25</a:t>
            </a:fld>
            <a:endParaRPr lang="en-GB"/>
          </a:p>
        </p:txBody>
      </p:sp>
      <p:sp>
        <p:nvSpPr>
          <p:cNvPr id="13517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517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517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517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517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517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43B8FD6-6811-4760-BBDB-7505E6D6909B}" type="slidenum">
              <a:rPr lang="en-GB"/>
              <a:pPr/>
              <a:t>26</a:t>
            </a:fld>
            <a:endParaRPr lang="en-GB"/>
          </a:p>
        </p:txBody>
      </p:sp>
      <p:sp>
        <p:nvSpPr>
          <p:cNvPr id="11878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878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878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878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879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879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67B1513-D1C6-4A7E-9CC4-964A937DCA1D}" type="slidenum">
              <a:rPr lang="en-GB"/>
              <a:pPr/>
              <a:t>27</a:t>
            </a:fld>
            <a:endParaRPr lang="en-GB"/>
          </a:p>
        </p:txBody>
      </p:sp>
      <p:sp>
        <p:nvSpPr>
          <p:cNvPr id="1208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08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08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08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08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08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BE1A-1CC4-49DE-A5BA-C635863AB1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EE23C2-44D9-4F15-8F24-DCEC262B23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2E8ACB-DA8B-4AB3-8BB7-3E26A752B396}"/>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5" name="Footer Placeholder 4">
            <a:extLst>
              <a:ext uri="{FF2B5EF4-FFF2-40B4-BE49-F238E27FC236}">
                <a16:creationId xmlns:a16="http://schemas.microsoft.com/office/drawing/2014/main" id="{A022295E-4E84-4F5E-BC35-C6BAE6B7D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A438AE-1120-4B17-8FED-400B82F3A10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47158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60F18-16DF-4E81-9D58-52143F0513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036FFD-0769-4666-ADEF-029BF34431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4C1D8-88BF-4902-9F03-463772B39718}"/>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5" name="Footer Placeholder 4">
            <a:extLst>
              <a:ext uri="{FF2B5EF4-FFF2-40B4-BE49-F238E27FC236}">
                <a16:creationId xmlns:a16="http://schemas.microsoft.com/office/drawing/2014/main" id="{2C996732-B60C-49BE-B99B-EFD714F27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D1D3A-AFBD-41BC-9911-A9CBCD81390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038908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B237-DD68-434F-BF56-6A1F49DA7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5F4C81-AEF9-4453-8622-0D5B85C407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7AF0F7-1489-4421-8443-18A60B110D46}"/>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5" name="Footer Placeholder 4">
            <a:extLst>
              <a:ext uri="{FF2B5EF4-FFF2-40B4-BE49-F238E27FC236}">
                <a16:creationId xmlns:a16="http://schemas.microsoft.com/office/drawing/2014/main" id="{374BB7A7-2637-4B62-8B70-755CD1570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364B6E-B543-4218-86C2-B3C0990435F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08715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BA09-205B-4101-BC6E-0F31DB4569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9C0C52-2A1C-48F1-8D1F-5845E5C60F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030AF8-E941-45EB-B92C-9C92EE9CA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43360A-3A44-45ED-8A03-A24796E37A7B}"/>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6" name="Footer Placeholder 5">
            <a:extLst>
              <a:ext uri="{FF2B5EF4-FFF2-40B4-BE49-F238E27FC236}">
                <a16:creationId xmlns:a16="http://schemas.microsoft.com/office/drawing/2014/main" id="{B2AB6554-F11C-495E-91C6-E9D495CDE0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59F19-B2F7-4359-8E70-A916C2F3659B}"/>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2620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CD06-D2AA-4AAC-94D1-701F802F3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C996C6-19DF-4F73-91C9-B06901DADE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1E2D91-42F8-4DB9-9144-871B029CE5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E13BF5-E4B9-47D9-A849-B05E0A33C3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2E906A-B7A8-42FB-9FD0-D4BBE46A20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01E8A9-C3A4-4A84-ADFD-1570C6BE0402}"/>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8" name="Footer Placeholder 7">
            <a:extLst>
              <a:ext uri="{FF2B5EF4-FFF2-40B4-BE49-F238E27FC236}">
                <a16:creationId xmlns:a16="http://schemas.microsoft.com/office/drawing/2014/main" id="{98FEB659-5654-4B87-9599-A04F3940F8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4F1D88-88B9-4F2D-8694-6CC02DDF1F8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344298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B4FE-54C7-49C9-98A1-F63558C3A2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EBB4EF-79FB-43ED-8BA6-568D36D3C39A}"/>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4" name="Footer Placeholder 3">
            <a:extLst>
              <a:ext uri="{FF2B5EF4-FFF2-40B4-BE49-F238E27FC236}">
                <a16:creationId xmlns:a16="http://schemas.microsoft.com/office/drawing/2014/main" id="{C252F29D-E61F-4140-B292-7B9DBDE1A5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252F4E-1CBA-4218-A7D9-C682AF3A9940}"/>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2399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F4F715-545B-4A8E-B05B-0CA269FB459D}"/>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3" name="Footer Placeholder 2">
            <a:extLst>
              <a:ext uri="{FF2B5EF4-FFF2-40B4-BE49-F238E27FC236}">
                <a16:creationId xmlns:a16="http://schemas.microsoft.com/office/drawing/2014/main" id="{44C4F4C1-6263-4220-B905-E3F9DEA24A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D5B1A0-6A6F-41CA-AB60-FE58DED40127}"/>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252052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CAC5-4678-4816-9C6C-64427EC02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DDEE61-9EC2-4DD3-9B1D-ADEFE05DA6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7065CD-5762-4FBD-80A0-EEEF4D2D5F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A5DAC1-444C-40AB-914D-E0052017D272}"/>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6" name="Footer Placeholder 5">
            <a:extLst>
              <a:ext uri="{FF2B5EF4-FFF2-40B4-BE49-F238E27FC236}">
                <a16:creationId xmlns:a16="http://schemas.microsoft.com/office/drawing/2014/main" id="{38798310-F04F-4F3A-B7BE-D1BF23C9E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68ECC7-E930-48BD-95BD-4FE4283F5733}"/>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7430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6B51-7675-4586-8C22-2981D0CB0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639DC-46C6-4A15-B4FC-1CC9441C4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453EE-F536-46D2-B603-5204BB2741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F137D5-C40B-40FA-8CBE-9E90731DFBC3}"/>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6" name="Footer Placeholder 5">
            <a:extLst>
              <a:ext uri="{FF2B5EF4-FFF2-40B4-BE49-F238E27FC236}">
                <a16:creationId xmlns:a16="http://schemas.microsoft.com/office/drawing/2014/main" id="{AC2F2F3F-EC80-4AE0-A787-8EC65BAFA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13A94-A47C-4AAF-904A-C5FB9B874AE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75006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D588-D608-4498-ABF4-C169630DCF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E5E26E-D214-461D-B98B-3A9365C5A2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13083-E572-4A86-8546-31AA73799694}"/>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5" name="Footer Placeholder 4">
            <a:extLst>
              <a:ext uri="{FF2B5EF4-FFF2-40B4-BE49-F238E27FC236}">
                <a16:creationId xmlns:a16="http://schemas.microsoft.com/office/drawing/2014/main" id="{56D8B19C-6CFD-4371-A4D8-583536FF3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0A332-C3E9-45F6-8C97-93396A92135F}"/>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859848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5DEF4-60D7-460C-9CD5-1B8C2D91D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FC781-7BED-4950-8838-41B16BB0F2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0C4EF-8914-4013-9EEA-45E0196F0F57}"/>
              </a:ext>
            </a:extLst>
          </p:cNvPr>
          <p:cNvSpPr>
            <a:spLocks noGrp="1"/>
          </p:cNvSpPr>
          <p:nvPr>
            <p:ph type="dt" sz="half" idx="10"/>
          </p:nvPr>
        </p:nvSpPr>
        <p:spPr/>
        <p:txBody>
          <a:bodyPr/>
          <a:lstStyle/>
          <a:p>
            <a:fld id="{4FE2217D-5644-4404-83D5-DBE30B35517B}" type="datetimeFigureOut">
              <a:rPr lang="en-GB" smtClean="0"/>
              <a:t>14/05/2023</a:t>
            </a:fld>
            <a:endParaRPr lang="en-GB"/>
          </a:p>
        </p:txBody>
      </p:sp>
      <p:sp>
        <p:nvSpPr>
          <p:cNvPr id="5" name="Footer Placeholder 4">
            <a:extLst>
              <a:ext uri="{FF2B5EF4-FFF2-40B4-BE49-F238E27FC236}">
                <a16:creationId xmlns:a16="http://schemas.microsoft.com/office/drawing/2014/main" id="{9261D093-C65E-4E91-9358-639B138A9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E245BE-9295-4FC9-B557-23EC23678FE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20991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C04D2E-66FC-4381-AF23-C3E3088949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E599B-2DA1-4E5E-9666-0E9C7D867F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89BCF-A20D-421C-856E-037DBCA6F5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E2217D-5644-4404-83D5-DBE30B35517B}" type="datetimeFigureOut">
              <a:rPr lang="en-GB" smtClean="0"/>
              <a:t>14/05/2023</a:t>
            </a:fld>
            <a:endParaRPr lang="en-GB"/>
          </a:p>
        </p:txBody>
      </p:sp>
      <p:sp>
        <p:nvSpPr>
          <p:cNvPr id="5" name="Footer Placeholder 4">
            <a:extLst>
              <a:ext uri="{FF2B5EF4-FFF2-40B4-BE49-F238E27FC236}">
                <a16:creationId xmlns:a16="http://schemas.microsoft.com/office/drawing/2014/main" id="{C6BCD2BD-A361-4CE1-96AA-87AB3FB264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B0AD4B-33DC-4093-839A-20D08B6A88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A3338-8ADF-4846-AA22-78C659BEC4C8}" type="slidenum">
              <a:rPr lang="en-GB" smtClean="0"/>
              <a:t>‹#›</a:t>
            </a:fld>
            <a:endParaRPr lang="en-GB"/>
          </a:p>
        </p:txBody>
      </p:sp>
    </p:spTree>
    <p:extLst>
      <p:ext uri="{BB962C8B-B14F-4D97-AF65-F5344CB8AC3E}">
        <p14:creationId xmlns:p14="http://schemas.microsoft.com/office/powerpoint/2010/main" val="704759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2AD16-CED9-48C3-AC4C-8C39ECFF0A8D}"/>
              </a:ext>
            </a:extLst>
          </p:cNvPr>
          <p:cNvSpPr>
            <a:spLocks noGrp="1"/>
          </p:cNvSpPr>
          <p:nvPr>
            <p:ph type="ctrTitle"/>
          </p:nvPr>
        </p:nvSpPr>
        <p:spPr/>
        <p:txBody>
          <a:bodyPr/>
          <a:lstStyle/>
          <a:p>
            <a:r>
              <a:rPr lang="en-GB" dirty="0"/>
              <a:t>Strategic Formation</a:t>
            </a:r>
          </a:p>
        </p:txBody>
      </p:sp>
      <p:sp>
        <p:nvSpPr>
          <p:cNvPr id="3" name="Subtitle 2">
            <a:extLst>
              <a:ext uri="{FF2B5EF4-FFF2-40B4-BE49-F238E27FC236}">
                <a16:creationId xmlns:a16="http://schemas.microsoft.com/office/drawing/2014/main" id="{677C4840-EFE3-41E8-8E3B-81D19AE62D70}"/>
              </a:ext>
            </a:extLst>
          </p:cNvPr>
          <p:cNvSpPr>
            <a:spLocks noGrp="1"/>
          </p:cNvSpPr>
          <p:nvPr>
            <p:ph type="subTitle" idx="1"/>
          </p:nvPr>
        </p:nvSpPr>
        <p:spPr/>
        <p:txBody>
          <a:bodyPr/>
          <a:lstStyle/>
          <a:p>
            <a:r>
              <a:rPr lang="en-GB" dirty="0"/>
              <a:t>Recap</a:t>
            </a:r>
          </a:p>
        </p:txBody>
      </p:sp>
    </p:spTree>
    <p:extLst>
      <p:ext uri="{BB962C8B-B14F-4D97-AF65-F5344CB8AC3E}">
        <p14:creationId xmlns:p14="http://schemas.microsoft.com/office/powerpoint/2010/main" val="1613174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a:extLst>
              <a:ext uri="{FF2B5EF4-FFF2-40B4-BE49-F238E27FC236}">
                <a16:creationId xmlns:a16="http://schemas.microsoft.com/office/drawing/2014/main" id="{117E2059-574E-49C1-BBCD-5B586DD35F3E}"/>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0243" name="Slide Number Placeholder 4">
            <a:extLst>
              <a:ext uri="{FF2B5EF4-FFF2-40B4-BE49-F238E27FC236}">
                <a16:creationId xmlns:a16="http://schemas.microsoft.com/office/drawing/2014/main" id="{09556E89-7875-4D45-AEB1-41925F8FC774}"/>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7FB3C2A8-9E01-4896-9454-8EA435828FBA}" type="slidenum">
              <a:rPr lang="en-GB" altLang="en-US" sz="1200">
                <a:latin typeface="Arial Black" panose="020B0A04020102020204" pitchFamily="34" charset="0"/>
              </a:rPr>
              <a:pPr>
                <a:spcBef>
                  <a:spcPct val="0"/>
                </a:spcBef>
                <a:buClrTx/>
                <a:buSzTx/>
                <a:buFontTx/>
                <a:buNone/>
              </a:pPr>
              <a:t>2</a:t>
            </a:fld>
            <a:endParaRPr lang="en-GB" altLang="en-US" sz="1200">
              <a:latin typeface="Arial Black" panose="020B0A04020102020204" pitchFamily="34" charset="0"/>
            </a:endParaRPr>
          </a:p>
        </p:txBody>
      </p:sp>
      <p:sp>
        <p:nvSpPr>
          <p:cNvPr id="10244" name="Rectangle 2">
            <a:extLst>
              <a:ext uri="{FF2B5EF4-FFF2-40B4-BE49-F238E27FC236}">
                <a16:creationId xmlns:a16="http://schemas.microsoft.com/office/drawing/2014/main" id="{A7E6222F-4D0E-4DBD-AF37-B877F8CEC2C0}"/>
              </a:ext>
            </a:extLst>
          </p:cNvPr>
          <p:cNvSpPr>
            <a:spLocks noGrp="1" noChangeArrowheads="1"/>
          </p:cNvSpPr>
          <p:nvPr>
            <p:ph type="title"/>
          </p:nvPr>
        </p:nvSpPr>
        <p:spPr/>
        <p:txBody>
          <a:bodyPr/>
          <a:lstStyle/>
          <a:p>
            <a:pPr eaLnBrk="1" hangingPunct="1"/>
            <a:r>
              <a:rPr lang="en-GB" altLang="en-US"/>
              <a:t>Deliberateness and Emergence</a:t>
            </a:r>
          </a:p>
        </p:txBody>
      </p:sp>
      <p:sp>
        <p:nvSpPr>
          <p:cNvPr id="10245" name="Rectangle 3">
            <a:extLst>
              <a:ext uri="{FF2B5EF4-FFF2-40B4-BE49-F238E27FC236}">
                <a16:creationId xmlns:a16="http://schemas.microsoft.com/office/drawing/2014/main" id="{4278EAAB-4C5B-4EE1-BB99-F7FE38692F4F}"/>
              </a:ext>
            </a:extLst>
          </p:cNvPr>
          <p:cNvSpPr>
            <a:spLocks noGrp="1" noChangeArrowheads="1"/>
          </p:cNvSpPr>
          <p:nvPr>
            <p:ph type="body" idx="1"/>
          </p:nvPr>
        </p:nvSpPr>
        <p:spPr/>
        <p:txBody>
          <a:bodyPr/>
          <a:lstStyle/>
          <a:p>
            <a:pPr eaLnBrk="1" hangingPunct="1">
              <a:buFont typeface="Wingdings" panose="05000000000000000000" pitchFamily="2" charset="2"/>
              <a:buNone/>
            </a:pPr>
            <a:r>
              <a:rPr lang="en-GB" altLang="en-US" dirty="0"/>
              <a:t>“The ability to foretell what is going to happen tomorrow, next week, next month and next year; and to have the ability afterwards to explain why it didn’t happen”</a:t>
            </a:r>
          </a:p>
          <a:p>
            <a:pPr eaLnBrk="1" hangingPunct="1">
              <a:buFont typeface="Wingdings" panose="05000000000000000000" pitchFamily="2" charset="2"/>
              <a:buNone/>
            </a:pPr>
            <a:r>
              <a:rPr lang="en-GB" altLang="en-US" dirty="0"/>
              <a:t>(Winston Churchill)</a:t>
            </a:r>
          </a:p>
          <a:p>
            <a:pPr eaLnBrk="1" hangingPunct="1">
              <a:buFont typeface="Wingdings" panose="05000000000000000000" pitchFamily="2" charset="2"/>
              <a:buNone/>
            </a:pPr>
            <a:r>
              <a:rPr lang="en-GB" altLang="en-US" sz="1600" dirty="0"/>
              <a:t>(De Wit &amp; Meyer  1992 p55)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2">
            <a:extLst>
              <a:ext uri="{FF2B5EF4-FFF2-40B4-BE49-F238E27FC236}">
                <a16:creationId xmlns:a16="http://schemas.microsoft.com/office/drawing/2014/main" id="{13EBA11E-74D5-489B-9609-CDA6A9BA4F3C}"/>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8195" name="Slide Number Placeholder 3">
            <a:extLst>
              <a:ext uri="{FF2B5EF4-FFF2-40B4-BE49-F238E27FC236}">
                <a16:creationId xmlns:a16="http://schemas.microsoft.com/office/drawing/2014/main" id="{37400322-4C34-4E47-AEDF-191AA82D0E2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A348BF3F-13CC-4DC9-86BD-2C895F89742E}" type="slidenum">
              <a:rPr lang="en-GB" altLang="en-US" sz="1200">
                <a:latin typeface="Arial Black" panose="020B0A04020102020204" pitchFamily="34" charset="0"/>
              </a:rPr>
              <a:pPr>
                <a:spcBef>
                  <a:spcPct val="0"/>
                </a:spcBef>
                <a:buClrTx/>
                <a:buSzTx/>
                <a:buFontTx/>
                <a:buNone/>
              </a:pPr>
              <a:t>3</a:t>
            </a:fld>
            <a:endParaRPr lang="en-GB" altLang="en-US" sz="1200">
              <a:latin typeface="Arial Black" panose="020B0A04020102020204" pitchFamily="34" charset="0"/>
            </a:endParaRPr>
          </a:p>
        </p:txBody>
      </p:sp>
      <p:sp>
        <p:nvSpPr>
          <p:cNvPr id="8196" name="Rectangle 2">
            <a:extLst>
              <a:ext uri="{FF2B5EF4-FFF2-40B4-BE49-F238E27FC236}">
                <a16:creationId xmlns:a16="http://schemas.microsoft.com/office/drawing/2014/main" id="{7ECBED72-B0C6-4F32-B285-6D22B69FFCFE}"/>
              </a:ext>
            </a:extLst>
          </p:cNvPr>
          <p:cNvSpPr>
            <a:spLocks noGrp="1" noChangeArrowheads="1"/>
          </p:cNvSpPr>
          <p:nvPr>
            <p:ph type="title"/>
          </p:nvPr>
        </p:nvSpPr>
        <p:spPr>
          <a:xfrm>
            <a:off x="2063750" y="1"/>
            <a:ext cx="8229600" cy="1052513"/>
          </a:xfrm>
        </p:spPr>
        <p:txBody>
          <a:bodyPr/>
          <a:lstStyle/>
          <a:p>
            <a:pPr eaLnBrk="1" hangingPunct="1"/>
            <a:r>
              <a:rPr lang="en-GB" altLang="en-US" dirty="0"/>
              <a:t>Strategy Formation Activities</a:t>
            </a:r>
          </a:p>
        </p:txBody>
      </p:sp>
      <p:sp>
        <p:nvSpPr>
          <p:cNvPr id="8197" name="Oval 5">
            <a:extLst>
              <a:ext uri="{FF2B5EF4-FFF2-40B4-BE49-F238E27FC236}">
                <a16:creationId xmlns:a16="http://schemas.microsoft.com/office/drawing/2014/main" id="{A4977CFB-CABC-415D-BB6B-C9EC02A0C953}"/>
              </a:ext>
            </a:extLst>
          </p:cNvPr>
          <p:cNvSpPr>
            <a:spLocks noChangeArrowheads="1"/>
          </p:cNvSpPr>
          <p:nvPr/>
        </p:nvSpPr>
        <p:spPr bwMode="auto">
          <a:xfrm>
            <a:off x="5951539" y="3500439"/>
            <a:ext cx="288925" cy="2873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198" name="Line 9">
            <a:extLst>
              <a:ext uri="{FF2B5EF4-FFF2-40B4-BE49-F238E27FC236}">
                <a16:creationId xmlns:a16="http://schemas.microsoft.com/office/drawing/2014/main" id="{0B998599-1095-40F2-9AAF-9DED19938CCC}"/>
              </a:ext>
            </a:extLst>
          </p:cNvPr>
          <p:cNvSpPr>
            <a:spLocks noChangeShapeType="1"/>
          </p:cNvSpPr>
          <p:nvPr/>
        </p:nvSpPr>
        <p:spPr bwMode="auto">
          <a:xfrm>
            <a:off x="6096000" y="1125538"/>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199" name="Line 10">
            <a:extLst>
              <a:ext uri="{FF2B5EF4-FFF2-40B4-BE49-F238E27FC236}">
                <a16:creationId xmlns:a16="http://schemas.microsoft.com/office/drawing/2014/main" id="{EC945FDD-57CE-4755-84C0-E5E341ADF891}"/>
              </a:ext>
            </a:extLst>
          </p:cNvPr>
          <p:cNvSpPr>
            <a:spLocks noChangeShapeType="1"/>
          </p:cNvSpPr>
          <p:nvPr/>
        </p:nvSpPr>
        <p:spPr bwMode="auto">
          <a:xfrm>
            <a:off x="6096000" y="3789363"/>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00" name="Rectangle 11">
            <a:extLst>
              <a:ext uri="{FF2B5EF4-FFF2-40B4-BE49-F238E27FC236}">
                <a16:creationId xmlns:a16="http://schemas.microsoft.com/office/drawing/2014/main" id="{DEAE18C1-58D5-4004-98B5-D76EBCAD8C3B}"/>
              </a:ext>
            </a:extLst>
          </p:cNvPr>
          <p:cNvSpPr>
            <a:spLocks noChangeArrowheads="1"/>
          </p:cNvSpPr>
          <p:nvPr/>
        </p:nvSpPr>
        <p:spPr bwMode="auto">
          <a:xfrm>
            <a:off x="364807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1" name="Rectangle 12">
            <a:extLst>
              <a:ext uri="{FF2B5EF4-FFF2-40B4-BE49-F238E27FC236}">
                <a16:creationId xmlns:a16="http://schemas.microsoft.com/office/drawing/2014/main" id="{492ECE2C-C75F-48A2-9906-34C151129ED6}"/>
              </a:ext>
            </a:extLst>
          </p:cNvPr>
          <p:cNvSpPr>
            <a:spLocks noChangeArrowheads="1"/>
          </p:cNvSpPr>
          <p:nvPr/>
        </p:nvSpPr>
        <p:spPr bwMode="auto">
          <a:xfrm>
            <a:off x="364807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2" name="Rectangle 13">
            <a:extLst>
              <a:ext uri="{FF2B5EF4-FFF2-40B4-BE49-F238E27FC236}">
                <a16:creationId xmlns:a16="http://schemas.microsoft.com/office/drawing/2014/main" id="{59B832DC-1F7C-4132-BCCB-65D2F54DD35D}"/>
              </a:ext>
            </a:extLst>
          </p:cNvPr>
          <p:cNvSpPr>
            <a:spLocks noChangeArrowheads="1"/>
          </p:cNvSpPr>
          <p:nvPr/>
        </p:nvSpPr>
        <p:spPr bwMode="auto">
          <a:xfrm>
            <a:off x="82565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3" name="Rectangle 14">
            <a:extLst>
              <a:ext uri="{FF2B5EF4-FFF2-40B4-BE49-F238E27FC236}">
                <a16:creationId xmlns:a16="http://schemas.microsoft.com/office/drawing/2014/main" id="{E4FD264A-536D-4FB9-BC07-E6A65DDA2078}"/>
              </a:ext>
            </a:extLst>
          </p:cNvPr>
          <p:cNvSpPr>
            <a:spLocks noChangeArrowheads="1"/>
          </p:cNvSpPr>
          <p:nvPr/>
        </p:nvSpPr>
        <p:spPr bwMode="auto">
          <a:xfrm>
            <a:off x="703262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4" name="Rectangle 15">
            <a:extLst>
              <a:ext uri="{FF2B5EF4-FFF2-40B4-BE49-F238E27FC236}">
                <a16:creationId xmlns:a16="http://schemas.microsoft.com/office/drawing/2014/main" id="{DDC84700-4EE7-4712-8E24-D3C9EE481D6A}"/>
              </a:ext>
            </a:extLst>
          </p:cNvPr>
          <p:cNvSpPr>
            <a:spLocks noChangeArrowheads="1"/>
          </p:cNvSpPr>
          <p:nvPr/>
        </p:nvSpPr>
        <p:spPr bwMode="auto">
          <a:xfrm>
            <a:off x="23510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5" name="Rectangle 16">
            <a:extLst>
              <a:ext uri="{FF2B5EF4-FFF2-40B4-BE49-F238E27FC236}">
                <a16:creationId xmlns:a16="http://schemas.microsoft.com/office/drawing/2014/main" id="{8EA098F6-B250-4C6A-8EC6-25A4263AC438}"/>
              </a:ext>
            </a:extLst>
          </p:cNvPr>
          <p:cNvSpPr>
            <a:spLocks noChangeArrowheads="1"/>
          </p:cNvSpPr>
          <p:nvPr/>
        </p:nvSpPr>
        <p:spPr bwMode="auto">
          <a:xfrm>
            <a:off x="2279650"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6" name="Rectangle 17">
            <a:extLst>
              <a:ext uri="{FF2B5EF4-FFF2-40B4-BE49-F238E27FC236}">
                <a16:creationId xmlns:a16="http://schemas.microsoft.com/office/drawing/2014/main" id="{E6FC2A72-4CA9-4CDA-9361-F87BE6218B19}"/>
              </a:ext>
            </a:extLst>
          </p:cNvPr>
          <p:cNvSpPr>
            <a:spLocks noChangeArrowheads="1"/>
          </p:cNvSpPr>
          <p:nvPr/>
        </p:nvSpPr>
        <p:spPr bwMode="auto">
          <a:xfrm>
            <a:off x="703262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7" name="Rectangle 18">
            <a:extLst>
              <a:ext uri="{FF2B5EF4-FFF2-40B4-BE49-F238E27FC236}">
                <a16:creationId xmlns:a16="http://schemas.microsoft.com/office/drawing/2014/main" id="{E51D5503-99BD-4453-BC6E-47768CC5D9B2}"/>
              </a:ext>
            </a:extLst>
          </p:cNvPr>
          <p:cNvSpPr>
            <a:spLocks noChangeArrowheads="1"/>
          </p:cNvSpPr>
          <p:nvPr/>
        </p:nvSpPr>
        <p:spPr bwMode="auto">
          <a:xfrm>
            <a:off x="8328025"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8" name="Line 19">
            <a:extLst>
              <a:ext uri="{FF2B5EF4-FFF2-40B4-BE49-F238E27FC236}">
                <a16:creationId xmlns:a16="http://schemas.microsoft.com/office/drawing/2014/main" id="{C78A15CC-310B-4170-AE42-5D7A8FCC3496}"/>
              </a:ext>
            </a:extLst>
          </p:cNvPr>
          <p:cNvSpPr>
            <a:spLocks noChangeShapeType="1"/>
          </p:cNvSpPr>
          <p:nvPr/>
        </p:nvSpPr>
        <p:spPr bwMode="auto">
          <a:xfrm flipH="1" flipV="1">
            <a:off x="4943475" y="2060576"/>
            <a:ext cx="1081088" cy="14398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9" name="Line 20">
            <a:extLst>
              <a:ext uri="{FF2B5EF4-FFF2-40B4-BE49-F238E27FC236}">
                <a16:creationId xmlns:a16="http://schemas.microsoft.com/office/drawing/2014/main" id="{1BCD3F93-59B9-42AB-8F3C-7915C4B2EE96}"/>
              </a:ext>
            </a:extLst>
          </p:cNvPr>
          <p:cNvSpPr>
            <a:spLocks noChangeShapeType="1"/>
          </p:cNvSpPr>
          <p:nvPr/>
        </p:nvSpPr>
        <p:spPr bwMode="auto">
          <a:xfrm flipH="1" flipV="1">
            <a:off x="4151314" y="2997201"/>
            <a:ext cx="18002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0" name="Line 21">
            <a:extLst>
              <a:ext uri="{FF2B5EF4-FFF2-40B4-BE49-F238E27FC236}">
                <a16:creationId xmlns:a16="http://schemas.microsoft.com/office/drawing/2014/main" id="{EF6C6BD1-6F82-4F19-BC17-469574537B4C}"/>
              </a:ext>
            </a:extLst>
          </p:cNvPr>
          <p:cNvSpPr>
            <a:spLocks noChangeShapeType="1"/>
          </p:cNvSpPr>
          <p:nvPr/>
        </p:nvSpPr>
        <p:spPr bwMode="auto">
          <a:xfrm flipH="1">
            <a:off x="4008438" y="3716339"/>
            <a:ext cx="19431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1" name="Line 23">
            <a:extLst>
              <a:ext uri="{FF2B5EF4-FFF2-40B4-BE49-F238E27FC236}">
                <a16:creationId xmlns:a16="http://schemas.microsoft.com/office/drawing/2014/main" id="{1C7E249D-281A-4616-97CF-14A17ECCC786}"/>
              </a:ext>
            </a:extLst>
          </p:cNvPr>
          <p:cNvSpPr>
            <a:spLocks noChangeShapeType="1"/>
          </p:cNvSpPr>
          <p:nvPr/>
        </p:nvSpPr>
        <p:spPr bwMode="auto">
          <a:xfrm flipH="1">
            <a:off x="4943475" y="3789363"/>
            <a:ext cx="1081088"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2" name="Line 24">
            <a:extLst>
              <a:ext uri="{FF2B5EF4-FFF2-40B4-BE49-F238E27FC236}">
                <a16:creationId xmlns:a16="http://schemas.microsoft.com/office/drawing/2014/main" id="{A77983AC-3DA6-4D97-937B-F85517ABC3B9}"/>
              </a:ext>
            </a:extLst>
          </p:cNvPr>
          <p:cNvSpPr>
            <a:spLocks noChangeShapeType="1"/>
          </p:cNvSpPr>
          <p:nvPr/>
        </p:nvSpPr>
        <p:spPr bwMode="auto">
          <a:xfrm flipV="1">
            <a:off x="6167439" y="1989138"/>
            <a:ext cx="865187" cy="15113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3" name="Line 25">
            <a:extLst>
              <a:ext uri="{FF2B5EF4-FFF2-40B4-BE49-F238E27FC236}">
                <a16:creationId xmlns:a16="http://schemas.microsoft.com/office/drawing/2014/main" id="{27CC9378-2340-4879-A28B-EA94481D9451}"/>
              </a:ext>
            </a:extLst>
          </p:cNvPr>
          <p:cNvSpPr>
            <a:spLocks noChangeShapeType="1"/>
          </p:cNvSpPr>
          <p:nvPr/>
        </p:nvSpPr>
        <p:spPr bwMode="auto">
          <a:xfrm flipV="1">
            <a:off x="6240464" y="2997201"/>
            <a:ext cx="15843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4" name="Line 26">
            <a:extLst>
              <a:ext uri="{FF2B5EF4-FFF2-40B4-BE49-F238E27FC236}">
                <a16:creationId xmlns:a16="http://schemas.microsoft.com/office/drawing/2014/main" id="{480507B5-FA88-4E9D-8292-49B0D5E2FCF9}"/>
              </a:ext>
            </a:extLst>
          </p:cNvPr>
          <p:cNvSpPr>
            <a:spLocks noChangeShapeType="1"/>
          </p:cNvSpPr>
          <p:nvPr/>
        </p:nvSpPr>
        <p:spPr bwMode="auto">
          <a:xfrm>
            <a:off x="6240463" y="3716339"/>
            <a:ext cx="17272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5" name="Line 27">
            <a:extLst>
              <a:ext uri="{FF2B5EF4-FFF2-40B4-BE49-F238E27FC236}">
                <a16:creationId xmlns:a16="http://schemas.microsoft.com/office/drawing/2014/main" id="{F6E58B43-27D5-4371-9255-D60840D55829}"/>
              </a:ext>
            </a:extLst>
          </p:cNvPr>
          <p:cNvSpPr>
            <a:spLocks noChangeShapeType="1"/>
          </p:cNvSpPr>
          <p:nvPr/>
        </p:nvSpPr>
        <p:spPr bwMode="auto">
          <a:xfrm>
            <a:off x="6167439" y="3789363"/>
            <a:ext cx="936625"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6" name="Text Box 28">
            <a:extLst>
              <a:ext uri="{FF2B5EF4-FFF2-40B4-BE49-F238E27FC236}">
                <a16:creationId xmlns:a16="http://schemas.microsoft.com/office/drawing/2014/main" id="{FB895ACC-6CAB-457D-9D44-0D8596957E36}"/>
              </a:ext>
            </a:extLst>
          </p:cNvPr>
          <p:cNvSpPr txBox="1">
            <a:spLocks noChangeArrowheads="1"/>
          </p:cNvSpPr>
          <p:nvPr/>
        </p:nvSpPr>
        <p:spPr bwMode="auto">
          <a:xfrm>
            <a:off x="3719513" y="1268414"/>
            <a:ext cx="12239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600"/>
              <a:t>Agenda setting</a:t>
            </a:r>
          </a:p>
        </p:txBody>
      </p:sp>
      <p:sp>
        <p:nvSpPr>
          <p:cNvPr id="8217" name="Text Box 29">
            <a:extLst>
              <a:ext uri="{FF2B5EF4-FFF2-40B4-BE49-F238E27FC236}">
                <a16:creationId xmlns:a16="http://schemas.microsoft.com/office/drawing/2014/main" id="{FCE6125E-4A5B-497D-8218-855274BC18AE}"/>
              </a:ext>
            </a:extLst>
          </p:cNvPr>
          <p:cNvSpPr txBox="1">
            <a:spLocks noChangeArrowheads="1"/>
          </p:cNvSpPr>
          <p:nvPr/>
        </p:nvSpPr>
        <p:spPr bwMode="auto">
          <a:xfrm>
            <a:off x="6888163" y="1341439"/>
            <a:ext cx="16557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External assessment</a:t>
            </a:r>
          </a:p>
        </p:txBody>
      </p:sp>
      <p:sp>
        <p:nvSpPr>
          <p:cNvPr id="8218" name="Text Box 31">
            <a:extLst>
              <a:ext uri="{FF2B5EF4-FFF2-40B4-BE49-F238E27FC236}">
                <a16:creationId xmlns:a16="http://schemas.microsoft.com/office/drawing/2014/main" id="{60C7388A-4821-4D22-B3D5-E37A1F5216D1}"/>
              </a:ext>
            </a:extLst>
          </p:cNvPr>
          <p:cNvSpPr txBox="1">
            <a:spLocks noChangeArrowheads="1"/>
          </p:cNvSpPr>
          <p:nvPr/>
        </p:nvSpPr>
        <p:spPr bwMode="auto">
          <a:xfrm>
            <a:off x="8183564" y="2636839"/>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Internal assessment</a:t>
            </a:r>
          </a:p>
        </p:txBody>
      </p:sp>
      <p:sp>
        <p:nvSpPr>
          <p:cNvPr id="8219" name="Text Box 32">
            <a:extLst>
              <a:ext uri="{FF2B5EF4-FFF2-40B4-BE49-F238E27FC236}">
                <a16:creationId xmlns:a16="http://schemas.microsoft.com/office/drawing/2014/main" id="{ECC3C892-636E-4B8E-9FE5-EB50E0BD174C}"/>
              </a:ext>
            </a:extLst>
          </p:cNvPr>
          <p:cNvSpPr txBox="1">
            <a:spLocks noChangeArrowheads="1"/>
          </p:cNvSpPr>
          <p:nvPr/>
        </p:nvSpPr>
        <p:spPr bwMode="auto">
          <a:xfrm>
            <a:off x="8183564" y="4292601"/>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generation</a:t>
            </a:r>
          </a:p>
        </p:txBody>
      </p:sp>
      <p:sp>
        <p:nvSpPr>
          <p:cNvPr id="8220" name="Text Box 33">
            <a:extLst>
              <a:ext uri="{FF2B5EF4-FFF2-40B4-BE49-F238E27FC236}">
                <a16:creationId xmlns:a16="http://schemas.microsoft.com/office/drawing/2014/main" id="{A34C5679-B47D-4E5B-86E5-E5A5BACE1A71}"/>
              </a:ext>
            </a:extLst>
          </p:cNvPr>
          <p:cNvSpPr txBox="1">
            <a:spLocks noChangeArrowheads="1"/>
          </p:cNvSpPr>
          <p:nvPr/>
        </p:nvSpPr>
        <p:spPr bwMode="auto">
          <a:xfrm>
            <a:off x="6959601" y="5445126"/>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selection</a:t>
            </a:r>
          </a:p>
        </p:txBody>
      </p:sp>
      <p:sp>
        <p:nvSpPr>
          <p:cNvPr id="8221" name="Text Box 34">
            <a:extLst>
              <a:ext uri="{FF2B5EF4-FFF2-40B4-BE49-F238E27FC236}">
                <a16:creationId xmlns:a16="http://schemas.microsoft.com/office/drawing/2014/main" id="{B4EFD8A7-3D71-47FF-A77B-19FEB27032C4}"/>
              </a:ext>
            </a:extLst>
          </p:cNvPr>
          <p:cNvSpPr txBox="1">
            <a:spLocks noChangeArrowheads="1"/>
          </p:cNvSpPr>
          <p:nvPr/>
        </p:nvSpPr>
        <p:spPr bwMode="auto">
          <a:xfrm>
            <a:off x="3719514" y="5445126"/>
            <a:ext cx="11509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Action taking</a:t>
            </a:r>
          </a:p>
        </p:txBody>
      </p:sp>
      <p:sp>
        <p:nvSpPr>
          <p:cNvPr id="8222" name="Text Box 35">
            <a:extLst>
              <a:ext uri="{FF2B5EF4-FFF2-40B4-BE49-F238E27FC236}">
                <a16:creationId xmlns:a16="http://schemas.microsoft.com/office/drawing/2014/main" id="{EA082AE5-0DF7-4970-8702-07CC82F3871A}"/>
              </a:ext>
            </a:extLst>
          </p:cNvPr>
          <p:cNvSpPr txBox="1">
            <a:spLocks noChangeArrowheads="1"/>
          </p:cNvSpPr>
          <p:nvPr/>
        </p:nvSpPr>
        <p:spPr bwMode="auto">
          <a:xfrm>
            <a:off x="2208213" y="4292601"/>
            <a:ext cx="14398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Performance control</a:t>
            </a:r>
          </a:p>
        </p:txBody>
      </p:sp>
      <p:sp>
        <p:nvSpPr>
          <p:cNvPr id="8223" name="Text Box 36">
            <a:extLst>
              <a:ext uri="{FF2B5EF4-FFF2-40B4-BE49-F238E27FC236}">
                <a16:creationId xmlns:a16="http://schemas.microsoft.com/office/drawing/2014/main" id="{DF44D24C-10A9-48C5-A175-4EC04F0B6F76}"/>
              </a:ext>
            </a:extLst>
          </p:cNvPr>
          <p:cNvSpPr txBox="1">
            <a:spLocks noChangeArrowheads="1"/>
          </p:cNvSpPr>
          <p:nvPr/>
        </p:nvSpPr>
        <p:spPr bwMode="auto">
          <a:xfrm>
            <a:off x="2279650" y="2636839"/>
            <a:ext cx="12969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Mission setting</a:t>
            </a:r>
          </a:p>
        </p:txBody>
      </p:sp>
      <p:sp>
        <p:nvSpPr>
          <p:cNvPr id="8224" name="Text Box 37">
            <a:extLst>
              <a:ext uri="{FF2B5EF4-FFF2-40B4-BE49-F238E27FC236}">
                <a16:creationId xmlns:a16="http://schemas.microsoft.com/office/drawing/2014/main" id="{678B1C52-5475-4140-8E8D-D501C17830B3}"/>
              </a:ext>
            </a:extLst>
          </p:cNvPr>
          <p:cNvSpPr txBox="1">
            <a:spLocks noChangeArrowheads="1"/>
          </p:cNvSpPr>
          <p:nvPr/>
        </p:nvSpPr>
        <p:spPr bwMode="auto">
          <a:xfrm>
            <a:off x="1703388" y="836613"/>
            <a:ext cx="25193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Identifying </a:t>
            </a:r>
          </a:p>
        </p:txBody>
      </p:sp>
      <p:sp>
        <p:nvSpPr>
          <p:cNvPr id="8225" name="Text Box 38">
            <a:extLst>
              <a:ext uri="{FF2B5EF4-FFF2-40B4-BE49-F238E27FC236}">
                <a16:creationId xmlns:a16="http://schemas.microsoft.com/office/drawing/2014/main" id="{BFDE243D-AAB3-4DB9-B915-DA712E2AD1A6}"/>
              </a:ext>
            </a:extLst>
          </p:cNvPr>
          <p:cNvSpPr txBox="1">
            <a:spLocks noChangeArrowheads="1"/>
          </p:cNvSpPr>
          <p:nvPr/>
        </p:nvSpPr>
        <p:spPr bwMode="auto">
          <a:xfrm>
            <a:off x="8688389" y="836613"/>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Diagnosing </a:t>
            </a:r>
          </a:p>
        </p:txBody>
      </p:sp>
      <p:sp>
        <p:nvSpPr>
          <p:cNvPr id="8226" name="Text Box 39">
            <a:extLst>
              <a:ext uri="{FF2B5EF4-FFF2-40B4-BE49-F238E27FC236}">
                <a16:creationId xmlns:a16="http://schemas.microsoft.com/office/drawing/2014/main" id="{E3A8FD20-B94B-45F6-8C26-26E0C9021308}"/>
              </a:ext>
            </a:extLst>
          </p:cNvPr>
          <p:cNvSpPr txBox="1">
            <a:spLocks noChangeArrowheads="1"/>
          </p:cNvSpPr>
          <p:nvPr/>
        </p:nvSpPr>
        <p:spPr bwMode="auto">
          <a:xfrm>
            <a:off x="8688388" y="6165851"/>
            <a:ext cx="1727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Conceiving</a:t>
            </a:r>
          </a:p>
        </p:txBody>
      </p:sp>
      <p:sp>
        <p:nvSpPr>
          <p:cNvPr id="8227" name="Text Box 40">
            <a:extLst>
              <a:ext uri="{FF2B5EF4-FFF2-40B4-BE49-F238E27FC236}">
                <a16:creationId xmlns:a16="http://schemas.microsoft.com/office/drawing/2014/main" id="{4929D063-56DA-43CB-A982-229AFA141DD2}"/>
              </a:ext>
            </a:extLst>
          </p:cNvPr>
          <p:cNvSpPr txBox="1">
            <a:spLocks noChangeArrowheads="1"/>
          </p:cNvSpPr>
          <p:nvPr/>
        </p:nvSpPr>
        <p:spPr bwMode="auto">
          <a:xfrm>
            <a:off x="1774826" y="6237288"/>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Realising</a:t>
            </a:r>
          </a:p>
        </p:txBody>
      </p:sp>
      <p:sp>
        <p:nvSpPr>
          <p:cNvPr id="8228" name="Line 42">
            <a:extLst>
              <a:ext uri="{FF2B5EF4-FFF2-40B4-BE49-F238E27FC236}">
                <a16:creationId xmlns:a16="http://schemas.microsoft.com/office/drawing/2014/main" id="{792357C8-CA73-4806-AE8C-58564B8F60DB}"/>
              </a:ext>
            </a:extLst>
          </p:cNvPr>
          <p:cNvSpPr>
            <a:spLocks noChangeShapeType="1"/>
          </p:cNvSpPr>
          <p:nvPr/>
        </p:nvSpPr>
        <p:spPr bwMode="auto">
          <a:xfrm flipH="1">
            <a:off x="2208214" y="3644900"/>
            <a:ext cx="3743325"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9" name="Line 43">
            <a:extLst>
              <a:ext uri="{FF2B5EF4-FFF2-40B4-BE49-F238E27FC236}">
                <a16:creationId xmlns:a16="http://schemas.microsoft.com/office/drawing/2014/main" id="{2A944B9B-E0AA-4348-9C5F-9F7AE4B22B59}"/>
              </a:ext>
            </a:extLst>
          </p:cNvPr>
          <p:cNvSpPr>
            <a:spLocks noChangeShapeType="1"/>
          </p:cNvSpPr>
          <p:nvPr/>
        </p:nvSpPr>
        <p:spPr bwMode="auto">
          <a:xfrm>
            <a:off x="6240464" y="3644900"/>
            <a:ext cx="367188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30" name="Line 44">
            <a:extLst>
              <a:ext uri="{FF2B5EF4-FFF2-40B4-BE49-F238E27FC236}">
                <a16:creationId xmlns:a16="http://schemas.microsoft.com/office/drawing/2014/main" id="{C5C5C67C-F5B7-48D9-BA15-4EB542E359BE}"/>
              </a:ext>
            </a:extLst>
          </p:cNvPr>
          <p:cNvSpPr>
            <a:spLocks noChangeShapeType="1"/>
          </p:cNvSpPr>
          <p:nvPr/>
        </p:nvSpPr>
        <p:spPr bwMode="auto">
          <a:xfrm flipV="1">
            <a:off x="2711450" y="3429001"/>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1" name="Line 45">
            <a:extLst>
              <a:ext uri="{FF2B5EF4-FFF2-40B4-BE49-F238E27FC236}">
                <a16:creationId xmlns:a16="http://schemas.microsoft.com/office/drawing/2014/main" id="{7A5CFB70-EE73-4FB9-8516-9118CB061550}"/>
              </a:ext>
            </a:extLst>
          </p:cNvPr>
          <p:cNvSpPr>
            <a:spLocks noChangeShapeType="1"/>
          </p:cNvSpPr>
          <p:nvPr/>
        </p:nvSpPr>
        <p:spPr bwMode="auto">
          <a:xfrm flipV="1">
            <a:off x="2927350" y="1916113"/>
            <a:ext cx="431800"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2" name="Line 46">
            <a:extLst>
              <a:ext uri="{FF2B5EF4-FFF2-40B4-BE49-F238E27FC236}">
                <a16:creationId xmlns:a16="http://schemas.microsoft.com/office/drawing/2014/main" id="{C5CBB826-5799-481E-B275-557E9D759734}"/>
              </a:ext>
            </a:extLst>
          </p:cNvPr>
          <p:cNvSpPr>
            <a:spLocks noChangeShapeType="1"/>
          </p:cNvSpPr>
          <p:nvPr/>
        </p:nvSpPr>
        <p:spPr bwMode="auto">
          <a:xfrm>
            <a:off x="5519738" y="1628775"/>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3" name="Line 47">
            <a:extLst>
              <a:ext uri="{FF2B5EF4-FFF2-40B4-BE49-F238E27FC236}">
                <a16:creationId xmlns:a16="http://schemas.microsoft.com/office/drawing/2014/main" id="{D3D2F9B7-2531-4920-A95A-670891C2E271}"/>
              </a:ext>
            </a:extLst>
          </p:cNvPr>
          <p:cNvSpPr>
            <a:spLocks noChangeShapeType="1"/>
          </p:cNvSpPr>
          <p:nvPr/>
        </p:nvSpPr>
        <p:spPr bwMode="auto">
          <a:xfrm>
            <a:off x="8543926" y="1844676"/>
            <a:ext cx="360363"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4" name="Line 48">
            <a:extLst>
              <a:ext uri="{FF2B5EF4-FFF2-40B4-BE49-F238E27FC236}">
                <a16:creationId xmlns:a16="http://schemas.microsoft.com/office/drawing/2014/main" id="{A4A49D62-6E0D-48FC-A408-C0E0EBAA5C52}"/>
              </a:ext>
            </a:extLst>
          </p:cNvPr>
          <p:cNvSpPr>
            <a:spLocks noChangeShapeType="1"/>
          </p:cNvSpPr>
          <p:nvPr/>
        </p:nvSpPr>
        <p:spPr bwMode="auto">
          <a:xfrm>
            <a:off x="9120188" y="3429001"/>
            <a:ext cx="0"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5" name="Line 49">
            <a:extLst>
              <a:ext uri="{FF2B5EF4-FFF2-40B4-BE49-F238E27FC236}">
                <a16:creationId xmlns:a16="http://schemas.microsoft.com/office/drawing/2014/main" id="{86CB3437-880C-48D6-90FD-17F549428880}"/>
              </a:ext>
            </a:extLst>
          </p:cNvPr>
          <p:cNvSpPr>
            <a:spLocks noChangeShapeType="1"/>
          </p:cNvSpPr>
          <p:nvPr/>
        </p:nvSpPr>
        <p:spPr bwMode="auto">
          <a:xfrm flipH="1">
            <a:off x="8543926" y="5013326"/>
            <a:ext cx="360363"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6" name="Line 50">
            <a:extLst>
              <a:ext uri="{FF2B5EF4-FFF2-40B4-BE49-F238E27FC236}">
                <a16:creationId xmlns:a16="http://schemas.microsoft.com/office/drawing/2014/main" id="{D5009747-7F77-41C7-9530-22FA320FD6A5}"/>
              </a:ext>
            </a:extLst>
          </p:cNvPr>
          <p:cNvSpPr>
            <a:spLocks noChangeShapeType="1"/>
          </p:cNvSpPr>
          <p:nvPr/>
        </p:nvSpPr>
        <p:spPr bwMode="auto">
          <a:xfrm flipH="1">
            <a:off x="5519738" y="5734050"/>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7" name="Line 51">
            <a:extLst>
              <a:ext uri="{FF2B5EF4-FFF2-40B4-BE49-F238E27FC236}">
                <a16:creationId xmlns:a16="http://schemas.microsoft.com/office/drawing/2014/main" id="{093565C6-77E8-4C11-8527-BFF8EAB12AED}"/>
              </a:ext>
            </a:extLst>
          </p:cNvPr>
          <p:cNvSpPr>
            <a:spLocks noChangeShapeType="1"/>
          </p:cNvSpPr>
          <p:nvPr/>
        </p:nvSpPr>
        <p:spPr bwMode="auto">
          <a:xfrm flipH="1" flipV="1">
            <a:off x="3071813" y="5084763"/>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C7F1D-532B-40FE-B6AC-C6FEBB1A2302}"/>
              </a:ext>
            </a:extLst>
          </p:cNvPr>
          <p:cNvSpPr>
            <a:spLocks noGrp="1"/>
          </p:cNvSpPr>
          <p:nvPr>
            <p:ph type="title"/>
          </p:nvPr>
        </p:nvSpPr>
        <p:spPr/>
        <p:txBody>
          <a:bodyPr/>
          <a:lstStyle/>
          <a:p>
            <a:r>
              <a:rPr lang="en-GB" altLang="en-US" dirty="0"/>
              <a:t>Strategy Formation Activities</a:t>
            </a:r>
            <a:endParaRPr lang="en-GB" dirty="0"/>
          </a:p>
        </p:txBody>
      </p:sp>
      <p:sp>
        <p:nvSpPr>
          <p:cNvPr id="3" name="Content Placeholder 2">
            <a:extLst>
              <a:ext uri="{FF2B5EF4-FFF2-40B4-BE49-F238E27FC236}">
                <a16:creationId xmlns:a16="http://schemas.microsoft.com/office/drawing/2014/main" id="{F95397D2-541D-499D-9F78-2E2A1776C80F}"/>
              </a:ext>
            </a:extLst>
          </p:cNvPr>
          <p:cNvSpPr>
            <a:spLocks noGrp="1"/>
          </p:cNvSpPr>
          <p:nvPr>
            <p:ph idx="1"/>
          </p:nvPr>
        </p:nvSpPr>
        <p:spPr/>
        <p:txBody>
          <a:bodyPr>
            <a:normAutofit fontScale="92500" lnSpcReduction="20000"/>
          </a:bodyPr>
          <a:lstStyle/>
          <a:p>
            <a:r>
              <a:rPr lang="en-GB" dirty="0"/>
              <a:t>When formulating a ‘Strategy’ the organisation can break these down into the following:</a:t>
            </a:r>
          </a:p>
          <a:p>
            <a:r>
              <a:rPr lang="en-GB" b="1" dirty="0"/>
              <a:t>Diagnosing Stage</a:t>
            </a:r>
          </a:p>
          <a:p>
            <a:r>
              <a:rPr lang="en-GB" dirty="0"/>
              <a:t>This is where internal and external analysis can be undertaken to establish what is happening in our internal environment using such models as SWOT analysis and external analysis through PESTLE analysis.</a:t>
            </a:r>
          </a:p>
          <a:p>
            <a:r>
              <a:rPr lang="en-GB" b="1" dirty="0"/>
              <a:t>Conceiving Stage</a:t>
            </a:r>
          </a:p>
          <a:p>
            <a:r>
              <a:rPr lang="en-GB" dirty="0"/>
              <a:t>This can then lead to information that allows the organisation to generate ‘different’ selection of options on the best way to achieve its aims and vision.</a:t>
            </a:r>
          </a:p>
          <a:p>
            <a:r>
              <a:rPr lang="en-GB" dirty="0"/>
              <a:t>They can choose make the option selection by running a ‘what if’ based evaluation of each option and examining the likely outcome. </a:t>
            </a:r>
          </a:p>
        </p:txBody>
      </p:sp>
    </p:spTree>
    <p:extLst>
      <p:ext uri="{BB962C8B-B14F-4D97-AF65-F5344CB8AC3E}">
        <p14:creationId xmlns:p14="http://schemas.microsoft.com/office/powerpoint/2010/main" val="280362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E58F-9E34-4558-B22D-72F2CC7EA672}"/>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5781785-97D7-491A-A86E-52324367265D}"/>
              </a:ext>
            </a:extLst>
          </p:cNvPr>
          <p:cNvSpPr>
            <a:spLocks noGrp="1"/>
          </p:cNvSpPr>
          <p:nvPr>
            <p:ph idx="1"/>
          </p:nvPr>
        </p:nvSpPr>
        <p:spPr/>
        <p:txBody>
          <a:bodyPr>
            <a:normAutofit fontScale="92500" lnSpcReduction="10000"/>
          </a:bodyPr>
          <a:lstStyle/>
          <a:p>
            <a:r>
              <a:rPr lang="en-GB" b="1" dirty="0"/>
              <a:t>Realising Stage</a:t>
            </a:r>
          </a:p>
          <a:p>
            <a:r>
              <a:rPr lang="en-GB" dirty="0"/>
              <a:t>At this point the organisation feels confident to use the analysis and option choice to take action- Decide what its strategy / strategic direction is going to be- Growth/Decline/Divestment etc.</a:t>
            </a:r>
          </a:p>
          <a:p>
            <a:r>
              <a:rPr lang="en-GB" dirty="0"/>
              <a:t> To ensure the strategy is meeting its intend goal performance targets/measurements need to be put in place- In a growth strategy achieve a 5% increase in market share within a 2 year period.</a:t>
            </a:r>
          </a:p>
          <a:p>
            <a:r>
              <a:rPr lang="en-GB" b="1" dirty="0"/>
              <a:t>Identifying Stage</a:t>
            </a:r>
          </a:p>
          <a:p>
            <a:r>
              <a:rPr lang="en-GB" dirty="0"/>
              <a:t>At this point the organisation needs to examine its current Mission and Agenda for the future.</a:t>
            </a:r>
          </a:p>
          <a:p>
            <a:r>
              <a:rPr lang="en-GB" dirty="0"/>
              <a:t>Has the organisation reached its intended strategic outcome?</a:t>
            </a:r>
          </a:p>
          <a:p>
            <a:endParaRPr lang="en-GB" dirty="0"/>
          </a:p>
          <a:p>
            <a:endParaRPr lang="en-GB" dirty="0"/>
          </a:p>
        </p:txBody>
      </p:sp>
    </p:spTree>
    <p:extLst>
      <p:ext uri="{BB962C8B-B14F-4D97-AF65-F5344CB8AC3E}">
        <p14:creationId xmlns:p14="http://schemas.microsoft.com/office/powerpoint/2010/main" val="1568659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2">
            <a:extLst>
              <a:ext uri="{FF2B5EF4-FFF2-40B4-BE49-F238E27FC236}">
                <a16:creationId xmlns:a16="http://schemas.microsoft.com/office/drawing/2014/main" id="{63BEA643-4658-4A99-A6BE-1D9A982783C7}"/>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1267" name="Slide Number Placeholder 3">
            <a:extLst>
              <a:ext uri="{FF2B5EF4-FFF2-40B4-BE49-F238E27FC236}">
                <a16:creationId xmlns:a16="http://schemas.microsoft.com/office/drawing/2014/main" id="{48EFE379-4B86-4287-9D70-E6540E8C8008}"/>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9C9A27DE-4F68-4C2C-87FF-E051D5ABC7D2}" type="slidenum">
              <a:rPr lang="en-GB" altLang="en-US" sz="1200">
                <a:latin typeface="Arial Black" panose="020B0A04020102020204" pitchFamily="34" charset="0"/>
              </a:rPr>
              <a:pPr>
                <a:spcBef>
                  <a:spcPct val="0"/>
                </a:spcBef>
                <a:buClrTx/>
                <a:buSzTx/>
                <a:buFontTx/>
                <a:buNone/>
              </a:pPr>
              <a:t>6</a:t>
            </a:fld>
            <a:endParaRPr lang="en-GB" altLang="en-US" sz="1200">
              <a:latin typeface="Arial Black" panose="020B0A04020102020204" pitchFamily="34" charset="0"/>
            </a:endParaRPr>
          </a:p>
        </p:txBody>
      </p:sp>
      <p:sp>
        <p:nvSpPr>
          <p:cNvPr id="11268" name="Rectangle 2">
            <a:extLst>
              <a:ext uri="{FF2B5EF4-FFF2-40B4-BE49-F238E27FC236}">
                <a16:creationId xmlns:a16="http://schemas.microsoft.com/office/drawing/2014/main" id="{D12B2943-3836-4183-9CBE-15257C06BB4F}"/>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1269" name="AutoShape 4">
            <a:extLst>
              <a:ext uri="{FF2B5EF4-FFF2-40B4-BE49-F238E27FC236}">
                <a16:creationId xmlns:a16="http://schemas.microsoft.com/office/drawing/2014/main" id="{25536398-4A2D-4797-8DA8-2C8AECDE291B}"/>
              </a:ext>
            </a:extLst>
          </p:cNvPr>
          <p:cNvSpPr>
            <a:spLocks noChangeArrowheads="1"/>
          </p:cNvSpPr>
          <p:nvPr/>
        </p:nvSpPr>
        <p:spPr bwMode="auto">
          <a:xfrm rot="1151603">
            <a:off x="1703389" y="1557338"/>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0" name="AutoShape 5">
            <a:extLst>
              <a:ext uri="{FF2B5EF4-FFF2-40B4-BE49-F238E27FC236}">
                <a16:creationId xmlns:a16="http://schemas.microsoft.com/office/drawing/2014/main" id="{379A75AC-A313-4FE9-AF32-274CCFD4A010}"/>
              </a:ext>
            </a:extLst>
          </p:cNvPr>
          <p:cNvSpPr>
            <a:spLocks noChangeArrowheads="1"/>
          </p:cNvSpPr>
          <p:nvPr/>
        </p:nvSpPr>
        <p:spPr bwMode="auto">
          <a:xfrm rot="1329588">
            <a:off x="4872039" y="2781301"/>
            <a:ext cx="2808287" cy="1223963"/>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1" name="AutoShape 6">
            <a:extLst>
              <a:ext uri="{FF2B5EF4-FFF2-40B4-BE49-F238E27FC236}">
                <a16:creationId xmlns:a16="http://schemas.microsoft.com/office/drawing/2014/main" id="{95551228-2693-4908-9ADE-0C1D617B4ED3}"/>
              </a:ext>
            </a:extLst>
          </p:cNvPr>
          <p:cNvSpPr>
            <a:spLocks noChangeArrowheads="1"/>
          </p:cNvSpPr>
          <p:nvPr/>
        </p:nvSpPr>
        <p:spPr bwMode="auto">
          <a:xfrm rot="1758929">
            <a:off x="7859714" y="4221163"/>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2" name="AutoShape 8">
            <a:extLst>
              <a:ext uri="{FF2B5EF4-FFF2-40B4-BE49-F238E27FC236}">
                <a16:creationId xmlns:a16="http://schemas.microsoft.com/office/drawing/2014/main" id="{A33C9E64-B690-45B5-92E1-31FCE6380DCA}"/>
              </a:ext>
            </a:extLst>
          </p:cNvPr>
          <p:cNvSpPr>
            <a:spLocks noChangeArrowheads="1"/>
          </p:cNvSpPr>
          <p:nvPr/>
        </p:nvSpPr>
        <p:spPr bwMode="auto">
          <a:xfrm rot="11251024">
            <a:off x="3863976" y="3429001"/>
            <a:ext cx="1800225" cy="2016125"/>
          </a:xfrm>
          <a:custGeom>
            <a:avLst/>
            <a:gdLst>
              <a:gd name="T0" fmla="*/ 105067882 w 21600"/>
              <a:gd name="T1" fmla="*/ 0 h 21600"/>
              <a:gd name="T2" fmla="*/ 105067882 w 21600"/>
              <a:gd name="T3" fmla="*/ 105922821 h 21600"/>
              <a:gd name="T4" fmla="*/ 22484810 w 21600"/>
              <a:gd name="T5" fmla="*/ 188183334 h 21600"/>
              <a:gd name="T6" fmla="*/ 150037502 w 21600"/>
              <a:gd name="T7" fmla="*/ 52961364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1273" name="Text Box 9">
            <a:extLst>
              <a:ext uri="{FF2B5EF4-FFF2-40B4-BE49-F238E27FC236}">
                <a16:creationId xmlns:a16="http://schemas.microsoft.com/office/drawing/2014/main" id="{45B4BC8C-B7E7-44F9-9D11-5DFED3F4B158}"/>
              </a:ext>
            </a:extLst>
          </p:cNvPr>
          <p:cNvSpPr txBox="1">
            <a:spLocks noChangeArrowheads="1"/>
          </p:cNvSpPr>
          <p:nvPr/>
        </p:nvSpPr>
        <p:spPr bwMode="auto">
          <a:xfrm rot="1053132">
            <a:off x="1774825" y="1989138"/>
            <a:ext cx="25923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Intended strategy</a:t>
            </a:r>
          </a:p>
        </p:txBody>
      </p:sp>
      <p:sp>
        <p:nvSpPr>
          <p:cNvPr id="11274" name="Text Box 10">
            <a:extLst>
              <a:ext uri="{FF2B5EF4-FFF2-40B4-BE49-F238E27FC236}">
                <a16:creationId xmlns:a16="http://schemas.microsoft.com/office/drawing/2014/main" id="{BE1D47D3-2C3C-40AD-AB00-46140DBD8B4A}"/>
              </a:ext>
            </a:extLst>
          </p:cNvPr>
          <p:cNvSpPr txBox="1">
            <a:spLocks noChangeArrowheads="1"/>
          </p:cNvSpPr>
          <p:nvPr/>
        </p:nvSpPr>
        <p:spPr bwMode="auto">
          <a:xfrm rot="1361954">
            <a:off x="4943475" y="3213101"/>
            <a:ext cx="23764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Deliberate strategy</a:t>
            </a:r>
          </a:p>
        </p:txBody>
      </p:sp>
      <p:sp>
        <p:nvSpPr>
          <p:cNvPr id="11275" name="Text Box 11">
            <a:extLst>
              <a:ext uri="{FF2B5EF4-FFF2-40B4-BE49-F238E27FC236}">
                <a16:creationId xmlns:a16="http://schemas.microsoft.com/office/drawing/2014/main" id="{84B902E7-3B11-4244-98DE-6337C9EAF4C5}"/>
              </a:ext>
            </a:extLst>
          </p:cNvPr>
          <p:cNvSpPr txBox="1">
            <a:spLocks noChangeArrowheads="1"/>
          </p:cNvSpPr>
          <p:nvPr/>
        </p:nvSpPr>
        <p:spPr bwMode="auto">
          <a:xfrm rot="1643102">
            <a:off x="7932738" y="4652963"/>
            <a:ext cx="27352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Realised strategy</a:t>
            </a:r>
          </a:p>
        </p:txBody>
      </p:sp>
      <p:sp>
        <p:nvSpPr>
          <p:cNvPr id="11276" name="Text Box 12">
            <a:extLst>
              <a:ext uri="{FF2B5EF4-FFF2-40B4-BE49-F238E27FC236}">
                <a16:creationId xmlns:a16="http://schemas.microsoft.com/office/drawing/2014/main" id="{887AF823-2686-4E75-876E-09DE3558C980}"/>
              </a:ext>
            </a:extLst>
          </p:cNvPr>
          <p:cNvSpPr txBox="1">
            <a:spLocks noChangeArrowheads="1"/>
          </p:cNvSpPr>
          <p:nvPr/>
        </p:nvSpPr>
        <p:spPr bwMode="auto">
          <a:xfrm>
            <a:off x="2208213" y="5013325"/>
            <a:ext cx="201771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Unrealised strategy</a:t>
            </a:r>
          </a:p>
        </p:txBody>
      </p:sp>
      <p:sp>
        <p:nvSpPr>
          <p:cNvPr id="11277" name="Text Box 13">
            <a:extLst>
              <a:ext uri="{FF2B5EF4-FFF2-40B4-BE49-F238E27FC236}">
                <a16:creationId xmlns:a16="http://schemas.microsoft.com/office/drawing/2014/main" id="{FDFD7D49-A3F3-4BDA-83D5-7D4CB3CE26FD}"/>
              </a:ext>
            </a:extLst>
          </p:cNvPr>
          <p:cNvSpPr txBox="1">
            <a:spLocks noChangeArrowheads="1"/>
          </p:cNvSpPr>
          <p:nvPr/>
        </p:nvSpPr>
        <p:spPr bwMode="auto">
          <a:xfrm>
            <a:off x="5232401" y="6381751"/>
            <a:ext cx="29511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Emergent strategy</a:t>
            </a:r>
          </a:p>
        </p:txBody>
      </p:sp>
      <p:sp>
        <p:nvSpPr>
          <p:cNvPr id="11278" name="Line 14">
            <a:extLst>
              <a:ext uri="{FF2B5EF4-FFF2-40B4-BE49-F238E27FC236}">
                <a16:creationId xmlns:a16="http://schemas.microsoft.com/office/drawing/2014/main" id="{A53D05F3-4366-4A58-BB0F-119FC04EBF64}"/>
              </a:ext>
            </a:extLst>
          </p:cNvPr>
          <p:cNvSpPr>
            <a:spLocks noChangeShapeType="1"/>
          </p:cNvSpPr>
          <p:nvPr/>
        </p:nvSpPr>
        <p:spPr bwMode="auto">
          <a:xfrm flipV="1">
            <a:off x="75358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9" name="Line 15">
            <a:extLst>
              <a:ext uri="{FF2B5EF4-FFF2-40B4-BE49-F238E27FC236}">
                <a16:creationId xmlns:a16="http://schemas.microsoft.com/office/drawing/2014/main" id="{0825D987-5D51-444F-8868-20F78856D37C}"/>
              </a:ext>
            </a:extLst>
          </p:cNvPr>
          <p:cNvSpPr>
            <a:spLocks noChangeShapeType="1"/>
          </p:cNvSpPr>
          <p:nvPr/>
        </p:nvSpPr>
        <p:spPr bwMode="auto">
          <a:xfrm flipV="1">
            <a:off x="7680326" y="48688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0" name="Line 16">
            <a:extLst>
              <a:ext uri="{FF2B5EF4-FFF2-40B4-BE49-F238E27FC236}">
                <a16:creationId xmlns:a16="http://schemas.microsoft.com/office/drawing/2014/main" id="{D32577A9-0198-4307-984D-0CD2F4AD6919}"/>
              </a:ext>
            </a:extLst>
          </p:cNvPr>
          <p:cNvSpPr>
            <a:spLocks noChangeShapeType="1"/>
          </p:cNvSpPr>
          <p:nvPr/>
        </p:nvSpPr>
        <p:spPr bwMode="auto">
          <a:xfrm flipV="1">
            <a:off x="68881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1" name="Line 17">
            <a:extLst>
              <a:ext uri="{FF2B5EF4-FFF2-40B4-BE49-F238E27FC236}">
                <a16:creationId xmlns:a16="http://schemas.microsoft.com/office/drawing/2014/main" id="{A80D634D-68F7-45CA-A721-89F637901C2C}"/>
              </a:ext>
            </a:extLst>
          </p:cNvPr>
          <p:cNvSpPr>
            <a:spLocks noChangeShapeType="1"/>
          </p:cNvSpPr>
          <p:nvPr/>
        </p:nvSpPr>
        <p:spPr bwMode="auto">
          <a:xfrm flipV="1">
            <a:off x="7248526"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2" name="Line 18">
            <a:extLst>
              <a:ext uri="{FF2B5EF4-FFF2-40B4-BE49-F238E27FC236}">
                <a16:creationId xmlns:a16="http://schemas.microsoft.com/office/drawing/2014/main" id="{837FEE46-3906-4213-A351-79103BA3B422}"/>
              </a:ext>
            </a:extLst>
          </p:cNvPr>
          <p:cNvSpPr>
            <a:spLocks noChangeShapeType="1"/>
          </p:cNvSpPr>
          <p:nvPr/>
        </p:nvSpPr>
        <p:spPr bwMode="auto">
          <a:xfrm flipV="1">
            <a:off x="69596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3" name="Line 19">
            <a:extLst>
              <a:ext uri="{FF2B5EF4-FFF2-40B4-BE49-F238E27FC236}">
                <a16:creationId xmlns:a16="http://schemas.microsoft.com/office/drawing/2014/main" id="{4290741E-C63A-460C-A0D8-ABBB61602FDB}"/>
              </a:ext>
            </a:extLst>
          </p:cNvPr>
          <p:cNvSpPr>
            <a:spLocks noChangeShapeType="1"/>
          </p:cNvSpPr>
          <p:nvPr/>
        </p:nvSpPr>
        <p:spPr bwMode="auto">
          <a:xfrm flipV="1">
            <a:off x="71755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4" name="Line 20">
            <a:extLst>
              <a:ext uri="{FF2B5EF4-FFF2-40B4-BE49-F238E27FC236}">
                <a16:creationId xmlns:a16="http://schemas.microsoft.com/office/drawing/2014/main" id="{5B41867C-26B4-41E1-B67D-B7FC81887BBC}"/>
              </a:ext>
            </a:extLst>
          </p:cNvPr>
          <p:cNvSpPr>
            <a:spLocks noChangeShapeType="1"/>
          </p:cNvSpPr>
          <p:nvPr/>
        </p:nvSpPr>
        <p:spPr bwMode="auto">
          <a:xfrm flipV="1">
            <a:off x="667226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5" name="Line 21">
            <a:extLst>
              <a:ext uri="{FF2B5EF4-FFF2-40B4-BE49-F238E27FC236}">
                <a16:creationId xmlns:a16="http://schemas.microsoft.com/office/drawing/2014/main" id="{F13EAC7C-4CCF-4ECD-9BE9-721198E12C90}"/>
              </a:ext>
            </a:extLst>
          </p:cNvPr>
          <p:cNvSpPr>
            <a:spLocks noChangeShapeType="1"/>
          </p:cNvSpPr>
          <p:nvPr/>
        </p:nvSpPr>
        <p:spPr bwMode="auto">
          <a:xfrm flipV="1">
            <a:off x="7391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6" name="Line 22">
            <a:extLst>
              <a:ext uri="{FF2B5EF4-FFF2-40B4-BE49-F238E27FC236}">
                <a16:creationId xmlns:a16="http://schemas.microsoft.com/office/drawing/2014/main" id="{568A2CFA-1FE2-4AF2-80C5-F9C7F85ACC82}"/>
              </a:ext>
            </a:extLst>
          </p:cNvPr>
          <p:cNvSpPr>
            <a:spLocks noChangeShapeType="1"/>
          </p:cNvSpPr>
          <p:nvPr/>
        </p:nvSpPr>
        <p:spPr bwMode="auto">
          <a:xfrm flipV="1">
            <a:off x="6240464"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7" name="Line 23">
            <a:extLst>
              <a:ext uri="{FF2B5EF4-FFF2-40B4-BE49-F238E27FC236}">
                <a16:creationId xmlns:a16="http://schemas.microsoft.com/office/drawing/2014/main" id="{36A5B608-7BBD-4478-A4AA-206AC9AA6CAE}"/>
              </a:ext>
            </a:extLst>
          </p:cNvPr>
          <p:cNvSpPr>
            <a:spLocks noChangeShapeType="1"/>
          </p:cNvSpPr>
          <p:nvPr/>
        </p:nvSpPr>
        <p:spPr bwMode="auto">
          <a:xfrm flipV="1">
            <a:off x="6959601"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8" name="Line 24">
            <a:extLst>
              <a:ext uri="{FF2B5EF4-FFF2-40B4-BE49-F238E27FC236}">
                <a16:creationId xmlns:a16="http://schemas.microsoft.com/office/drawing/2014/main" id="{D04BE61D-A52D-4123-9E51-B2FE190D515F}"/>
              </a:ext>
            </a:extLst>
          </p:cNvPr>
          <p:cNvSpPr>
            <a:spLocks noChangeShapeType="1"/>
          </p:cNvSpPr>
          <p:nvPr/>
        </p:nvSpPr>
        <p:spPr bwMode="auto">
          <a:xfrm flipV="1">
            <a:off x="6456364"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9" name="Line 25">
            <a:extLst>
              <a:ext uri="{FF2B5EF4-FFF2-40B4-BE49-F238E27FC236}">
                <a16:creationId xmlns:a16="http://schemas.microsoft.com/office/drawing/2014/main" id="{8D3206FC-47E6-4508-AEFF-54AFA62D191E}"/>
              </a:ext>
            </a:extLst>
          </p:cNvPr>
          <p:cNvSpPr>
            <a:spLocks noChangeShapeType="1"/>
          </p:cNvSpPr>
          <p:nvPr/>
        </p:nvSpPr>
        <p:spPr bwMode="auto">
          <a:xfrm flipV="1">
            <a:off x="5448301"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0" name="Line 26">
            <a:extLst>
              <a:ext uri="{FF2B5EF4-FFF2-40B4-BE49-F238E27FC236}">
                <a16:creationId xmlns:a16="http://schemas.microsoft.com/office/drawing/2014/main" id="{265A4819-E845-4F2E-B3F9-48AB833A2F06}"/>
              </a:ext>
            </a:extLst>
          </p:cNvPr>
          <p:cNvSpPr>
            <a:spLocks noChangeShapeType="1"/>
          </p:cNvSpPr>
          <p:nvPr/>
        </p:nvSpPr>
        <p:spPr bwMode="auto">
          <a:xfrm flipV="1">
            <a:off x="5232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1" name="Line 27">
            <a:extLst>
              <a:ext uri="{FF2B5EF4-FFF2-40B4-BE49-F238E27FC236}">
                <a16:creationId xmlns:a16="http://schemas.microsoft.com/office/drawing/2014/main" id="{99BD1432-4D63-4ECC-827F-6421F3E5425F}"/>
              </a:ext>
            </a:extLst>
          </p:cNvPr>
          <p:cNvSpPr>
            <a:spLocks noChangeShapeType="1"/>
          </p:cNvSpPr>
          <p:nvPr/>
        </p:nvSpPr>
        <p:spPr bwMode="auto">
          <a:xfrm flipV="1">
            <a:off x="371951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2" name="Line 28">
            <a:extLst>
              <a:ext uri="{FF2B5EF4-FFF2-40B4-BE49-F238E27FC236}">
                <a16:creationId xmlns:a16="http://schemas.microsoft.com/office/drawing/2014/main" id="{C145AE3E-235E-40D8-B19E-FEF309286716}"/>
              </a:ext>
            </a:extLst>
          </p:cNvPr>
          <p:cNvSpPr>
            <a:spLocks noChangeShapeType="1"/>
          </p:cNvSpPr>
          <p:nvPr/>
        </p:nvSpPr>
        <p:spPr bwMode="auto">
          <a:xfrm flipV="1">
            <a:off x="4511676" y="53736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3" name="Line 29">
            <a:extLst>
              <a:ext uri="{FF2B5EF4-FFF2-40B4-BE49-F238E27FC236}">
                <a16:creationId xmlns:a16="http://schemas.microsoft.com/office/drawing/2014/main" id="{AC1AEFBE-BFB3-4147-AFDF-0F85944B7408}"/>
              </a:ext>
            </a:extLst>
          </p:cNvPr>
          <p:cNvSpPr>
            <a:spLocks noChangeShapeType="1"/>
          </p:cNvSpPr>
          <p:nvPr/>
        </p:nvSpPr>
        <p:spPr bwMode="auto">
          <a:xfrm flipV="1">
            <a:off x="4800601"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4" name="Line 30">
            <a:extLst>
              <a:ext uri="{FF2B5EF4-FFF2-40B4-BE49-F238E27FC236}">
                <a16:creationId xmlns:a16="http://schemas.microsoft.com/office/drawing/2014/main" id="{A5ADB099-912D-4D72-9DCA-5F250B89B39B}"/>
              </a:ext>
            </a:extLst>
          </p:cNvPr>
          <p:cNvSpPr>
            <a:spLocks noChangeShapeType="1"/>
          </p:cNvSpPr>
          <p:nvPr/>
        </p:nvSpPr>
        <p:spPr bwMode="auto">
          <a:xfrm flipV="1">
            <a:off x="5664201" y="56610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5" name="Line 31">
            <a:extLst>
              <a:ext uri="{FF2B5EF4-FFF2-40B4-BE49-F238E27FC236}">
                <a16:creationId xmlns:a16="http://schemas.microsoft.com/office/drawing/2014/main" id="{45528919-43E2-4510-9383-7876A7435AA1}"/>
              </a:ext>
            </a:extLst>
          </p:cNvPr>
          <p:cNvSpPr>
            <a:spLocks noChangeShapeType="1"/>
          </p:cNvSpPr>
          <p:nvPr/>
        </p:nvSpPr>
        <p:spPr bwMode="auto">
          <a:xfrm flipV="1">
            <a:off x="6024564" y="5734050"/>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6" name="Line 32">
            <a:extLst>
              <a:ext uri="{FF2B5EF4-FFF2-40B4-BE49-F238E27FC236}">
                <a16:creationId xmlns:a16="http://schemas.microsoft.com/office/drawing/2014/main" id="{68A0EE71-35FD-4EAF-89B8-0F91D9E89472}"/>
              </a:ext>
            </a:extLst>
          </p:cNvPr>
          <p:cNvSpPr>
            <a:spLocks noChangeShapeType="1"/>
          </p:cNvSpPr>
          <p:nvPr/>
        </p:nvSpPr>
        <p:spPr bwMode="auto">
          <a:xfrm flipV="1">
            <a:off x="5591176"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a:extLst>
              <a:ext uri="{FF2B5EF4-FFF2-40B4-BE49-F238E27FC236}">
                <a16:creationId xmlns:a16="http://schemas.microsoft.com/office/drawing/2014/main" id="{4CB6A42B-73D4-4D40-B52F-E84069AFE326}"/>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2291" name="Slide Number Placeholder 5">
            <a:extLst>
              <a:ext uri="{FF2B5EF4-FFF2-40B4-BE49-F238E27FC236}">
                <a16:creationId xmlns:a16="http://schemas.microsoft.com/office/drawing/2014/main" id="{E691001C-ED1D-47E1-82DF-176636A298B9}"/>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2FB40BEC-74E4-4DD3-8958-A7343C541AAF}" type="slidenum">
              <a:rPr lang="en-GB" altLang="en-US" sz="1200">
                <a:latin typeface="Arial Black" panose="020B0A04020102020204" pitchFamily="34" charset="0"/>
              </a:rPr>
              <a:pPr>
                <a:spcBef>
                  <a:spcPct val="0"/>
                </a:spcBef>
                <a:buClrTx/>
                <a:buSzTx/>
                <a:buFontTx/>
                <a:buNone/>
              </a:pPr>
              <a:t>7</a:t>
            </a:fld>
            <a:endParaRPr lang="en-GB" altLang="en-US" sz="1200">
              <a:latin typeface="Arial Black" panose="020B0A04020102020204" pitchFamily="34" charset="0"/>
            </a:endParaRPr>
          </a:p>
        </p:txBody>
      </p:sp>
      <p:sp>
        <p:nvSpPr>
          <p:cNvPr id="12292" name="Rectangle 2">
            <a:extLst>
              <a:ext uri="{FF2B5EF4-FFF2-40B4-BE49-F238E27FC236}">
                <a16:creationId xmlns:a16="http://schemas.microsoft.com/office/drawing/2014/main" id="{8DAD203F-6AE4-4578-A064-A455EB86DB6D}"/>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2293" name="Rectangle 3">
            <a:extLst>
              <a:ext uri="{FF2B5EF4-FFF2-40B4-BE49-F238E27FC236}">
                <a16:creationId xmlns:a16="http://schemas.microsoft.com/office/drawing/2014/main" id="{4952BFBF-54B9-4D93-ACBE-55A3773FD15F}"/>
              </a:ext>
            </a:extLst>
          </p:cNvPr>
          <p:cNvSpPr>
            <a:spLocks noGrp="1" noChangeArrowheads="1"/>
          </p:cNvSpPr>
          <p:nvPr>
            <p:ph type="body" sz="half" idx="1"/>
          </p:nvPr>
        </p:nvSpPr>
        <p:spPr/>
        <p:txBody>
          <a:bodyPr/>
          <a:lstStyle/>
          <a:p>
            <a:pPr eaLnBrk="1" hangingPunct="1"/>
            <a:r>
              <a:rPr lang="en-GB" altLang="en-US"/>
              <a:t>Deliberate</a:t>
            </a:r>
          </a:p>
          <a:p>
            <a:pPr lvl="1" eaLnBrk="1" hangingPunct="1"/>
            <a:r>
              <a:rPr lang="en-GB" altLang="en-US" sz="2800"/>
              <a:t>Direction</a:t>
            </a:r>
          </a:p>
          <a:p>
            <a:pPr lvl="1" eaLnBrk="1" hangingPunct="1"/>
            <a:r>
              <a:rPr lang="en-GB" altLang="en-US" sz="2800"/>
              <a:t>Commitment</a:t>
            </a:r>
          </a:p>
          <a:p>
            <a:pPr lvl="1" eaLnBrk="1" hangingPunct="1"/>
            <a:r>
              <a:rPr lang="en-GB" altLang="en-US" sz="2800"/>
              <a:t>Co-ordination</a:t>
            </a:r>
          </a:p>
          <a:p>
            <a:pPr lvl="1" eaLnBrk="1" hangingPunct="1"/>
            <a:r>
              <a:rPr lang="en-GB" altLang="en-US" sz="2800"/>
              <a:t>Optimisation</a:t>
            </a:r>
          </a:p>
          <a:p>
            <a:pPr lvl="1" eaLnBrk="1" hangingPunct="1"/>
            <a:r>
              <a:rPr lang="en-GB" altLang="en-US" sz="2800"/>
              <a:t>Programming</a:t>
            </a:r>
          </a:p>
        </p:txBody>
      </p:sp>
      <p:sp>
        <p:nvSpPr>
          <p:cNvPr id="12294" name="Rectangle 4">
            <a:extLst>
              <a:ext uri="{FF2B5EF4-FFF2-40B4-BE49-F238E27FC236}">
                <a16:creationId xmlns:a16="http://schemas.microsoft.com/office/drawing/2014/main" id="{8957F6CE-4E56-48A2-9022-F27308A1D43E}"/>
              </a:ext>
            </a:extLst>
          </p:cNvPr>
          <p:cNvSpPr>
            <a:spLocks noGrp="1" noChangeArrowheads="1"/>
          </p:cNvSpPr>
          <p:nvPr>
            <p:ph type="body" sz="half" idx="2"/>
          </p:nvPr>
        </p:nvSpPr>
        <p:spPr/>
        <p:txBody>
          <a:bodyPr/>
          <a:lstStyle/>
          <a:p>
            <a:pPr eaLnBrk="1" hangingPunct="1"/>
            <a:r>
              <a:rPr lang="en-GB" altLang="en-US"/>
              <a:t>Emergent</a:t>
            </a:r>
          </a:p>
          <a:p>
            <a:pPr lvl="1" eaLnBrk="1" hangingPunct="1"/>
            <a:r>
              <a:rPr lang="en-GB" altLang="en-US" sz="2800"/>
              <a:t>Opportunism</a:t>
            </a:r>
          </a:p>
          <a:p>
            <a:pPr lvl="1" eaLnBrk="1" hangingPunct="1"/>
            <a:r>
              <a:rPr lang="en-GB" altLang="en-US" sz="2800"/>
              <a:t>Flexibility</a:t>
            </a:r>
          </a:p>
          <a:p>
            <a:pPr lvl="1" eaLnBrk="1" hangingPunct="1"/>
            <a:r>
              <a:rPr lang="en-GB" altLang="en-US" sz="2800"/>
              <a:t>Learning</a:t>
            </a:r>
          </a:p>
          <a:p>
            <a:pPr lvl="1" eaLnBrk="1" hangingPunct="1"/>
            <a:r>
              <a:rPr lang="en-GB" altLang="en-US" sz="2800"/>
              <a:t>Entrepreneurship</a:t>
            </a:r>
          </a:p>
          <a:p>
            <a:pPr lvl="1" eaLnBrk="1" hangingPunct="1"/>
            <a:r>
              <a:rPr lang="en-GB" altLang="en-US" sz="2800"/>
              <a:t>Support</a:t>
            </a:r>
          </a:p>
          <a:p>
            <a:pPr eaLnBrk="1" hangingPunct="1"/>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a:extLst>
              <a:ext uri="{FF2B5EF4-FFF2-40B4-BE49-F238E27FC236}">
                <a16:creationId xmlns:a16="http://schemas.microsoft.com/office/drawing/2014/main" id="{498343F6-E355-4FF5-85AF-76533AF655E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3315" name="Slide Number Placeholder 4">
            <a:extLst>
              <a:ext uri="{FF2B5EF4-FFF2-40B4-BE49-F238E27FC236}">
                <a16:creationId xmlns:a16="http://schemas.microsoft.com/office/drawing/2014/main" id="{99DDAA91-1D09-432A-B980-665F2F952EF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555B33DC-169E-4C88-925D-E35EF0E6F081}" type="slidenum">
              <a:rPr lang="en-GB" altLang="en-US" sz="1200">
                <a:latin typeface="Arial Black" panose="020B0A04020102020204" pitchFamily="34" charset="0"/>
              </a:rPr>
              <a:pPr>
                <a:spcBef>
                  <a:spcPct val="0"/>
                </a:spcBef>
                <a:buClrTx/>
                <a:buSzTx/>
                <a:buFontTx/>
                <a:buNone/>
              </a:pPr>
              <a:t>8</a:t>
            </a:fld>
            <a:endParaRPr lang="en-GB" altLang="en-US" sz="1200">
              <a:latin typeface="Arial Black" panose="020B0A04020102020204" pitchFamily="34" charset="0"/>
            </a:endParaRPr>
          </a:p>
        </p:txBody>
      </p:sp>
      <p:sp>
        <p:nvSpPr>
          <p:cNvPr id="13316" name="Rectangle 2">
            <a:extLst>
              <a:ext uri="{FF2B5EF4-FFF2-40B4-BE49-F238E27FC236}">
                <a16:creationId xmlns:a16="http://schemas.microsoft.com/office/drawing/2014/main" id="{EF11DC13-A8B2-4F73-BE9D-AAD799E31208}"/>
              </a:ext>
            </a:extLst>
          </p:cNvPr>
          <p:cNvSpPr>
            <a:spLocks noGrp="1" noChangeArrowheads="1"/>
          </p:cNvSpPr>
          <p:nvPr>
            <p:ph type="title"/>
          </p:nvPr>
        </p:nvSpPr>
        <p:spPr>
          <a:xfrm>
            <a:off x="1981200" y="457200"/>
            <a:ext cx="8686800" cy="1371600"/>
          </a:xfrm>
        </p:spPr>
        <p:txBody>
          <a:bodyPr/>
          <a:lstStyle/>
          <a:p>
            <a:pPr eaLnBrk="1" hangingPunct="1"/>
            <a:r>
              <a:rPr lang="en-GB" altLang="en-US" sz="4000"/>
              <a:t>Perspectives on Strategy Formation</a:t>
            </a:r>
          </a:p>
        </p:txBody>
      </p:sp>
      <p:sp>
        <p:nvSpPr>
          <p:cNvPr id="13317" name="Rectangle 3">
            <a:extLst>
              <a:ext uri="{FF2B5EF4-FFF2-40B4-BE49-F238E27FC236}">
                <a16:creationId xmlns:a16="http://schemas.microsoft.com/office/drawing/2014/main" id="{0506BF19-D113-4ED2-B32E-06B708129ABE}"/>
              </a:ext>
            </a:extLst>
          </p:cNvPr>
          <p:cNvSpPr>
            <a:spLocks noGrp="1" noChangeArrowheads="1"/>
          </p:cNvSpPr>
          <p:nvPr>
            <p:ph type="body" idx="1"/>
          </p:nvPr>
        </p:nvSpPr>
        <p:spPr>
          <a:xfrm>
            <a:off x="1992313" y="1700213"/>
            <a:ext cx="8229600" cy="4616450"/>
          </a:xfrm>
        </p:spPr>
        <p:txBody>
          <a:bodyPr/>
          <a:lstStyle/>
          <a:p>
            <a:pPr eaLnBrk="1" hangingPunct="1"/>
            <a:r>
              <a:rPr lang="en-GB" altLang="en-US"/>
              <a:t>Strategic planning</a:t>
            </a:r>
          </a:p>
          <a:p>
            <a:pPr lvl="1" eaLnBrk="1" hangingPunct="1"/>
            <a:r>
              <a:rPr lang="en-GB" altLang="en-US"/>
              <a:t>Strategies should be deliberately planned and executed</a:t>
            </a:r>
          </a:p>
          <a:p>
            <a:pPr lvl="1" eaLnBrk="1" hangingPunct="1"/>
            <a:r>
              <a:rPr lang="en-GB" altLang="en-US"/>
              <a:t>Systematic, orderly, consistent and logical reasoning</a:t>
            </a:r>
          </a:p>
          <a:p>
            <a:pPr eaLnBrk="1" hangingPunct="1"/>
            <a:r>
              <a:rPr lang="en-GB" altLang="en-US"/>
              <a:t>Strategic incrementalism</a:t>
            </a:r>
          </a:p>
          <a:p>
            <a:pPr lvl="1" eaLnBrk="1" hangingPunct="1"/>
            <a:r>
              <a:rPr lang="en-GB" altLang="en-US"/>
              <a:t>Strategies emerge over time</a:t>
            </a:r>
          </a:p>
          <a:p>
            <a:pPr lvl="1" eaLnBrk="1" hangingPunct="1"/>
            <a:r>
              <a:rPr lang="en-GB" altLang="en-US"/>
              <a:t>A process of innovation and organisational development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8799-A6E2-4971-A16E-12641F72AB5E}"/>
              </a:ext>
            </a:extLst>
          </p:cNvPr>
          <p:cNvSpPr>
            <a:spLocks noGrp="1"/>
          </p:cNvSpPr>
          <p:nvPr>
            <p:ph type="title"/>
          </p:nvPr>
        </p:nvSpPr>
        <p:spPr/>
        <p:txBody>
          <a:bodyPr/>
          <a:lstStyle/>
          <a:p>
            <a:r>
              <a:rPr lang="en-GB" dirty="0"/>
              <a:t>Diagnosing the Environment</a:t>
            </a:r>
          </a:p>
        </p:txBody>
      </p:sp>
      <p:sp>
        <p:nvSpPr>
          <p:cNvPr id="3" name="Content Placeholder 2">
            <a:extLst>
              <a:ext uri="{FF2B5EF4-FFF2-40B4-BE49-F238E27FC236}">
                <a16:creationId xmlns:a16="http://schemas.microsoft.com/office/drawing/2014/main" id="{C5420146-7928-4A57-BE25-A619AAE7B771}"/>
              </a:ext>
            </a:extLst>
          </p:cNvPr>
          <p:cNvSpPr>
            <a:spLocks noGrp="1"/>
          </p:cNvSpPr>
          <p:nvPr>
            <p:ph idx="1"/>
          </p:nvPr>
        </p:nvSpPr>
        <p:spPr/>
        <p:txBody>
          <a:bodyPr/>
          <a:lstStyle/>
          <a:p>
            <a:r>
              <a:rPr lang="en-GB" dirty="0"/>
              <a:t>We have already stated that useful diagnosis tools are SWOT and PESTLE however an organisation needs to secure further information for its strategic analysis before deciding on option formulation and choices:</a:t>
            </a:r>
          </a:p>
          <a:p>
            <a:r>
              <a:rPr lang="en-GB" dirty="0"/>
              <a:t>Porter’s Five Forces is one model that helps the organisation analyse and evaluate further information on its- suppliers and buyers to ascertain what is happening in the market and where the power lies.</a:t>
            </a:r>
          </a:p>
          <a:p>
            <a:r>
              <a:rPr lang="en-GB" dirty="0"/>
              <a:t>This will assist the formulation of a ‘Market Strategy’</a:t>
            </a:r>
          </a:p>
          <a:p>
            <a:endParaRPr lang="en-GB" dirty="0"/>
          </a:p>
        </p:txBody>
      </p:sp>
    </p:spTree>
    <p:extLst>
      <p:ext uri="{BB962C8B-B14F-4D97-AF65-F5344CB8AC3E}">
        <p14:creationId xmlns:p14="http://schemas.microsoft.com/office/powerpoint/2010/main" val="812335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Strategy School</a:t>
            </a:r>
            <a:endParaRPr lang="en-GB"/>
          </a:p>
        </p:txBody>
      </p:sp>
      <p:sp>
        <p:nvSpPr>
          <p:cNvPr id="6" name="Slide Number Placeholder 5"/>
          <p:cNvSpPr>
            <a:spLocks noGrp="1"/>
          </p:cNvSpPr>
          <p:nvPr>
            <p:ph type="sldNum" sz="quarter" idx="12"/>
          </p:nvPr>
        </p:nvSpPr>
        <p:spPr/>
        <p:txBody>
          <a:bodyPr/>
          <a:lstStyle/>
          <a:p>
            <a:fld id="{BEAEDE17-2780-4E16-B114-30269022E966}" type="slidenum">
              <a:rPr lang="en-GB"/>
              <a:pPr/>
              <a:t>10</a:t>
            </a:fld>
            <a:endParaRPr lang="en-GB"/>
          </a:p>
        </p:txBody>
      </p:sp>
      <p:sp>
        <p:nvSpPr>
          <p:cNvPr id="89090" name="AutoShape 2"/>
          <p:cNvSpPr>
            <a:spLocks noGrp="1" noChangeArrowheads="1"/>
          </p:cNvSpPr>
          <p:nvPr>
            <p:ph type="title"/>
          </p:nvPr>
        </p:nvSpPr>
        <p:spPr/>
        <p:txBody>
          <a:bodyPr/>
          <a:lstStyle/>
          <a:p>
            <a:r>
              <a:rPr lang="en-GB" dirty="0"/>
              <a:t>Five Forces Framework</a:t>
            </a:r>
          </a:p>
        </p:txBody>
      </p:sp>
      <p:sp>
        <p:nvSpPr>
          <p:cNvPr id="89091" name="Rectangle 3"/>
          <p:cNvSpPr>
            <a:spLocks noGrp="1" noChangeArrowheads="1"/>
          </p:cNvSpPr>
          <p:nvPr>
            <p:ph type="body" idx="1"/>
          </p:nvPr>
        </p:nvSpPr>
        <p:spPr/>
        <p:txBody>
          <a:bodyPr/>
          <a:lstStyle/>
          <a:p>
            <a:pPr algn="ctr">
              <a:buFont typeface="Wingdings" pitchFamily="2" charset="2"/>
              <a:buNone/>
            </a:pPr>
            <a:r>
              <a:rPr lang="en-GB" sz="3600"/>
              <a:t>It helps identify the sources of competition in an industry</a:t>
            </a:r>
          </a:p>
          <a:p>
            <a:pPr>
              <a:buFont typeface="Wingdings" pitchFamily="2" charset="2"/>
              <a:buNone/>
            </a:pPr>
            <a:r>
              <a:rPr lang="en-GB"/>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89090"/>
                                        </p:tgtEl>
                                        <p:attrNameLst>
                                          <p:attrName>style.visibility</p:attrName>
                                        </p:attrNameLst>
                                      </p:cBhvr>
                                      <p:to>
                                        <p:strVal val="visible"/>
                                      </p:to>
                                    </p:set>
                                    <p:animEffect transition="in" filter="fade">
                                      <p:cBhvr>
                                        <p:cTn id="7" dur="1000">
                                          <p:stCondLst>
                                            <p:cond delay="0"/>
                                          </p:stCondLst>
                                        </p:cTn>
                                        <p:tgtEl>
                                          <p:spTgt spid="890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89091">
                                            <p:txEl>
                                              <p:pRg st="0" end="0"/>
                                            </p:txEl>
                                          </p:spTgt>
                                        </p:tgtEl>
                                        <p:attrNameLst>
                                          <p:attrName>style.visibility</p:attrName>
                                        </p:attrNameLst>
                                      </p:cBhvr>
                                      <p:to>
                                        <p:strVal val="visible"/>
                                      </p:to>
                                    </p:set>
                                    <p:animEffect transition="in" filter="fade">
                                      <p:cBhvr>
                                        <p:cTn id="12" dur="500">
                                          <p:stCondLst>
                                            <p:cond delay="0"/>
                                          </p:stCondLst>
                                        </p:cTn>
                                        <p:tgtEl>
                                          <p:spTgt spid="890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p:bldP spid="89091"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9"/>
          <p:cNvSpPr>
            <a:spLocks noGrp="1" noChangeArrowheads="1"/>
          </p:cNvSpPr>
          <p:nvPr>
            <p:ph type="dt" sz="quarter"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sz="14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US"/>
              <a:t>Strategy School</a:t>
            </a:r>
            <a:endParaRPr lang="en-GB"/>
          </a:p>
        </p:txBody>
      </p:sp>
      <p:sp>
        <p:nvSpPr>
          <p:cNvPr id="23" name="Rectangle 11"/>
          <p:cNvSpPr>
            <a:spLocks noGrp="1" noChangeArrowheads="1"/>
          </p:cNvSpPr>
          <p:nvPr>
            <p:ph type="sldNum" sz="quarter" idx="4"/>
          </p:nvPr>
        </p:nvSpPr>
        <p:spPr bwMode="auto">
          <a:xfrm>
            <a:off x="76200" y="6248400"/>
            <a:ext cx="587375" cy="4889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l" rtl="0" fontAlgn="base">
              <a:spcBef>
                <a:spcPct val="0"/>
              </a:spcBef>
              <a:spcAft>
                <a:spcPct val="0"/>
              </a:spcAft>
              <a:defRPr sz="2600" b="1"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6939BC80-CA8C-4E18-88CA-308A8BF0CAA8}" type="slidenum">
              <a:rPr lang="en-GB" smtClean="0"/>
              <a:pPr/>
              <a:t>11</a:t>
            </a:fld>
            <a:endParaRPr lang="en-GB"/>
          </a:p>
        </p:txBody>
      </p:sp>
      <p:sp>
        <p:nvSpPr>
          <p:cNvPr id="8194" name="Oval 2"/>
          <p:cNvSpPr>
            <a:spLocks noChangeArrowheads="1"/>
          </p:cNvSpPr>
          <p:nvPr/>
        </p:nvSpPr>
        <p:spPr bwMode="auto">
          <a:xfrm>
            <a:off x="3816350" y="1138238"/>
            <a:ext cx="4584700" cy="4578350"/>
          </a:xfrm>
          <a:prstGeom prst="ellipse">
            <a:avLst/>
          </a:prstGeom>
          <a:solidFill>
            <a:srgbClr val="E5EBFF"/>
          </a:solidFill>
          <a:ln w="12700">
            <a:solidFill>
              <a:srgbClr val="001A6B"/>
            </a:solidFill>
            <a:round/>
            <a:headEnd/>
            <a:tailEnd/>
          </a:ln>
          <a:effectLst/>
        </p:spPr>
        <p:txBody>
          <a:bodyPr wrap="none" anchor="ctr"/>
          <a:lstStyle/>
          <a:p>
            <a:endParaRPr lang="en-US"/>
          </a:p>
        </p:txBody>
      </p:sp>
      <p:sp>
        <p:nvSpPr>
          <p:cNvPr id="8195" name="Oval 3"/>
          <p:cNvSpPr>
            <a:spLocks noChangeArrowheads="1"/>
          </p:cNvSpPr>
          <p:nvPr/>
        </p:nvSpPr>
        <p:spPr bwMode="auto">
          <a:xfrm>
            <a:off x="5346700" y="2678113"/>
            <a:ext cx="1498600" cy="1498600"/>
          </a:xfrm>
          <a:prstGeom prst="ellipse">
            <a:avLst/>
          </a:prstGeom>
          <a:noFill/>
          <a:ln w="25400">
            <a:solidFill>
              <a:srgbClr val="001A6B"/>
            </a:solidFill>
            <a:round/>
            <a:headEnd/>
            <a:tailEnd/>
          </a:ln>
          <a:effectLst/>
        </p:spPr>
        <p:txBody>
          <a:bodyPr wrap="none" anchor="ctr"/>
          <a:lstStyle/>
          <a:p>
            <a:endParaRPr lang="en-US"/>
          </a:p>
        </p:txBody>
      </p:sp>
      <p:sp>
        <p:nvSpPr>
          <p:cNvPr id="8196" name="Rectangle 4"/>
          <p:cNvSpPr>
            <a:spLocks noChangeArrowheads="1"/>
          </p:cNvSpPr>
          <p:nvPr/>
        </p:nvSpPr>
        <p:spPr bwMode="auto">
          <a:xfrm>
            <a:off x="5334000" y="1301750"/>
            <a:ext cx="1524000" cy="643766"/>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Potential entrants</a:t>
            </a:r>
          </a:p>
        </p:txBody>
      </p:sp>
      <p:sp>
        <p:nvSpPr>
          <p:cNvPr id="8197" name="Rectangle 5"/>
          <p:cNvSpPr>
            <a:spLocks noChangeArrowheads="1"/>
          </p:cNvSpPr>
          <p:nvPr/>
        </p:nvSpPr>
        <p:spPr bwMode="auto">
          <a:xfrm>
            <a:off x="5200650" y="1846263"/>
            <a:ext cx="104775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entrants</a:t>
            </a:r>
          </a:p>
        </p:txBody>
      </p:sp>
      <p:sp>
        <p:nvSpPr>
          <p:cNvPr id="8198" name="Rectangle 6"/>
          <p:cNvSpPr>
            <a:spLocks noChangeArrowheads="1"/>
          </p:cNvSpPr>
          <p:nvPr/>
        </p:nvSpPr>
        <p:spPr bwMode="auto">
          <a:xfrm>
            <a:off x="7467601" y="3276600"/>
            <a:ext cx="982663" cy="363538"/>
          </a:xfrm>
          <a:prstGeom prst="rect">
            <a:avLst/>
          </a:prstGeom>
          <a:noFill/>
          <a:ln w="12700">
            <a:noFill/>
            <a:miter lim="800000"/>
            <a:headEnd/>
            <a:tailEnd/>
          </a:ln>
          <a:effectLst/>
        </p:spPr>
        <p:txBody>
          <a:bodyPr lIns="90488" tIns="44450" rIns="90488" bIns="44450">
            <a:spAutoFit/>
          </a:bodyPr>
          <a:lstStyle/>
          <a:p>
            <a:pPr algn="r" eaLnBrk="0" hangingPunct="0">
              <a:spcBef>
                <a:spcPct val="50000"/>
              </a:spcBef>
            </a:pPr>
            <a:r>
              <a:rPr lang="en-GB" b="1">
                <a:latin typeface="Times New Roman" pitchFamily="18" charset="0"/>
              </a:rPr>
              <a:t>Buyers</a:t>
            </a:r>
          </a:p>
        </p:txBody>
      </p:sp>
      <p:sp>
        <p:nvSpPr>
          <p:cNvPr id="8199" name="Rectangle 7"/>
          <p:cNvSpPr>
            <a:spLocks noChangeArrowheads="1"/>
          </p:cNvSpPr>
          <p:nvPr/>
        </p:nvSpPr>
        <p:spPr bwMode="auto">
          <a:xfrm>
            <a:off x="3733800" y="3276600"/>
            <a:ext cx="1123950" cy="363538"/>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b="1">
                <a:latin typeface="Times New Roman" pitchFamily="18" charset="0"/>
              </a:rPr>
              <a:t>Suppliers</a:t>
            </a:r>
          </a:p>
        </p:txBody>
      </p:sp>
      <p:sp>
        <p:nvSpPr>
          <p:cNvPr id="8200" name="Rectangle 8"/>
          <p:cNvSpPr>
            <a:spLocks noChangeArrowheads="1"/>
          </p:cNvSpPr>
          <p:nvPr/>
        </p:nvSpPr>
        <p:spPr bwMode="auto">
          <a:xfrm>
            <a:off x="4143376" y="3562350"/>
            <a:ext cx="1089025"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latin typeface="Times New Roman" pitchFamily="18" charset="0"/>
              </a:rPr>
              <a:t>Bargaining power</a:t>
            </a:r>
          </a:p>
        </p:txBody>
      </p:sp>
      <p:sp>
        <p:nvSpPr>
          <p:cNvPr id="8201" name="Rectangle 9"/>
          <p:cNvSpPr>
            <a:spLocks noChangeArrowheads="1"/>
          </p:cNvSpPr>
          <p:nvPr/>
        </p:nvSpPr>
        <p:spPr bwMode="auto">
          <a:xfrm>
            <a:off x="7134226" y="3549650"/>
            <a:ext cx="1122363"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Bargaining power</a:t>
            </a:r>
          </a:p>
        </p:txBody>
      </p:sp>
      <p:sp>
        <p:nvSpPr>
          <p:cNvPr id="8202" name="Rectangle 10"/>
          <p:cNvSpPr>
            <a:spLocks noChangeArrowheads="1"/>
          </p:cNvSpPr>
          <p:nvPr/>
        </p:nvSpPr>
        <p:spPr bwMode="auto">
          <a:xfrm>
            <a:off x="5334000" y="5226051"/>
            <a:ext cx="1524000" cy="366767"/>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Substitutes</a:t>
            </a:r>
          </a:p>
        </p:txBody>
      </p:sp>
      <p:sp>
        <p:nvSpPr>
          <p:cNvPr id="8203" name="Rectangle 11"/>
          <p:cNvSpPr>
            <a:spLocks noChangeArrowheads="1"/>
          </p:cNvSpPr>
          <p:nvPr/>
        </p:nvSpPr>
        <p:spPr bwMode="auto">
          <a:xfrm>
            <a:off x="6134100" y="4725988"/>
            <a:ext cx="118110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substitutes</a:t>
            </a:r>
          </a:p>
        </p:txBody>
      </p:sp>
      <p:sp>
        <p:nvSpPr>
          <p:cNvPr id="8204" name="Rectangle 12"/>
          <p:cNvSpPr>
            <a:spLocks noChangeArrowheads="1"/>
          </p:cNvSpPr>
          <p:nvPr/>
        </p:nvSpPr>
        <p:spPr bwMode="auto">
          <a:xfrm>
            <a:off x="5248275" y="3170238"/>
            <a:ext cx="1695450" cy="577850"/>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sz="1600" b="1">
                <a:latin typeface="Times New Roman" pitchFamily="18" charset="0"/>
              </a:rPr>
              <a:t>COMPETITIVE RIVALRY</a:t>
            </a:r>
            <a:endParaRPr lang="en-GB" b="1">
              <a:latin typeface="Times New Roman" pitchFamily="18" charset="0"/>
            </a:endParaRPr>
          </a:p>
        </p:txBody>
      </p:sp>
      <p:sp>
        <p:nvSpPr>
          <p:cNvPr id="8205" name="Rectangle 13"/>
          <p:cNvSpPr>
            <a:spLocks noChangeArrowheads="1"/>
          </p:cNvSpPr>
          <p:nvPr/>
        </p:nvSpPr>
        <p:spPr bwMode="auto">
          <a:xfrm>
            <a:off x="2117726" y="6169025"/>
            <a:ext cx="7940675" cy="211138"/>
          </a:xfrm>
          <a:prstGeom prst="rect">
            <a:avLst/>
          </a:prstGeom>
          <a:noFill/>
          <a:ln w="12700">
            <a:noFill/>
            <a:miter lim="800000"/>
            <a:headEnd/>
            <a:tailEnd/>
          </a:ln>
          <a:effectLst/>
        </p:spPr>
        <p:txBody>
          <a:bodyPr lIns="90488" tIns="44450" rIns="90488" bIns="44450">
            <a:spAutoFit/>
          </a:bodyPr>
          <a:lstStyle/>
          <a:p>
            <a:pPr algn="r" eaLnBrk="0" hangingPunct="0"/>
            <a:r>
              <a:rPr lang="en-GB" sz="800">
                <a:latin typeface="Times New Roman" pitchFamily="18" charset="0"/>
              </a:rPr>
              <a:t>Source: Adapted from M.E. Porter, </a:t>
            </a:r>
            <a:r>
              <a:rPr lang="en-GB" sz="800" i="1">
                <a:latin typeface="Times New Roman" pitchFamily="18" charset="0"/>
              </a:rPr>
              <a:t>Competitive Strategy</a:t>
            </a:r>
            <a:r>
              <a:rPr lang="en-GB" sz="800">
                <a:latin typeface="Times New Roman" pitchFamily="18" charset="0"/>
              </a:rPr>
              <a:t>, Free Press, 1980, p.4. Copyright by the Free Press, a division of Macmillian Publishing Co., Inc. Reproduced with permission</a:t>
            </a:r>
          </a:p>
        </p:txBody>
      </p:sp>
      <p:sp>
        <p:nvSpPr>
          <p:cNvPr id="8206" name="Rectangle 14"/>
          <p:cNvSpPr>
            <a:spLocks noChangeArrowheads="1"/>
          </p:cNvSpPr>
          <p:nvPr/>
        </p:nvSpPr>
        <p:spPr bwMode="auto">
          <a:xfrm>
            <a:off x="3373438" y="5922964"/>
            <a:ext cx="6697662" cy="397545"/>
          </a:xfrm>
          <a:prstGeom prst="rect">
            <a:avLst/>
          </a:prstGeom>
          <a:noFill/>
          <a:ln w="12700">
            <a:noFill/>
            <a:miter lim="800000"/>
            <a:headEnd/>
            <a:tailEnd/>
          </a:ln>
          <a:effectLst/>
        </p:spPr>
        <p:txBody>
          <a:bodyPr lIns="90488" tIns="44450" rIns="90488" bIns="44450">
            <a:spAutoFit/>
          </a:bodyPr>
          <a:lstStyle/>
          <a:p>
            <a:pPr algn="r" eaLnBrk="0" hangingPunct="0"/>
            <a:r>
              <a:rPr lang="en-GB" sz="2000" b="1">
                <a:latin typeface="Times New Roman" pitchFamily="18" charset="0"/>
              </a:rPr>
              <a:t>Exhibit 3.6 Five forces analysis</a:t>
            </a:r>
          </a:p>
        </p:txBody>
      </p:sp>
      <p:sp>
        <p:nvSpPr>
          <p:cNvPr id="8207" name="Oval 15"/>
          <p:cNvSpPr>
            <a:spLocks noChangeArrowheads="1"/>
          </p:cNvSpPr>
          <p:nvPr/>
        </p:nvSpPr>
        <p:spPr bwMode="auto">
          <a:xfrm>
            <a:off x="5384800" y="2716213"/>
            <a:ext cx="1422400" cy="1422400"/>
          </a:xfrm>
          <a:prstGeom prst="ellipse">
            <a:avLst/>
          </a:prstGeom>
          <a:noFill/>
          <a:ln w="25400">
            <a:solidFill>
              <a:srgbClr val="002AC7"/>
            </a:solidFill>
            <a:round/>
            <a:headEnd/>
            <a:tailEnd/>
          </a:ln>
          <a:effectLst/>
        </p:spPr>
        <p:txBody>
          <a:bodyPr wrap="none" anchor="ctr"/>
          <a:lstStyle/>
          <a:p>
            <a:endParaRPr lang="en-US"/>
          </a:p>
        </p:txBody>
      </p:sp>
      <p:sp>
        <p:nvSpPr>
          <p:cNvPr id="8208" name="Oval 16"/>
          <p:cNvSpPr>
            <a:spLocks noChangeArrowheads="1"/>
          </p:cNvSpPr>
          <p:nvPr/>
        </p:nvSpPr>
        <p:spPr bwMode="auto">
          <a:xfrm>
            <a:off x="5422901" y="2754313"/>
            <a:ext cx="1336675" cy="1346200"/>
          </a:xfrm>
          <a:prstGeom prst="ellipse">
            <a:avLst/>
          </a:prstGeom>
          <a:noFill/>
          <a:ln w="25400">
            <a:solidFill>
              <a:srgbClr val="9EB3FF"/>
            </a:solidFill>
            <a:round/>
            <a:headEnd/>
            <a:tailEnd/>
          </a:ln>
          <a:effectLst/>
        </p:spPr>
        <p:txBody>
          <a:bodyPr wrap="none" anchor="ctr"/>
          <a:lstStyle/>
          <a:p>
            <a:endParaRPr lang="en-US"/>
          </a:p>
        </p:txBody>
      </p:sp>
      <p:sp>
        <p:nvSpPr>
          <p:cNvPr id="8209" name="Line 17"/>
          <p:cNvSpPr>
            <a:spLocks noChangeShapeType="1"/>
          </p:cNvSpPr>
          <p:nvPr/>
        </p:nvSpPr>
        <p:spPr bwMode="auto">
          <a:xfrm flipV="1">
            <a:off x="4813300" y="3414714"/>
            <a:ext cx="317500" cy="26987"/>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0" name="Line 18"/>
          <p:cNvSpPr>
            <a:spLocks noChangeShapeType="1"/>
          </p:cNvSpPr>
          <p:nvPr/>
        </p:nvSpPr>
        <p:spPr bwMode="auto">
          <a:xfrm>
            <a:off x="6096000" y="1916113"/>
            <a:ext cx="0" cy="54610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1" name="Line 19"/>
          <p:cNvSpPr>
            <a:spLocks noChangeShapeType="1"/>
          </p:cNvSpPr>
          <p:nvPr/>
        </p:nvSpPr>
        <p:spPr bwMode="auto">
          <a:xfrm flipV="1">
            <a:off x="6096000" y="4367213"/>
            <a:ext cx="0" cy="73025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2" name="Line 20"/>
          <p:cNvSpPr>
            <a:spLocks noChangeShapeType="1"/>
          </p:cNvSpPr>
          <p:nvPr/>
        </p:nvSpPr>
        <p:spPr bwMode="auto">
          <a:xfrm flipH="1" flipV="1">
            <a:off x="7035800" y="3414713"/>
            <a:ext cx="368300" cy="36512"/>
          </a:xfrm>
          <a:prstGeom prst="line">
            <a:avLst/>
          </a:prstGeom>
          <a:noFill/>
          <a:ln w="25400">
            <a:solidFill>
              <a:srgbClr val="001A6B"/>
            </a:solidFill>
            <a:round/>
            <a:headEnd/>
            <a:tailEnd type="triangle" w="med" len="me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8204"/>
                                        </p:tgtEl>
                                        <p:attrNameLst>
                                          <p:attrName>style.visibility</p:attrName>
                                        </p:attrNameLst>
                                      </p:cBhvr>
                                      <p:to>
                                        <p:strVal val="visible"/>
                                      </p:to>
                                    </p:set>
                                    <p:animEffect transition="in" filter="diamond(in)">
                                      <p:cBhvr>
                                        <p:cTn id="7" dur="2000"/>
                                        <p:tgtEl>
                                          <p:spTgt spid="820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196"/>
                                        </p:tgtEl>
                                        <p:attrNameLst>
                                          <p:attrName>style.visibility</p:attrName>
                                        </p:attrNameLst>
                                      </p:cBhvr>
                                      <p:to>
                                        <p:strVal val="visible"/>
                                      </p:to>
                                    </p:set>
                                    <p:anim calcmode="lin" valueType="num">
                                      <p:cBhvr additive="base">
                                        <p:cTn id="12" dur="500" fill="hold"/>
                                        <p:tgtEl>
                                          <p:spTgt spid="8196"/>
                                        </p:tgtEl>
                                        <p:attrNameLst>
                                          <p:attrName>ppt_x</p:attrName>
                                        </p:attrNameLst>
                                      </p:cBhvr>
                                      <p:tavLst>
                                        <p:tav tm="0">
                                          <p:val>
                                            <p:strVal val="#ppt_x"/>
                                          </p:val>
                                        </p:tav>
                                        <p:tav tm="100000">
                                          <p:val>
                                            <p:strVal val="#ppt_x"/>
                                          </p:val>
                                        </p:tav>
                                      </p:tavLst>
                                    </p:anim>
                                    <p:anim calcmode="lin" valueType="num">
                                      <p:cBhvr additive="base">
                                        <p:cTn id="13" dur="500" fill="hold"/>
                                        <p:tgtEl>
                                          <p:spTgt spid="819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8197"/>
                                        </p:tgtEl>
                                        <p:attrNameLst>
                                          <p:attrName>style.visibility</p:attrName>
                                        </p:attrNameLst>
                                      </p:cBhvr>
                                      <p:to>
                                        <p:strVal val="visible"/>
                                      </p:to>
                                    </p:set>
                                    <p:animEffect transition="in" filter="slide(fromBottom)">
                                      <p:cBhvr>
                                        <p:cTn id="18" dur="500"/>
                                        <p:tgtEl>
                                          <p:spTgt spid="819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198"/>
                                        </p:tgtEl>
                                        <p:attrNameLst>
                                          <p:attrName>style.visibility</p:attrName>
                                        </p:attrNameLst>
                                      </p:cBhvr>
                                      <p:to>
                                        <p:strVal val="visible"/>
                                      </p:to>
                                    </p:set>
                                    <p:anim calcmode="lin" valueType="num">
                                      <p:cBhvr additive="base">
                                        <p:cTn id="23" dur="500" fill="hold"/>
                                        <p:tgtEl>
                                          <p:spTgt spid="8198"/>
                                        </p:tgtEl>
                                        <p:attrNameLst>
                                          <p:attrName>ppt_x</p:attrName>
                                        </p:attrNameLst>
                                      </p:cBhvr>
                                      <p:tavLst>
                                        <p:tav tm="0">
                                          <p:val>
                                            <p:strVal val="#ppt_x"/>
                                          </p:val>
                                        </p:tav>
                                        <p:tav tm="100000">
                                          <p:val>
                                            <p:strVal val="#ppt_x"/>
                                          </p:val>
                                        </p:tav>
                                      </p:tavLst>
                                    </p:anim>
                                    <p:anim calcmode="lin" valueType="num">
                                      <p:cBhvr additive="base">
                                        <p:cTn id="24"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8201"/>
                                        </p:tgtEl>
                                        <p:attrNameLst>
                                          <p:attrName>style.visibility</p:attrName>
                                        </p:attrNameLst>
                                      </p:cBhvr>
                                      <p:to>
                                        <p:strVal val="visible"/>
                                      </p:to>
                                    </p:set>
                                    <p:animEffect transition="in" filter="slide(fromBottom)">
                                      <p:cBhvr>
                                        <p:cTn id="29" dur="500"/>
                                        <p:tgtEl>
                                          <p:spTgt spid="820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8202"/>
                                        </p:tgtEl>
                                        <p:attrNameLst>
                                          <p:attrName>style.visibility</p:attrName>
                                        </p:attrNameLst>
                                      </p:cBhvr>
                                      <p:to>
                                        <p:strVal val="visible"/>
                                      </p:to>
                                    </p:set>
                                    <p:anim calcmode="lin" valueType="num">
                                      <p:cBhvr additive="base">
                                        <p:cTn id="34" dur="500" fill="hold"/>
                                        <p:tgtEl>
                                          <p:spTgt spid="8202"/>
                                        </p:tgtEl>
                                        <p:attrNameLst>
                                          <p:attrName>ppt_x</p:attrName>
                                        </p:attrNameLst>
                                      </p:cBhvr>
                                      <p:tavLst>
                                        <p:tav tm="0">
                                          <p:val>
                                            <p:strVal val="#ppt_x"/>
                                          </p:val>
                                        </p:tav>
                                        <p:tav tm="100000">
                                          <p:val>
                                            <p:strVal val="#ppt_x"/>
                                          </p:val>
                                        </p:tav>
                                      </p:tavLst>
                                    </p:anim>
                                    <p:anim calcmode="lin" valueType="num">
                                      <p:cBhvr additive="base">
                                        <p:cTn id="35" dur="500" fill="hold"/>
                                        <p:tgtEl>
                                          <p:spTgt spid="8202"/>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8203"/>
                                        </p:tgtEl>
                                        <p:attrNameLst>
                                          <p:attrName>style.visibility</p:attrName>
                                        </p:attrNameLst>
                                      </p:cBhvr>
                                      <p:to>
                                        <p:strVal val="visible"/>
                                      </p:to>
                                    </p:set>
                                    <p:animEffect transition="in" filter="slide(fromBottom)">
                                      <p:cBhvr>
                                        <p:cTn id="40" dur="500"/>
                                        <p:tgtEl>
                                          <p:spTgt spid="8203"/>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8199"/>
                                        </p:tgtEl>
                                        <p:attrNameLst>
                                          <p:attrName>style.visibility</p:attrName>
                                        </p:attrNameLst>
                                      </p:cBhvr>
                                      <p:to>
                                        <p:strVal val="visible"/>
                                      </p:to>
                                    </p:set>
                                    <p:anim calcmode="lin" valueType="num">
                                      <p:cBhvr additive="base">
                                        <p:cTn id="45" dur="500" fill="hold"/>
                                        <p:tgtEl>
                                          <p:spTgt spid="8199"/>
                                        </p:tgtEl>
                                        <p:attrNameLst>
                                          <p:attrName>ppt_x</p:attrName>
                                        </p:attrNameLst>
                                      </p:cBhvr>
                                      <p:tavLst>
                                        <p:tav tm="0">
                                          <p:val>
                                            <p:strVal val="#ppt_x"/>
                                          </p:val>
                                        </p:tav>
                                        <p:tav tm="100000">
                                          <p:val>
                                            <p:strVal val="#ppt_x"/>
                                          </p:val>
                                        </p:tav>
                                      </p:tavLst>
                                    </p:anim>
                                    <p:anim calcmode="lin" valueType="num">
                                      <p:cBhvr additive="base">
                                        <p:cTn id="46" dur="500" fill="hold"/>
                                        <p:tgtEl>
                                          <p:spTgt spid="8199"/>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2" presetClass="entr" presetSubtype="4" fill="hold" grpId="0" nodeType="clickEffect">
                                  <p:stCondLst>
                                    <p:cond delay="0"/>
                                  </p:stCondLst>
                                  <p:childTnLst>
                                    <p:set>
                                      <p:cBhvr>
                                        <p:cTn id="50" dur="1" fill="hold">
                                          <p:stCondLst>
                                            <p:cond delay="0"/>
                                          </p:stCondLst>
                                        </p:cTn>
                                        <p:tgtEl>
                                          <p:spTgt spid="8200"/>
                                        </p:tgtEl>
                                        <p:attrNameLst>
                                          <p:attrName>style.visibility</p:attrName>
                                        </p:attrNameLst>
                                      </p:cBhvr>
                                      <p:to>
                                        <p:strVal val="visible"/>
                                      </p:to>
                                    </p:set>
                                    <p:animEffect transition="in" filter="slide(fromBottom)">
                                      <p:cBhvr>
                                        <p:cTn id="51" dur="500"/>
                                        <p:tgtEl>
                                          <p:spTgt spid="8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8197" grpId="0"/>
      <p:bldP spid="8198" grpId="0"/>
      <p:bldP spid="8199" grpId="0"/>
      <p:bldP spid="8200" grpId="0"/>
      <p:bldP spid="8201" grpId="0"/>
      <p:bldP spid="8202" grpId="0"/>
      <p:bldP spid="8203" grpId="0"/>
      <p:bldP spid="8204"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6213FC3F-2149-4969-AA77-91036938C81F}" type="slidenum">
              <a:rPr lang="en-GB"/>
              <a:pPr/>
              <a:t>12</a:t>
            </a:fld>
            <a:endParaRPr lang="en-GB"/>
          </a:p>
        </p:txBody>
      </p:sp>
      <p:sp>
        <p:nvSpPr>
          <p:cNvPr id="133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3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317"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FIVE FORCES ANALYSIS</a:t>
            </a:r>
          </a:p>
        </p:txBody>
      </p:sp>
      <p:sp>
        <p:nvSpPr>
          <p:cNvPr id="13318"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a:t>The threat of entry ...</a:t>
            </a:r>
          </a:p>
          <a:p>
            <a:pPr>
              <a:lnSpc>
                <a:spcPct val="90000"/>
              </a:lnSpc>
              <a:buFont typeface="Wingdings" pitchFamily="2" charset="2"/>
              <a:buNone/>
            </a:pPr>
            <a:r>
              <a:rPr lang="en-GB" sz="3200"/>
              <a:t>Dependent on barriers to entry such as:</a:t>
            </a:r>
          </a:p>
          <a:p>
            <a:pPr>
              <a:lnSpc>
                <a:spcPct val="90000"/>
              </a:lnSpc>
            </a:pPr>
            <a:r>
              <a:rPr lang="en-GB"/>
              <a:t>economies of scale</a:t>
            </a:r>
          </a:p>
          <a:p>
            <a:pPr>
              <a:lnSpc>
                <a:spcPct val="90000"/>
              </a:lnSpc>
            </a:pPr>
            <a:r>
              <a:rPr lang="en-GB"/>
              <a:t>capital requirements of entry</a:t>
            </a:r>
          </a:p>
          <a:p>
            <a:pPr>
              <a:lnSpc>
                <a:spcPct val="90000"/>
              </a:lnSpc>
            </a:pPr>
            <a:r>
              <a:rPr lang="en-GB"/>
              <a:t>access to distribution channels</a:t>
            </a:r>
          </a:p>
          <a:p>
            <a:pPr>
              <a:lnSpc>
                <a:spcPct val="90000"/>
              </a:lnSpc>
              <a:buFont typeface="Wingdings" pitchFamily="2" charset="2"/>
              <a:buNone/>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fade">
                                      <p:cBhvr>
                                        <p:cTn id="7" dur="2000"/>
                                        <p:tgtEl>
                                          <p:spTgt spid="13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18">
                                            <p:txEl>
                                              <p:pRg st="0" end="0"/>
                                            </p:txEl>
                                          </p:spTgt>
                                        </p:tgtEl>
                                        <p:attrNameLst>
                                          <p:attrName>style.visibility</p:attrName>
                                        </p:attrNameLst>
                                      </p:cBhvr>
                                      <p:to>
                                        <p:strVal val="visible"/>
                                      </p:to>
                                    </p:set>
                                    <p:animEffect transition="in" filter="fade">
                                      <p:cBhvr>
                                        <p:cTn id="12" dur="2000"/>
                                        <p:tgtEl>
                                          <p:spTgt spid="133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18">
                                            <p:txEl>
                                              <p:pRg st="1" end="1"/>
                                            </p:txEl>
                                          </p:spTgt>
                                        </p:tgtEl>
                                        <p:attrNameLst>
                                          <p:attrName>style.visibility</p:attrName>
                                        </p:attrNameLst>
                                      </p:cBhvr>
                                      <p:to>
                                        <p:strVal val="visible"/>
                                      </p:to>
                                    </p:set>
                                    <p:animEffect transition="in" filter="fade">
                                      <p:cBhvr>
                                        <p:cTn id="17" dur="2000"/>
                                        <p:tgtEl>
                                          <p:spTgt spid="133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318">
                                            <p:txEl>
                                              <p:pRg st="2" end="2"/>
                                            </p:txEl>
                                          </p:spTgt>
                                        </p:tgtEl>
                                        <p:attrNameLst>
                                          <p:attrName>style.visibility</p:attrName>
                                        </p:attrNameLst>
                                      </p:cBhvr>
                                      <p:to>
                                        <p:strVal val="visible"/>
                                      </p:to>
                                    </p:set>
                                    <p:animEffect transition="in" filter="fade">
                                      <p:cBhvr>
                                        <p:cTn id="22" dur="2000"/>
                                        <p:tgtEl>
                                          <p:spTgt spid="133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318">
                                            <p:txEl>
                                              <p:pRg st="3" end="3"/>
                                            </p:txEl>
                                          </p:spTgt>
                                        </p:tgtEl>
                                        <p:attrNameLst>
                                          <p:attrName>style.visibility</p:attrName>
                                        </p:attrNameLst>
                                      </p:cBhvr>
                                      <p:to>
                                        <p:strVal val="visible"/>
                                      </p:to>
                                    </p:set>
                                    <p:animEffect transition="in" filter="fade">
                                      <p:cBhvr>
                                        <p:cTn id="27" dur="2000"/>
                                        <p:tgtEl>
                                          <p:spTgt spid="1331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318">
                                            <p:txEl>
                                              <p:pRg st="4" end="4"/>
                                            </p:txEl>
                                          </p:spTgt>
                                        </p:tgtEl>
                                        <p:attrNameLst>
                                          <p:attrName>style.visibility</p:attrName>
                                        </p:attrNameLst>
                                      </p:cBhvr>
                                      <p:to>
                                        <p:strVal val="visible"/>
                                      </p:to>
                                    </p:set>
                                    <p:animEffect transition="in" filter="fade">
                                      <p:cBhvr>
                                        <p:cTn id="32" dur="2000"/>
                                        <p:tgtEl>
                                          <p:spTgt spid="133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animBg="1"/>
      <p:bldP spid="13318"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7541C93-B85D-4E41-B08E-3880B727A666}" type="slidenum">
              <a:rPr lang="en-GB"/>
              <a:pPr/>
              <a:t>13</a:t>
            </a:fld>
            <a:endParaRPr lang="en-GB"/>
          </a:p>
        </p:txBody>
      </p:sp>
      <p:sp>
        <p:nvSpPr>
          <p:cNvPr id="94211"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4212"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94213"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Threat of Entry</a:t>
            </a:r>
          </a:p>
        </p:txBody>
      </p:sp>
      <p:sp>
        <p:nvSpPr>
          <p:cNvPr id="94214"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dirty="0"/>
              <a:t>also</a:t>
            </a:r>
            <a:endParaRPr lang="en-GB" sz="3200" dirty="0"/>
          </a:p>
          <a:p>
            <a:pPr>
              <a:lnSpc>
                <a:spcPct val="90000"/>
              </a:lnSpc>
            </a:pPr>
            <a:r>
              <a:rPr lang="en-GB" dirty="0"/>
              <a:t>expected retaliation</a:t>
            </a:r>
          </a:p>
          <a:p>
            <a:pPr>
              <a:lnSpc>
                <a:spcPct val="90000"/>
              </a:lnSpc>
            </a:pPr>
            <a:r>
              <a:rPr lang="en-GB" dirty="0"/>
              <a:t>legislation or government action</a:t>
            </a:r>
          </a:p>
          <a:p>
            <a:pPr>
              <a:lnSpc>
                <a:spcPct val="90000"/>
              </a:lnSpc>
            </a:pPr>
            <a:r>
              <a:rPr lang="en-GB" dirty="0"/>
              <a:t>Differentiation- Can it be achieved and at what cost?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4213"/>
                                        </p:tgtEl>
                                        <p:attrNameLst>
                                          <p:attrName>style.visibility</p:attrName>
                                        </p:attrNameLst>
                                      </p:cBhvr>
                                      <p:to>
                                        <p:strVal val="visible"/>
                                      </p:to>
                                    </p:set>
                                    <p:animEffect transition="in" filter="fade">
                                      <p:cBhvr>
                                        <p:cTn id="7" dur="2000"/>
                                        <p:tgtEl>
                                          <p:spTgt spid="942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4214">
                                            <p:txEl>
                                              <p:pRg st="0" end="0"/>
                                            </p:txEl>
                                          </p:spTgt>
                                        </p:tgtEl>
                                        <p:attrNameLst>
                                          <p:attrName>style.visibility</p:attrName>
                                        </p:attrNameLst>
                                      </p:cBhvr>
                                      <p:to>
                                        <p:strVal val="visible"/>
                                      </p:to>
                                    </p:set>
                                    <p:animEffect transition="in" filter="fade">
                                      <p:cBhvr>
                                        <p:cTn id="12" dur="2000"/>
                                        <p:tgtEl>
                                          <p:spTgt spid="942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4214">
                                            <p:txEl>
                                              <p:pRg st="1" end="1"/>
                                            </p:txEl>
                                          </p:spTgt>
                                        </p:tgtEl>
                                        <p:attrNameLst>
                                          <p:attrName>style.visibility</p:attrName>
                                        </p:attrNameLst>
                                      </p:cBhvr>
                                      <p:to>
                                        <p:strVal val="visible"/>
                                      </p:to>
                                    </p:set>
                                    <p:animEffect transition="in" filter="fade">
                                      <p:cBhvr>
                                        <p:cTn id="17" dur="2000"/>
                                        <p:tgtEl>
                                          <p:spTgt spid="9421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4214">
                                            <p:txEl>
                                              <p:pRg st="2" end="2"/>
                                            </p:txEl>
                                          </p:spTgt>
                                        </p:tgtEl>
                                        <p:attrNameLst>
                                          <p:attrName>style.visibility</p:attrName>
                                        </p:attrNameLst>
                                      </p:cBhvr>
                                      <p:to>
                                        <p:strVal val="visible"/>
                                      </p:to>
                                    </p:set>
                                    <p:animEffect transition="in" filter="fade">
                                      <p:cBhvr>
                                        <p:cTn id="22" dur="2000"/>
                                        <p:tgtEl>
                                          <p:spTgt spid="9421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4214">
                                            <p:txEl>
                                              <p:pRg st="3" end="3"/>
                                            </p:txEl>
                                          </p:spTgt>
                                        </p:tgtEl>
                                        <p:attrNameLst>
                                          <p:attrName>style.visibility</p:attrName>
                                        </p:attrNameLst>
                                      </p:cBhvr>
                                      <p:to>
                                        <p:strVal val="visible"/>
                                      </p:to>
                                    </p:set>
                                    <p:animEffect transition="in" filter="fade">
                                      <p:cBhvr>
                                        <p:cTn id="27" dur="2000"/>
                                        <p:tgtEl>
                                          <p:spTgt spid="942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3" grpId="0" animBg="1"/>
      <p:bldP spid="94214"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75A3A5E7-1889-4096-84BE-4ADF4D7B519D}" type="slidenum">
              <a:rPr lang="en-GB"/>
              <a:pPr/>
              <a:t>14</a:t>
            </a:fld>
            <a:endParaRPr lang="en-GB"/>
          </a:p>
        </p:txBody>
      </p:sp>
      <p:sp>
        <p:nvSpPr>
          <p:cNvPr id="125954"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5955"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25956"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a:t>
            </a:r>
          </a:p>
        </p:txBody>
      </p:sp>
      <p:sp>
        <p:nvSpPr>
          <p:cNvPr id="125957"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dirty="0"/>
              <a:t>Create a product or service that is perceived to be unique in some way.</a:t>
            </a:r>
          </a:p>
          <a:p>
            <a:pPr>
              <a:lnSpc>
                <a:spcPct val="90000"/>
              </a:lnSpc>
            </a:pPr>
            <a:r>
              <a:rPr lang="en-GB" dirty="0"/>
              <a:t>Uniqueness may allow for premium charging</a:t>
            </a:r>
          </a:p>
          <a:p>
            <a:pPr>
              <a:lnSpc>
                <a:spcPct val="90000"/>
              </a:lnSpc>
            </a:pPr>
            <a:r>
              <a:rPr lang="en-GB" dirty="0"/>
              <a:t>Businesses tend to aim for a high level of differentiation- High levels of competition in market.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5956"/>
                                        </p:tgtEl>
                                        <p:attrNameLst>
                                          <p:attrName>style.visibility</p:attrName>
                                        </p:attrNameLst>
                                      </p:cBhvr>
                                      <p:to>
                                        <p:strVal val="visible"/>
                                      </p:to>
                                    </p:set>
                                    <p:animEffect transition="in" filter="fade">
                                      <p:cBhvr>
                                        <p:cTn id="7" dur="2000"/>
                                        <p:tgtEl>
                                          <p:spTgt spid="12595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5957">
                                            <p:txEl>
                                              <p:pRg st="0" end="0"/>
                                            </p:txEl>
                                          </p:spTgt>
                                        </p:tgtEl>
                                        <p:attrNameLst>
                                          <p:attrName>style.visibility</p:attrName>
                                        </p:attrNameLst>
                                      </p:cBhvr>
                                      <p:to>
                                        <p:strVal val="visible"/>
                                      </p:to>
                                    </p:set>
                                    <p:animEffect transition="in" filter="fade">
                                      <p:cBhvr>
                                        <p:cTn id="12" dur="2000"/>
                                        <p:tgtEl>
                                          <p:spTgt spid="12595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5957">
                                            <p:txEl>
                                              <p:pRg st="1" end="1"/>
                                            </p:txEl>
                                          </p:spTgt>
                                        </p:tgtEl>
                                        <p:attrNameLst>
                                          <p:attrName>style.visibility</p:attrName>
                                        </p:attrNameLst>
                                      </p:cBhvr>
                                      <p:to>
                                        <p:strVal val="visible"/>
                                      </p:to>
                                    </p:set>
                                    <p:animEffect transition="in" filter="fade">
                                      <p:cBhvr>
                                        <p:cTn id="17" dur="2000"/>
                                        <p:tgtEl>
                                          <p:spTgt spid="12595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5957">
                                            <p:txEl>
                                              <p:pRg st="2" end="2"/>
                                            </p:txEl>
                                          </p:spTgt>
                                        </p:tgtEl>
                                        <p:attrNameLst>
                                          <p:attrName>style.visibility</p:attrName>
                                        </p:attrNameLst>
                                      </p:cBhvr>
                                      <p:to>
                                        <p:strVal val="visible"/>
                                      </p:to>
                                    </p:set>
                                    <p:animEffect transition="in" filter="fade">
                                      <p:cBhvr>
                                        <p:cTn id="22" dur="2000"/>
                                        <p:tgtEl>
                                          <p:spTgt spid="12595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6" grpId="0" animBg="1"/>
      <p:bldP spid="12595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1CD7841-C838-4F49-9195-FC35CA1F7466}" type="slidenum">
              <a:rPr lang="en-GB"/>
              <a:pPr/>
              <a:t>15</a:t>
            </a:fld>
            <a:endParaRPr lang="en-GB"/>
          </a:p>
        </p:txBody>
      </p:sp>
      <p:sp>
        <p:nvSpPr>
          <p:cNvPr id="128002"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8003"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28004"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sz="3200"/>
              <a:t>Differentiation – how is it achieved?</a:t>
            </a:r>
          </a:p>
        </p:txBody>
      </p:sp>
      <p:sp>
        <p:nvSpPr>
          <p:cNvPr id="128005"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dirty="0"/>
              <a:t>Innovation</a:t>
            </a:r>
          </a:p>
          <a:p>
            <a:pPr>
              <a:lnSpc>
                <a:spcPct val="90000"/>
              </a:lnSpc>
            </a:pPr>
            <a:r>
              <a:rPr lang="en-GB" dirty="0"/>
              <a:t>Technical competence</a:t>
            </a:r>
          </a:p>
          <a:p>
            <a:pPr>
              <a:lnSpc>
                <a:spcPct val="90000"/>
              </a:lnSpc>
            </a:pPr>
            <a:r>
              <a:rPr lang="en-GB" dirty="0"/>
              <a:t>Superior after sales service</a:t>
            </a:r>
          </a:p>
          <a:p>
            <a:pPr>
              <a:lnSpc>
                <a:spcPct val="90000"/>
              </a:lnSpc>
            </a:pPr>
            <a:r>
              <a:rPr lang="en-GB" dirty="0"/>
              <a:t>Wide distribution</a:t>
            </a:r>
          </a:p>
          <a:p>
            <a:pPr>
              <a:lnSpc>
                <a:spcPct val="90000"/>
              </a:lnSpc>
            </a:pPr>
            <a:r>
              <a:rPr lang="en-GB" dirty="0"/>
              <a:t>Other key customer-service functions- 0% Car finance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8004"/>
                                        </p:tgtEl>
                                        <p:attrNameLst>
                                          <p:attrName>style.visibility</p:attrName>
                                        </p:attrNameLst>
                                      </p:cBhvr>
                                      <p:to>
                                        <p:strVal val="visible"/>
                                      </p:to>
                                    </p:set>
                                    <p:animEffect transition="in" filter="fade">
                                      <p:cBhvr>
                                        <p:cTn id="7" dur="2000"/>
                                        <p:tgtEl>
                                          <p:spTgt spid="1280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8005">
                                            <p:txEl>
                                              <p:pRg st="0" end="0"/>
                                            </p:txEl>
                                          </p:spTgt>
                                        </p:tgtEl>
                                        <p:attrNameLst>
                                          <p:attrName>style.visibility</p:attrName>
                                        </p:attrNameLst>
                                      </p:cBhvr>
                                      <p:to>
                                        <p:strVal val="visible"/>
                                      </p:to>
                                    </p:set>
                                    <p:animEffect transition="in" filter="fade">
                                      <p:cBhvr>
                                        <p:cTn id="12" dur="2000"/>
                                        <p:tgtEl>
                                          <p:spTgt spid="12800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8005">
                                            <p:txEl>
                                              <p:pRg st="1" end="1"/>
                                            </p:txEl>
                                          </p:spTgt>
                                        </p:tgtEl>
                                        <p:attrNameLst>
                                          <p:attrName>style.visibility</p:attrName>
                                        </p:attrNameLst>
                                      </p:cBhvr>
                                      <p:to>
                                        <p:strVal val="visible"/>
                                      </p:to>
                                    </p:set>
                                    <p:animEffect transition="in" filter="fade">
                                      <p:cBhvr>
                                        <p:cTn id="17" dur="2000"/>
                                        <p:tgtEl>
                                          <p:spTgt spid="12800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8005">
                                            <p:txEl>
                                              <p:pRg st="2" end="2"/>
                                            </p:txEl>
                                          </p:spTgt>
                                        </p:tgtEl>
                                        <p:attrNameLst>
                                          <p:attrName>style.visibility</p:attrName>
                                        </p:attrNameLst>
                                      </p:cBhvr>
                                      <p:to>
                                        <p:strVal val="visible"/>
                                      </p:to>
                                    </p:set>
                                    <p:animEffect transition="in" filter="fade">
                                      <p:cBhvr>
                                        <p:cTn id="22" dur="2000"/>
                                        <p:tgtEl>
                                          <p:spTgt spid="12800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8005">
                                            <p:txEl>
                                              <p:pRg st="3" end="3"/>
                                            </p:txEl>
                                          </p:spTgt>
                                        </p:tgtEl>
                                        <p:attrNameLst>
                                          <p:attrName>style.visibility</p:attrName>
                                        </p:attrNameLst>
                                      </p:cBhvr>
                                      <p:to>
                                        <p:strVal val="visible"/>
                                      </p:to>
                                    </p:set>
                                    <p:animEffect transition="in" filter="fade">
                                      <p:cBhvr>
                                        <p:cTn id="27" dur="2000"/>
                                        <p:tgtEl>
                                          <p:spTgt spid="12800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8005">
                                            <p:txEl>
                                              <p:pRg st="4" end="4"/>
                                            </p:txEl>
                                          </p:spTgt>
                                        </p:tgtEl>
                                        <p:attrNameLst>
                                          <p:attrName>style.visibility</p:attrName>
                                        </p:attrNameLst>
                                      </p:cBhvr>
                                      <p:to>
                                        <p:strVal val="visible"/>
                                      </p:to>
                                    </p:set>
                                    <p:animEffect transition="in" filter="fade">
                                      <p:cBhvr>
                                        <p:cTn id="32" dur="2000"/>
                                        <p:tgtEl>
                                          <p:spTgt spid="12800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4" grpId="0" animBg="1"/>
      <p:bldP spid="128005"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1F830AAF-F09C-4C8E-A573-FAF13DD9A3D8}" type="slidenum">
              <a:rPr lang="en-GB"/>
              <a:pPr/>
              <a:t>16</a:t>
            </a:fld>
            <a:endParaRPr lang="en-GB"/>
          </a:p>
        </p:txBody>
      </p:sp>
      <p:sp>
        <p:nvSpPr>
          <p:cNvPr id="13005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005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0052"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 – Advantages</a:t>
            </a:r>
          </a:p>
        </p:txBody>
      </p:sp>
      <p:sp>
        <p:nvSpPr>
          <p:cNvPr id="130053" name="Rectangle 5"/>
          <p:cNvSpPr>
            <a:spLocks noGrp="1" noChangeArrowheads="1"/>
          </p:cNvSpPr>
          <p:nvPr>
            <p:ph type="body" idx="1"/>
          </p:nvPr>
        </p:nvSpPr>
        <p:spPr>
          <a:xfrm>
            <a:off x="2576513" y="2362200"/>
            <a:ext cx="7264400" cy="3695700"/>
          </a:xfrm>
          <a:noFill/>
          <a:ln/>
        </p:spPr>
        <p:txBody>
          <a:bodyPr vert="horz" lIns="90488" tIns="44450" rIns="90488" bIns="44450" rtlCol="0">
            <a:normAutofit fontScale="92500"/>
          </a:bodyPr>
          <a:lstStyle/>
          <a:p>
            <a:pPr>
              <a:lnSpc>
                <a:spcPct val="90000"/>
              </a:lnSpc>
            </a:pPr>
            <a:r>
              <a:rPr lang="en-GB" dirty="0"/>
              <a:t>Potential entrants to the market must develop unique products to compete-Loss leader/Premium Price</a:t>
            </a:r>
          </a:p>
          <a:p>
            <a:pPr>
              <a:lnSpc>
                <a:spcPct val="90000"/>
              </a:lnSpc>
            </a:pPr>
            <a:r>
              <a:rPr lang="en-GB" dirty="0"/>
              <a:t>Differentiated business have a high level of </a:t>
            </a:r>
            <a:r>
              <a:rPr lang="en-GB" b="1" dirty="0"/>
              <a:t>brand loyalty- Threat of economic change</a:t>
            </a:r>
          </a:p>
          <a:p>
            <a:pPr>
              <a:lnSpc>
                <a:spcPct val="90000"/>
              </a:lnSpc>
            </a:pPr>
            <a:r>
              <a:rPr lang="en-GB" dirty="0"/>
              <a:t>Competitors threat only based on their ability to produce truly substitute products and services- Need to identify where the substitution occurs- price, location, quality, offer to wider segment.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0052"/>
                                        </p:tgtEl>
                                        <p:attrNameLst>
                                          <p:attrName>style.visibility</p:attrName>
                                        </p:attrNameLst>
                                      </p:cBhvr>
                                      <p:to>
                                        <p:strVal val="visible"/>
                                      </p:to>
                                    </p:set>
                                    <p:animEffect transition="in" filter="fade">
                                      <p:cBhvr>
                                        <p:cTn id="7" dur="2000"/>
                                        <p:tgtEl>
                                          <p:spTgt spid="130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053">
                                            <p:txEl>
                                              <p:pRg st="0" end="0"/>
                                            </p:txEl>
                                          </p:spTgt>
                                        </p:tgtEl>
                                        <p:attrNameLst>
                                          <p:attrName>style.visibility</p:attrName>
                                        </p:attrNameLst>
                                      </p:cBhvr>
                                      <p:to>
                                        <p:strVal val="visible"/>
                                      </p:to>
                                    </p:set>
                                    <p:animEffect transition="in" filter="fade">
                                      <p:cBhvr>
                                        <p:cTn id="12" dur="2000"/>
                                        <p:tgtEl>
                                          <p:spTgt spid="1300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0053">
                                            <p:txEl>
                                              <p:pRg st="1" end="1"/>
                                            </p:txEl>
                                          </p:spTgt>
                                        </p:tgtEl>
                                        <p:attrNameLst>
                                          <p:attrName>style.visibility</p:attrName>
                                        </p:attrNameLst>
                                      </p:cBhvr>
                                      <p:to>
                                        <p:strVal val="visible"/>
                                      </p:to>
                                    </p:set>
                                    <p:animEffect transition="in" filter="fade">
                                      <p:cBhvr>
                                        <p:cTn id="17" dur="2000"/>
                                        <p:tgtEl>
                                          <p:spTgt spid="13005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0053">
                                            <p:txEl>
                                              <p:pRg st="2" end="2"/>
                                            </p:txEl>
                                          </p:spTgt>
                                        </p:tgtEl>
                                        <p:attrNameLst>
                                          <p:attrName>style.visibility</p:attrName>
                                        </p:attrNameLst>
                                      </p:cBhvr>
                                      <p:to>
                                        <p:strVal val="visible"/>
                                      </p:to>
                                    </p:set>
                                    <p:animEffect transition="in" filter="fade">
                                      <p:cBhvr>
                                        <p:cTn id="22" dur="2000"/>
                                        <p:tgtEl>
                                          <p:spTgt spid="13005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2" grpId="0" animBg="1"/>
      <p:bldP spid="13005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0BC1927F-B9AB-4536-A582-4FEECEFC4834}" type="slidenum">
              <a:rPr lang="en-GB"/>
              <a:pPr/>
              <a:t>17</a:t>
            </a:fld>
            <a:endParaRPr lang="en-GB"/>
          </a:p>
        </p:txBody>
      </p:sp>
      <p:sp>
        <p:nvSpPr>
          <p:cNvPr id="132098"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2099"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2100"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 – Disadvantages</a:t>
            </a:r>
          </a:p>
        </p:txBody>
      </p:sp>
      <p:sp>
        <p:nvSpPr>
          <p:cNvPr id="132101"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sz="2400" dirty="0"/>
              <a:t>Business must maintain its perception of uniqueness- Aldi/Lidl </a:t>
            </a:r>
          </a:p>
          <a:p>
            <a:pPr>
              <a:lnSpc>
                <a:spcPct val="90000"/>
              </a:lnSpc>
            </a:pPr>
            <a:r>
              <a:rPr lang="en-GB" sz="2400" dirty="0"/>
              <a:t>Business must continue to innovate or will be caught by competitors- R&amp;D costs</a:t>
            </a:r>
          </a:p>
          <a:p>
            <a:pPr>
              <a:lnSpc>
                <a:spcPct val="90000"/>
              </a:lnSpc>
            </a:pPr>
            <a:r>
              <a:rPr lang="en-GB" sz="2400" dirty="0"/>
              <a:t>Uniqueness can be eliminated as a factor by a change in customer tastes and demands- Fashion brands</a:t>
            </a:r>
          </a:p>
          <a:p>
            <a:pPr>
              <a:lnSpc>
                <a:spcPct val="90000"/>
              </a:lnSpc>
            </a:pPr>
            <a:r>
              <a:rPr lang="en-GB" sz="2400" dirty="0"/>
              <a:t>Business needs to be aware of new marketing opportunities at </a:t>
            </a:r>
            <a:r>
              <a:rPr lang="en-GB" sz="2400" b="1" dirty="0"/>
              <a:t>all times,</a:t>
            </a:r>
            <a:r>
              <a:rPr lang="en-GB" sz="2400" dirty="0"/>
              <a:t> to exploit its uniqueness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2100"/>
                                        </p:tgtEl>
                                        <p:attrNameLst>
                                          <p:attrName>style.visibility</p:attrName>
                                        </p:attrNameLst>
                                      </p:cBhvr>
                                      <p:to>
                                        <p:strVal val="visible"/>
                                      </p:to>
                                    </p:set>
                                    <p:animEffect transition="in" filter="fade">
                                      <p:cBhvr>
                                        <p:cTn id="7" dur="2000"/>
                                        <p:tgtEl>
                                          <p:spTgt spid="13210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101">
                                            <p:txEl>
                                              <p:pRg st="0" end="0"/>
                                            </p:txEl>
                                          </p:spTgt>
                                        </p:tgtEl>
                                        <p:attrNameLst>
                                          <p:attrName>style.visibility</p:attrName>
                                        </p:attrNameLst>
                                      </p:cBhvr>
                                      <p:to>
                                        <p:strVal val="visible"/>
                                      </p:to>
                                    </p:set>
                                    <p:animEffect transition="in" filter="fade">
                                      <p:cBhvr>
                                        <p:cTn id="12" dur="2000"/>
                                        <p:tgtEl>
                                          <p:spTgt spid="13210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101">
                                            <p:txEl>
                                              <p:pRg st="1" end="1"/>
                                            </p:txEl>
                                          </p:spTgt>
                                        </p:tgtEl>
                                        <p:attrNameLst>
                                          <p:attrName>style.visibility</p:attrName>
                                        </p:attrNameLst>
                                      </p:cBhvr>
                                      <p:to>
                                        <p:strVal val="visible"/>
                                      </p:to>
                                    </p:set>
                                    <p:animEffect transition="in" filter="fade">
                                      <p:cBhvr>
                                        <p:cTn id="17" dur="2000"/>
                                        <p:tgtEl>
                                          <p:spTgt spid="13210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101">
                                            <p:txEl>
                                              <p:pRg st="2" end="2"/>
                                            </p:txEl>
                                          </p:spTgt>
                                        </p:tgtEl>
                                        <p:attrNameLst>
                                          <p:attrName>style.visibility</p:attrName>
                                        </p:attrNameLst>
                                      </p:cBhvr>
                                      <p:to>
                                        <p:strVal val="visible"/>
                                      </p:to>
                                    </p:set>
                                    <p:animEffect transition="in" filter="fade">
                                      <p:cBhvr>
                                        <p:cTn id="22" dur="2000"/>
                                        <p:tgtEl>
                                          <p:spTgt spid="13210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101">
                                            <p:txEl>
                                              <p:pRg st="3" end="3"/>
                                            </p:txEl>
                                          </p:spTgt>
                                        </p:tgtEl>
                                        <p:attrNameLst>
                                          <p:attrName>style.visibility</p:attrName>
                                        </p:attrNameLst>
                                      </p:cBhvr>
                                      <p:to>
                                        <p:strVal val="visible"/>
                                      </p:to>
                                    </p:set>
                                    <p:animEffect transition="in" filter="fade">
                                      <p:cBhvr>
                                        <p:cTn id="27" dur="2000"/>
                                        <p:tgtEl>
                                          <p:spTgt spid="13210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00" grpId="0" animBg="1"/>
      <p:bldP spid="132101"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0C71E69D-ABEB-4A55-BAC4-3E233087B586}" type="slidenum">
              <a:rPr lang="en-GB"/>
              <a:pPr/>
              <a:t>18</a:t>
            </a:fld>
            <a:endParaRPr lang="en-GB"/>
          </a:p>
        </p:txBody>
      </p:sp>
      <p:sp>
        <p:nvSpPr>
          <p:cNvPr id="962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62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9626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Threat of Substitutes</a:t>
            </a:r>
          </a:p>
        </p:txBody>
      </p:sp>
      <p:sp>
        <p:nvSpPr>
          <p:cNvPr id="9626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a:t>Key – substitutes reduce the demand of a particular set of products </a:t>
            </a: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6261"/>
                                        </p:tgtEl>
                                        <p:attrNameLst>
                                          <p:attrName>style.visibility</p:attrName>
                                        </p:attrNameLst>
                                      </p:cBhvr>
                                      <p:to>
                                        <p:strVal val="visible"/>
                                      </p:to>
                                    </p:set>
                                    <p:animEffect transition="in" filter="fade">
                                      <p:cBhvr>
                                        <p:cTn id="7" dur="2000"/>
                                        <p:tgtEl>
                                          <p:spTgt spid="962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6262">
                                            <p:txEl>
                                              <p:pRg st="0" end="0"/>
                                            </p:txEl>
                                          </p:spTgt>
                                        </p:tgtEl>
                                        <p:attrNameLst>
                                          <p:attrName>style.visibility</p:attrName>
                                        </p:attrNameLst>
                                      </p:cBhvr>
                                      <p:to>
                                        <p:strVal val="visible"/>
                                      </p:to>
                                    </p:set>
                                    <p:animEffect transition="in" filter="fade">
                                      <p:cBhvr>
                                        <p:cTn id="12" dur="2000"/>
                                        <p:tgtEl>
                                          <p:spTgt spid="9626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1" grpId="0" animBg="1"/>
      <p:bldP spid="9626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DCDF79DB-04BF-4242-8016-D944E8233591}" type="slidenum">
              <a:rPr lang="en-GB"/>
              <a:pPr/>
              <a:t>19</a:t>
            </a:fld>
            <a:endParaRPr lang="en-GB"/>
          </a:p>
        </p:txBody>
      </p:sp>
      <p:sp>
        <p:nvSpPr>
          <p:cNvPr id="194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94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9461" name="AutoShape 5"/>
          <p:cNvSpPr>
            <a:spLocks noGrp="1" noChangeArrowheads="1"/>
          </p:cNvSpPr>
          <p:nvPr>
            <p:ph type="title"/>
          </p:nvPr>
        </p:nvSpPr>
        <p:spPr>
          <a:noFill/>
          <a:ln/>
        </p:spPr>
        <p:txBody>
          <a:bodyPr vert="horz" lIns="90488" tIns="44450" rIns="90488" bIns="44450" rtlCol="0" anchor="ctr">
            <a:normAutofit/>
          </a:bodyPr>
          <a:lstStyle/>
          <a:p>
            <a:r>
              <a:rPr lang="en-GB"/>
              <a:t>Substitutes Summary </a:t>
            </a:r>
          </a:p>
        </p:txBody>
      </p:sp>
      <p:sp>
        <p:nvSpPr>
          <p:cNvPr id="19462" name="Rectangle 6"/>
          <p:cNvSpPr>
            <a:spLocks noGrp="1" noChangeArrowheads="1"/>
          </p:cNvSpPr>
          <p:nvPr>
            <p:ph type="body" idx="1"/>
          </p:nvPr>
        </p:nvSpPr>
        <p:spPr>
          <a:noFill/>
          <a:ln/>
        </p:spPr>
        <p:txBody>
          <a:bodyPr vert="horz" lIns="90488" tIns="44450" rIns="90488" bIns="44450" rtlCol="0">
            <a:normAutofit/>
          </a:bodyPr>
          <a:lstStyle/>
          <a:p>
            <a:pPr>
              <a:buFont typeface="Wingdings" pitchFamily="2" charset="2"/>
              <a:buNone/>
            </a:pPr>
            <a:r>
              <a:rPr lang="en-GB" b="1" dirty="0"/>
              <a:t>Threat of substitutes</a:t>
            </a:r>
            <a:endParaRPr lang="en-GB" dirty="0"/>
          </a:p>
          <a:p>
            <a:pPr>
              <a:buFont typeface="Wingdings" pitchFamily="2" charset="2"/>
              <a:buNone/>
            </a:pPr>
            <a:r>
              <a:rPr lang="en-GB" dirty="0"/>
              <a:t>Substitutes take different forms:</a:t>
            </a:r>
          </a:p>
          <a:p>
            <a:r>
              <a:rPr lang="en-GB" dirty="0"/>
              <a:t>product substitution- Petrol/diesel to Electric cars- Environment</a:t>
            </a:r>
          </a:p>
          <a:p>
            <a:r>
              <a:rPr lang="en-GB" dirty="0"/>
              <a:t>substitution of need- Scarcity of supply- impact on German economy</a:t>
            </a:r>
          </a:p>
          <a:p>
            <a:r>
              <a:rPr lang="en-GB" dirty="0"/>
              <a:t>doing without-Increase in Gas/Electricity prices- Fuel v Food- Increase in food </a:t>
            </a:r>
            <a:r>
              <a:rPr lang="en-GB"/>
              <a:t>production prices.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461"/>
                                        </p:tgtEl>
                                        <p:attrNameLst>
                                          <p:attrName>style.visibility</p:attrName>
                                        </p:attrNameLst>
                                      </p:cBhvr>
                                      <p:to>
                                        <p:strVal val="visible"/>
                                      </p:to>
                                    </p:set>
                                    <p:animEffect transition="in" filter="fade">
                                      <p:cBhvr>
                                        <p:cTn id="7" dur="2000"/>
                                        <p:tgtEl>
                                          <p:spTgt spid="194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62">
                                            <p:txEl>
                                              <p:pRg st="0" end="0"/>
                                            </p:txEl>
                                          </p:spTgt>
                                        </p:tgtEl>
                                        <p:attrNameLst>
                                          <p:attrName>style.visibility</p:attrName>
                                        </p:attrNameLst>
                                      </p:cBhvr>
                                      <p:to>
                                        <p:strVal val="visible"/>
                                      </p:to>
                                    </p:set>
                                    <p:animEffect transition="in" filter="fade">
                                      <p:cBhvr>
                                        <p:cTn id="12" dur="2000"/>
                                        <p:tgtEl>
                                          <p:spTgt spid="1946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62">
                                            <p:txEl>
                                              <p:pRg st="1" end="1"/>
                                            </p:txEl>
                                          </p:spTgt>
                                        </p:tgtEl>
                                        <p:attrNameLst>
                                          <p:attrName>style.visibility</p:attrName>
                                        </p:attrNameLst>
                                      </p:cBhvr>
                                      <p:to>
                                        <p:strVal val="visible"/>
                                      </p:to>
                                    </p:set>
                                    <p:animEffect transition="in" filter="fade">
                                      <p:cBhvr>
                                        <p:cTn id="17" dur="2000"/>
                                        <p:tgtEl>
                                          <p:spTgt spid="1946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62">
                                            <p:txEl>
                                              <p:pRg st="2" end="2"/>
                                            </p:txEl>
                                          </p:spTgt>
                                        </p:tgtEl>
                                        <p:attrNameLst>
                                          <p:attrName>style.visibility</p:attrName>
                                        </p:attrNameLst>
                                      </p:cBhvr>
                                      <p:to>
                                        <p:strVal val="visible"/>
                                      </p:to>
                                    </p:set>
                                    <p:animEffect transition="in" filter="fade">
                                      <p:cBhvr>
                                        <p:cTn id="22" dur="2000"/>
                                        <p:tgtEl>
                                          <p:spTgt spid="1946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462">
                                            <p:txEl>
                                              <p:pRg st="3" end="3"/>
                                            </p:txEl>
                                          </p:spTgt>
                                        </p:tgtEl>
                                        <p:attrNameLst>
                                          <p:attrName>style.visibility</p:attrName>
                                        </p:attrNameLst>
                                      </p:cBhvr>
                                      <p:to>
                                        <p:strVal val="visible"/>
                                      </p:to>
                                    </p:set>
                                    <p:animEffect transition="in" filter="fade">
                                      <p:cBhvr>
                                        <p:cTn id="27" dur="2000"/>
                                        <p:tgtEl>
                                          <p:spTgt spid="1946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462">
                                            <p:txEl>
                                              <p:pRg st="4" end="4"/>
                                            </p:txEl>
                                          </p:spTgt>
                                        </p:tgtEl>
                                        <p:attrNameLst>
                                          <p:attrName>style.visibility</p:attrName>
                                        </p:attrNameLst>
                                      </p:cBhvr>
                                      <p:to>
                                        <p:strVal val="visible"/>
                                      </p:to>
                                    </p:set>
                                    <p:animEffect transition="in" filter="fade">
                                      <p:cBhvr>
                                        <p:cTn id="32" dur="2000"/>
                                        <p:tgtEl>
                                          <p:spTgt spid="1946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animBg="1"/>
      <p:bldP spid="1946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C15CA68-846C-4B30-84E2-99270D8970BC}" type="slidenum">
              <a:rPr lang="en-GB"/>
              <a:pPr/>
              <a:t>20</a:t>
            </a:fld>
            <a:endParaRPr lang="en-GB"/>
          </a:p>
        </p:txBody>
      </p:sp>
      <p:sp>
        <p:nvSpPr>
          <p:cNvPr id="10240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240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02405"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Power of Buyers and Suppliers</a:t>
            </a:r>
          </a:p>
        </p:txBody>
      </p:sp>
      <p:sp>
        <p:nvSpPr>
          <p:cNvPr id="102406"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Buyer Power</a:t>
            </a:r>
            <a:r>
              <a:rPr lang="en-GB" dirty="0"/>
              <a:t> high when</a:t>
            </a:r>
          </a:p>
          <a:p>
            <a:pPr>
              <a:lnSpc>
                <a:spcPct val="90000"/>
              </a:lnSpc>
            </a:pPr>
            <a:r>
              <a:rPr lang="en-GB" dirty="0"/>
              <a:t>Buyer concentration – particularly if buyers are high volume buyers – Tesco, Asda, Sainsbury</a:t>
            </a:r>
          </a:p>
          <a:p>
            <a:pPr>
              <a:lnSpc>
                <a:spcPct val="90000"/>
              </a:lnSpc>
            </a:pPr>
            <a:r>
              <a:rPr lang="en-GB" dirty="0"/>
              <a:t>Alternative sources of supply or product undifferentiated between suppliers – </a:t>
            </a:r>
            <a:r>
              <a:rPr lang="en-GB" dirty="0" err="1"/>
              <a:t>i.e</a:t>
            </a:r>
            <a:r>
              <a:rPr lang="en-GB" dirty="0"/>
              <a:t> Price or Quality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05"/>
                                        </p:tgtEl>
                                        <p:attrNameLst>
                                          <p:attrName>style.visibility</p:attrName>
                                        </p:attrNameLst>
                                      </p:cBhvr>
                                      <p:to>
                                        <p:strVal val="visible"/>
                                      </p:to>
                                    </p:set>
                                    <p:animEffect transition="in" filter="fade">
                                      <p:cBhvr>
                                        <p:cTn id="7" dur="2000"/>
                                        <p:tgtEl>
                                          <p:spTgt spid="10240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06">
                                            <p:txEl>
                                              <p:pRg st="0" end="0"/>
                                            </p:txEl>
                                          </p:spTgt>
                                        </p:tgtEl>
                                        <p:attrNameLst>
                                          <p:attrName>style.visibility</p:attrName>
                                        </p:attrNameLst>
                                      </p:cBhvr>
                                      <p:to>
                                        <p:strVal val="visible"/>
                                      </p:to>
                                    </p:set>
                                    <p:animEffect transition="in" filter="fade">
                                      <p:cBhvr>
                                        <p:cTn id="12" dur="2000"/>
                                        <p:tgtEl>
                                          <p:spTgt spid="10240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06">
                                            <p:txEl>
                                              <p:pRg st="1" end="1"/>
                                            </p:txEl>
                                          </p:spTgt>
                                        </p:tgtEl>
                                        <p:attrNameLst>
                                          <p:attrName>style.visibility</p:attrName>
                                        </p:attrNameLst>
                                      </p:cBhvr>
                                      <p:to>
                                        <p:strVal val="visible"/>
                                      </p:to>
                                    </p:set>
                                    <p:animEffect transition="in" filter="fade">
                                      <p:cBhvr>
                                        <p:cTn id="17" dur="2000"/>
                                        <p:tgtEl>
                                          <p:spTgt spid="10240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06">
                                            <p:txEl>
                                              <p:pRg st="2" end="2"/>
                                            </p:txEl>
                                          </p:spTgt>
                                        </p:tgtEl>
                                        <p:attrNameLst>
                                          <p:attrName>style.visibility</p:attrName>
                                        </p:attrNameLst>
                                      </p:cBhvr>
                                      <p:to>
                                        <p:strVal val="visible"/>
                                      </p:to>
                                    </p:set>
                                    <p:animEffect transition="in" filter="fade">
                                      <p:cBhvr>
                                        <p:cTn id="22" dur="2000"/>
                                        <p:tgtEl>
                                          <p:spTgt spid="10240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5" grpId="0" animBg="1"/>
      <p:bldP spid="102406"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977E4620-1911-4ED2-AFC5-3EBEF42ACC8D}" type="slidenum">
              <a:rPr lang="en-GB"/>
              <a:pPr/>
              <a:t>21</a:t>
            </a:fld>
            <a:endParaRPr lang="en-GB"/>
          </a:p>
        </p:txBody>
      </p:sp>
      <p:sp>
        <p:nvSpPr>
          <p:cNvPr id="10649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650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0650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Power of Buyers and Suppliers…</a:t>
            </a:r>
          </a:p>
        </p:txBody>
      </p:sp>
      <p:sp>
        <p:nvSpPr>
          <p:cNvPr id="10650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Supplier Power</a:t>
            </a:r>
            <a:r>
              <a:rPr lang="en-GB" dirty="0"/>
              <a:t> high when</a:t>
            </a:r>
          </a:p>
          <a:p>
            <a:pPr>
              <a:lnSpc>
                <a:spcPct val="90000"/>
              </a:lnSpc>
            </a:pPr>
            <a:r>
              <a:rPr lang="en-GB" dirty="0"/>
              <a:t>Concentration of suppliers rather than fragmented source of supply- market control</a:t>
            </a:r>
          </a:p>
          <a:p>
            <a:pPr>
              <a:lnSpc>
                <a:spcPct val="90000"/>
              </a:lnSpc>
            </a:pPr>
            <a:r>
              <a:rPr lang="en-GB" dirty="0"/>
              <a:t>Switching costs from one supplier to another are high- contracts/availability of products</a:t>
            </a:r>
          </a:p>
          <a:p>
            <a:pPr>
              <a:lnSpc>
                <a:spcPct val="90000"/>
              </a:lnSpc>
            </a:pPr>
            <a:r>
              <a:rPr lang="en-GB" dirty="0"/>
              <a:t>Supplier brand is strong – imagine Tesco without Heinz’s products</a:t>
            </a:r>
          </a:p>
          <a:p>
            <a:pPr>
              <a:lnSpc>
                <a:spcPct val="90000"/>
              </a:lnSpc>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6501"/>
                                        </p:tgtEl>
                                        <p:attrNameLst>
                                          <p:attrName>style.visibility</p:attrName>
                                        </p:attrNameLst>
                                      </p:cBhvr>
                                      <p:to>
                                        <p:strVal val="visible"/>
                                      </p:to>
                                    </p:set>
                                    <p:animEffect transition="in" filter="fade">
                                      <p:cBhvr>
                                        <p:cTn id="7" dur="2000"/>
                                        <p:tgtEl>
                                          <p:spTgt spid="10650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6502">
                                            <p:txEl>
                                              <p:pRg st="0" end="0"/>
                                            </p:txEl>
                                          </p:spTgt>
                                        </p:tgtEl>
                                        <p:attrNameLst>
                                          <p:attrName>style.visibility</p:attrName>
                                        </p:attrNameLst>
                                      </p:cBhvr>
                                      <p:to>
                                        <p:strVal val="visible"/>
                                      </p:to>
                                    </p:set>
                                    <p:animEffect transition="in" filter="fade">
                                      <p:cBhvr>
                                        <p:cTn id="12" dur="2000"/>
                                        <p:tgtEl>
                                          <p:spTgt spid="10650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6502">
                                            <p:txEl>
                                              <p:pRg st="1" end="1"/>
                                            </p:txEl>
                                          </p:spTgt>
                                        </p:tgtEl>
                                        <p:attrNameLst>
                                          <p:attrName>style.visibility</p:attrName>
                                        </p:attrNameLst>
                                      </p:cBhvr>
                                      <p:to>
                                        <p:strVal val="visible"/>
                                      </p:to>
                                    </p:set>
                                    <p:animEffect transition="in" filter="fade">
                                      <p:cBhvr>
                                        <p:cTn id="17" dur="2000"/>
                                        <p:tgtEl>
                                          <p:spTgt spid="10650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6502">
                                            <p:txEl>
                                              <p:pRg st="2" end="2"/>
                                            </p:txEl>
                                          </p:spTgt>
                                        </p:tgtEl>
                                        <p:attrNameLst>
                                          <p:attrName>style.visibility</p:attrName>
                                        </p:attrNameLst>
                                      </p:cBhvr>
                                      <p:to>
                                        <p:strVal val="visible"/>
                                      </p:to>
                                    </p:set>
                                    <p:animEffect transition="in" filter="fade">
                                      <p:cBhvr>
                                        <p:cTn id="22" dur="2000"/>
                                        <p:tgtEl>
                                          <p:spTgt spid="10650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6502">
                                            <p:txEl>
                                              <p:pRg st="3" end="3"/>
                                            </p:txEl>
                                          </p:spTgt>
                                        </p:tgtEl>
                                        <p:attrNameLst>
                                          <p:attrName>style.visibility</p:attrName>
                                        </p:attrNameLst>
                                      </p:cBhvr>
                                      <p:to>
                                        <p:strVal val="visible"/>
                                      </p:to>
                                    </p:set>
                                    <p:animEffect transition="in" filter="fade">
                                      <p:cBhvr>
                                        <p:cTn id="27" dur="2000"/>
                                        <p:tgtEl>
                                          <p:spTgt spid="10650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1" grpId="0" animBg="1"/>
      <p:bldP spid="10650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237272F-571D-4A05-9516-6C41823BA33D}" type="slidenum">
              <a:rPr lang="en-GB"/>
              <a:pPr/>
              <a:t>22</a:t>
            </a:fld>
            <a:endParaRPr lang="en-GB"/>
          </a:p>
        </p:txBody>
      </p:sp>
      <p:sp>
        <p:nvSpPr>
          <p:cNvPr id="11161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162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162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a:t>
            </a:r>
          </a:p>
        </p:txBody>
      </p:sp>
      <p:sp>
        <p:nvSpPr>
          <p:cNvPr id="11162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Competitive Rivals are organisations where:</a:t>
            </a:r>
          </a:p>
          <a:p>
            <a:pPr>
              <a:lnSpc>
                <a:spcPct val="90000"/>
              </a:lnSpc>
            </a:pPr>
            <a:r>
              <a:rPr lang="en-GB" dirty="0"/>
              <a:t>They have similar products</a:t>
            </a:r>
          </a:p>
          <a:p>
            <a:pPr>
              <a:lnSpc>
                <a:spcPct val="90000"/>
              </a:lnSpc>
            </a:pPr>
            <a:r>
              <a:rPr lang="en-GB" dirty="0"/>
              <a:t>They have similar services</a:t>
            </a:r>
          </a:p>
          <a:p>
            <a:pPr>
              <a:lnSpc>
                <a:spcPct val="90000"/>
              </a:lnSpc>
            </a:pPr>
            <a:r>
              <a:rPr lang="en-GB" dirty="0"/>
              <a:t>Aimed at the same customer group/segment</a:t>
            </a:r>
          </a:p>
          <a:p>
            <a:pPr>
              <a:lnSpc>
                <a:spcPct val="90000"/>
              </a:lnSpc>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1621"/>
                                        </p:tgtEl>
                                        <p:attrNameLst>
                                          <p:attrName>style.visibility</p:attrName>
                                        </p:attrNameLst>
                                      </p:cBhvr>
                                      <p:to>
                                        <p:strVal val="visible"/>
                                      </p:to>
                                    </p:set>
                                    <p:animEffect transition="in" filter="fade">
                                      <p:cBhvr>
                                        <p:cTn id="7" dur="2000"/>
                                        <p:tgtEl>
                                          <p:spTgt spid="1116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1622">
                                            <p:txEl>
                                              <p:pRg st="0" end="0"/>
                                            </p:txEl>
                                          </p:spTgt>
                                        </p:tgtEl>
                                        <p:attrNameLst>
                                          <p:attrName>style.visibility</p:attrName>
                                        </p:attrNameLst>
                                      </p:cBhvr>
                                      <p:to>
                                        <p:strVal val="visible"/>
                                      </p:to>
                                    </p:set>
                                    <p:animEffect transition="in" filter="fade">
                                      <p:cBhvr>
                                        <p:cTn id="12" dur="2000"/>
                                        <p:tgtEl>
                                          <p:spTgt spid="1116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1622">
                                            <p:txEl>
                                              <p:pRg st="1" end="1"/>
                                            </p:txEl>
                                          </p:spTgt>
                                        </p:tgtEl>
                                        <p:attrNameLst>
                                          <p:attrName>style.visibility</p:attrName>
                                        </p:attrNameLst>
                                      </p:cBhvr>
                                      <p:to>
                                        <p:strVal val="visible"/>
                                      </p:to>
                                    </p:set>
                                    <p:animEffect transition="in" filter="fade">
                                      <p:cBhvr>
                                        <p:cTn id="17" dur="2000"/>
                                        <p:tgtEl>
                                          <p:spTgt spid="1116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1622">
                                            <p:txEl>
                                              <p:pRg st="2" end="2"/>
                                            </p:txEl>
                                          </p:spTgt>
                                        </p:tgtEl>
                                        <p:attrNameLst>
                                          <p:attrName>style.visibility</p:attrName>
                                        </p:attrNameLst>
                                      </p:cBhvr>
                                      <p:to>
                                        <p:strVal val="visible"/>
                                      </p:to>
                                    </p:set>
                                    <p:animEffect transition="in" filter="fade">
                                      <p:cBhvr>
                                        <p:cTn id="22" dur="2000"/>
                                        <p:tgtEl>
                                          <p:spTgt spid="1116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1622">
                                            <p:txEl>
                                              <p:pRg st="3" end="3"/>
                                            </p:txEl>
                                          </p:spTgt>
                                        </p:tgtEl>
                                        <p:attrNameLst>
                                          <p:attrName>style.visibility</p:attrName>
                                        </p:attrNameLst>
                                      </p:cBhvr>
                                      <p:to>
                                        <p:strVal val="visible"/>
                                      </p:to>
                                    </p:set>
                                    <p:animEffect transition="in" filter="fade">
                                      <p:cBhvr>
                                        <p:cTn id="27" dur="2000"/>
                                        <p:tgtEl>
                                          <p:spTgt spid="1116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21" grpId="0" animBg="1"/>
      <p:bldP spid="11162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A5DC7A1-DE14-4471-A8CB-255016C1FDC6}" type="slidenum">
              <a:rPr lang="en-GB"/>
              <a:pPr/>
              <a:t>23</a:t>
            </a:fld>
            <a:endParaRPr lang="en-GB"/>
          </a:p>
        </p:txBody>
      </p:sp>
      <p:sp>
        <p:nvSpPr>
          <p:cNvPr id="113667"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3668"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3669"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  - The Factors</a:t>
            </a:r>
          </a:p>
        </p:txBody>
      </p:sp>
      <p:sp>
        <p:nvSpPr>
          <p:cNvPr id="113670" name="Rectangle 6"/>
          <p:cNvSpPr>
            <a:spLocks noGrp="1" noChangeArrowheads="1"/>
          </p:cNvSpPr>
          <p:nvPr>
            <p:ph type="body" idx="1"/>
          </p:nvPr>
        </p:nvSpPr>
        <p:spPr>
          <a:xfrm>
            <a:off x="2576513" y="2362200"/>
            <a:ext cx="7264400" cy="3695700"/>
          </a:xfrm>
          <a:noFill/>
          <a:ln/>
        </p:spPr>
        <p:txBody>
          <a:bodyPr vert="horz" lIns="90488" tIns="44450" rIns="90488" bIns="44450" rtlCol="0">
            <a:normAutofit lnSpcReduction="10000"/>
          </a:bodyPr>
          <a:lstStyle/>
          <a:p>
            <a:pPr>
              <a:lnSpc>
                <a:spcPct val="90000"/>
              </a:lnSpc>
            </a:pPr>
            <a:r>
              <a:rPr lang="en-GB" i="1" dirty="0"/>
              <a:t>In Balance</a:t>
            </a:r>
            <a:r>
              <a:rPr lang="en-GB" dirty="0"/>
              <a:t> competitors – intense competition. Size (A) ~Size (B)</a:t>
            </a:r>
          </a:p>
          <a:p>
            <a:pPr>
              <a:lnSpc>
                <a:spcPct val="90000"/>
              </a:lnSpc>
            </a:pPr>
            <a:r>
              <a:rPr lang="en-GB" dirty="0"/>
              <a:t>Dominant competitor – less competitive markets ~niche markets</a:t>
            </a:r>
          </a:p>
          <a:p>
            <a:pPr>
              <a:lnSpc>
                <a:spcPct val="90000"/>
              </a:lnSpc>
            </a:pPr>
            <a:r>
              <a:rPr lang="en-GB" dirty="0"/>
              <a:t>Market Growth Rates – life cycle</a:t>
            </a:r>
          </a:p>
          <a:p>
            <a:pPr>
              <a:lnSpc>
                <a:spcPct val="90000"/>
              </a:lnSpc>
            </a:pPr>
            <a:r>
              <a:rPr lang="en-GB" dirty="0"/>
              <a:t>market growth ~ organisational growth/Strategy success indicator?.</a:t>
            </a:r>
          </a:p>
          <a:p>
            <a:pPr>
              <a:lnSpc>
                <a:spcPct val="90000"/>
              </a:lnSpc>
            </a:pPr>
            <a:r>
              <a:rPr lang="en-GB" dirty="0"/>
              <a:t>Mature markets ~ take market share from competitor- How differentiation/Cost Focus?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669"/>
                                        </p:tgtEl>
                                        <p:attrNameLst>
                                          <p:attrName>style.visibility</p:attrName>
                                        </p:attrNameLst>
                                      </p:cBhvr>
                                      <p:to>
                                        <p:strVal val="visible"/>
                                      </p:to>
                                    </p:set>
                                    <p:animEffect transition="in" filter="fade">
                                      <p:cBhvr>
                                        <p:cTn id="7" dur="2000"/>
                                        <p:tgtEl>
                                          <p:spTgt spid="11366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3670">
                                            <p:txEl>
                                              <p:pRg st="0" end="0"/>
                                            </p:txEl>
                                          </p:spTgt>
                                        </p:tgtEl>
                                        <p:attrNameLst>
                                          <p:attrName>style.visibility</p:attrName>
                                        </p:attrNameLst>
                                      </p:cBhvr>
                                      <p:to>
                                        <p:strVal val="visible"/>
                                      </p:to>
                                    </p:set>
                                    <p:animEffect transition="in" filter="fade">
                                      <p:cBhvr>
                                        <p:cTn id="12" dur="2000"/>
                                        <p:tgtEl>
                                          <p:spTgt spid="11367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3670">
                                            <p:txEl>
                                              <p:pRg st="1" end="1"/>
                                            </p:txEl>
                                          </p:spTgt>
                                        </p:tgtEl>
                                        <p:attrNameLst>
                                          <p:attrName>style.visibility</p:attrName>
                                        </p:attrNameLst>
                                      </p:cBhvr>
                                      <p:to>
                                        <p:strVal val="visible"/>
                                      </p:to>
                                    </p:set>
                                    <p:animEffect transition="in" filter="fade">
                                      <p:cBhvr>
                                        <p:cTn id="17" dur="2000"/>
                                        <p:tgtEl>
                                          <p:spTgt spid="11367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3670">
                                            <p:txEl>
                                              <p:pRg st="2" end="2"/>
                                            </p:txEl>
                                          </p:spTgt>
                                        </p:tgtEl>
                                        <p:attrNameLst>
                                          <p:attrName>style.visibility</p:attrName>
                                        </p:attrNameLst>
                                      </p:cBhvr>
                                      <p:to>
                                        <p:strVal val="visible"/>
                                      </p:to>
                                    </p:set>
                                    <p:animEffect transition="in" filter="fade">
                                      <p:cBhvr>
                                        <p:cTn id="22" dur="2000"/>
                                        <p:tgtEl>
                                          <p:spTgt spid="11367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3670">
                                            <p:txEl>
                                              <p:pRg st="3" end="3"/>
                                            </p:txEl>
                                          </p:spTgt>
                                        </p:tgtEl>
                                        <p:attrNameLst>
                                          <p:attrName>style.visibility</p:attrName>
                                        </p:attrNameLst>
                                      </p:cBhvr>
                                      <p:to>
                                        <p:strVal val="visible"/>
                                      </p:to>
                                    </p:set>
                                    <p:animEffect transition="in" filter="fade">
                                      <p:cBhvr>
                                        <p:cTn id="27" dur="2000"/>
                                        <p:tgtEl>
                                          <p:spTgt spid="11367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3670">
                                            <p:txEl>
                                              <p:pRg st="4" end="4"/>
                                            </p:txEl>
                                          </p:spTgt>
                                        </p:tgtEl>
                                        <p:attrNameLst>
                                          <p:attrName>style.visibility</p:attrName>
                                        </p:attrNameLst>
                                      </p:cBhvr>
                                      <p:to>
                                        <p:strVal val="visible"/>
                                      </p:to>
                                    </p:set>
                                    <p:animEffect transition="in" filter="fade">
                                      <p:cBhvr>
                                        <p:cTn id="32" dur="2000"/>
                                        <p:tgtEl>
                                          <p:spTgt spid="11367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9" grpId="0" animBg="1"/>
      <p:bldP spid="113670"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4A694F1E-9249-490E-83B1-258CD6D68636}" type="slidenum">
              <a:rPr lang="en-GB"/>
              <a:pPr/>
              <a:t>24</a:t>
            </a:fld>
            <a:endParaRPr lang="en-GB"/>
          </a:p>
        </p:txBody>
      </p:sp>
      <p:sp>
        <p:nvSpPr>
          <p:cNvPr id="1157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57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5717"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  - The Factors</a:t>
            </a:r>
          </a:p>
        </p:txBody>
      </p:sp>
      <p:sp>
        <p:nvSpPr>
          <p:cNvPr id="115718" name="Rectangle 6"/>
          <p:cNvSpPr>
            <a:spLocks noGrp="1" noChangeArrowheads="1"/>
          </p:cNvSpPr>
          <p:nvPr>
            <p:ph type="body" idx="1"/>
          </p:nvPr>
        </p:nvSpPr>
        <p:spPr>
          <a:xfrm>
            <a:off x="2576513" y="2362200"/>
            <a:ext cx="7264400" cy="3695700"/>
          </a:xfrm>
          <a:noFill/>
          <a:ln/>
        </p:spPr>
        <p:txBody>
          <a:bodyPr vert="horz" lIns="90488" tIns="44450" rIns="90488" bIns="44450" rtlCol="0">
            <a:normAutofit lnSpcReduction="10000"/>
          </a:bodyPr>
          <a:lstStyle/>
          <a:p>
            <a:pPr>
              <a:lnSpc>
                <a:spcPct val="90000"/>
              </a:lnSpc>
            </a:pPr>
            <a:r>
              <a:rPr lang="en-GB" dirty="0"/>
              <a:t>High Fixed Costs =&gt; price wars &amp; low(</a:t>
            </a:r>
            <a:r>
              <a:rPr lang="en-GB" dirty="0" err="1"/>
              <a:t>ering</a:t>
            </a:r>
            <a:r>
              <a:rPr lang="en-GB" dirty="0"/>
              <a:t>) margins- Impact on high street</a:t>
            </a:r>
          </a:p>
          <a:p>
            <a:pPr>
              <a:lnSpc>
                <a:spcPct val="90000"/>
              </a:lnSpc>
            </a:pPr>
            <a:r>
              <a:rPr lang="en-GB" dirty="0"/>
              <a:t>Extra capacity in large increments =&gt; over fill- Impact on oil prices- OPEC/Russia.</a:t>
            </a:r>
          </a:p>
          <a:p>
            <a:pPr>
              <a:lnSpc>
                <a:spcPct val="90000"/>
              </a:lnSpc>
            </a:pPr>
            <a:r>
              <a:rPr lang="en-GB" dirty="0"/>
              <a:t>Differentiation critical. None =&gt; customers switch easily</a:t>
            </a:r>
          </a:p>
          <a:p>
            <a:pPr>
              <a:lnSpc>
                <a:spcPct val="90000"/>
              </a:lnSpc>
            </a:pPr>
            <a:r>
              <a:rPr lang="en-GB" dirty="0"/>
              <a:t>High Exit barriers exist then competition can become </a:t>
            </a:r>
            <a:r>
              <a:rPr lang="en-GB" dirty="0" err="1"/>
              <a:t>fiercer..Organisations</a:t>
            </a:r>
            <a:r>
              <a:rPr lang="en-GB" dirty="0"/>
              <a:t>/consumers look at rivals.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5717"/>
                                        </p:tgtEl>
                                        <p:attrNameLst>
                                          <p:attrName>style.visibility</p:attrName>
                                        </p:attrNameLst>
                                      </p:cBhvr>
                                      <p:to>
                                        <p:strVal val="visible"/>
                                      </p:to>
                                    </p:set>
                                    <p:animEffect transition="in" filter="fade">
                                      <p:cBhvr>
                                        <p:cTn id="7" dur="2000"/>
                                        <p:tgtEl>
                                          <p:spTgt spid="1157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5718">
                                            <p:txEl>
                                              <p:pRg st="0" end="0"/>
                                            </p:txEl>
                                          </p:spTgt>
                                        </p:tgtEl>
                                        <p:attrNameLst>
                                          <p:attrName>style.visibility</p:attrName>
                                        </p:attrNameLst>
                                      </p:cBhvr>
                                      <p:to>
                                        <p:strVal val="visible"/>
                                      </p:to>
                                    </p:set>
                                    <p:animEffect transition="in" filter="fade">
                                      <p:cBhvr>
                                        <p:cTn id="12" dur="2000"/>
                                        <p:tgtEl>
                                          <p:spTgt spid="1157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5718">
                                            <p:txEl>
                                              <p:pRg st="1" end="1"/>
                                            </p:txEl>
                                          </p:spTgt>
                                        </p:tgtEl>
                                        <p:attrNameLst>
                                          <p:attrName>style.visibility</p:attrName>
                                        </p:attrNameLst>
                                      </p:cBhvr>
                                      <p:to>
                                        <p:strVal val="visible"/>
                                      </p:to>
                                    </p:set>
                                    <p:animEffect transition="in" filter="fade">
                                      <p:cBhvr>
                                        <p:cTn id="17" dur="2000"/>
                                        <p:tgtEl>
                                          <p:spTgt spid="1157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5718">
                                            <p:txEl>
                                              <p:pRg st="2" end="2"/>
                                            </p:txEl>
                                          </p:spTgt>
                                        </p:tgtEl>
                                        <p:attrNameLst>
                                          <p:attrName>style.visibility</p:attrName>
                                        </p:attrNameLst>
                                      </p:cBhvr>
                                      <p:to>
                                        <p:strVal val="visible"/>
                                      </p:to>
                                    </p:set>
                                    <p:animEffect transition="in" filter="fade">
                                      <p:cBhvr>
                                        <p:cTn id="22" dur="2000"/>
                                        <p:tgtEl>
                                          <p:spTgt spid="1157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5718">
                                            <p:txEl>
                                              <p:pRg st="3" end="3"/>
                                            </p:txEl>
                                          </p:spTgt>
                                        </p:tgtEl>
                                        <p:attrNameLst>
                                          <p:attrName>style.visibility</p:attrName>
                                        </p:attrNameLst>
                                      </p:cBhvr>
                                      <p:to>
                                        <p:strVal val="visible"/>
                                      </p:to>
                                    </p:set>
                                    <p:animEffect transition="in" filter="fade">
                                      <p:cBhvr>
                                        <p:cTn id="27" dur="2000"/>
                                        <p:tgtEl>
                                          <p:spTgt spid="1157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7" grpId="0" animBg="1"/>
      <p:bldP spid="115718"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B0EEA17-2FFF-432A-9149-2B9BD504368E}" type="slidenum">
              <a:rPr lang="en-GB"/>
              <a:pPr/>
              <a:t>25</a:t>
            </a:fld>
            <a:endParaRPr lang="en-GB"/>
          </a:p>
        </p:txBody>
      </p:sp>
      <p:sp>
        <p:nvSpPr>
          <p:cNvPr id="134146"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4147"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4148"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sz="3200"/>
              <a:t>Competitive Rivalry  - Determinants</a:t>
            </a:r>
          </a:p>
        </p:txBody>
      </p:sp>
      <p:sp>
        <p:nvSpPr>
          <p:cNvPr id="134150" name="Rectangle 6"/>
          <p:cNvSpPr>
            <a:spLocks noGrp="1" noChangeArrowheads="1"/>
          </p:cNvSpPr>
          <p:nvPr>
            <p:ph type="body" idx="1"/>
          </p:nvPr>
        </p:nvSpPr>
        <p:spPr/>
        <p:txBody>
          <a:bodyPr/>
          <a:lstStyle/>
          <a:p>
            <a:r>
              <a:rPr lang="en-GB"/>
              <a:t>Industry growth</a:t>
            </a:r>
          </a:p>
          <a:p>
            <a:r>
              <a:rPr lang="en-GB"/>
              <a:t>Fixed costs / value added</a:t>
            </a:r>
          </a:p>
          <a:p>
            <a:r>
              <a:rPr lang="en-GB"/>
              <a:t>Intermittent overcapacity</a:t>
            </a:r>
          </a:p>
          <a:p>
            <a:r>
              <a:rPr lang="en-GB"/>
              <a:t>Product differences</a:t>
            </a:r>
          </a:p>
          <a:p>
            <a:r>
              <a:rPr lang="en-GB"/>
              <a:t>Brand identity</a:t>
            </a:r>
          </a:p>
          <a:p>
            <a:r>
              <a:rPr lang="en-GB"/>
              <a:t>Switching costs</a:t>
            </a: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4148"/>
                                        </p:tgtEl>
                                        <p:attrNameLst>
                                          <p:attrName>style.visibility</p:attrName>
                                        </p:attrNameLst>
                                      </p:cBhvr>
                                      <p:to>
                                        <p:strVal val="visible"/>
                                      </p:to>
                                    </p:set>
                                    <p:animEffect transition="in" filter="fade">
                                      <p:cBhvr>
                                        <p:cTn id="7" dur="2000"/>
                                        <p:tgtEl>
                                          <p:spTgt spid="1341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4150">
                                            <p:txEl>
                                              <p:pRg st="0" end="0"/>
                                            </p:txEl>
                                          </p:spTgt>
                                        </p:tgtEl>
                                        <p:attrNameLst>
                                          <p:attrName>style.visibility</p:attrName>
                                        </p:attrNameLst>
                                      </p:cBhvr>
                                      <p:to>
                                        <p:strVal val="visible"/>
                                      </p:to>
                                    </p:set>
                                    <p:animEffect transition="in" filter="fade">
                                      <p:cBhvr>
                                        <p:cTn id="12" dur="2000"/>
                                        <p:tgtEl>
                                          <p:spTgt spid="13415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4150">
                                            <p:txEl>
                                              <p:pRg st="1" end="1"/>
                                            </p:txEl>
                                          </p:spTgt>
                                        </p:tgtEl>
                                        <p:attrNameLst>
                                          <p:attrName>style.visibility</p:attrName>
                                        </p:attrNameLst>
                                      </p:cBhvr>
                                      <p:to>
                                        <p:strVal val="visible"/>
                                      </p:to>
                                    </p:set>
                                    <p:animEffect transition="in" filter="fade">
                                      <p:cBhvr>
                                        <p:cTn id="17" dur="2000"/>
                                        <p:tgtEl>
                                          <p:spTgt spid="13415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4150">
                                            <p:txEl>
                                              <p:pRg st="2" end="2"/>
                                            </p:txEl>
                                          </p:spTgt>
                                        </p:tgtEl>
                                        <p:attrNameLst>
                                          <p:attrName>style.visibility</p:attrName>
                                        </p:attrNameLst>
                                      </p:cBhvr>
                                      <p:to>
                                        <p:strVal val="visible"/>
                                      </p:to>
                                    </p:set>
                                    <p:animEffect transition="in" filter="fade">
                                      <p:cBhvr>
                                        <p:cTn id="22" dur="2000"/>
                                        <p:tgtEl>
                                          <p:spTgt spid="13415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4150">
                                            <p:txEl>
                                              <p:pRg st="3" end="3"/>
                                            </p:txEl>
                                          </p:spTgt>
                                        </p:tgtEl>
                                        <p:attrNameLst>
                                          <p:attrName>style.visibility</p:attrName>
                                        </p:attrNameLst>
                                      </p:cBhvr>
                                      <p:to>
                                        <p:strVal val="visible"/>
                                      </p:to>
                                    </p:set>
                                    <p:animEffect transition="in" filter="fade">
                                      <p:cBhvr>
                                        <p:cTn id="27" dur="2000"/>
                                        <p:tgtEl>
                                          <p:spTgt spid="13415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4150">
                                            <p:txEl>
                                              <p:pRg st="4" end="4"/>
                                            </p:txEl>
                                          </p:spTgt>
                                        </p:tgtEl>
                                        <p:attrNameLst>
                                          <p:attrName>style.visibility</p:attrName>
                                        </p:attrNameLst>
                                      </p:cBhvr>
                                      <p:to>
                                        <p:strVal val="visible"/>
                                      </p:to>
                                    </p:set>
                                    <p:animEffect transition="in" filter="fade">
                                      <p:cBhvr>
                                        <p:cTn id="32" dur="2000"/>
                                        <p:tgtEl>
                                          <p:spTgt spid="13415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4150">
                                            <p:txEl>
                                              <p:pRg st="5" end="5"/>
                                            </p:txEl>
                                          </p:spTgt>
                                        </p:tgtEl>
                                        <p:attrNameLst>
                                          <p:attrName>style.visibility</p:attrName>
                                        </p:attrNameLst>
                                      </p:cBhvr>
                                      <p:to>
                                        <p:strVal val="visible"/>
                                      </p:to>
                                    </p:set>
                                    <p:animEffect transition="in" filter="fade">
                                      <p:cBhvr>
                                        <p:cTn id="37" dur="2000"/>
                                        <p:tgtEl>
                                          <p:spTgt spid="13415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8" grpId="0" animBg="1"/>
      <p:bldP spid="134150"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8AA6BD4F-6F6A-4D2B-85A9-C980200212E8}" type="slidenum">
              <a:rPr lang="en-GB"/>
              <a:pPr/>
              <a:t>26</a:t>
            </a:fld>
            <a:endParaRPr lang="en-GB"/>
          </a:p>
        </p:txBody>
      </p:sp>
      <p:sp>
        <p:nvSpPr>
          <p:cNvPr id="11776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776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7765"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dirty="0"/>
              <a:t>The Key Questions</a:t>
            </a:r>
          </a:p>
        </p:txBody>
      </p:sp>
      <p:sp>
        <p:nvSpPr>
          <p:cNvPr id="117766" name="Rectangle 6"/>
          <p:cNvSpPr>
            <a:spLocks noGrp="1" noChangeArrowheads="1"/>
          </p:cNvSpPr>
          <p:nvPr>
            <p:ph type="body" idx="1"/>
          </p:nvPr>
        </p:nvSpPr>
        <p:spPr>
          <a:xfrm>
            <a:off x="2576513" y="2362200"/>
            <a:ext cx="7264400" cy="3695700"/>
          </a:xfrm>
          <a:noFill/>
          <a:ln/>
        </p:spPr>
        <p:txBody>
          <a:bodyPr vert="horz" lIns="90488" tIns="44450" rIns="90488" bIns="44450" rtlCol="0">
            <a:normAutofit fontScale="92500" lnSpcReduction="20000"/>
          </a:bodyPr>
          <a:lstStyle/>
          <a:p>
            <a:pPr>
              <a:lnSpc>
                <a:spcPct val="90000"/>
              </a:lnSpc>
            </a:pPr>
            <a:r>
              <a:rPr lang="en-GB" dirty="0"/>
              <a:t>What are the </a:t>
            </a:r>
            <a:r>
              <a:rPr lang="en-GB" i="1" dirty="0"/>
              <a:t>key forces</a:t>
            </a:r>
            <a:r>
              <a:rPr lang="en-GB" dirty="0"/>
              <a:t> at work in the competitive environment? Are they coming from buyers/suppliers?</a:t>
            </a:r>
          </a:p>
          <a:p>
            <a:pPr>
              <a:lnSpc>
                <a:spcPct val="90000"/>
              </a:lnSpc>
            </a:pPr>
            <a:r>
              <a:rPr lang="en-GB" dirty="0"/>
              <a:t>What are the </a:t>
            </a:r>
            <a:r>
              <a:rPr lang="en-GB" i="1" dirty="0"/>
              <a:t>underlying forces</a:t>
            </a:r>
            <a:r>
              <a:rPr lang="en-GB" dirty="0"/>
              <a:t> that are driving competitive forces? Are they SWOT/PESTLE factors</a:t>
            </a:r>
          </a:p>
          <a:p>
            <a:pPr>
              <a:lnSpc>
                <a:spcPct val="90000"/>
              </a:lnSpc>
            </a:pPr>
            <a:r>
              <a:rPr lang="en-GB" dirty="0"/>
              <a:t>Is it likely that the forces will </a:t>
            </a:r>
            <a:r>
              <a:rPr lang="en-GB" i="1" dirty="0"/>
              <a:t>change</a:t>
            </a:r>
            <a:r>
              <a:rPr lang="en-GB" dirty="0"/>
              <a:t>? If so, </a:t>
            </a:r>
            <a:r>
              <a:rPr lang="en-GB" i="1" dirty="0"/>
              <a:t>how</a:t>
            </a:r>
            <a:r>
              <a:rPr lang="en-GB" dirty="0"/>
              <a:t>? Change in consumer buyer behaviour, development of technology.</a:t>
            </a:r>
          </a:p>
          <a:p>
            <a:pPr>
              <a:lnSpc>
                <a:spcPct val="90000"/>
              </a:lnSpc>
            </a:pPr>
            <a:r>
              <a:rPr lang="en-GB" dirty="0"/>
              <a:t>How do your </a:t>
            </a:r>
            <a:r>
              <a:rPr lang="en-GB" i="1" dirty="0"/>
              <a:t>competitors</a:t>
            </a:r>
            <a:r>
              <a:rPr lang="en-GB" dirty="0"/>
              <a:t> stand in relation to these competitive forces?. SWOT activity on competitors?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7765"/>
                                        </p:tgtEl>
                                        <p:attrNameLst>
                                          <p:attrName>style.visibility</p:attrName>
                                        </p:attrNameLst>
                                      </p:cBhvr>
                                      <p:to>
                                        <p:strVal val="visible"/>
                                      </p:to>
                                    </p:set>
                                    <p:animEffect transition="in" filter="fade">
                                      <p:cBhvr>
                                        <p:cTn id="7" dur="2000"/>
                                        <p:tgtEl>
                                          <p:spTgt spid="1177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7766">
                                            <p:txEl>
                                              <p:pRg st="0" end="0"/>
                                            </p:txEl>
                                          </p:spTgt>
                                        </p:tgtEl>
                                        <p:attrNameLst>
                                          <p:attrName>style.visibility</p:attrName>
                                        </p:attrNameLst>
                                      </p:cBhvr>
                                      <p:to>
                                        <p:strVal val="visible"/>
                                      </p:to>
                                    </p:set>
                                    <p:animEffect transition="in" filter="fade">
                                      <p:cBhvr>
                                        <p:cTn id="12" dur="2000"/>
                                        <p:tgtEl>
                                          <p:spTgt spid="11776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7766">
                                            <p:txEl>
                                              <p:pRg st="1" end="1"/>
                                            </p:txEl>
                                          </p:spTgt>
                                        </p:tgtEl>
                                        <p:attrNameLst>
                                          <p:attrName>style.visibility</p:attrName>
                                        </p:attrNameLst>
                                      </p:cBhvr>
                                      <p:to>
                                        <p:strVal val="visible"/>
                                      </p:to>
                                    </p:set>
                                    <p:animEffect transition="in" filter="fade">
                                      <p:cBhvr>
                                        <p:cTn id="17" dur="2000"/>
                                        <p:tgtEl>
                                          <p:spTgt spid="11776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7766">
                                            <p:txEl>
                                              <p:pRg st="2" end="2"/>
                                            </p:txEl>
                                          </p:spTgt>
                                        </p:tgtEl>
                                        <p:attrNameLst>
                                          <p:attrName>style.visibility</p:attrName>
                                        </p:attrNameLst>
                                      </p:cBhvr>
                                      <p:to>
                                        <p:strVal val="visible"/>
                                      </p:to>
                                    </p:set>
                                    <p:animEffect transition="in" filter="fade">
                                      <p:cBhvr>
                                        <p:cTn id="22" dur="2000"/>
                                        <p:tgtEl>
                                          <p:spTgt spid="11776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7766">
                                            <p:txEl>
                                              <p:pRg st="3" end="3"/>
                                            </p:txEl>
                                          </p:spTgt>
                                        </p:tgtEl>
                                        <p:attrNameLst>
                                          <p:attrName>style.visibility</p:attrName>
                                        </p:attrNameLst>
                                      </p:cBhvr>
                                      <p:to>
                                        <p:strVal val="visible"/>
                                      </p:to>
                                    </p:set>
                                    <p:animEffect transition="in" filter="fade">
                                      <p:cBhvr>
                                        <p:cTn id="27" dur="2000"/>
                                        <p:tgtEl>
                                          <p:spTgt spid="1177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5" grpId="0" animBg="1"/>
      <p:bldP spid="117766"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9CB402E3-CCC0-4084-BDBE-9C7D17C6B1C1}" type="slidenum">
              <a:rPr lang="en-GB"/>
              <a:pPr/>
              <a:t>27</a:t>
            </a:fld>
            <a:endParaRPr lang="en-GB"/>
          </a:p>
        </p:txBody>
      </p:sp>
      <p:sp>
        <p:nvSpPr>
          <p:cNvPr id="11981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981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9812"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dirty="0"/>
              <a:t>The Key Question</a:t>
            </a:r>
          </a:p>
        </p:txBody>
      </p:sp>
      <p:sp>
        <p:nvSpPr>
          <p:cNvPr id="119813"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r>
              <a:rPr lang="en-GB" dirty="0"/>
              <a:t>What can managers do to </a:t>
            </a:r>
            <a:r>
              <a:rPr lang="en-GB" i="1" dirty="0"/>
              <a:t>influence </a:t>
            </a:r>
            <a:r>
              <a:rPr lang="en-GB" dirty="0"/>
              <a:t>competitive forces and ensure their ‘Strategy’ is a success?</a:t>
            </a:r>
          </a:p>
          <a:p>
            <a:r>
              <a:rPr lang="en-GB" dirty="0"/>
              <a:t>How has Nike/Coca Cola</a:t>
            </a:r>
            <a:r>
              <a:rPr lang="en-GB"/>
              <a:t>/ Microsoft  </a:t>
            </a:r>
            <a:r>
              <a:rPr lang="en-GB" dirty="0"/>
              <a:t>used parts/all of the 5 Forces Model?</a:t>
            </a:r>
          </a:p>
          <a:p>
            <a:r>
              <a:rPr lang="en-GB" dirty="0"/>
              <a:t>What strategic planning framework are they using- Deliberate or Emergent?</a:t>
            </a:r>
          </a:p>
          <a:p>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9812"/>
                                        </p:tgtEl>
                                        <p:attrNameLst>
                                          <p:attrName>style.visibility</p:attrName>
                                        </p:attrNameLst>
                                      </p:cBhvr>
                                      <p:to>
                                        <p:strVal val="visible"/>
                                      </p:to>
                                    </p:set>
                                    <p:animEffect transition="in" filter="fade">
                                      <p:cBhvr>
                                        <p:cTn id="7" dur="2000"/>
                                        <p:tgtEl>
                                          <p:spTgt spid="1198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9813">
                                            <p:txEl>
                                              <p:pRg st="0" end="0"/>
                                            </p:txEl>
                                          </p:spTgt>
                                        </p:tgtEl>
                                        <p:attrNameLst>
                                          <p:attrName>style.visibility</p:attrName>
                                        </p:attrNameLst>
                                      </p:cBhvr>
                                      <p:to>
                                        <p:strVal val="visible"/>
                                      </p:to>
                                    </p:set>
                                    <p:animEffect transition="in" filter="fade">
                                      <p:cBhvr>
                                        <p:cTn id="12" dur="2000"/>
                                        <p:tgtEl>
                                          <p:spTgt spid="1198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9813">
                                            <p:txEl>
                                              <p:pRg st="1" end="1"/>
                                            </p:txEl>
                                          </p:spTgt>
                                        </p:tgtEl>
                                        <p:attrNameLst>
                                          <p:attrName>style.visibility</p:attrName>
                                        </p:attrNameLst>
                                      </p:cBhvr>
                                      <p:to>
                                        <p:strVal val="visible"/>
                                      </p:to>
                                    </p:set>
                                    <p:animEffect transition="in" filter="fade">
                                      <p:cBhvr>
                                        <p:cTn id="17" dur="2000"/>
                                        <p:tgtEl>
                                          <p:spTgt spid="1198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9813">
                                            <p:txEl>
                                              <p:pRg st="2" end="2"/>
                                            </p:txEl>
                                          </p:spTgt>
                                        </p:tgtEl>
                                        <p:attrNameLst>
                                          <p:attrName>style.visibility</p:attrName>
                                        </p:attrNameLst>
                                      </p:cBhvr>
                                      <p:to>
                                        <p:strVal val="visible"/>
                                      </p:to>
                                    </p:set>
                                    <p:animEffect transition="in" filter="fade">
                                      <p:cBhvr>
                                        <p:cTn id="22" dur="2000"/>
                                        <p:tgtEl>
                                          <p:spTgt spid="1198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2" grpId="0" animBg="1"/>
      <p:bldP spid="11981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1289</Words>
  <Application>Microsoft Office PowerPoint</Application>
  <PresentationFormat>Widescreen</PresentationFormat>
  <Paragraphs>235</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Arial Black</vt:lpstr>
      <vt:lpstr>Calibri</vt:lpstr>
      <vt:lpstr>Calibri Light</vt:lpstr>
      <vt:lpstr>Times New Roman</vt:lpstr>
      <vt:lpstr>Wingdings</vt:lpstr>
      <vt:lpstr>Office Theme</vt:lpstr>
      <vt:lpstr>Strategic Formation</vt:lpstr>
      <vt:lpstr>Deliberateness and Emergence</vt:lpstr>
      <vt:lpstr>Strategy Formation Activities</vt:lpstr>
      <vt:lpstr>Strategy Formation Activities</vt:lpstr>
      <vt:lpstr>Cont:</vt:lpstr>
      <vt:lpstr>Deliberate and Emergent Strategy</vt:lpstr>
      <vt:lpstr>Deliberate and Emergent Strategy</vt:lpstr>
      <vt:lpstr>Perspectives on Strategy Formation</vt:lpstr>
      <vt:lpstr>Diagnosing the Environment</vt:lpstr>
      <vt:lpstr>Five Forces Framework</vt:lpstr>
      <vt:lpstr>PowerPoint Presentation</vt:lpstr>
      <vt:lpstr>FIVE FORCES ANALYSIS</vt:lpstr>
      <vt:lpstr>Threat of Entry</vt:lpstr>
      <vt:lpstr>Differentiation?</vt:lpstr>
      <vt:lpstr>Differentiation – how is it achieved?</vt:lpstr>
      <vt:lpstr>Differentiation – Advantages</vt:lpstr>
      <vt:lpstr>Differentiation – Disadvantages</vt:lpstr>
      <vt:lpstr>Threat of Substitutes</vt:lpstr>
      <vt:lpstr>Substitutes Summary </vt:lpstr>
      <vt:lpstr>Power of Buyers and Suppliers</vt:lpstr>
      <vt:lpstr>Power of Buyers and Suppliers…</vt:lpstr>
      <vt:lpstr>Competitive Rivalry</vt:lpstr>
      <vt:lpstr>Competitive Rivalry  - The Factors</vt:lpstr>
      <vt:lpstr>Competitive Rivalry  - The Factors</vt:lpstr>
      <vt:lpstr>Competitive Rivalry  - Determinants</vt:lpstr>
      <vt:lpstr>The Key Questions</vt:lpstr>
      <vt:lpstr>The Key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Formation</dc:title>
  <dc:creator>Maria Heffernan</dc:creator>
  <cp:lastModifiedBy>Maria Heffernan</cp:lastModifiedBy>
  <cp:revision>13</cp:revision>
  <dcterms:created xsi:type="dcterms:W3CDTF">2020-05-19T13:50:23Z</dcterms:created>
  <dcterms:modified xsi:type="dcterms:W3CDTF">2023-05-14T11:00:19Z</dcterms:modified>
</cp:coreProperties>
</file>