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7" r:id="rId22"/>
    <p:sldId id="276" r:id="rId23"/>
    <p:sldId id="278" r:id="rId24"/>
    <p:sldId id="279" r:id="rId25"/>
    <p:sldId id="280" r:id="rId26"/>
    <p:sldId id="281" r:id="rId27"/>
    <p:sldId id="282" r:id="rId28"/>
    <p:sldId id="283" r:id="rId29"/>
    <p:sldId id="284" r:id="rId30"/>
    <p:sldId id="285" r:id="rId31"/>
    <p:sldId id="286" r:id="rId32"/>
    <p:sldId id="287" r:id="rId33"/>
    <p:sldId id="291" r:id="rId34"/>
    <p:sldId id="288" r:id="rId35"/>
    <p:sldId id="290" r:id="rId36"/>
    <p:sldId id="289" r:id="rId37"/>
    <p:sldId id="292" r:id="rId38"/>
    <p:sldId id="293" r:id="rId39"/>
    <p:sldId id="294" r:id="rId40"/>
    <p:sldId id="295" r:id="rId41"/>
    <p:sldId id="296" r:id="rId42"/>
    <p:sldId id="297" r:id="rId43"/>
    <p:sldId id="298"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119" d="100"/>
          <a:sy n="119" d="100"/>
        </p:scale>
        <p:origin x="96" y="4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F0CA4A-02EA-4CA6-8630-05FD97806B1F}"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239427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F0CA4A-02EA-4CA6-8630-05FD97806B1F}"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1213545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F0CA4A-02EA-4CA6-8630-05FD97806B1F}"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2778474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F0CA4A-02EA-4CA6-8630-05FD97806B1F}" type="datetimeFigureOut">
              <a:rPr lang="en-GB" smtClean="0"/>
              <a:t>16/03/2017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971112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F0CA4A-02EA-4CA6-8630-05FD97806B1F}" type="datetimeFigureOut">
              <a:rPr lang="en-GB" smtClean="0"/>
              <a:t>16/03/2017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2723845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F0CA4A-02EA-4CA6-8630-05FD97806B1F}" type="datetimeFigureOut">
              <a:rPr lang="en-GB" smtClean="0"/>
              <a:t>16/03/2017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1958704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F0CA4A-02EA-4CA6-8630-05FD97806B1F}" type="datetimeFigureOut">
              <a:rPr lang="en-GB" smtClean="0"/>
              <a:t>16/03/2017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3505527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F0CA4A-02EA-4CA6-8630-05FD97806B1F}" type="datetimeFigureOut">
              <a:rPr lang="en-GB" smtClean="0"/>
              <a:t>16/03/2017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137235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AF0CA4A-02EA-4CA6-8630-05FD97806B1F}" type="datetimeFigureOut">
              <a:rPr lang="en-GB" smtClean="0"/>
              <a:t>16/03/2017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2567245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F0CA4A-02EA-4CA6-8630-05FD97806B1F}"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1134975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F0CA4A-02EA-4CA6-8630-05FD97806B1F}"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57842-4F61-437C-8A55-3396480598E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984050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F0CA4A-02EA-4CA6-8630-05FD97806B1F}"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317572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F0CA4A-02EA-4CA6-8630-05FD97806B1F}"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57842-4F61-437C-8A55-3396480598E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313968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F0CA4A-02EA-4CA6-8630-05FD97806B1F}"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13833348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F0CA4A-02EA-4CA6-8630-05FD97806B1F}"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9482627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F0CA4A-02EA-4CA6-8630-05FD97806B1F}" type="datetimeFigureOut">
              <a:rPr lang="en-GB" smtClean="0"/>
              <a:t>16/03/2017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857842-4F61-437C-8A55-3396480598E2}" type="slidenum">
              <a:rPr lang="en-GB" smtClean="0"/>
              <a:t>‹#›</a:t>
            </a:fld>
            <a:endParaRPr lang="en-GB"/>
          </a:p>
        </p:txBody>
      </p:sp>
    </p:spTree>
    <p:extLst>
      <p:ext uri="{BB962C8B-B14F-4D97-AF65-F5344CB8AC3E}">
        <p14:creationId xmlns:p14="http://schemas.microsoft.com/office/powerpoint/2010/main" val="882517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AF0CA4A-02EA-4CA6-8630-05FD97806B1F}" type="datetimeFigureOut">
              <a:rPr lang="en-GB" smtClean="0"/>
              <a:t>16/03/2017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4857842-4F61-437C-8A55-3396480598E2}" type="slidenum">
              <a:rPr lang="en-GB" smtClean="0"/>
              <a:t>‹#›</a:t>
            </a:fld>
            <a:endParaRPr lang="en-GB"/>
          </a:p>
        </p:txBody>
      </p:sp>
    </p:spTree>
    <p:extLst>
      <p:ext uri="{BB962C8B-B14F-4D97-AF65-F5344CB8AC3E}">
        <p14:creationId xmlns:p14="http://schemas.microsoft.com/office/powerpoint/2010/main" val="39108851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en.wikipedia.org/wiki/TOP500"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Clustering</a:t>
            </a:r>
          </a:p>
        </p:txBody>
      </p:sp>
      <p:sp>
        <p:nvSpPr>
          <p:cNvPr id="3" name="Subtitle 2"/>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114987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lstStyle/>
          <a:p>
            <a:r>
              <a:rPr lang="en-GB" dirty="0"/>
              <a:t>Many applications cannot, or should not run on a single physical computer.</a:t>
            </a:r>
          </a:p>
          <a:p>
            <a:pPr lvl="1"/>
            <a:r>
              <a:rPr lang="en-GB" dirty="0"/>
              <a:t>Some applications are business-critical: if the hardware running them fails, it might cost the business a significant amount of money.</a:t>
            </a:r>
          </a:p>
          <a:p>
            <a:pPr lvl="2"/>
            <a:r>
              <a:rPr lang="en-GB" dirty="0"/>
              <a:t>Remember, hardware is fundamentally unreliable.  </a:t>
            </a:r>
          </a:p>
          <a:p>
            <a:pPr lvl="2"/>
            <a:r>
              <a:rPr lang="en-GB" dirty="0"/>
              <a:t>All computer hardware will fail, it’s only a matter of “when”.</a:t>
            </a:r>
          </a:p>
          <a:p>
            <a:pPr lvl="1"/>
            <a:r>
              <a:rPr lang="en-GB" dirty="0"/>
              <a:t>Some applications are so computationally demanding that they cannot run on a single computer within a reasonable timeframe.</a:t>
            </a:r>
          </a:p>
          <a:p>
            <a:pPr lvl="2"/>
            <a:r>
              <a:rPr lang="en-GB" dirty="0"/>
              <a:t>CPUs aren’t getting “faster” – only more parallel.</a:t>
            </a:r>
          </a:p>
          <a:p>
            <a:r>
              <a:rPr lang="en-GB" dirty="0"/>
              <a:t>Why not just build a large, very powerful, fault-tolerant computer?</a:t>
            </a:r>
          </a:p>
          <a:p>
            <a:endParaRPr lang="en-GB" dirty="0"/>
          </a:p>
        </p:txBody>
      </p:sp>
    </p:spTree>
    <p:extLst>
      <p:ext uri="{BB962C8B-B14F-4D97-AF65-F5344CB8AC3E}">
        <p14:creationId xmlns:p14="http://schemas.microsoft.com/office/powerpoint/2010/main" val="188522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“big computer” approach</a:t>
            </a:r>
          </a:p>
        </p:txBody>
      </p:sp>
      <p:sp>
        <p:nvSpPr>
          <p:cNvPr id="3" name="Content Placeholder 2"/>
          <p:cNvSpPr>
            <a:spLocks noGrp="1"/>
          </p:cNvSpPr>
          <p:nvPr>
            <p:ph idx="1"/>
          </p:nvPr>
        </p:nvSpPr>
        <p:spPr/>
        <p:txBody>
          <a:bodyPr>
            <a:normAutofit lnSpcReduction="10000"/>
          </a:bodyPr>
          <a:lstStyle/>
          <a:p>
            <a:r>
              <a:rPr lang="en-GB" dirty="0"/>
              <a:t>We actually did something like this, for years – mainframe computing.</a:t>
            </a:r>
          </a:p>
          <a:p>
            <a:pPr lvl="1"/>
            <a:r>
              <a:rPr lang="en-GB" dirty="0"/>
              <a:t>There would be a single, powerful, central computer, and all users would have a “dumb terminal” – essentially a mouse, keyboard and monitor with long cables plugging into it.</a:t>
            </a:r>
          </a:p>
          <a:p>
            <a:pPr lvl="1"/>
            <a:r>
              <a:rPr lang="en-GB" dirty="0"/>
              <a:t>Users would share time on the computer.</a:t>
            </a:r>
          </a:p>
          <a:p>
            <a:pPr lvl="1"/>
            <a:r>
              <a:rPr lang="en-GB" dirty="0"/>
              <a:t>If the computer crashed, everyone lost their work.</a:t>
            </a:r>
          </a:p>
          <a:p>
            <a:r>
              <a:rPr lang="en-GB" dirty="0"/>
              <a:t>Building a single computer is extremely expensive.  It potentially requires the development of new hardware and even software to run applications to the scale which would be needed.</a:t>
            </a:r>
          </a:p>
          <a:p>
            <a:r>
              <a:rPr lang="en-GB" dirty="0"/>
              <a:t>Also extremely difficult – how would such a thing be made fault tolerant?</a:t>
            </a:r>
          </a:p>
          <a:p>
            <a:pPr lvl="1"/>
            <a:r>
              <a:rPr lang="en-GB" dirty="0"/>
              <a:t>Environmental/geopolitical considerations.</a:t>
            </a:r>
          </a:p>
          <a:p>
            <a:r>
              <a:rPr lang="en-GB" dirty="0"/>
              <a:t>We pretty much never do this.</a:t>
            </a:r>
          </a:p>
        </p:txBody>
      </p:sp>
    </p:spTree>
    <p:extLst>
      <p:ext uri="{BB962C8B-B14F-4D97-AF65-F5344CB8AC3E}">
        <p14:creationId xmlns:p14="http://schemas.microsoft.com/office/powerpoint/2010/main" val="2493154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Clustering</a:t>
            </a:r>
          </a:p>
        </p:txBody>
      </p:sp>
      <p:sp>
        <p:nvSpPr>
          <p:cNvPr id="3" name="Content Placeholder 2"/>
          <p:cNvSpPr>
            <a:spLocks noGrp="1"/>
          </p:cNvSpPr>
          <p:nvPr>
            <p:ph idx="1"/>
          </p:nvPr>
        </p:nvSpPr>
        <p:spPr/>
        <p:txBody>
          <a:bodyPr/>
          <a:lstStyle/>
          <a:p>
            <a:r>
              <a:rPr lang="en-GB" dirty="0"/>
              <a:t>So, instead of trying to build a giant computer, we use multiple networked servers to split up, or add fault-tolerance/redundancy to the relevant tasks.</a:t>
            </a:r>
          </a:p>
          <a:p>
            <a:pPr lvl="1"/>
            <a:r>
              <a:rPr lang="en-GB" dirty="0"/>
              <a:t>Use “standard” (usually server-grade) hardware.</a:t>
            </a:r>
          </a:p>
          <a:p>
            <a:pPr lvl="1"/>
            <a:r>
              <a:rPr lang="en-GB" dirty="0"/>
              <a:t>Reduces cost hugely, but increases complexity.</a:t>
            </a:r>
          </a:p>
          <a:p>
            <a:r>
              <a:rPr lang="en-GB" dirty="0"/>
              <a:t>Parallel computing is very complicated.</a:t>
            </a:r>
          </a:p>
          <a:p>
            <a:pPr lvl="1"/>
            <a:r>
              <a:rPr lang="en-GB" dirty="0"/>
              <a:t>We’ll talk more about this a bit later.</a:t>
            </a:r>
          </a:p>
          <a:p>
            <a:r>
              <a:rPr lang="en-GB" dirty="0"/>
              <a:t>Allow us to split our data over multiple physical locations, if desired.</a:t>
            </a:r>
          </a:p>
          <a:p>
            <a:pPr lvl="1"/>
            <a:r>
              <a:rPr lang="en-GB" dirty="0"/>
              <a:t>Reducing risk is a large part of clustering.</a:t>
            </a:r>
          </a:p>
          <a:p>
            <a:endParaRPr lang="en-GB" dirty="0"/>
          </a:p>
        </p:txBody>
      </p:sp>
    </p:spTree>
    <p:extLst>
      <p:ext uri="{BB962C8B-B14F-4D97-AF65-F5344CB8AC3E}">
        <p14:creationId xmlns:p14="http://schemas.microsoft.com/office/powerpoint/2010/main" val="2764571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is this approach necessary?</a:t>
            </a:r>
          </a:p>
        </p:txBody>
      </p:sp>
      <p:sp>
        <p:nvSpPr>
          <p:cNvPr id="3" name="Content Placeholder 2"/>
          <p:cNvSpPr>
            <a:spLocks noGrp="1"/>
          </p:cNvSpPr>
          <p:nvPr>
            <p:ph idx="1"/>
          </p:nvPr>
        </p:nvSpPr>
        <p:spPr/>
        <p:txBody>
          <a:bodyPr/>
          <a:lstStyle/>
          <a:p>
            <a:r>
              <a:rPr lang="en-GB" dirty="0"/>
              <a:t>Major change to the structure of consumer-grade CPUs in late ‘90s/early 2000s.</a:t>
            </a:r>
          </a:p>
          <a:p>
            <a:pPr lvl="1"/>
            <a:r>
              <a:rPr lang="en-GB" dirty="0"/>
              <a:t>Moore’s Law.</a:t>
            </a:r>
          </a:p>
          <a:p>
            <a:pPr lvl="1"/>
            <a:r>
              <a:rPr lang="en-GB" dirty="0"/>
              <a:t>Transistors no longer getting significantly smaller.</a:t>
            </a:r>
          </a:p>
          <a:p>
            <a:pPr lvl="1"/>
            <a:r>
              <a:rPr lang="en-GB" dirty="0"/>
              <a:t>Again (important): CPUs generally not getting “faster”, only more parallel.</a:t>
            </a:r>
          </a:p>
          <a:p>
            <a:r>
              <a:rPr lang="en-GB" dirty="0"/>
              <a:t>Changes to how we write programs.</a:t>
            </a:r>
          </a:p>
          <a:p>
            <a:pPr lvl="1"/>
            <a:r>
              <a:rPr lang="en-GB" dirty="0"/>
              <a:t>Parallel code adds a significant layer of abstraction.</a:t>
            </a:r>
          </a:p>
          <a:p>
            <a:pPr lvl="1"/>
            <a:r>
              <a:rPr lang="en-GB" dirty="0"/>
              <a:t>No longer sufficient to just write maths as code and wait for Moore’s law to catch up.</a:t>
            </a:r>
          </a:p>
        </p:txBody>
      </p:sp>
    </p:spTree>
    <p:extLst>
      <p:ext uri="{BB962C8B-B14F-4D97-AF65-F5344CB8AC3E}">
        <p14:creationId xmlns:p14="http://schemas.microsoft.com/office/powerpoint/2010/main" val="4001669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Moore’s Law</a:t>
            </a:r>
          </a:p>
        </p:txBody>
      </p:sp>
      <p:sp>
        <p:nvSpPr>
          <p:cNvPr id="3" name="Content Placeholder 2"/>
          <p:cNvSpPr>
            <a:spLocks noGrp="1"/>
          </p:cNvSpPr>
          <p:nvPr>
            <p:ph idx="1"/>
          </p:nvPr>
        </p:nvSpPr>
        <p:spPr/>
        <p:txBody>
          <a:bodyPr/>
          <a:lstStyle/>
          <a:p>
            <a:r>
              <a:rPr lang="en-GB" dirty="0"/>
              <a:t>Effective transistor count on an IC doubles every 18 months.</a:t>
            </a:r>
          </a:p>
          <a:p>
            <a:pPr lvl="1"/>
            <a:r>
              <a:rPr lang="en-GB" dirty="0"/>
              <a:t>Essentially, processors get roughly twice as fast every 1.5 years.</a:t>
            </a:r>
          </a:p>
          <a:p>
            <a:r>
              <a:rPr lang="en-GB" dirty="0"/>
              <a:t>Very important for development of many applications.</a:t>
            </a:r>
          </a:p>
          <a:p>
            <a:pPr lvl="1"/>
            <a:r>
              <a:rPr lang="en-GB" dirty="0"/>
              <a:t>If you’re writing a program, or game, which is going to take 5 years to develop, you write it assuming that the average computer will be about 10x more powerful than it is when development starts.</a:t>
            </a:r>
          </a:p>
          <a:p>
            <a:pPr lvl="1"/>
            <a:r>
              <a:rPr lang="en-GB" dirty="0"/>
              <a:t>Industries rely on the progress of Moore’s Law.</a:t>
            </a:r>
          </a:p>
          <a:p>
            <a:r>
              <a:rPr lang="en-GB" dirty="0"/>
              <a:t>Moore’s Law risked stalling in the period from ~1998 -&gt; 2002.</a:t>
            </a:r>
          </a:p>
          <a:p>
            <a:pPr lvl="1"/>
            <a:r>
              <a:rPr lang="en-GB" dirty="0"/>
              <a:t>As mentioned, CPUs are essentially built out of billions of transistors.</a:t>
            </a:r>
          </a:p>
          <a:p>
            <a:pPr lvl="1"/>
            <a:r>
              <a:rPr lang="en-GB" dirty="0"/>
              <a:t>Just adding more and more transistors to improve clock speed resulted in significant thermal problems, and issues with manufacturing processes.</a:t>
            </a:r>
          </a:p>
        </p:txBody>
      </p:sp>
    </p:spTree>
    <p:extLst>
      <p:ext uri="{BB962C8B-B14F-4D97-AF65-F5344CB8AC3E}">
        <p14:creationId xmlns:p14="http://schemas.microsoft.com/office/powerpoint/2010/main" val="262631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Moore’s Law</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32408" y="1692442"/>
            <a:ext cx="6886519" cy="4833763"/>
          </a:xfrm>
          <a:prstGeom prst="rect">
            <a:avLst/>
          </a:prstGeom>
        </p:spPr>
      </p:pic>
    </p:spTree>
    <p:extLst>
      <p:ext uri="{BB962C8B-B14F-4D97-AF65-F5344CB8AC3E}">
        <p14:creationId xmlns:p14="http://schemas.microsoft.com/office/powerpoint/2010/main" val="18996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Moore’s Law</a:t>
            </a:r>
          </a:p>
        </p:txBody>
      </p:sp>
      <p:sp>
        <p:nvSpPr>
          <p:cNvPr id="3" name="Content Placeholder 2"/>
          <p:cNvSpPr>
            <a:spLocks noGrp="1"/>
          </p:cNvSpPr>
          <p:nvPr>
            <p:ph idx="1"/>
          </p:nvPr>
        </p:nvSpPr>
        <p:spPr/>
        <p:txBody>
          <a:bodyPr/>
          <a:lstStyle/>
          <a:p>
            <a:r>
              <a:rPr lang="en-GB" dirty="0"/>
              <a:t>As you can see, we kept Moore’s Law alive – by doing something slightly unusual.</a:t>
            </a:r>
          </a:p>
          <a:p>
            <a:r>
              <a:rPr lang="en-GB" dirty="0"/>
              <a:t>Instead of trying to build a more powerful CPU and associated cooling mechanisms (as mentioned, expensive, difficult), the solution was to put two “cores” onto a single integrated circuit.</a:t>
            </a:r>
          </a:p>
          <a:p>
            <a:pPr lvl="1"/>
            <a:r>
              <a:rPr lang="en-GB" dirty="0"/>
              <a:t>Effectively halves the processing power, but lets the computer do two things at once.</a:t>
            </a:r>
          </a:p>
          <a:p>
            <a:pPr lvl="1"/>
            <a:r>
              <a:rPr lang="en-GB" dirty="0"/>
              <a:t>Remember: computers do not truly “multi-task”, but only give the illusion of this by assigning running processes a time slice.</a:t>
            </a:r>
          </a:p>
          <a:p>
            <a:endParaRPr lang="en-GB" dirty="0"/>
          </a:p>
          <a:p>
            <a:endParaRPr lang="en-GB" dirty="0"/>
          </a:p>
        </p:txBody>
      </p:sp>
    </p:spTree>
    <p:extLst>
      <p:ext uri="{BB962C8B-B14F-4D97-AF65-F5344CB8AC3E}">
        <p14:creationId xmlns:p14="http://schemas.microsoft.com/office/powerpoint/2010/main" val="1177544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Parallelism</a:t>
            </a:r>
          </a:p>
        </p:txBody>
      </p:sp>
      <p:sp>
        <p:nvSpPr>
          <p:cNvPr id="3" name="Content Placeholder 2"/>
          <p:cNvSpPr>
            <a:spLocks noGrp="1"/>
          </p:cNvSpPr>
          <p:nvPr>
            <p:ph idx="1"/>
          </p:nvPr>
        </p:nvSpPr>
        <p:spPr/>
        <p:txBody>
          <a:bodyPr>
            <a:normAutofit fontScale="92500"/>
          </a:bodyPr>
          <a:lstStyle/>
          <a:p>
            <a:r>
              <a:rPr lang="en-GB" dirty="0"/>
              <a:t>Suddenly gaining an extra core made using the whole CPU difficult.</a:t>
            </a:r>
          </a:p>
          <a:p>
            <a:r>
              <a:rPr lang="en-GB" dirty="0"/>
              <a:t>Programs are a set of sequential instructions.  Imagine a simple algorithm, like:</a:t>
            </a:r>
          </a:p>
          <a:p>
            <a:pPr marL="0" indent="0">
              <a:lnSpc>
                <a:spcPct val="30000"/>
              </a:lnSpc>
              <a:buNone/>
            </a:pPr>
            <a:r>
              <a:rPr lang="en-GB" dirty="0"/>
              <a:t>1: Read number</a:t>
            </a:r>
          </a:p>
          <a:p>
            <a:pPr marL="0" indent="0">
              <a:lnSpc>
                <a:spcPct val="30000"/>
              </a:lnSpc>
              <a:buNone/>
            </a:pPr>
            <a:r>
              <a:rPr lang="en-GB" dirty="0"/>
              <a:t>2: Multiply number by 22</a:t>
            </a:r>
          </a:p>
          <a:p>
            <a:pPr marL="0" indent="0">
              <a:lnSpc>
                <a:spcPct val="30000"/>
              </a:lnSpc>
              <a:buNone/>
            </a:pPr>
            <a:r>
              <a:rPr lang="en-GB" dirty="0"/>
              <a:t>3: Add 17 to number</a:t>
            </a:r>
          </a:p>
          <a:p>
            <a:pPr marL="0" indent="0">
              <a:lnSpc>
                <a:spcPct val="30000"/>
              </a:lnSpc>
              <a:buNone/>
            </a:pPr>
            <a:r>
              <a:rPr lang="en-GB" dirty="0"/>
              <a:t>4: Divide number by 11</a:t>
            </a:r>
          </a:p>
          <a:p>
            <a:pPr marL="0" indent="0">
              <a:lnSpc>
                <a:spcPct val="30000"/>
              </a:lnSpc>
              <a:buNone/>
            </a:pPr>
            <a:r>
              <a:rPr lang="en-GB" dirty="0"/>
              <a:t>5: Subtract 24 from number</a:t>
            </a:r>
          </a:p>
          <a:p>
            <a:r>
              <a:rPr lang="en-GB" dirty="0"/>
              <a:t>Each instruction depends on the result of the previous instruction – we can’t tell one core to work on instructions 1 2 and 3, the second core to work on 4 and 5, because 4 is dependent on the result of 3 – all instructions are dependent on one another.</a:t>
            </a:r>
          </a:p>
          <a:p>
            <a:pPr lvl="1"/>
            <a:r>
              <a:rPr lang="en-GB" dirty="0"/>
              <a:t>Writing code suddenly became a lot more complicated.</a:t>
            </a:r>
          </a:p>
          <a:p>
            <a:pPr lvl="1"/>
            <a:r>
              <a:rPr lang="en-GB" dirty="0"/>
              <a:t>If the result of a program depends on how it’s scheduled, we have big problems.  This is called a “race condition”.</a:t>
            </a:r>
          </a:p>
        </p:txBody>
      </p:sp>
    </p:spTree>
    <p:extLst>
      <p:ext uri="{BB962C8B-B14F-4D97-AF65-F5344CB8AC3E}">
        <p14:creationId xmlns:p14="http://schemas.microsoft.com/office/powerpoint/2010/main" val="2918239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Parallelism</a:t>
            </a:r>
          </a:p>
        </p:txBody>
      </p:sp>
      <p:sp>
        <p:nvSpPr>
          <p:cNvPr id="3" name="Content Placeholder 2"/>
          <p:cNvSpPr>
            <a:spLocks noGrp="1"/>
          </p:cNvSpPr>
          <p:nvPr>
            <p:ph idx="1"/>
          </p:nvPr>
        </p:nvSpPr>
        <p:spPr/>
        <p:txBody>
          <a:bodyPr/>
          <a:lstStyle/>
          <a:p>
            <a:r>
              <a:rPr lang="en-GB" dirty="0"/>
              <a:t>Many applications don’t make good use of parallelism, even 15 years after nearly all CPUs became parallel.</a:t>
            </a:r>
          </a:p>
          <a:p>
            <a:pPr lvl="1"/>
            <a:r>
              <a:rPr lang="en-GB" dirty="0"/>
              <a:t>The first “parallel” product advertised was a well-known racing game, Colin McRae rally.  Support for dual-core CPUs was discussed as a major feature for the game.  In reality, the game ran the weather effects on one core, and the entire rest of the game on the other.</a:t>
            </a:r>
          </a:p>
          <a:p>
            <a:r>
              <a:rPr lang="en-GB" dirty="0"/>
              <a:t>Not everything can be made parallel.  Considering the previous example, we can’t really split the operations up – but if we wanted to apply that process to two numbers (or more), we could apply parallelism.</a:t>
            </a:r>
          </a:p>
          <a:p>
            <a:r>
              <a:rPr lang="en-GB" dirty="0"/>
              <a:t>Some operations can never be made parallel, for example IO, atomic operations, SISD algorithms…</a:t>
            </a:r>
          </a:p>
        </p:txBody>
      </p:sp>
    </p:spTree>
    <p:extLst>
      <p:ext uri="{BB962C8B-B14F-4D97-AF65-F5344CB8AC3E}">
        <p14:creationId xmlns:p14="http://schemas.microsoft.com/office/powerpoint/2010/main" val="28181894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Amdahl’s Law</a:t>
            </a:r>
          </a:p>
        </p:txBody>
      </p:sp>
      <p:sp>
        <p:nvSpPr>
          <p:cNvPr id="3" name="Content Placeholder 2"/>
          <p:cNvSpPr>
            <a:spLocks noGrp="1"/>
          </p:cNvSpPr>
          <p:nvPr>
            <p:ph idx="1"/>
          </p:nvPr>
        </p:nvSpPr>
        <p:spPr/>
        <p:txBody>
          <a:bodyPr/>
          <a:lstStyle/>
          <a:p>
            <a:r>
              <a:rPr lang="en-GB" dirty="0"/>
              <a:t>In essence, programs will always be limited by the portions which can’t be made parallel.</a:t>
            </a:r>
          </a:p>
          <a:p>
            <a:pPr lvl="1"/>
            <a:r>
              <a:rPr lang="en-GB" dirty="0"/>
              <a:t>Some complex maths behind this if you want to read (though don’t be too put off).</a:t>
            </a:r>
          </a:p>
          <a:p>
            <a:r>
              <a:rPr lang="en-GB" dirty="0"/>
              <a:t>Example.  Let’s say we have a program which takes 100 seconds.  70% of it can be linearly parallelised.</a:t>
            </a:r>
          </a:p>
          <a:p>
            <a:endParaRPr lang="en-GB" dirty="0"/>
          </a:p>
          <a:p>
            <a:endParaRPr lang="en-GB" dirty="0"/>
          </a:p>
          <a:p>
            <a:endParaRPr lang="en-GB" dirty="0"/>
          </a:p>
          <a:p>
            <a:endParaRPr lang="en-GB" dirty="0"/>
          </a:p>
          <a:p>
            <a:r>
              <a:rPr lang="en-GB" dirty="0"/>
              <a:t>What happens if we double the number of cores?</a:t>
            </a:r>
          </a:p>
          <a:p>
            <a:endParaRPr lang="en-GB" dirty="0"/>
          </a:p>
          <a:p>
            <a:endParaRPr lang="en-GB" dirty="0"/>
          </a:p>
          <a:p>
            <a:endParaRPr lang="en-GB" dirty="0"/>
          </a:p>
        </p:txBody>
      </p:sp>
      <p:cxnSp>
        <p:nvCxnSpPr>
          <p:cNvPr id="5" name="Straight Connector 4"/>
          <p:cNvCxnSpPr/>
          <p:nvPr/>
        </p:nvCxnSpPr>
        <p:spPr>
          <a:xfrm>
            <a:off x="1486959" y="4162425"/>
            <a:ext cx="50400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6526959" y="4162425"/>
            <a:ext cx="2160000"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152103" y="4286250"/>
            <a:ext cx="1446614" cy="646331"/>
          </a:xfrm>
          <a:prstGeom prst="rect">
            <a:avLst/>
          </a:prstGeom>
          <a:noFill/>
        </p:spPr>
        <p:txBody>
          <a:bodyPr wrap="none" rtlCol="0">
            <a:spAutoFit/>
          </a:bodyPr>
          <a:lstStyle/>
          <a:p>
            <a:pPr algn="ctr"/>
            <a:r>
              <a:rPr lang="en-GB" dirty="0"/>
              <a:t>Parallelised </a:t>
            </a:r>
          </a:p>
          <a:p>
            <a:pPr algn="ctr"/>
            <a:r>
              <a:rPr lang="en-GB" dirty="0"/>
              <a:t>(70s)</a:t>
            </a:r>
          </a:p>
        </p:txBody>
      </p:sp>
      <p:sp>
        <p:nvSpPr>
          <p:cNvPr id="9" name="TextBox 8"/>
          <p:cNvSpPr txBox="1"/>
          <p:nvPr/>
        </p:nvSpPr>
        <p:spPr>
          <a:xfrm>
            <a:off x="6697041" y="4286250"/>
            <a:ext cx="2077813" cy="646331"/>
          </a:xfrm>
          <a:prstGeom prst="rect">
            <a:avLst/>
          </a:prstGeom>
          <a:noFill/>
        </p:spPr>
        <p:txBody>
          <a:bodyPr wrap="none" rtlCol="0">
            <a:spAutoFit/>
          </a:bodyPr>
          <a:lstStyle/>
          <a:p>
            <a:pPr algn="ctr"/>
            <a:r>
              <a:rPr lang="en-GB" dirty="0"/>
              <a:t>Not parallelisable </a:t>
            </a:r>
          </a:p>
          <a:p>
            <a:pPr algn="ctr"/>
            <a:r>
              <a:rPr lang="en-GB" dirty="0"/>
              <a:t>(30s)</a:t>
            </a:r>
          </a:p>
        </p:txBody>
      </p:sp>
    </p:spTree>
    <p:extLst>
      <p:ext uri="{BB962C8B-B14F-4D97-AF65-F5344CB8AC3E}">
        <p14:creationId xmlns:p14="http://schemas.microsoft.com/office/powerpoint/2010/main" val="2564506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Amdahl’s Law</a:t>
            </a:r>
          </a:p>
        </p:txBody>
      </p:sp>
      <p:cxnSp>
        <p:nvCxnSpPr>
          <p:cNvPr id="4" name="Straight Connector 3"/>
          <p:cNvCxnSpPr/>
          <p:nvPr/>
        </p:nvCxnSpPr>
        <p:spPr>
          <a:xfrm>
            <a:off x="1855368" y="1725499"/>
            <a:ext cx="25200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5" name="Straight Connector 4"/>
          <p:cNvCxnSpPr/>
          <p:nvPr/>
        </p:nvCxnSpPr>
        <p:spPr>
          <a:xfrm>
            <a:off x="4375368" y="1725499"/>
            <a:ext cx="2160000"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2371071" y="1849324"/>
            <a:ext cx="1669047" cy="646331"/>
          </a:xfrm>
          <a:prstGeom prst="rect">
            <a:avLst/>
          </a:prstGeom>
          <a:noFill/>
        </p:spPr>
        <p:txBody>
          <a:bodyPr wrap="none" rtlCol="0">
            <a:spAutoFit/>
          </a:bodyPr>
          <a:lstStyle/>
          <a:p>
            <a:pPr algn="ctr"/>
            <a:r>
              <a:rPr lang="en-GB" dirty="0"/>
              <a:t>Parallelised </a:t>
            </a:r>
          </a:p>
          <a:p>
            <a:pPr algn="ctr"/>
            <a:r>
              <a:rPr lang="en-GB" dirty="0"/>
              <a:t>(70s / 2) = 35s</a:t>
            </a:r>
          </a:p>
        </p:txBody>
      </p:sp>
      <p:sp>
        <p:nvSpPr>
          <p:cNvPr id="7" name="TextBox 6"/>
          <p:cNvSpPr txBox="1"/>
          <p:nvPr/>
        </p:nvSpPr>
        <p:spPr>
          <a:xfrm>
            <a:off x="4545450" y="1849324"/>
            <a:ext cx="2077813" cy="646331"/>
          </a:xfrm>
          <a:prstGeom prst="rect">
            <a:avLst/>
          </a:prstGeom>
          <a:noFill/>
        </p:spPr>
        <p:txBody>
          <a:bodyPr wrap="none" rtlCol="0">
            <a:spAutoFit/>
          </a:bodyPr>
          <a:lstStyle/>
          <a:p>
            <a:pPr algn="ctr"/>
            <a:r>
              <a:rPr lang="en-GB" dirty="0"/>
              <a:t>Not parallelisable </a:t>
            </a:r>
          </a:p>
          <a:p>
            <a:pPr algn="ctr"/>
            <a:r>
              <a:rPr lang="en-GB" dirty="0"/>
              <a:t>(30s)</a:t>
            </a:r>
          </a:p>
        </p:txBody>
      </p:sp>
      <p:cxnSp>
        <p:nvCxnSpPr>
          <p:cNvPr id="8" name="Straight Connector 7"/>
          <p:cNvCxnSpPr/>
          <p:nvPr/>
        </p:nvCxnSpPr>
        <p:spPr>
          <a:xfrm>
            <a:off x="1855368" y="3070458"/>
            <a:ext cx="12600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3115368" y="3070458"/>
            <a:ext cx="2160000"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1377384" y="3194282"/>
            <a:ext cx="1875835" cy="646331"/>
          </a:xfrm>
          <a:prstGeom prst="rect">
            <a:avLst/>
          </a:prstGeom>
          <a:noFill/>
        </p:spPr>
        <p:txBody>
          <a:bodyPr wrap="none" rtlCol="0">
            <a:spAutoFit/>
          </a:bodyPr>
          <a:lstStyle/>
          <a:p>
            <a:pPr algn="ctr"/>
            <a:r>
              <a:rPr lang="en-GB" dirty="0"/>
              <a:t>Parallelised </a:t>
            </a:r>
          </a:p>
          <a:p>
            <a:pPr algn="ctr"/>
            <a:r>
              <a:rPr lang="en-GB" dirty="0"/>
              <a:t>(70s / 4) = 17.5s</a:t>
            </a:r>
          </a:p>
        </p:txBody>
      </p:sp>
      <p:sp>
        <p:nvSpPr>
          <p:cNvPr id="11" name="TextBox 10"/>
          <p:cNvSpPr txBox="1"/>
          <p:nvPr/>
        </p:nvSpPr>
        <p:spPr>
          <a:xfrm>
            <a:off x="3285450" y="3194283"/>
            <a:ext cx="2077813" cy="646331"/>
          </a:xfrm>
          <a:prstGeom prst="rect">
            <a:avLst/>
          </a:prstGeom>
          <a:noFill/>
        </p:spPr>
        <p:txBody>
          <a:bodyPr wrap="none" rtlCol="0">
            <a:spAutoFit/>
          </a:bodyPr>
          <a:lstStyle/>
          <a:p>
            <a:pPr algn="ctr"/>
            <a:r>
              <a:rPr lang="en-GB" dirty="0"/>
              <a:t>Not parallelisable </a:t>
            </a:r>
          </a:p>
          <a:p>
            <a:pPr algn="ctr"/>
            <a:r>
              <a:rPr lang="en-GB" dirty="0"/>
              <a:t>(30s)</a:t>
            </a:r>
          </a:p>
        </p:txBody>
      </p:sp>
      <p:sp>
        <p:nvSpPr>
          <p:cNvPr id="12" name="TextBox 11"/>
          <p:cNvSpPr txBox="1"/>
          <p:nvPr/>
        </p:nvSpPr>
        <p:spPr>
          <a:xfrm>
            <a:off x="2743200" y="1276350"/>
            <a:ext cx="1075936" cy="369332"/>
          </a:xfrm>
          <a:prstGeom prst="rect">
            <a:avLst/>
          </a:prstGeom>
          <a:noFill/>
        </p:spPr>
        <p:txBody>
          <a:bodyPr wrap="none" rtlCol="0">
            <a:spAutoFit/>
          </a:bodyPr>
          <a:lstStyle/>
          <a:p>
            <a:r>
              <a:rPr lang="en-GB" b="1" u="sng" dirty="0"/>
              <a:t>2 Cores:</a:t>
            </a:r>
          </a:p>
        </p:txBody>
      </p:sp>
      <p:sp>
        <p:nvSpPr>
          <p:cNvPr id="13" name="Rectangle 12"/>
          <p:cNvSpPr/>
          <p:nvPr/>
        </p:nvSpPr>
        <p:spPr>
          <a:xfrm>
            <a:off x="2743200" y="2619479"/>
            <a:ext cx="1075936" cy="369332"/>
          </a:xfrm>
          <a:prstGeom prst="rect">
            <a:avLst/>
          </a:prstGeom>
        </p:spPr>
        <p:txBody>
          <a:bodyPr wrap="none">
            <a:spAutoFit/>
          </a:bodyPr>
          <a:lstStyle/>
          <a:p>
            <a:r>
              <a:rPr lang="en-GB" b="1" u="sng" dirty="0"/>
              <a:t>4 Cores:</a:t>
            </a:r>
            <a:endParaRPr lang="en-GB" dirty="0"/>
          </a:p>
        </p:txBody>
      </p:sp>
      <p:sp>
        <p:nvSpPr>
          <p:cNvPr id="14" name="TextBox 13"/>
          <p:cNvSpPr txBox="1"/>
          <p:nvPr/>
        </p:nvSpPr>
        <p:spPr>
          <a:xfrm>
            <a:off x="7258050" y="1533525"/>
            <a:ext cx="1730089" cy="369332"/>
          </a:xfrm>
          <a:prstGeom prst="rect">
            <a:avLst/>
          </a:prstGeom>
          <a:noFill/>
        </p:spPr>
        <p:txBody>
          <a:bodyPr wrap="none" rtlCol="0">
            <a:spAutoFit/>
          </a:bodyPr>
          <a:lstStyle/>
          <a:p>
            <a:r>
              <a:rPr lang="en-GB" dirty="0"/>
              <a:t>Total time: 75s</a:t>
            </a:r>
          </a:p>
        </p:txBody>
      </p:sp>
      <p:sp>
        <p:nvSpPr>
          <p:cNvPr id="15" name="TextBox 14"/>
          <p:cNvSpPr txBox="1"/>
          <p:nvPr/>
        </p:nvSpPr>
        <p:spPr>
          <a:xfrm>
            <a:off x="7258050" y="2885792"/>
            <a:ext cx="1936877" cy="369332"/>
          </a:xfrm>
          <a:prstGeom prst="rect">
            <a:avLst/>
          </a:prstGeom>
          <a:noFill/>
        </p:spPr>
        <p:txBody>
          <a:bodyPr wrap="none" rtlCol="0">
            <a:spAutoFit/>
          </a:bodyPr>
          <a:lstStyle/>
          <a:p>
            <a:r>
              <a:rPr lang="en-GB" dirty="0"/>
              <a:t>Total time: 47.5s</a:t>
            </a:r>
          </a:p>
        </p:txBody>
      </p:sp>
      <p:cxnSp>
        <p:nvCxnSpPr>
          <p:cNvPr id="16" name="Straight Connector 15"/>
          <p:cNvCxnSpPr/>
          <p:nvPr/>
        </p:nvCxnSpPr>
        <p:spPr>
          <a:xfrm>
            <a:off x="1823137" y="4415415"/>
            <a:ext cx="6300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2453137" y="4415415"/>
            <a:ext cx="2160000"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835134" y="4539239"/>
            <a:ext cx="1875835" cy="646331"/>
          </a:xfrm>
          <a:prstGeom prst="rect">
            <a:avLst/>
          </a:prstGeom>
          <a:noFill/>
        </p:spPr>
        <p:txBody>
          <a:bodyPr wrap="none" rtlCol="0">
            <a:spAutoFit/>
          </a:bodyPr>
          <a:lstStyle/>
          <a:p>
            <a:pPr algn="ctr"/>
            <a:r>
              <a:rPr lang="en-GB" dirty="0"/>
              <a:t>Parallelised </a:t>
            </a:r>
          </a:p>
          <a:p>
            <a:pPr algn="ctr"/>
            <a:r>
              <a:rPr lang="en-GB" dirty="0"/>
              <a:t>(70s / 8) = 8.75s</a:t>
            </a:r>
          </a:p>
        </p:txBody>
      </p:sp>
      <p:sp>
        <p:nvSpPr>
          <p:cNvPr id="19" name="TextBox 18"/>
          <p:cNvSpPr txBox="1"/>
          <p:nvPr/>
        </p:nvSpPr>
        <p:spPr>
          <a:xfrm>
            <a:off x="2623219" y="4539240"/>
            <a:ext cx="2077813" cy="646331"/>
          </a:xfrm>
          <a:prstGeom prst="rect">
            <a:avLst/>
          </a:prstGeom>
          <a:noFill/>
        </p:spPr>
        <p:txBody>
          <a:bodyPr wrap="none" rtlCol="0">
            <a:spAutoFit/>
          </a:bodyPr>
          <a:lstStyle/>
          <a:p>
            <a:pPr algn="ctr"/>
            <a:r>
              <a:rPr lang="en-GB" dirty="0"/>
              <a:t>Not parallelisable </a:t>
            </a:r>
          </a:p>
          <a:p>
            <a:pPr algn="ctr"/>
            <a:r>
              <a:rPr lang="en-GB" dirty="0"/>
              <a:t>(30s)</a:t>
            </a:r>
          </a:p>
        </p:txBody>
      </p:sp>
      <p:sp>
        <p:nvSpPr>
          <p:cNvPr id="20" name="Rectangle 19"/>
          <p:cNvSpPr/>
          <p:nvPr/>
        </p:nvSpPr>
        <p:spPr>
          <a:xfrm>
            <a:off x="2710969" y="3964436"/>
            <a:ext cx="1075936" cy="369332"/>
          </a:xfrm>
          <a:prstGeom prst="rect">
            <a:avLst/>
          </a:prstGeom>
        </p:spPr>
        <p:txBody>
          <a:bodyPr wrap="none">
            <a:spAutoFit/>
          </a:bodyPr>
          <a:lstStyle/>
          <a:p>
            <a:r>
              <a:rPr lang="en-GB" b="1" u="sng" dirty="0"/>
              <a:t>8 Cores:</a:t>
            </a:r>
            <a:endParaRPr lang="en-GB" dirty="0"/>
          </a:p>
        </p:txBody>
      </p:sp>
      <p:sp>
        <p:nvSpPr>
          <p:cNvPr id="21" name="TextBox 20"/>
          <p:cNvSpPr txBox="1"/>
          <p:nvPr/>
        </p:nvSpPr>
        <p:spPr>
          <a:xfrm>
            <a:off x="7225819" y="4230749"/>
            <a:ext cx="1936877" cy="369332"/>
          </a:xfrm>
          <a:prstGeom prst="rect">
            <a:avLst/>
          </a:prstGeom>
          <a:noFill/>
        </p:spPr>
        <p:txBody>
          <a:bodyPr wrap="none" rtlCol="0">
            <a:spAutoFit/>
          </a:bodyPr>
          <a:lstStyle/>
          <a:p>
            <a:r>
              <a:rPr lang="en-GB" dirty="0"/>
              <a:t>Total time: 47.5s</a:t>
            </a:r>
          </a:p>
        </p:txBody>
      </p:sp>
      <p:cxnSp>
        <p:nvCxnSpPr>
          <p:cNvPr id="22" name="Straight Connector 21"/>
          <p:cNvCxnSpPr/>
          <p:nvPr/>
        </p:nvCxnSpPr>
        <p:spPr>
          <a:xfrm>
            <a:off x="1735242" y="5625861"/>
            <a:ext cx="360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1803267" y="5625861"/>
            <a:ext cx="2160000" cy="0"/>
          </a:xfrm>
          <a:prstGeom prst="line">
            <a:avLst/>
          </a:prstGeom>
          <a:ln w="38100">
            <a:solidFill>
              <a:schemeClr val="accent5"/>
            </a:solidFill>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542860" y="5755797"/>
            <a:ext cx="1669048" cy="646331"/>
          </a:xfrm>
          <a:prstGeom prst="rect">
            <a:avLst/>
          </a:prstGeom>
          <a:noFill/>
        </p:spPr>
        <p:txBody>
          <a:bodyPr wrap="none" rtlCol="0">
            <a:spAutoFit/>
          </a:bodyPr>
          <a:lstStyle/>
          <a:p>
            <a:pPr algn="ctr"/>
            <a:r>
              <a:rPr lang="en-GB" dirty="0"/>
              <a:t>Parallelised </a:t>
            </a:r>
          </a:p>
          <a:p>
            <a:pPr algn="ctr"/>
            <a:r>
              <a:rPr lang="en-GB" dirty="0"/>
              <a:t>(70s / ∞) = ~0s</a:t>
            </a:r>
          </a:p>
        </p:txBody>
      </p:sp>
      <p:sp>
        <p:nvSpPr>
          <p:cNvPr id="25" name="TextBox 24"/>
          <p:cNvSpPr txBox="1"/>
          <p:nvPr/>
        </p:nvSpPr>
        <p:spPr>
          <a:xfrm>
            <a:off x="2282928" y="5758494"/>
            <a:ext cx="2077813" cy="646331"/>
          </a:xfrm>
          <a:prstGeom prst="rect">
            <a:avLst/>
          </a:prstGeom>
          <a:noFill/>
        </p:spPr>
        <p:txBody>
          <a:bodyPr wrap="none" rtlCol="0">
            <a:spAutoFit/>
          </a:bodyPr>
          <a:lstStyle/>
          <a:p>
            <a:pPr algn="ctr"/>
            <a:r>
              <a:rPr lang="en-GB" dirty="0"/>
              <a:t>Not parallelisable </a:t>
            </a:r>
          </a:p>
          <a:p>
            <a:pPr algn="ctr"/>
            <a:r>
              <a:rPr lang="en-GB" dirty="0"/>
              <a:t>(30s)</a:t>
            </a:r>
          </a:p>
        </p:txBody>
      </p:sp>
      <p:sp>
        <p:nvSpPr>
          <p:cNvPr id="26" name="Rectangle 25"/>
          <p:cNvSpPr/>
          <p:nvPr/>
        </p:nvSpPr>
        <p:spPr>
          <a:xfrm>
            <a:off x="2623074" y="5174882"/>
            <a:ext cx="1075936" cy="369332"/>
          </a:xfrm>
          <a:prstGeom prst="rect">
            <a:avLst/>
          </a:prstGeom>
        </p:spPr>
        <p:txBody>
          <a:bodyPr wrap="none">
            <a:spAutoFit/>
          </a:bodyPr>
          <a:lstStyle/>
          <a:p>
            <a:r>
              <a:rPr lang="en-GB" b="1" u="sng"/>
              <a:t>∞ </a:t>
            </a:r>
            <a:r>
              <a:rPr lang="en-GB" b="1" u="sng" dirty="0"/>
              <a:t>Cores:</a:t>
            </a:r>
            <a:endParaRPr lang="en-GB" dirty="0"/>
          </a:p>
        </p:txBody>
      </p:sp>
      <p:sp>
        <p:nvSpPr>
          <p:cNvPr id="27" name="TextBox 26"/>
          <p:cNvSpPr txBox="1"/>
          <p:nvPr/>
        </p:nvSpPr>
        <p:spPr>
          <a:xfrm>
            <a:off x="7197135" y="5441195"/>
            <a:ext cx="1851917" cy="369332"/>
          </a:xfrm>
          <a:prstGeom prst="rect">
            <a:avLst/>
          </a:prstGeom>
          <a:noFill/>
        </p:spPr>
        <p:txBody>
          <a:bodyPr wrap="none" rtlCol="0">
            <a:spAutoFit/>
          </a:bodyPr>
          <a:lstStyle/>
          <a:p>
            <a:r>
              <a:rPr lang="en-GB" dirty="0"/>
              <a:t>Total time: ~30s</a:t>
            </a:r>
          </a:p>
        </p:txBody>
      </p:sp>
    </p:spTree>
    <p:extLst>
      <p:ext uri="{BB962C8B-B14F-4D97-AF65-F5344CB8AC3E}">
        <p14:creationId xmlns:p14="http://schemas.microsoft.com/office/powerpoint/2010/main" val="11350392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Reprise (with puppies)</a:t>
            </a:r>
          </a:p>
        </p:txBody>
      </p:sp>
      <p:sp>
        <p:nvSpPr>
          <p:cNvPr id="3" name="Content Placeholder 2"/>
          <p:cNvSpPr>
            <a:spLocks noGrp="1"/>
          </p:cNvSpPr>
          <p:nvPr>
            <p:ph idx="1"/>
          </p:nvPr>
        </p:nvSpPr>
        <p:spPr/>
        <p:txBody>
          <a:bodyPr/>
          <a:lstStyle/>
          <a:p>
            <a:r>
              <a:rPr lang="en-GB" dirty="0"/>
              <a:t>To help us understand the problem, let’s re-imagine the problem, with puppies.</a:t>
            </a:r>
          </a:p>
          <a:p>
            <a:pPr lvl="1"/>
            <a:r>
              <a:rPr lang="en-GB" dirty="0"/>
              <a:t>We have a certain amount of processing to do – think of this as having a certain amount of dog food to eat every day.</a:t>
            </a:r>
          </a:p>
          <a:p>
            <a:pPr lvl="1"/>
            <a:r>
              <a:rPr lang="en-GB" dirty="0"/>
              <a:t>We need to have a powerful enough processor to perform this processing – think of this as having a dog which is big, and hungry enough to eat all of the available food.</a:t>
            </a:r>
          </a:p>
          <a:p>
            <a:pPr lvl="1"/>
            <a:r>
              <a:rPr lang="en-GB" dirty="0"/>
              <a:t>Seriously – this will help! </a:t>
            </a:r>
            <a:r>
              <a:rPr lang="en-GB" dirty="0">
                <a:sym typeface="Wingdings" panose="05000000000000000000" pitchFamily="2" charset="2"/>
              </a:rPr>
              <a:t></a:t>
            </a:r>
            <a:endParaRPr lang="en-GB" dirty="0"/>
          </a:p>
        </p:txBody>
      </p:sp>
    </p:spTree>
    <p:extLst>
      <p:ext uri="{BB962C8B-B14F-4D97-AF65-F5344CB8AC3E}">
        <p14:creationId xmlns:p14="http://schemas.microsoft.com/office/powerpoint/2010/main" val="1781014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1970s…</a:t>
            </a:r>
          </a:p>
        </p:txBody>
      </p:sp>
      <p:sp>
        <p:nvSpPr>
          <p:cNvPr id="3" name="Content Placeholder 2"/>
          <p:cNvSpPr>
            <a:spLocks noGrp="1"/>
          </p:cNvSpPr>
          <p:nvPr>
            <p:ph idx="1"/>
          </p:nvPr>
        </p:nvSpPr>
        <p:spPr/>
        <p:txBody>
          <a:bodyPr/>
          <a:lstStyle/>
          <a:p>
            <a:r>
              <a:rPr lang="en-GB" dirty="0"/>
              <a:t>In the 1970s, we don’t have very much food to eat:</a:t>
            </a:r>
          </a:p>
          <a:p>
            <a:pPr lvl="1"/>
            <a:r>
              <a:rPr lang="en-GB" dirty="0"/>
              <a:t>(Our processing task isn’t very computationally intensive).</a:t>
            </a:r>
          </a:p>
          <a:p>
            <a:endParaRPr lang="en-GB" dirty="0"/>
          </a:p>
          <a:p>
            <a:r>
              <a:rPr lang="en-GB" dirty="0"/>
              <a:t>Which is good, because we only have a tiny dog:</a:t>
            </a:r>
          </a:p>
          <a:p>
            <a:pPr lvl="1"/>
            <a:r>
              <a:rPr lang="en-GB" dirty="0"/>
              <a:t>(Not a very powerful computer).</a:t>
            </a:r>
          </a:p>
          <a:p>
            <a:endParaRPr lang="en-GB" dirty="0"/>
          </a:p>
        </p:txBody>
      </p:sp>
      <p:pic>
        <p:nvPicPr>
          <p:cNvPr id="1026" name="Picture 2" descr="https://upload.wikimedia.org/wikipedia/commons/thumb/1/17/Trockenfutter_-_Hundefutter_(23218256045).jpg/220px-Trockenfutter_-_Hundefutter_(2321825604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8502" y="1465263"/>
            <a:ext cx="2095500" cy="139065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i.ytimg.com/vi/OjMiTGrCSaA/hqdefaul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01616" y="3711577"/>
            <a:ext cx="3672386" cy="2754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42885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1980s…</a:t>
            </a:r>
          </a:p>
        </p:txBody>
      </p:sp>
      <p:sp>
        <p:nvSpPr>
          <p:cNvPr id="3" name="Content Placeholder 2"/>
          <p:cNvSpPr>
            <a:spLocks noGrp="1"/>
          </p:cNvSpPr>
          <p:nvPr>
            <p:ph idx="1"/>
          </p:nvPr>
        </p:nvSpPr>
        <p:spPr/>
        <p:txBody>
          <a:bodyPr/>
          <a:lstStyle/>
          <a:p>
            <a:r>
              <a:rPr lang="en-GB" dirty="0"/>
              <a:t>Our demand has grown quite a bit</a:t>
            </a:r>
          </a:p>
          <a:p>
            <a:pPr lvl="1"/>
            <a:r>
              <a:rPr lang="en-GB" dirty="0"/>
              <a:t>We have a lot more food to consume:</a:t>
            </a:r>
          </a:p>
          <a:p>
            <a:pPr lvl="1"/>
            <a:r>
              <a:rPr lang="en-GB" dirty="0"/>
              <a:t>Our algorithms are becoming more intensive – we want to do more powerful things.  Computer speed is expected to keep up.</a:t>
            </a:r>
          </a:p>
          <a:p>
            <a:r>
              <a:rPr lang="en-GB" dirty="0"/>
              <a:t>We need to upgrade our “computer” (to a corgi):</a:t>
            </a:r>
          </a:p>
        </p:txBody>
      </p:sp>
      <p:pic>
        <p:nvPicPr>
          <p:cNvPr id="2050" name="Picture 2" descr="http://www.urdogs.com/wp-content/uploads/2016/07/dog-food-1-1-e1468507336650-1024x67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97215" y="1363577"/>
            <a:ext cx="2407493" cy="159402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s-media-cache-ak0.pinimg.com/originals/a9/45/bb/a945bb7699b1ecb216c26df1348fd48c.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33743" y="3484079"/>
            <a:ext cx="2872103" cy="29579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9286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1990s</a:t>
            </a:r>
          </a:p>
        </p:txBody>
      </p:sp>
      <p:sp>
        <p:nvSpPr>
          <p:cNvPr id="3" name="Content Placeholder 2"/>
          <p:cNvSpPr>
            <a:spLocks noGrp="1"/>
          </p:cNvSpPr>
          <p:nvPr>
            <p:ph idx="1"/>
          </p:nvPr>
        </p:nvSpPr>
        <p:spPr>
          <a:xfrm>
            <a:off x="677334" y="1772300"/>
            <a:ext cx="8596668" cy="3880773"/>
          </a:xfrm>
        </p:spPr>
        <p:txBody>
          <a:bodyPr/>
          <a:lstStyle/>
          <a:p>
            <a:r>
              <a:rPr lang="en-GB" dirty="0"/>
              <a:t>Our demand has scaled again, now reaching the point</a:t>
            </a:r>
          </a:p>
          <a:p>
            <a:pPr marL="0" indent="0">
              <a:buNone/>
            </a:pPr>
            <a:r>
              <a:rPr lang="en-GB" dirty="0"/>
              <a:t>	at which we can barely meet demand:</a:t>
            </a:r>
          </a:p>
          <a:p>
            <a:endParaRPr lang="en-GB" dirty="0"/>
          </a:p>
          <a:p>
            <a:endParaRPr lang="en-GB" dirty="0"/>
          </a:p>
          <a:p>
            <a:endParaRPr lang="en-GB" dirty="0"/>
          </a:p>
          <a:p>
            <a:endParaRPr lang="en-GB" dirty="0"/>
          </a:p>
          <a:p>
            <a:r>
              <a:rPr lang="en-GB" dirty="0"/>
              <a:t>We need a REALLY big dog…</a:t>
            </a:r>
          </a:p>
        </p:txBody>
      </p:sp>
      <p:pic>
        <p:nvPicPr>
          <p:cNvPr id="3074" name="Picture 2" descr="http://www.pawsfurlife.com/wp-content/uploads/2015/01/ContentMarketingHowMuchistoomuch.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97337" y="980027"/>
            <a:ext cx="2888813" cy="192828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stretch>
            <a:fillRect/>
          </a:stretch>
        </p:blipFill>
        <p:spPr>
          <a:xfrm>
            <a:off x="7132309" y="3209914"/>
            <a:ext cx="2407581" cy="3454356"/>
          </a:xfrm>
          <a:prstGeom prst="rect">
            <a:avLst/>
          </a:prstGeom>
        </p:spPr>
      </p:pic>
    </p:spTree>
    <p:extLst>
      <p:ext uri="{BB962C8B-B14F-4D97-AF65-F5344CB8AC3E}">
        <p14:creationId xmlns:p14="http://schemas.microsoft.com/office/powerpoint/2010/main" val="4230325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2000s</a:t>
            </a:r>
          </a:p>
        </p:txBody>
      </p:sp>
      <p:sp>
        <p:nvSpPr>
          <p:cNvPr id="3" name="Content Placeholder 2"/>
          <p:cNvSpPr>
            <a:spLocks noGrp="1"/>
          </p:cNvSpPr>
          <p:nvPr>
            <p:ph idx="1"/>
          </p:nvPr>
        </p:nvSpPr>
        <p:spPr/>
        <p:txBody>
          <a:bodyPr/>
          <a:lstStyle/>
          <a:p>
            <a:r>
              <a:rPr lang="en-GB" dirty="0"/>
              <a:t>Demand has scaled even more – Moore’s Law marches on, food levels reaching critical:</a:t>
            </a:r>
          </a:p>
          <a:p>
            <a:endParaRPr lang="en-GB" dirty="0"/>
          </a:p>
          <a:p>
            <a:endParaRPr lang="en-GB" dirty="0"/>
          </a:p>
          <a:p>
            <a:endParaRPr lang="en-GB" dirty="0"/>
          </a:p>
          <a:p>
            <a:endParaRPr lang="en-GB" dirty="0"/>
          </a:p>
          <a:p>
            <a:r>
              <a:rPr lang="en-GB" dirty="0"/>
              <a:t>We just don’t have a dog big enough.  What can we do?</a:t>
            </a:r>
          </a:p>
          <a:p>
            <a:pPr lvl="1"/>
            <a:r>
              <a:rPr lang="en-GB" dirty="0"/>
              <a:t>Start a breeding program to breed a bigger dog?  (Difficult, very expensive).</a:t>
            </a:r>
          </a:p>
          <a:p>
            <a:pPr lvl="1"/>
            <a:endParaRPr lang="en-GB" dirty="0"/>
          </a:p>
        </p:txBody>
      </p:sp>
      <p:pic>
        <p:nvPicPr>
          <p:cNvPr id="4098" name="Picture 2" descr="http://dogsaholic.com/wp-content/uploads/2015/03/Dry-dog-food.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22802" y="2529830"/>
            <a:ext cx="2556628" cy="1701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06468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2000s</a:t>
            </a:r>
          </a:p>
        </p:txBody>
      </p:sp>
      <p:sp>
        <p:nvSpPr>
          <p:cNvPr id="3" name="Content Placeholder 2"/>
          <p:cNvSpPr>
            <a:spLocks noGrp="1"/>
          </p:cNvSpPr>
          <p:nvPr>
            <p:ph idx="1"/>
          </p:nvPr>
        </p:nvSpPr>
        <p:spPr/>
        <p:txBody>
          <a:bodyPr/>
          <a:lstStyle/>
          <a:p>
            <a:r>
              <a:rPr lang="en-GB" dirty="0"/>
              <a:t>Actual solution…</a:t>
            </a:r>
          </a:p>
          <a:p>
            <a:endParaRPr lang="en-GB" dirty="0"/>
          </a:p>
          <a:p>
            <a:pPr marL="0" indent="0">
              <a:buNone/>
            </a:pPr>
            <a:endParaRPr lang="en-GB" dirty="0"/>
          </a:p>
          <a:p>
            <a:endParaRPr lang="en-GB" dirty="0"/>
          </a:p>
          <a:p>
            <a:r>
              <a:rPr lang="en-GB" dirty="0"/>
              <a:t>Instead of building an enormous dog, we use two (medium-sized) dogs to eat more than one large dog ever could.</a:t>
            </a:r>
          </a:p>
          <a:p>
            <a:r>
              <a:rPr lang="en-GB" dirty="0"/>
              <a:t>We don’t add more power, we only use more dogs.</a:t>
            </a:r>
          </a:p>
          <a:p>
            <a:pPr lvl="1"/>
            <a:r>
              <a:rPr lang="en-GB" dirty="0"/>
              <a:t>Our CPUs don’t get “faster” – we only add more cores of approximately the same power.</a:t>
            </a:r>
          </a:p>
        </p:txBody>
      </p:sp>
      <p:pic>
        <p:nvPicPr>
          <p:cNvPr id="5122" name="Picture 2" descr="https://thumbs.dreamstime.com/x/two-labrador-retrievers-sitting-1535958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50084" y="233768"/>
            <a:ext cx="4152954" cy="36234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7595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However…</a:t>
            </a:r>
          </a:p>
        </p:txBody>
      </p:sp>
      <p:sp>
        <p:nvSpPr>
          <p:cNvPr id="3" name="Content Placeholder 2"/>
          <p:cNvSpPr>
            <a:spLocks noGrp="1"/>
          </p:cNvSpPr>
          <p:nvPr>
            <p:ph idx="1"/>
          </p:nvPr>
        </p:nvSpPr>
        <p:spPr/>
        <p:txBody>
          <a:bodyPr/>
          <a:lstStyle/>
          <a:p>
            <a:r>
              <a:rPr lang="en-GB" dirty="0"/>
              <a:t>Eating dog food is a parallel problem.  If you split the amount of food in half, each dog can eat their own share.</a:t>
            </a:r>
          </a:p>
          <a:p>
            <a:pPr lvl="1"/>
            <a:r>
              <a:rPr lang="en-GB" dirty="0"/>
              <a:t>Each piece of food can only be eaten once, and it doesn’t matter which dog eats it.</a:t>
            </a:r>
          </a:p>
          <a:p>
            <a:pPr lvl="1"/>
            <a:r>
              <a:rPr lang="en-GB" dirty="0"/>
              <a:t>If one dog is less hungry today, the other can possibly pick up the slack – if they operate at 60:40, it still works fine.</a:t>
            </a:r>
          </a:p>
          <a:p>
            <a:r>
              <a:rPr lang="en-GB" dirty="0"/>
              <a:t>Some tasks are not a parallel problem.  For example, while our two dogs are great at eating huge amounts of dog food, what about fetching a stick?  Are two dogs actually faster than one?</a:t>
            </a:r>
          </a:p>
        </p:txBody>
      </p:sp>
    </p:spTree>
    <p:extLst>
      <p:ext uri="{BB962C8B-B14F-4D97-AF65-F5344CB8AC3E}">
        <p14:creationId xmlns:p14="http://schemas.microsoft.com/office/powerpoint/2010/main" val="12580692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Non-parallelisable operations</a:t>
            </a:r>
          </a:p>
        </p:txBody>
      </p:sp>
      <p:sp>
        <p:nvSpPr>
          <p:cNvPr id="3" name="Content Placeholder 2"/>
          <p:cNvSpPr>
            <a:spLocks noGrp="1"/>
          </p:cNvSpPr>
          <p:nvPr>
            <p:ph idx="1"/>
          </p:nvPr>
        </p:nvSpPr>
        <p:spPr/>
        <p:txBody>
          <a:bodyPr/>
          <a:lstStyle/>
          <a:p>
            <a:r>
              <a:rPr lang="en-GB" dirty="0"/>
              <a:t>This, unfortunately, is where parallelism works less well.  Fetching a stick is a non-parallelisable operation, which we’d only ever really get one dog to do.  </a:t>
            </a:r>
          </a:p>
          <a:p>
            <a:pPr lvl="1"/>
            <a:r>
              <a:rPr lang="en-GB" dirty="0"/>
              <a:t>Adding a second dog doesn’t make things any faster, and in fact might make things slower.</a:t>
            </a:r>
          </a:p>
          <a:p>
            <a:r>
              <a:rPr lang="en-GB" dirty="0"/>
              <a:t>What we really want a single, powerful dog.  Unfortunately, we’ve established that this isn’t possible, so we end up using one of our less powerful dogs to do this.</a:t>
            </a:r>
          </a:p>
          <a:p>
            <a:r>
              <a:rPr lang="en-GB" dirty="0"/>
              <a:t>If we have two sticks to fetch, we can use both of our dogs to fetch one each.</a:t>
            </a:r>
          </a:p>
          <a:p>
            <a:pPr lvl="1"/>
            <a:r>
              <a:rPr lang="en-GB" dirty="0"/>
              <a:t>This is almost certainly faster than one, extremely powerful dog could reasonably fetch both.</a:t>
            </a:r>
          </a:p>
          <a:p>
            <a:pPr lvl="1"/>
            <a:r>
              <a:rPr lang="en-GB" dirty="0"/>
              <a:t>This can be a little difficult to organise – two dogs might like to chase the same stick </a:t>
            </a:r>
            <a:r>
              <a:rPr lang="en-GB" dirty="0">
                <a:sym typeface="Wingdings" panose="05000000000000000000" pitchFamily="2" charset="2"/>
              </a:rPr>
              <a:t>.</a:t>
            </a:r>
          </a:p>
          <a:p>
            <a:pPr lvl="1"/>
            <a:endParaRPr lang="en-GB" dirty="0"/>
          </a:p>
        </p:txBody>
      </p:sp>
      <p:pic>
        <p:nvPicPr>
          <p:cNvPr id="6146" name="Picture 2" descr="http://dogshaadi.com/wp-content/uploads/2010/10/Labrador-Retriever1-500x208.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5826" y="201909"/>
            <a:ext cx="4762500" cy="1981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47032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Synchronisation</a:t>
            </a:r>
          </a:p>
        </p:txBody>
      </p:sp>
      <p:sp>
        <p:nvSpPr>
          <p:cNvPr id="3" name="Content Placeholder 2"/>
          <p:cNvSpPr>
            <a:spLocks noGrp="1"/>
          </p:cNvSpPr>
          <p:nvPr>
            <p:ph idx="1"/>
          </p:nvPr>
        </p:nvSpPr>
        <p:spPr/>
        <p:txBody>
          <a:bodyPr/>
          <a:lstStyle/>
          <a:p>
            <a:endParaRPr lang="en-GB" dirty="0"/>
          </a:p>
        </p:txBody>
      </p:sp>
      <p:pic>
        <p:nvPicPr>
          <p:cNvPr id="4" name="Content Placeholder 3"/>
          <p:cNvPicPr>
            <a:picLocks noGrp="1" noChangeAspect="1"/>
          </p:cNvPicPr>
          <p:nvPr/>
        </p:nvPicPr>
        <p:blipFill>
          <a:blip r:embed="rId2"/>
          <a:stretch>
            <a:fillRect/>
          </a:stretch>
        </p:blipFill>
        <p:spPr>
          <a:xfrm>
            <a:off x="669715" y="1838012"/>
            <a:ext cx="4839238" cy="4793800"/>
          </a:xfrm>
          <a:prstGeom prst="rect">
            <a:avLst/>
          </a:prstGeom>
        </p:spPr>
      </p:pic>
      <p:pic>
        <p:nvPicPr>
          <p:cNvPr id="5" name="Picture 4"/>
          <p:cNvPicPr>
            <a:picLocks noChangeAspect="1"/>
          </p:cNvPicPr>
          <p:nvPr/>
        </p:nvPicPr>
        <p:blipFill>
          <a:blip r:embed="rId3"/>
          <a:stretch>
            <a:fillRect/>
          </a:stretch>
        </p:blipFill>
        <p:spPr>
          <a:xfrm>
            <a:off x="6084151" y="1838012"/>
            <a:ext cx="4828172" cy="4794170"/>
          </a:xfrm>
          <a:prstGeom prst="rect">
            <a:avLst/>
          </a:prstGeom>
        </p:spPr>
      </p:pic>
      <p:sp>
        <p:nvSpPr>
          <p:cNvPr id="6" name="TextBox 5"/>
          <p:cNvSpPr txBox="1"/>
          <p:nvPr/>
        </p:nvSpPr>
        <p:spPr>
          <a:xfrm>
            <a:off x="1624029" y="1270000"/>
            <a:ext cx="2930610" cy="369332"/>
          </a:xfrm>
          <a:prstGeom prst="rect">
            <a:avLst/>
          </a:prstGeom>
          <a:noFill/>
        </p:spPr>
        <p:txBody>
          <a:bodyPr wrap="none" rtlCol="0">
            <a:spAutoFit/>
          </a:bodyPr>
          <a:lstStyle/>
          <a:p>
            <a:r>
              <a:rPr lang="en-GB" dirty="0"/>
              <a:t>What you want to happen:</a:t>
            </a:r>
          </a:p>
        </p:txBody>
      </p:sp>
      <p:sp>
        <p:nvSpPr>
          <p:cNvPr id="7" name="TextBox 6"/>
          <p:cNvSpPr txBox="1"/>
          <p:nvPr/>
        </p:nvSpPr>
        <p:spPr>
          <a:xfrm>
            <a:off x="7242124" y="1270000"/>
            <a:ext cx="2512226" cy="369332"/>
          </a:xfrm>
          <a:prstGeom prst="rect">
            <a:avLst/>
          </a:prstGeom>
          <a:noFill/>
        </p:spPr>
        <p:txBody>
          <a:bodyPr wrap="none" rtlCol="0">
            <a:spAutoFit/>
          </a:bodyPr>
          <a:lstStyle/>
          <a:p>
            <a:r>
              <a:rPr lang="en-GB" dirty="0"/>
              <a:t>What usually happens:</a:t>
            </a:r>
          </a:p>
        </p:txBody>
      </p:sp>
    </p:spTree>
    <p:extLst>
      <p:ext uri="{BB962C8B-B14F-4D97-AF65-F5344CB8AC3E}">
        <p14:creationId xmlns:p14="http://schemas.microsoft.com/office/powerpoint/2010/main" val="3435665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Bringing these analogies back…</a:t>
            </a:r>
          </a:p>
        </p:txBody>
      </p:sp>
      <p:sp>
        <p:nvSpPr>
          <p:cNvPr id="3" name="Content Placeholder 2"/>
          <p:cNvSpPr>
            <a:spLocks noGrp="1"/>
          </p:cNvSpPr>
          <p:nvPr>
            <p:ph idx="1"/>
          </p:nvPr>
        </p:nvSpPr>
        <p:spPr/>
        <p:txBody>
          <a:bodyPr/>
          <a:lstStyle/>
          <a:p>
            <a:r>
              <a:rPr lang="en-GB" dirty="0"/>
              <a:t>Our demand for computing power has increased through time.</a:t>
            </a:r>
          </a:p>
          <a:p>
            <a:r>
              <a:rPr lang="en-GB" dirty="0"/>
              <a:t>For a long time, we could just scale up our computational power by making the CPU faster.</a:t>
            </a:r>
          </a:p>
          <a:p>
            <a:pPr lvl="1"/>
            <a:r>
              <a:rPr lang="en-GB" dirty="0"/>
              <a:t>This encountered increasing issues with manufacturing of transistors small enough, and thermal load.</a:t>
            </a:r>
          </a:p>
          <a:p>
            <a:pPr lvl="1"/>
            <a:r>
              <a:rPr lang="en-GB" dirty="0"/>
              <a:t>Instead, we started using two less powerful “cores”.</a:t>
            </a:r>
          </a:p>
          <a:p>
            <a:r>
              <a:rPr lang="en-GB" dirty="0"/>
              <a:t>Not all tasks are “parallelisable” – or some can be parallelised, but only with extreme difficulty.</a:t>
            </a:r>
          </a:p>
          <a:p>
            <a:pPr lvl="1"/>
            <a:r>
              <a:rPr lang="en-GB" dirty="0"/>
              <a:t>Synchronising threads is especially difficult.</a:t>
            </a:r>
          </a:p>
          <a:p>
            <a:pPr lvl="1"/>
            <a:r>
              <a:rPr lang="en-GB" dirty="0"/>
              <a:t>I teach entire modules in this…</a:t>
            </a:r>
          </a:p>
          <a:p>
            <a:r>
              <a:rPr lang="en-GB" dirty="0"/>
              <a:t>One more time: CPUs are not getting faster, only more parallel.</a:t>
            </a:r>
          </a:p>
        </p:txBody>
      </p:sp>
    </p:spTree>
    <p:extLst>
      <p:ext uri="{BB962C8B-B14F-4D97-AF65-F5344CB8AC3E}">
        <p14:creationId xmlns:p14="http://schemas.microsoft.com/office/powerpoint/2010/main" val="29843961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Clustering</a:t>
            </a:r>
          </a:p>
        </p:txBody>
      </p:sp>
      <p:sp>
        <p:nvSpPr>
          <p:cNvPr id="3" name="Content Placeholder 2"/>
          <p:cNvSpPr>
            <a:spLocks noGrp="1"/>
          </p:cNvSpPr>
          <p:nvPr>
            <p:ph idx="1"/>
          </p:nvPr>
        </p:nvSpPr>
        <p:spPr/>
        <p:txBody>
          <a:bodyPr/>
          <a:lstStyle/>
          <a:p>
            <a:r>
              <a:rPr lang="en-GB" dirty="0"/>
              <a:t>Clustering can be thought of as an extension of parallelism – taking a task, or range of tasks, and running them on multiple physical machines simultaneously.</a:t>
            </a:r>
          </a:p>
          <a:p>
            <a:r>
              <a:rPr lang="en-GB" dirty="0"/>
              <a:t>Part of the purpose of a cluster is that it can be treated entirely as a single resource.</a:t>
            </a:r>
          </a:p>
          <a:p>
            <a:pPr lvl="1"/>
            <a:r>
              <a:rPr lang="en-GB" dirty="0"/>
              <a:t>We have a group of networked devices working together to form a “cluster”.</a:t>
            </a:r>
          </a:p>
          <a:p>
            <a:pPr lvl="1"/>
            <a:r>
              <a:rPr lang="en-GB" dirty="0"/>
              <a:t>Often, we can access this group of devices by a cluster-wide address or DNS name.</a:t>
            </a:r>
          </a:p>
          <a:p>
            <a:r>
              <a:rPr lang="en-GB" dirty="0"/>
              <a:t>Three main purposes, and types of cluster.</a:t>
            </a:r>
          </a:p>
        </p:txBody>
      </p:sp>
    </p:spTree>
    <p:extLst>
      <p:ext uri="{BB962C8B-B14F-4D97-AF65-F5344CB8AC3E}">
        <p14:creationId xmlns:p14="http://schemas.microsoft.com/office/powerpoint/2010/main" val="3363743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Cluster types - High Performance Computing</a:t>
            </a:r>
            <a:br>
              <a:rPr lang="en-GB" dirty="0"/>
            </a:br>
            <a:endParaRPr lang="en-GB" dirty="0"/>
          </a:p>
        </p:txBody>
      </p:sp>
      <p:sp>
        <p:nvSpPr>
          <p:cNvPr id="3" name="Content Placeholder 2"/>
          <p:cNvSpPr>
            <a:spLocks noGrp="1"/>
          </p:cNvSpPr>
          <p:nvPr>
            <p:ph idx="1"/>
          </p:nvPr>
        </p:nvSpPr>
        <p:spPr/>
        <p:txBody>
          <a:bodyPr/>
          <a:lstStyle/>
          <a:p>
            <a:r>
              <a:rPr lang="en-GB" dirty="0"/>
              <a:t>Sometimes just called a “Compute” or “High Performance” cluster.</a:t>
            </a:r>
          </a:p>
          <a:p>
            <a:r>
              <a:rPr lang="en-GB" dirty="0"/>
              <a:t>Takes a very large computational problem, and splits it across many physical machines.</a:t>
            </a:r>
          </a:p>
          <a:p>
            <a:r>
              <a:rPr lang="en-GB" dirty="0"/>
              <a:t>Designed for significantly parallel operations.</a:t>
            </a:r>
          </a:p>
          <a:p>
            <a:r>
              <a:rPr lang="en-GB" dirty="0"/>
              <a:t>Nodes are split into “compute” (worker) nodes and “head” (controller) nodes.  A head node can be, and often is, simultaneously a compute node.</a:t>
            </a:r>
          </a:p>
          <a:p>
            <a:r>
              <a:rPr lang="en-GB" dirty="0"/>
              <a:t>Head nodes schedule </a:t>
            </a:r>
            <a:r>
              <a:rPr lang="en-GB" b="1" u="sng" dirty="0"/>
              <a:t>batch</a:t>
            </a:r>
            <a:r>
              <a:rPr lang="en-GB" dirty="0"/>
              <a:t> tasks to run when the necessary resources (e.g. number of cores, certain physical machines with enough RAM etc.) are available.</a:t>
            </a:r>
          </a:p>
          <a:p>
            <a:pPr lvl="1"/>
            <a:r>
              <a:rPr lang="en-GB" dirty="0"/>
              <a:t>Tries to maximise usage of the cluster.</a:t>
            </a:r>
          </a:p>
        </p:txBody>
      </p:sp>
    </p:spTree>
    <p:extLst>
      <p:ext uri="{BB962C8B-B14F-4D97-AF65-F5344CB8AC3E}">
        <p14:creationId xmlns:p14="http://schemas.microsoft.com/office/powerpoint/2010/main" val="17453161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 Performance Cluster</a:t>
            </a:r>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483856" y="1909192"/>
            <a:ext cx="983624" cy="983624"/>
          </a:xfrm>
        </p:spPr>
      </p:pic>
      <p:sp>
        <p:nvSpPr>
          <p:cNvPr id="7" name="TextBox 6"/>
          <p:cNvSpPr txBox="1"/>
          <p:nvPr/>
        </p:nvSpPr>
        <p:spPr>
          <a:xfrm>
            <a:off x="5467480" y="2226942"/>
            <a:ext cx="1395576" cy="369332"/>
          </a:xfrm>
          <a:prstGeom prst="rect">
            <a:avLst/>
          </a:prstGeom>
          <a:noFill/>
        </p:spPr>
        <p:txBody>
          <a:bodyPr wrap="square" rtlCol="0">
            <a:spAutoFit/>
          </a:bodyPr>
          <a:lstStyle/>
          <a:p>
            <a:r>
              <a:rPr lang="en-GB" dirty="0"/>
              <a:t>Head node</a:t>
            </a:r>
          </a:p>
        </p:txBody>
      </p:sp>
      <p:cxnSp>
        <p:nvCxnSpPr>
          <p:cNvPr id="9" name="Straight Connector 8"/>
          <p:cNvCxnSpPr/>
          <p:nvPr/>
        </p:nvCxnSpPr>
        <p:spPr>
          <a:xfrm>
            <a:off x="465221" y="1724526"/>
            <a:ext cx="9023684" cy="0"/>
          </a:xfrm>
          <a:prstGeom prst="line">
            <a:avLst/>
          </a:prstGeom>
          <a:ln w="50800"/>
        </p:spPr>
        <p:style>
          <a:lnRef idx="1">
            <a:schemeClr val="accent5"/>
          </a:lnRef>
          <a:fillRef idx="0">
            <a:schemeClr val="accent5"/>
          </a:fillRef>
          <a:effectRef idx="0">
            <a:schemeClr val="accent5"/>
          </a:effectRef>
          <a:fontRef idx="minor">
            <a:schemeClr val="tx1"/>
          </a:fontRef>
        </p:style>
      </p:cxnSp>
      <p:sp>
        <p:nvSpPr>
          <p:cNvPr id="10" name="TextBox 9"/>
          <p:cNvSpPr txBox="1"/>
          <p:nvPr/>
        </p:nvSpPr>
        <p:spPr>
          <a:xfrm>
            <a:off x="9701018" y="1539860"/>
            <a:ext cx="2182008" cy="369332"/>
          </a:xfrm>
          <a:prstGeom prst="rect">
            <a:avLst/>
          </a:prstGeom>
          <a:noFill/>
        </p:spPr>
        <p:txBody>
          <a:bodyPr wrap="none" rtlCol="0">
            <a:spAutoFit/>
          </a:bodyPr>
          <a:lstStyle/>
          <a:p>
            <a:r>
              <a:rPr lang="en-GB" dirty="0"/>
              <a:t>Enterprise Network</a:t>
            </a:r>
          </a:p>
        </p:txBody>
      </p:sp>
      <p:cxnSp>
        <p:nvCxnSpPr>
          <p:cNvPr id="12" name="Straight Connector 11"/>
          <p:cNvCxnSpPr/>
          <p:nvPr/>
        </p:nvCxnSpPr>
        <p:spPr>
          <a:xfrm>
            <a:off x="550946" y="5877426"/>
            <a:ext cx="9023684" cy="0"/>
          </a:xfrm>
          <a:prstGeom prst="line">
            <a:avLst/>
          </a:prstGeom>
          <a:ln w="50800">
            <a:solidFill>
              <a:srgbClr val="7030A0"/>
            </a:solidFill>
          </a:ln>
        </p:spPr>
        <p:style>
          <a:lnRef idx="1">
            <a:schemeClr val="accent5"/>
          </a:lnRef>
          <a:fillRef idx="0">
            <a:schemeClr val="accent5"/>
          </a:fillRef>
          <a:effectRef idx="0">
            <a:schemeClr val="accent5"/>
          </a:effectRef>
          <a:fontRef idx="minor">
            <a:schemeClr val="tx1"/>
          </a:fontRef>
        </p:style>
      </p:cxnSp>
      <p:sp>
        <p:nvSpPr>
          <p:cNvPr id="13" name="TextBox 12"/>
          <p:cNvSpPr txBox="1"/>
          <p:nvPr/>
        </p:nvSpPr>
        <p:spPr>
          <a:xfrm>
            <a:off x="9786743" y="5692760"/>
            <a:ext cx="1847365" cy="369332"/>
          </a:xfrm>
          <a:prstGeom prst="rect">
            <a:avLst/>
          </a:prstGeom>
          <a:noFill/>
        </p:spPr>
        <p:txBody>
          <a:bodyPr wrap="none" rtlCol="0">
            <a:spAutoFit/>
          </a:bodyPr>
          <a:lstStyle/>
          <a:p>
            <a:r>
              <a:rPr lang="en-GB" dirty="0"/>
              <a:t>Private Network</a:t>
            </a:r>
          </a:p>
        </p:txBody>
      </p:sp>
      <p:cxnSp>
        <p:nvCxnSpPr>
          <p:cNvPr id="14" name="Straight Connector 13"/>
          <p:cNvCxnSpPr/>
          <p:nvPr/>
        </p:nvCxnSpPr>
        <p:spPr>
          <a:xfrm>
            <a:off x="550946" y="5439276"/>
            <a:ext cx="9023684" cy="0"/>
          </a:xfrm>
          <a:prstGeom prst="line">
            <a:avLst/>
          </a:prstGeom>
          <a:ln w="50800">
            <a:solidFill>
              <a:srgbClr val="00B0F0"/>
            </a:solidFill>
          </a:ln>
        </p:spPr>
        <p:style>
          <a:lnRef idx="1">
            <a:schemeClr val="accent5"/>
          </a:lnRef>
          <a:fillRef idx="0">
            <a:schemeClr val="accent5"/>
          </a:fillRef>
          <a:effectRef idx="0">
            <a:schemeClr val="accent5"/>
          </a:effectRef>
          <a:fontRef idx="minor">
            <a:schemeClr val="tx1"/>
          </a:fontRef>
        </p:style>
      </p:cxnSp>
      <p:sp>
        <p:nvSpPr>
          <p:cNvPr id="15" name="TextBox 14"/>
          <p:cNvSpPr txBox="1"/>
          <p:nvPr/>
        </p:nvSpPr>
        <p:spPr>
          <a:xfrm>
            <a:off x="9786743" y="5254610"/>
            <a:ext cx="1750800" cy="369332"/>
          </a:xfrm>
          <a:prstGeom prst="rect">
            <a:avLst/>
          </a:prstGeom>
          <a:noFill/>
        </p:spPr>
        <p:txBody>
          <a:bodyPr wrap="none" rtlCol="0">
            <a:spAutoFit/>
          </a:bodyPr>
          <a:lstStyle/>
          <a:p>
            <a:r>
              <a:rPr lang="en-GB" dirty="0"/>
              <a:t>Public Network</a:t>
            </a:r>
          </a:p>
        </p:txBody>
      </p:sp>
      <p:pic>
        <p:nvPicPr>
          <p:cNvPr id="16" name="Content Placeholder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2451" y="3782194"/>
            <a:ext cx="983624" cy="983624"/>
          </a:xfrm>
          <a:prstGeom prst="rect">
            <a:avLst/>
          </a:prstGeom>
        </p:spPr>
      </p:pic>
      <p:pic>
        <p:nvPicPr>
          <p:cNvPr id="17" name="Content Placeholder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98184" y="3799638"/>
            <a:ext cx="983624" cy="983624"/>
          </a:xfrm>
          <a:prstGeom prst="rect">
            <a:avLst/>
          </a:prstGeom>
        </p:spPr>
      </p:pic>
      <p:pic>
        <p:nvPicPr>
          <p:cNvPr id="18" name="Content Placeholder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33073" y="3804415"/>
            <a:ext cx="983624" cy="983624"/>
          </a:xfrm>
          <a:prstGeom prst="rect">
            <a:avLst/>
          </a:prstGeom>
        </p:spPr>
      </p:pic>
      <p:pic>
        <p:nvPicPr>
          <p:cNvPr id="19" name="Content Placeholder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400689" y="3799638"/>
            <a:ext cx="983624" cy="983624"/>
          </a:xfrm>
          <a:prstGeom prst="rect">
            <a:avLst/>
          </a:prstGeom>
        </p:spPr>
      </p:pic>
      <p:sp>
        <p:nvSpPr>
          <p:cNvPr id="20" name="TextBox 19"/>
          <p:cNvSpPr txBox="1"/>
          <p:nvPr/>
        </p:nvSpPr>
        <p:spPr>
          <a:xfrm>
            <a:off x="354837" y="3746087"/>
            <a:ext cx="1951351" cy="369332"/>
          </a:xfrm>
          <a:prstGeom prst="rect">
            <a:avLst/>
          </a:prstGeom>
          <a:noFill/>
        </p:spPr>
        <p:txBody>
          <a:bodyPr wrap="square" rtlCol="0">
            <a:spAutoFit/>
          </a:bodyPr>
          <a:lstStyle/>
          <a:p>
            <a:r>
              <a:rPr lang="en-GB" dirty="0"/>
              <a:t>Compute node 1</a:t>
            </a:r>
          </a:p>
        </p:txBody>
      </p:sp>
      <p:sp>
        <p:nvSpPr>
          <p:cNvPr id="21" name="TextBox 20"/>
          <p:cNvSpPr txBox="1"/>
          <p:nvPr/>
        </p:nvSpPr>
        <p:spPr>
          <a:xfrm>
            <a:off x="2514321" y="3746087"/>
            <a:ext cx="1951351" cy="369332"/>
          </a:xfrm>
          <a:prstGeom prst="rect">
            <a:avLst/>
          </a:prstGeom>
          <a:noFill/>
        </p:spPr>
        <p:txBody>
          <a:bodyPr wrap="square" rtlCol="0">
            <a:spAutoFit/>
          </a:bodyPr>
          <a:lstStyle/>
          <a:p>
            <a:r>
              <a:rPr lang="en-GB" dirty="0"/>
              <a:t>Compute node 2</a:t>
            </a:r>
          </a:p>
        </p:txBody>
      </p:sp>
      <p:sp>
        <p:nvSpPr>
          <p:cNvPr id="22" name="TextBox 21"/>
          <p:cNvSpPr txBox="1"/>
          <p:nvPr/>
        </p:nvSpPr>
        <p:spPr>
          <a:xfrm>
            <a:off x="5637781" y="3746087"/>
            <a:ext cx="1951351" cy="369332"/>
          </a:xfrm>
          <a:prstGeom prst="rect">
            <a:avLst/>
          </a:prstGeom>
          <a:noFill/>
        </p:spPr>
        <p:txBody>
          <a:bodyPr wrap="square" rtlCol="0">
            <a:spAutoFit/>
          </a:bodyPr>
          <a:lstStyle/>
          <a:p>
            <a:r>
              <a:rPr lang="en-GB" dirty="0"/>
              <a:t>Compute node 3</a:t>
            </a:r>
          </a:p>
        </p:txBody>
      </p:sp>
      <p:sp>
        <p:nvSpPr>
          <p:cNvPr id="23" name="TextBox 22"/>
          <p:cNvSpPr txBox="1"/>
          <p:nvPr/>
        </p:nvSpPr>
        <p:spPr>
          <a:xfrm>
            <a:off x="7855051" y="3746087"/>
            <a:ext cx="2074900" cy="369332"/>
          </a:xfrm>
          <a:prstGeom prst="rect">
            <a:avLst/>
          </a:prstGeom>
          <a:noFill/>
        </p:spPr>
        <p:txBody>
          <a:bodyPr wrap="square" rtlCol="0">
            <a:spAutoFit/>
          </a:bodyPr>
          <a:lstStyle/>
          <a:p>
            <a:r>
              <a:rPr lang="en-GB" dirty="0"/>
              <a:t>Compute node (N)</a:t>
            </a:r>
          </a:p>
        </p:txBody>
      </p:sp>
      <p:cxnSp>
        <p:nvCxnSpPr>
          <p:cNvPr id="24" name="Straight Connector 23"/>
          <p:cNvCxnSpPr/>
          <p:nvPr/>
        </p:nvCxnSpPr>
        <p:spPr>
          <a:xfrm flipH="1">
            <a:off x="5013021" y="1763991"/>
            <a:ext cx="1101" cy="461032"/>
          </a:xfrm>
          <a:prstGeom prst="line">
            <a:avLst/>
          </a:prstGeom>
          <a:ln w="50800"/>
        </p:spPr>
        <p:style>
          <a:lnRef idx="1">
            <a:schemeClr val="accent5"/>
          </a:lnRef>
          <a:fillRef idx="0">
            <a:schemeClr val="accent5"/>
          </a:fillRef>
          <a:effectRef idx="0">
            <a:schemeClr val="accent5"/>
          </a:effectRef>
          <a:fontRef idx="minor">
            <a:schemeClr val="tx1"/>
          </a:fontRef>
        </p:style>
      </p:cxnSp>
      <p:cxnSp>
        <p:nvCxnSpPr>
          <p:cNvPr id="27" name="Straight Connector 26"/>
          <p:cNvCxnSpPr/>
          <p:nvPr/>
        </p:nvCxnSpPr>
        <p:spPr>
          <a:xfrm flipH="1">
            <a:off x="1088722" y="4553568"/>
            <a:ext cx="25703" cy="1300890"/>
          </a:xfrm>
          <a:prstGeom prst="line">
            <a:avLst/>
          </a:prstGeom>
          <a:ln w="50800">
            <a:solidFill>
              <a:srgbClr val="7030A0"/>
            </a:solidFill>
          </a:ln>
        </p:spPr>
        <p:style>
          <a:lnRef idx="1">
            <a:schemeClr val="accent5"/>
          </a:lnRef>
          <a:fillRef idx="0">
            <a:schemeClr val="accent5"/>
          </a:fillRef>
          <a:effectRef idx="0">
            <a:schemeClr val="accent5"/>
          </a:effectRef>
          <a:fontRef idx="minor">
            <a:schemeClr val="tx1"/>
          </a:fontRef>
        </p:style>
      </p:cxnSp>
      <p:cxnSp>
        <p:nvCxnSpPr>
          <p:cNvPr id="29" name="Straight Connector 28"/>
          <p:cNvCxnSpPr/>
          <p:nvPr/>
        </p:nvCxnSpPr>
        <p:spPr>
          <a:xfrm flipH="1">
            <a:off x="3210067" y="4553568"/>
            <a:ext cx="25703" cy="1300890"/>
          </a:xfrm>
          <a:prstGeom prst="line">
            <a:avLst/>
          </a:prstGeom>
          <a:ln w="50800">
            <a:solidFill>
              <a:srgbClr val="7030A0"/>
            </a:solidFill>
          </a:ln>
        </p:spPr>
        <p:style>
          <a:lnRef idx="1">
            <a:schemeClr val="accent5"/>
          </a:lnRef>
          <a:fillRef idx="0">
            <a:schemeClr val="accent5"/>
          </a:fillRef>
          <a:effectRef idx="0">
            <a:schemeClr val="accent5"/>
          </a:effectRef>
          <a:fontRef idx="minor">
            <a:schemeClr val="tx1"/>
          </a:fontRef>
        </p:style>
      </p:cxnSp>
      <p:cxnSp>
        <p:nvCxnSpPr>
          <p:cNvPr id="30" name="Straight Connector 29"/>
          <p:cNvCxnSpPr/>
          <p:nvPr/>
        </p:nvCxnSpPr>
        <p:spPr>
          <a:xfrm flipH="1">
            <a:off x="6232222" y="4576536"/>
            <a:ext cx="25703" cy="1300890"/>
          </a:xfrm>
          <a:prstGeom prst="line">
            <a:avLst/>
          </a:prstGeom>
          <a:ln w="50800">
            <a:solidFill>
              <a:srgbClr val="7030A0"/>
            </a:solidFill>
          </a:ln>
        </p:spPr>
        <p:style>
          <a:lnRef idx="1">
            <a:schemeClr val="accent5"/>
          </a:lnRef>
          <a:fillRef idx="0">
            <a:schemeClr val="accent5"/>
          </a:fillRef>
          <a:effectRef idx="0">
            <a:schemeClr val="accent5"/>
          </a:effectRef>
          <a:fontRef idx="minor">
            <a:schemeClr val="tx1"/>
          </a:fontRef>
        </p:style>
      </p:cxnSp>
      <p:cxnSp>
        <p:nvCxnSpPr>
          <p:cNvPr id="31" name="Straight Connector 30"/>
          <p:cNvCxnSpPr/>
          <p:nvPr/>
        </p:nvCxnSpPr>
        <p:spPr>
          <a:xfrm flipH="1">
            <a:off x="8636495" y="4576536"/>
            <a:ext cx="25703" cy="1300890"/>
          </a:xfrm>
          <a:prstGeom prst="line">
            <a:avLst/>
          </a:prstGeom>
          <a:ln w="50800">
            <a:solidFill>
              <a:srgbClr val="7030A0"/>
            </a:solidFill>
          </a:ln>
        </p:spPr>
        <p:style>
          <a:lnRef idx="1">
            <a:schemeClr val="accent5"/>
          </a:lnRef>
          <a:fillRef idx="0">
            <a:schemeClr val="accent5"/>
          </a:fillRef>
          <a:effectRef idx="0">
            <a:schemeClr val="accent5"/>
          </a:effectRef>
          <a:fontRef idx="minor">
            <a:schemeClr val="tx1"/>
          </a:fontRef>
        </p:style>
      </p:cxnSp>
      <p:cxnSp>
        <p:nvCxnSpPr>
          <p:cNvPr id="32" name="Straight Connector 31"/>
          <p:cNvCxnSpPr/>
          <p:nvPr/>
        </p:nvCxnSpPr>
        <p:spPr>
          <a:xfrm flipH="1">
            <a:off x="1509717" y="4630216"/>
            <a:ext cx="12852" cy="809060"/>
          </a:xfrm>
          <a:prstGeom prst="line">
            <a:avLst/>
          </a:prstGeom>
          <a:ln w="50800">
            <a:solidFill>
              <a:srgbClr val="00B0F0"/>
            </a:solidFill>
          </a:ln>
        </p:spPr>
        <p:style>
          <a:lnRef idx="1">
            <a:schemeClr val="accent5"/>
          </a:lnRef>
          <a:fillRef idx="0">
            <a:schemeClr val="accent5"/>
          </a:fillRef>
          <a:effectRef idx="0">
            <a:schemeClr val="accent5"/>
          </a:effectRef>
          <a:fontRef idx="minor">
            <a:schemeClr val="tx1"/>
          </a:fontRef>
        </p:style>
      </p:cxnSp>
      <p:cxnSp>
        <p:nvCxnSpPr>
          <p:cNvPr id="34" name="Straight Connector 33"/>
          <p:cNvCxnSpPr/>
          <p:nvPr/>
        </p:nvCxnSpPr>
        <p:spPr>
          <a:xfrm flipH="1">
            <a:off x="3635669" y="4618732"/>
            <a:ext cx="12852" cy="809060"/>
          </a:xfrm>
          <a:prstGeom prst="line">
            <a:avLst/>
          </a:prstGeom>
          <a:ln w="50800">
            <a:solidFill>
              <a:srgbClr val="00B0F0"/>
            </a:solidFill>
          </a:ln>
        </p:spPr>
        <p:style>
          <a:lnRef idx="1">
            <a:schemeClr val="accent5"/>
          </a:lnRef>
          <a:fillRef idx="0">
            <a:schemeClr val="accent5"/>
          </a:fillRef>
          <a:effectRef idx="0">
            <a:schemeClr val="accent5"/>
          </a:effectRef>
          <a:fontRef idx="minor">
            <a:schemeClr val="tx1"/>
          </a:fontRef>
        </p:style>
      </p:cxnSp>
      <p:cxnSp>
        <p:nvCxnSpPr>
          <p:cNvPr id="35" name="Straight Connector 34"/>
          <p:cNvCxnSpPr/>
          <p:nvPr/>
        </p:nvCxnSpPr>
        <p:spPr>
          <a:xfrm flipH="1">
            <a:off x="6694863" y="4618732"/>
            <a:ext cx="12852" cy="809060"/>
          </a:xfrm>
          <a:prstGeom prst="line">
            <a:avLst/>
          </a:prstGeom>
          <a:ln w="50800">
            <a:solidFill>
              <a:srgbClr val="00B0F0"/>
            </a:solidFill>
          </a:ln>
        </p:spPr>
        <p:style>
          <a:lnRef idx="1">
            <a:schemeClr val="accent5"/>
          </a:lnRef>
          <a:fillRef idx="0">
            <a:schemeClr val="accent5"/>
          </a:fillRef>
          <a:effectRef idx="0">
            <a:schemeClr val="accent5"/>
          </a:effectRef>
          <a:fontRef idx="minor">
            <a:schemeClr val="tx1"/>
          </a:fontRef>
        </p:style>
      </p:cxnSp>
      <p:cxnSp>
        <p:nvCxnSpPr>
          <p:cNvPr id="36" name="Straight Connector 35"/>
          <p:cNvCxnSpPr/>
          <p:nvPr/>
        </p:nvCxnSpPr>
        <p:spPr>
          <a:xfrm flipH="1">
            <a:off x="9093179" y="4630216"/>
            <a:ext cx="12852" cy="809060"/>
          </a:xfrm>
          <a:prstGeom prst="line">
            <a:avLst/>
          </a:prstGeom>
          <a:ln w="50800">
            <a:solidFill>
              <a:srgbClr val="00B0F0"/>
            </a:solidFill>
          </a:ln>
        </p:spPr>
        <p:style>
          <a:lnRef idx="1">
            <a:schemeClr val="accent5"/>
          </a:lnRef>
          <a:fillRef idx="0">
            <a:schemeClr val="accent5"/>
          </a:fillRef>
          <a:effectRef idx="0">
            <a:schemeClr val="accent5"/>
          </a:effectRef>
          <a:fontRef idx="minor">
            <a:schemeClr val="tx1"/>
          </a:fontRef>
        </p:style>
      </p:cxnSp>
      <p:cxnSp>
        <p:nvCxnSpPr>
          <p:cNvPr id="37" name="Straight Connector 36"/>
          <p:cNvCxnSpPr/>
          <p:nvPr/>
        </p:nvCxnSpPr>
        <p:spPr>
          <a:xfrm flipH="1">
            <a:off x="4638996" y="2596274"/>
            <a:ext cx="56688" cy="3269668"/>
          </a:xfrm>
          <a:prstGeom prst="line">
            <a:avLst/>
          </a:prstGeom>
          <a:ln w="50800">
            <a:solidFill>
              <a:srgbClr val="7030A0"/>
            </a:solidFill>
          </a:ln>
        </p:spPr>
        <p:style>
          <a:lnRef idx="1">
            <a:schemeClr val="accent5"/>
          </a:lnRef>
          <a:fillRef idx="0">
            <a:schemeClr val="accent5"/>
          </a:fillRef>
          <a:effectRef idx="0">
            <a:schemeClr val="accent5"/>
          </a:effectRef>
          <a:fontRef idx="minor">
            <a:schemeClr val="tx1"/>
          </a:fontRef>
        </p:style>
      </p:cxnSp>
      <p:cxnSp>
        <p:nvCxnSpPr>
          <p:cNvPr id="38" name="Straight Connector 37"/>
          <p:cNvCxnSpPr/>
          <p:nvPr/>
        </p:nvCxnSpPr>
        <p:spPr>
          <a:xfrm flipH="1">
            <a:off x="5101977" y="2707361"/>
            <a:ext cx="42970" cy="2705076"/>
          </a:xfrm>
          <a:prstGeom prst="line">
            <a:avLst/>
          </a:prstGeom>
          <a:ln w="50800">
            <a:solidFill>
              <a:srgbClr val="00B0F0"/>
            </a:solidFill>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780183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Cluster types - High Performance Computing</a:t>
            </a:r>
            <a:br>
              <a:rPr lang="en-GB" dirty="0"/>
            </a:br>
            <a:endParaRPr lang="en-GB" dirty="0"/>
          </a:p>
        </p:txBody>
      </p:sp>
      <p:sp>
        <p:nvSpPr>
          <p:cNvPr id="3" name="Content Placeholder 2"/>
          <p:cNvSpPr>
            <a:spLocks noGrp="1"/>
          </p:cNvSpPr>
          <p:nvPr>
            <p:ph idx="1"/>
          </p:nvPr>
        </p:nvSpPr>
        <p:spPr/>
        <p:txBody>
          <a:bodyPr/>
          <a:lstStyle/>
          <a:p>
            <a:r>
              <a:rPr lang="en-GB" dirty="0"/>
              <a:t>You hear a lot about these on the news – a list of the most powerful clusters, named the “</a:t>
            </a:r>
            <a:r>
              <a:rPr lang="en-GB" dirty="0">
                <a:hlinkClick r:id="rId2"/>
              </a:rPr>
              <a:t>Top 500</a:t>
            </a:r>
            <a:r>
              <a:rPr lang="en-GB" dirty="0"/>
              <a:t>” is maintained.</a:t>
            </a:r>
          </a:p>
          <a:p>
            <a:r>
              <a:rPr lang="en-GB" dirty="0"/>
              <a:t>Used by scientists for applications from trying to cure cancer to predicting the weather.</a:t>
            </a:r>
          </a:p>
          <a:p>
            <a:r>
              <a:rPr lang="en-GB" dirty="0"/>
              <a:t>This is the “bleeding edge” of computing – where the algorithms which have only just passed the threshold of Moore’s Law lie.</a:t>
            </a:r>
          </a:p>
          <a:p>
            <a:r>
              <a:rPr lang="en-GB" dirty="0"/>
              <a:t>Might contain thousands of physical nodes – but at least 2.</a:t>
            </a:r>
          </a:p>
        </p:txBody>
      </p:sp>
    </p:spTree>
    <p:extLst>
      <p:ext uri="{BB962C8B-B14F-4D97-AF65-F5344CB8AC3E}">
        <p14:creationId xmlns:p14="http://schemas.microsoft.com/office/powerpoint/2010/main" val="4316238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Cluster types - Failover</a:t>
            </a:r>
          </a:p>
        </p:txBody>
      </p:sp>
      <p:sp>
        <p:nvSpPr>
          <p:cNvPr id="3" name="Content Placeholder 2"/>
          <p:cNvSpPr>
            <a:spLocks noGrp="1"/>
          </p:cNvSpPr>
          <p:nvPr>
            <p:ph idx="1"/>
          </p:nvPr>
        </p:nvSpPr>
        <p:spPr/>
        <p:txBody>
          <a:bodyPr/>
          <a:lstStyle/>
          <a:p>
            <a:r>
              <a:rPr lang="en-GB" dirty="0"/>
              <a:t>All about redundancy, ensuring that critical services don’t stop running because of the failure of any piece of hardware.</a:t>
            </a:r>
          </a:p>
          <a:p>
            <a:r>
              <a:rPr lang="en-GB" dirty="0"/>
              <a:t>Think of the university – we have services like Active Directory, DNS, DHCP, a website, Moodle, student records…</a:t>
            </a:r>
          </a:p>
          <a:p>
            <a:pPr lvl="1"/>
            <a:r>
              <a:rPr lang="en-GB" dirty="0"/>
              <a:t>If any of those things go down, students have a bad experience.</a:t>
            </a:r>
          </a:p>
          <a:p>
            <a:r>
              <a:rPr lang="en-GB" dirty="0"/>
              <a:t>Consider a company which sells an item.  If their infrastructure (e.g. a database server) goes down, what happens?</a:t>
            </a:r>
          </a:p>
          <a:p>
            <a:pPr lvl="1"/>
            <a:r>
              <a:rPr lang="en-GB" dirty="0"/>
              <a:t>Many customers won’t just wait for the service to become available again – they’ll seek a different webstore to buy the item.</a:t>
            </a:r>
          </a:p>
        </p:txBody>
      </p:sp>
    </p:spTree>
    <p:extLst>
      <p:ext uri="{BB962C8B-B14F-4D97-AF65-F5344CB8AC3E}">
        <p14:creationId xmlns:p14="http://schemas.microsoft.com/office/powerpoint/2010/main" val="27388593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Cluster types - Failover</a:t>
            </a:r>
          </a:p>
        </p:txBody>
      </p:sp>
      <p:sp>
        <p:nvSpPr>
          <p:cNvPr id="3" name="Content Placeholder 2"/>
          <p:cNvSpPr>
            <a:spLocks noGrp="1"/>
          </p:cNvSpPr>
          <p:nvPr>
            <p:ph idx="1"/>
          </p:nvPr>
        </p:nvSpPr>
        <p:spPr/>
        <p:txBody>
          <a:bodyPr/>
          <a:lstStyle/>
          <a:p>
            <a:r>
              <a:rPr lang="en-GB" dirty="0"/>
              <a:t>A lot of cloud computing runs on failover clusters.</a:t>
            </a:r>
          </a:p>
          <a:p>
            <a:pPr lvl="1"/>
            <a:r>
              <a:rPr lang="en-GB" dirty="0"/>
              <a:t>Increasingly, these types of clusters are used to host a type 1 hypervisor, granting virtual machines the ability to “fail over” (live transfer) between two physical servers.</a:t>
            </a:r>
          </a:p>
          <a:p>
            <a:pPr lvl="1"/>
            <a:r>
              <a:rPr lang="en-GB" dirty="0"/>
              <a:t>Virtual machines can only exist on one physical server at any one time – as per the limitations of parallelism discussed earlier.</a:t>
            </a:r>
          </a:p>
          <a:p>
            <a:pPr lvl="1"/>
            <a:r>
              <a:rPr lang="en-GB" dirty="0"/>
              <a:t>In other words, while virtual machines are somewhat balanced between the nodes of the cluster, but a perfect balance is often hard to achieve, and not ultimately the aim.</a:t>
            </a:r>
          </a:p>
          <a:p>
            <a:pPr lvl="1"/>
            <a:r>
              <a:rPr lang="en-GB" dirty="0"/>
              <a:t>For example, if two servers in a failover cluster are hosting 10 virtual machines, 1 of which is doing something extremely intensive while the other 9 idle, 1 physical machine will be saturated, while the other does very little.</a:t>
            </a:r>
          </a:p>
        </p:txBody>
      </p:sp>
    </p:spTree>
    <p:extLst>
      <p:ext uri="{BB962C8B-B14F-4D97-AF65-F5344CB8AC3E}">
        <p14:creationId xmlns:p14="http://schemas.microsoft.com/office/powerpoint/2010/main" val="2148618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Failover cluster</a:t>
            </a:r>
          </a:p>
        </p:txBody>
      </p:sp>
      <p:pic>
        <p:nvPicPr>
          <p:cNvPr id="4" name="Content Placeholder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31343" y="2129016"/>
            <a:ext cx="983624" cy="983624"/>
          </a:xfrm>
          <a:prstGeom prst="rect">
            <a:avLst/>
          </a:prstGeom>
        </p:spPr>
      </p:pic>
      <p:pic>
        <p:nvPicPr>
          <p:cNvPr id="5" name="Content Placeholder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96822" y="2129016"/>
            <a:ext cx="983624" cy="983624"/>
          </a:xfrm>
          <a:prstGeom prst="rect">
            <a:avLst/>
          </a:prstGeom>
        </p:spPr>
      </p:pic>
      <p:sp>
        <p:nvSpPr>
          <p:cNvPr id="6" name="TextBox 5"/>
          <p:cNvSpPr txBox="1"/>
          <p:nvPr/>
        </p:nvSpPr>
        <p:spPr>
          <a:xfrm>
            <a:off x="894126" y="2378396"/>
            <a:ext cx="2138727" cy="646331"/>
          </a:xfrm>
          <a:prstGeom prst="rect">
            <a:avLst/>
          </a:prstGeom>
          <a:noFill/>
        </p:spPr>
        <p:txBody>
          <a:bodyPr wrap="none" rtlCol="0">
            <a:spAutoFit/>
          </a:bodyPr>
          <a:lstStyle/>
          <a:p>
            <a:r>
              <a:rPr lang="en-GB" dirty="0"/>
              <a:t>Physical Server 1</a:t>
            </a:r>
          </a:p>
          <a:p>
            <a:r>
              <a:rPr lang="en-GB" dirty="0"/>
              <a:t>e.g. 192.168.134.3</a:t>
            </a:r>
          </a:p>
        </p:txBody>
      </p:sp>
      <p:sp>
        <p:nvSpPr>
          <p:cNvPr id="7" name="TextBox 6"/>
          <p:cNvSpPr txBox="1"/>
          <p:nvPr/>
        </p:nvSpPr>
        <p:spPr>
          <a:xfrm>
            <a:off x="6078936" y="2378395"/>
            <a:ext cx="2138727" cy="646331"/>
          </a:xfrm>
          <a:prstGeom prst="rect">
            <a:avLst/>
          </a:prstGeom>
          <a:noFill/>
        </p:spPr>
        <p:txBody>
          <a:bodyPr wrap="none" rtlCol="0">
            <a:spAutoFit/>
          </a:bodyPr>
          <a:lstStyle/>
          <a:p>
            <a:r>
              <a:rPr lang="en-GB" dirty="0"/>
              <a:t>Physical Server 2</a:t>
            </a:r>
          </a:p>
          <a:p>
            <a:r>
              <a:rPr lang="en-GB" dirty="0"/>
              <a:t>e.g. 192.168.134.4</a:t>
            </a:r>
          </a:p>
        </p:txBody>
      </p:sp>
      <p:sp>
        <p:nvSpPr>
          <p:cNvPr id="8" name="Rectangle 7"/>
          <p:cNvSpPr/>
          <p:nvPr/>
        </p:nvSpPr>
        <p:spPr>
          <a:xfrm>
            <a:off x="677334" y="1930401"/>
            <a:ext cx="9428691" cy="4470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2" name="Picture 4" descr="storage ic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25908" y="5549900"/>
            <a:ext cx="589034" cy="58903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www.iconshock.com/img_jpg/STROKE/computer_gadgets/jpg/256/switch_icon.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197705" y="3905820"/>
            <a:ext cx="850900" cy="8509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storage ic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25025" y="5549900"/>
            <a:ext cx="589034" cy="58903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6" descr="http://www.iconshock.com/img_jpg/STROKE/computer_gadgets/jpg/256/switch_icon.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996822" y="3905820"/>
            <a:ext cx="850900" cy="850900"/>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854702" y="4034521"/>
            <a:ext cx="1943545" cy="369332"/>
          </a:xfrm>
          <a:prstGeom prst="rect">
            <a:avLst/>
          </a:prstGeom>
          <a:noFill/>
        </p:spPr>
        <p:txBody>
          <a:bodyPr wrap="none" rtlCol="0">
            <a:spAutoFit/>
          </a:bodyPr>
          <a:lstStyle/>
          <a:p>
            <a:r>
              <a:rPr lang="en-GB" dirty="0"/>
              <a:t>Physical Switch 1</a:t>
            </a:r>
          </a:p>
        </p:txBody>
      </p:sp>
      <p:sp>
        <p:nvSpPr>
          <p:cNvPr id="15" name="TextBox 14"/>
          <p:cNvSpPr txBox="1"/>
          <p:nvPr/>
        </p:nvSpPr>
        <p:spPr>
          <a:xfrm>
            <a:off x="6176526" y="4034521"/>
            <a:ext cx="1943545" cy="369332"/>
          </a:xfrm>
          <a:prstGeom prst="rect">
            <a:avLst/>
          </a:prstGeom>
          <a:noFill/>
        </p:spPr>
        <p:txBody>
          <a:bodyPr wrap="none" rtlCol="0">
            <a:spAutoFit/>
          </a:bodyPr>
          <a:lstStyle/>
          <a:p>
            <a:r>
              <a:rPr lang="en-GB" dirty="0"/>
              <a:t>Physical Switch 2</a:t>
            </a:r>
          </a:p>
        </p:txBody>
      </p:sp>
      <p:sp>
        <p:nvSpPr>
          <p:cNvPr id="16" name="TextBox 15"/>
          <p:cNvSpPr txBox="1"/>
          <p:nvPr/>
        </p:nvSpPr>
        <p:spPr>
          <a:xfrm>
            <a:off x="704613" y="5659751"/>
            <a:ext cx="2621295" cy="369332"/>
          </a:xfrm>
          <a:prstGeom prst="rect">
            <a:avLst/>
          </a:prstGeom>
          <a:noFill/>
        </p:spPr>
        <p:txBody>
          <a:bodyPr wrap="none" rtlCol="0">
            <a:spAutoFit/>
          </a:bodyPr>
          <a:lstStyle/>
          <a:p>
            <a:r>
              <a:rPr lang="en-GB" dirty="0"/>
              <a:t>Storage Area Network 1</a:t>
            </a:r>
          </a:p>
        </p:txBody>
      </p:sp>
      <p:sp>
        <p:nvSpPr>
          <p:cNvPr id="17" name="TextBox 16"/>
          <p:cNvSpPr txBox="1"/>
          <p:nvPr/>
        </p:nvSpPr>
        <p:spPr>
          <a:xfrm>
            <a:off x="5847722" y="5659751"/>
            <a:ext cx="2621295" cy="369332"/>
          </a:xfrm>
          <a:prstGeom prst="rect">
            <a:avLst/>
          </a:prstGeom>
          <a:noFill/>
        </p:spPr>
        <p:txBody>
          <a:bodyPr wrap="none" rtlCol="0">
            <a:spAutoFit/>
          </a:bodyPr>
          <a:lstStyle/>
          <a:p>
            <a:r>
              <a:rPr lang="en-GB" dirty="0"/>
              <a:t>Storage Area Network 2</a:t>
            </a:r>
          </a:p>
        </p:txBody>
      </p:sp>
      <p:cxnSp>
        <p:nvCxnSpPr>
          <p:cNvPr id="10" name="Straight Connector 9"/>
          <p:cNvCxnSpPr/>
          <p:nvPr/>
        </p:nvCxnSpPr>
        <p:spPr>
          <a:xfrm>
            <a:off x="3325908" y="2857500"/>
            <a:ext cx="0" cy="1402015"/>
          </a:xfrm>
          <a:prstGeom prst="line">
            <a:avLst/>
          </a:prstGeom>
        </p:spPr>
        <p:style>
          <a:lnRef idx="1">
            <a:schemeClr val="dk1"/>
          </a:lnRef>
          <a:fillRef idx="0">
            <a:schemeClr val="dk1"/>
          </a:fillRef>
          <a:effectRef idx="0">
            <a:schemeClr val="dk1"/>
          </a:effectRef>
          <a:fontRef idx="minor">
            <a:schemeClr val="tx1"/>
          </a:fontRef>
        </p:style>
      </p:cxnSp>
      <p:cxnSp>
        <p:nvCxnSpPr>
          <p:cNvPr id="20" name="Straight Connector 19"/>
          <p:cNvCxnSpPr/>
          <p:nvPr/>
        </p:nvCxnSpPr>
        <p:spPr>
          <a:xfrm>
            <a:off x="5714059" y="2943225"/>
            <a:ext cx="0" cy="1316290"/>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20"/>
          <p:cNvCxnSpPr/>
          <p:nvPr/>
        </p:nvCxnSpPr>
        <p:spPr>
          <a:xfrm>
            <a:off x="3535458" y="2857500"/>
            <a:ext cx="0" cy="1308101"/>
          </a:xfrm>
          <a:prstGeom prst="line">
            <a:avLst/>
          </a:prstGeom>
          <a:ln>
            <a:solidFill>
              <a:schemeClr val="accent5"/>
            </a:solidFill>
          </a:ln>
        </p:spPr>
        <p:style>
          <a:lnRef idx="1">
            <a:schemeClr val="dk1"/>
          </a:lnRef>
          <a:fillRef idx="0">
            <a:schemeClr val="dk1"/>
          </a:fillRef>
          <a:effectRef idx="0">
            <a:schemeClr val="dk1"/>
          </a:effectRef>
          <a:fontRef idx="minor">
            <a:schemeClr val="tx1"/>
          </a:fontRef>
        </p:style>
      </p:cxnSp>
      <p:cxnSp>
        <p:nvCxnSpPr>
          <p:cNvPr id="22" name="Straight Connector 21"/>
          <p:cNvCxnSpPr/>
          <p:nvPr/>
        </p:nvCxnSpPr>
        <p:spPr>
          <a:xfrm>
            <a:off x="5526183" y="2943225"/>
            <a:ext cx="0" cy="1309940"/>
          </a:xfrm>
          <a:prstGeom prst="line">
            <a:avLst/>
          </a:prstGeom>
          <a:ln>
            <a:solidFill>
              <a:schemeClr val="accent5"/>
            </a:solidFill>
          </a:ln>
        </p:spPr>
        <p:style>
          <a:lnRef idx="1">
            <a:schemeClr val="dk1"/>
          </a:lnRef>
          <a:fillRef idx="0">
            <a:schemeClr val="dk1"/>
          </a:fillRef>
          <a:effectRef idx="0">
            <a:schemeClr val="dk1"/>
          </a:effectRef>
          <a:fontRef idx="minor">
            <a:schemeClr val="tx1"/>
          </a:fontRef>
        </p:style>
      </p:cxnSp>
      <p:cxnSp>
        <p:nvCxnSpPr>
          <p:cNvPr id="23" name="Straight Connector 22"/>
          <p:cNvCxnSpPr/>
          <p:nvPr/>
        </p:nvCxnSpPr>
        <p:spPr>
          <a:xfrm>
            <a:off x="5665493" y="4572222"/>
            <a:ext cx="0" cy="1087529"/>
          </a:xfrm>
          <a:prstGeom prst="line">
            <a:avLst/>
          </a:prstGeom>
        </p:spPr>
        <p:style>
          <a:lnRef idx="1">
            <a:schemeClr val="dk1"/>
          </a:lnRef>
          <a:fillRef idx="0">
            <a:schemeClr val="dk1"/>
          </a:fillRef>
          <a:effectRef idx="0">
            <a:schemeClr val="dk1"/>
          </a:effectRef>
          <a:fontRef idx="minor">
            <a:schemeClr val="tx1"/>
          </a:fontRef>
        </p:style>
      </p:cxnSp>
      <p:cxnSp>
        <p:nvCxnSpPr>
          <p:cNvPr id="24" name="Straight Connector 23"/>
          <p:cNvCxnSpPr/>
          <p:nvPr/>
        </p:nvCxnSpPr>
        <p:spPr>
          <a:xfrm>
            <a:off x="5477617" y="4634451"/>
            <a:ext cx="0" cy="915449"/>
          </a:xfrm>
          <a:prstGeom prst="line">
            <a:avLst/>
          </a:prstGeom>
          <a:ln>
            <a:solidFill>
              <a:schemeClr val="accent5"/>
            </a:solidFill>
          </a:ln>
        </p:spPr>
        <p:style>
          <a:lnRef idx="1">
            <a:schemeClr val="dk1"/>
          </a:lnRef>
          <a:fillRef idx="0">
            <a:schemeClr val="dk1"/>
          </a:fillRef>
          <a:effectRef idx="0">
            <a:schemeClr val="dk1"/>
          </a:effectRef>
          <a:fontRef idx="minor">
            <a:schemeClr val="tx1"/>
          </a:fontRef>
        </p:style>
      </p:cxnSp>
      <p:cxnSp>
        <p:nvCxnSpPr>
          <p:cNvPr id="25" name="Straight Connector 24"/>
          <p:cNvCxnSpPr/>
          <p:nvPr/>
        </p:nvCxnSpPr>
        <p:spPr>
          <a:xfrm>
            <a:off x="3582142" y="4564954"/>
            <a:ext cx="0" cy="984946"/>
          </a:xfrm>
          <a:prstGeom prst="line">
            <a:avLst/>
          </a:prstGeom>
          <a:ln>
            <a:solidFill>
              <a:schemeClr val="accent5"/>
            </a:solidFill>
          </a:ln>
        </p:spPr>
        <p:style>
          <a:lnRef idx="1">
            <a:schemeClr val="dk1"/>
          </a:lnRef>
          <a:fillRef idx="0">
            <a:schemeClr val="dk1"/>
          </a:fillRef>
          <a:effectRef idx="0">
            <a:schemeClr val="dk1"/>
          </a:effectRef>
          <a:fontRef idx="minor">
            <a:schemeClr val="tx1"/>
          </a:fontRef>
        </p:style>
      </p:cxnSp>
      <p:cxnSp>
        <p:nvCxnSpPr>
          <p:cNvPr id="26" name="Straight Connector 25"/>
          <p:cNvCxnSpPr/>
          <p:nvPr/>
        </p:nvCxnSpPr>
        <p:spPr>
          <a:xfrm>
            <a:off x="3392583" y="4471957"/>
            <a:ext cx="0" cy="1133607"/>
          </a:xfrm>
          <a:prstGeom prst="line">
            <a:avLst/>
          </a:prstGeom>
        </p:spPr>
        <p:style>
          <a:lnRef idx="1">
            <a:schemeClr val="dk1"/>
          </a:lnRef>
          <a:fillRef idx="0">
            <a:schemeClr val="dk1"/>
          </a:fillRef>
          <a:effectRef idx="0">
            <a:schemeClr val="dk1"/>
          </a:effectRef>
          <a:fontRef idx="minor">
            <a:schemeClr val="tx1"/>
          </a:fontRef>
        </p:style>
      </p:cxnSp>
      <p:cxnSp>
        <p:nvCxnSpPr>
          <p:cNvPr id="32" name="Straight Connector 31"/>
          <p:cNvCxnSpPr/>
          <p:nvPr/>
        </p:nvCxnSpPr>
        <p:spPr>
          <a:xfrm>
            <a:off x="3936639" y="2928141"/>
            <a:ext cx="1368786" cy="1224759"/>
          </a:xfrm>
          <a:prstGeom prst="line">
            <a:avLst/>
          </a:prstGeom>
          <a:ln>
            <a:solidFill>
              <a:schemeClr val="accent2"/>
            </a:solidFill>
          </a:ln>
        </p:spPr>
        <p:style>
          <a:lnRef idx="1">
            <a:schemeClr val="dk1"/>
          </a:lnRef>
          <a:fillRef idx="0">
            <a:schemeClr val="dk1"/>
          </a:fillRef>
          <a:effectRef idx="0">
            <a:schemeClr val="dk1"/>
          </a:effectRef>
          <a:fontRef idx="minor">
            <a:schemeClr val="tx1"/>
          </a:fontRef>
        </p:style>
      </p:cxnSp>
      <p:cxnSp>
        <p:nvCxnSpPr>
          <p:cNvPr id="34" name="Straight Connector 33"/>
          <p:cNvCxnSpPr/>
          <p:nvPr/>
        </p:nvCxnSpPr>
        <p:spPr>
          <a:xfrm>
            <a:off x="3707873" y="2972975"/>
            <a:ext cx="1396000" cy="1280190"/>
          </a:xfrm>
          <a:prstGeom prst="line">
            <a:avLst/>
          </a:prstGeom>
          <a:ln>
            <a:solidFill>
              <a:srgbClr val="00B0F0"/>
            </a:solidFill>
          </a:ln>
        </p:spPr>
        <p:style>
          <a:lnRef idx="1">
            <a:schemeClr val="dk1"/>
          </a:lnRef>
          <a:fillRef idx="0">
            <a:schemeClr val="dk1"/>
          </a:fillRef>
          <a:effectRef idx="0">
            <a:schemeClr val="dk1"/>
          </a:effectRef>
          <a:fontRef idx="minor">
            <a:schemeClr val="tx1"/>
          </a:fontRef>
        </p:style>
      </p:cxnSp>
      <p:cxnSp>
        <p:nvCxnSpPr>
          <p:cNvPr id="35" name="Straight Connector 34"/>
          <p:cNvCxnSpPr/>
          <p:nvPr/>
        </p:nvCxnSpPr>
        <p:spPr>
          <a:xfrm>
            <a:off x="4015033" y="4471957"/>
            <a:ext cx="1204168" cy="1077943"/>
          </a:xfrm>
          <a:prstGeom prst="line">
            <a:avLst/>
          </a:prstGeom>
          <a:ln>
            <a:solidFill>
              <a:schemeClr val="accent2"/>
            </a:solidFill>
          </a:ln>
        </p:spPr>
        <p:style>
          <a:lnRef idx="1">
            <a:schemeClr val="dk1"/>
          </a:lnRef>
          <a:fillRef idx="0">
            <a:schemeClr val="dk1"/>
          </a:fillRef>
          <a:effectRef idx="0">
            <a:schemeClr val="dk1"/>
          </a:effectRef>
          <a:fontRef idx="minor">
            <a:schemeClr val="tx1"/>
          </a:fontRef>
        </p:style>
      </p:cxnSp>
      <p:cxnSp>
        <p:nvCxnSpPr>
          <p:cNvPr id="36" name="Straight Connector 35"/>
          <p:cNvCxnSpPr/>
          <p:nvPr/>
        </p:nvCxnSpPr>
        <p:spPr>
          <a:xfrm>
            <a:off x="3813481" y="4572222"/>
            <a:ext cx="1351834" cy="1177769"/>
          </a:xfrm>
          <a:prstGeom prst="line">
            <a:avLst/>
          </a:prstGeom>
          <a:ln>
            <a:solidFill>
              <a:srgbClr val="00B0F0"/>
            </a:solidFill>
          </a:ln>
        </p:spPr>
        <p:style>
          <a:lnRef idx="1">
            <a:schemeClr val="dk1"/>
          </a:lnRef>
          <a:fillRef idx="0">
            <a:schemeClr val="dk1"/>
          </a:fillRef>
          <a:effectRef idx="0">
            <a:schemeClr val="dk1"/>
          </a:effectRef>
          <a:fontRef idx="minor">
            <a:schemeClr val="tx1"/>
          </a:fontRef>
        </p:style>
      </p:cxnSp>
      <p:cxnSp>
        <p:nvCxnSpPr>
          <p:cNvPr id="38" name="Straight Connector 37"/>
          <p:cNvCxnSpPr/>
          <p:nvPr/>
        </p:nvCxnSpPr>
        <p:spPr>
          <a:xfrm flipH="1">
            <a:off x="3737012" y="2857500"/>
            <a:ext cx="1344954" cy="1308101"/>
          </a:xfrm>
          <a:prstGeom prst="line">
            <a:avLst/>
          </a:prstGeom>
          <a:ln>
            <a:solidFill>
              <a:schemeClr val="accent2"/>
            </a:solidFill>
          </a:ln>
        </p:spPr>
        <p:style>
          <a:lnRef idx="1">
            <a:schemeClr val="dk1"/>
          </a:lnRef>
          <a:fillRef idx="0">
            <a:schemeClr val="dk1"/>
          </a:fillRef>
          <a:effectRef idx="0">
            <a:schemeClr val="dk1"/>
          </a:effectRef>
          <a:fontRef idx="minor">
            <a:schemeClr val="tx1"/>
          </a:fontRef>
        </p:style>
      </p:cxnSp>
      <p:cxnSp>
        <p:nvCxnSpPr>
          <p:cNvPr id="40" name="Straight Connector 39"/>
          <p:cNvCxnSpPr/>
          <p:nvPr/>
        </p:nvCxnSpPr>
        <p:spPr>
          <a:xfrm flipH="1">
            <a:off x="3917423" y="2920873"/>
            <a:ext cx="1401195" cy="1338642"/>
          </a:xfrm>
          <a:prstGeom prst="line">
            <a:avLst/>
          </a:prstGeom>
          <a:ln>
            <a:solidFill>
              <a:srgbClr val="00B0F0"/>
            </a:solidFill>
          </a:ln>
        </p:spPr>
        <p:style>
          <a:lnRef idx="1">
            <a:schemeClr val="dk1"/>
          </a:lnRef>
          <a:fillRef idx="0">
            <a:schemeClr val="dk1"/>
          </a:fillRef>
          <a:effectRef idx="0">
            <a:schemeClr val="dk1"/>
          </a:effectRef>
          <a:fontRef idx="minor">
            <a:schemeClr val="tx1"/>
          </a:fontRef>
        </p:style>
      </p:cxnSp>
      <p:cxnSp>
        <p:nvCxnSpPr>
          <p:cNvPr id="42" name="Straight Connector 41"/>
          <p:cNvCxnSpPr/>
          <p:nvPr/>
        </p:nvCxnSpPr>
        <p:spPr>
          <a:xfrm flipH="1">
            <a:off x="3867367" y="4464689"/>
            <a:ext cx="1135133" cy="1140875"/>
          </a:xfrm>
          <a:prstGeom prst="line">
            <a:avLst/>
          </a:prstGeom>
          <a:ln>
            <a:solidFill>
              <a:schemeClr val="accent2"/>
            </a:solidFill>
          </a:ln>
        </p:spPr>
        <p:style>
          <a:lnRef idx="1">
            <a:schemeClr val="dk1"/>
          </a:lnRef>
          <a:fillRef idx="0">
            <a:schemeClr val="dk1"/>
          </a:fillRef>
          <a:effectRef idx="0">
            <a:schemeClr val="dk1"/>
          </a:effectRef>
          <a:fontRef idx="minor">
            <a:schemeClr val="tx1"/>
          </a:fontRef>
        </p:style>
      </p:cxnSp>
      <p:cxnSp>
        <p:nvCxnSpPr>
          <p:cNvPr id="43" name="Straight Connector 42"/>
          <p:cNvCxnSpPr>
            <a:endCxn id="2052" idx="3"/>
          </p:cNvCxnSpPr>
          <p:nvPr/>
        </p:nvCxnSpPr>
        <p:spPr>
          <a:xfrm flipH="1">
            <a:off x="3914942" y="4564954"/>
            <a:ext cx="1267969" cy="1279463"/>
          </a:xfrm>
          <a:prstGeom prst="line">
            <a:avLst/>
          </a:prstGeom>
          <a:ln>
            <a:solidFill>
              <a:srgbClr val="00B0F0"/>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40424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Failover cluster</a:t>
            </a:r>
          </a:p>
        </p:txBody>
      </p:sp>
      <p:sp>
        <p:nvSpPr>
          <p:cNvPr id="3" name="Content Placeholder 2"/>
          <p:cNvSpPr>
            <a:spLocks noGrp="1"/>
          </p:cNvSpPr>
          <p:nvPr>
            <p:ph idx="1"/>
          </p:nvPr>
        </p:nvSpPr>
        <p:spPr/>
        <p:txBody>
          <a:bodyPr>
            <a:normAutofit lnSpcReduction="10000"/>
          </a:bodyPr>
          <a:lstStyle/>
          <a:p>
            <a:r>
              <a:rPr lang="en-GB" dirty="0"/>
              <a:t>This involves certain hardware, with very specific rules.</a:t>
            </a:r>
          </a:p>
          <a:p>
            <a:pPr lvl="1"/>
            <a:r>
              <a:rPr lang="en-GB" dirty="0"/>
              <a:t>2 – 8 servers.</a:t>
            </a:r>
          </a:p>
          <a:p>
            <a:pPr lvl="2"/>
            <a:r>
              <a:rPr lang="en-GB" dirty="0"/>
              <a:t>These must have absolutely identical hardware.</a:t>
            </a:r>
          </a:p>
          <a:p>
            <a:pPr lvl="2"/>
            <a:r>
              <a:rPr lang="en-GB" dirty="0"/>
              <a:t>Servers must all belong to the same domain – but cannot themselves be domain controllers.</a:t>
            </a:r>
          </a:p>
          <a:p>
            <a:pPr lvl="1"/>
            <a:r>
              <a:rPr lang="en-GB" dirty="0"/>
              <a:t>2+ switches.</a:t>
            </a:r>
          </a:p>
          <a:p>
            <a:pPr lvl="2"/>
            <a:r>
              <a:rPr lang="en-GB" dirty="0"/>
              <a:t>Cluster connectivity.</a:t>
            </a:r>
          </a:p>
          <a:p>
            <a:pPr lvl="2"/>
            <a:r>
              <a:rPr lang="en-GB" dirty="0"/>
              <a:t>1 switch is technically fine, until it breaks, taking the whole cluster down with it.  Remember: this is all about redundancy.</a:t>
            </a:r>
          </a:p>
          <a:p>
            <a:pPr lvl="1"/>
            <a:r>
              <a:rPr lang="en-GB" dirty="0"/>
              <a:t>2+ Storage Area Networks (SANs)</a:t>
            </a:r>
          </a:p>
          <a:p>
            <a:pPr lvl="2"/>
            <a:r>
              <a:rPr lang="en-GB" dirty="0"/>
              <a:t>Holds hard drives.</a:t>
            </a:r>
          </a:p>
          <a:p>
            <a:pPr lvl="2"/>
            <a:r>
              <a:rPr lang="en-GB" dirty="0"/>
              <a:t>Hard drives are redundant through a “redundant array of independent disks” (RAID).</a:t>
            </a:r>
          </a:p>
          <a:p>
            <a:pPr lvl="2"/>
            <a:endParaRPr lang="en-GB" dirty="0"/>
          </a:p>
        </p:txBody>
      </p:sp>
    </p:spTree>
    <p:extLst>
      <p:ext uri="{BB962C8B-B14F-4D97-AF65-F5344CB8AC3E}">
        <p14:creationId xmlns:p14="http://schemas.microsoft.com/office/powerpoint/2010/main" val="4700790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Storage Area Networks</a:t>
            </a:r>
          </a:p>
        </p:txBody>
      </p:sp>
      <p:sp>
        <p:nvSpPr>
          <p:cNvPr id="3" name="Content Placeholder 2"/>
          <p:cNvSpPr>
            <a:spLocks noGrp="1"/>
          </p:cNvSpPr>
          <p:nvPr>
            <p:ph idx="1"/>
          </p:nvPr>
        </p:nvSpPr>
        <p:spPr/>
        <p:txBody>
          <a:bodyPr/>
          <a:lstStyle/>
          <a:p>
            <a:r>
              <a:rPr lang="en-GB" dirty="0"/>
              <a:t>Essentially a bank of hard drives.</a:t>
            </a:r>
          </a:p>
          <a:p>
            <a:r>
              <a:rPr lang="en-GB" dirty="0"/>
              <a:t>Hard drives are the component in a computer configuration which is by far the most likely to fail.</a:t>
            </a:r>
          </a:p>
          <a:p>
            <a:pPr lvl="1"/>
            <a:r>
              <a:rPr lang="en-GB" dirty="0"/>
              <a:t>The only component with moving parts.</a:t>
            </a:r>
          </a:p>
          <a:p>
            <a:pPr lvl="1"/>
            <a:r>
              <a:rPr lang="en-GB" dirty="0"/>
              <a:t>Drives are made redundant to try to prevent this (more about this on the next slide).</a:t>
            </a:r>
          </a:p>
          <a:p>
            <a:r>
              <a:rPr lang="en-GB" dirty="0"/>
              <a:t>In a failover configuration, two areas of storage are required:</a:t>
            </a:r>
          </a:p>
          <a:p>
            <a:pPr lvl="1"/>
            <a:r>
              <a:rPr lang="en-GB" dirty="0"/>
              <a:t>Data – a store of application information.</a:t>
            </a:r>
          </a:p>
          <a:p>
            <a:pPr lvl="1"/>
            <a:r>
              <a:rPr lang="en-GB" dirty="0"/>
              <a:t>Quorum – used for cluster management.  More on this next time.</a:t>
            </a:r>
          </a:p>
          <a:p>
            <a:pPr lvl="1"/>
            <a:endParaRPr lang="en-GB" dirty="0"/>
          </a:p>
          <a:p>
            <a:endParaRPr lang="en-GB" dirty="0"/>
          </a:p>
        </p:txBody>
      </p:sp>
    </p:spTree>
    <p:extLst>
      <p:ext uri="{BB962C8B-B14F-4D97-AF65-F5344CB8AC3E}">
        <p14:creationId xmlns:p14="http://schemas.microsoft.com/office/powerpoint/2010/main" val="25689319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Redundant Array of Independent Disks (RAID)</a:t>
            </a:r>
          </a:p>
        </p:txBody>
      </p:sp>
      <p:sp>
        <p:nvSpPr>
          <p:cNvPr id="3" name="Content Placeholder 2"/>
          <p:cNvSpPr>
            <a:spLocks noGrp="1"/>
          </p:cNvSpPr>
          <p:nvPr>
            <p:ph idx="1"/>
          </p:nvPr>
        </p:nvSpPr>
        <p:spPr/>
        <p:txBody>
          <a:bodyPr>
            <a:normAutofit/>
          </a:bodyPr>
          <a:lstStyle/>
          <a:p>
            <a:r>
              <a:rPr lang="en-GB" dirty="0"/>
              <a:t>There are a lot of different ways a RAID may be configured.</a:t>
            </a:r>
          </a:p>
          <a:p>
            <a:pPr lvl="1"/>
            <a:r>
              <a:rPr lang="en-GB" dirty="0"/>
              <a:t>These are numbered, from 0 to 6, with it also being possible to combine RAID 1 and RAID 0, usually named 1 + 0, or just RAID 10 (said “ten”).</a:t>
            </a:r>
          </a:p>
          <a:p>
            <a:pPr lvl="1"/>
            <a:r>
              <a:rPr lang="en-GB" dirty="0"/>
              <a:t>We usually only ever see configurations of RAID 0, 1, 5, 6 and 10.  2, 3 and 4 fill specific purposes which don’t come up that often – we won’t look at them, but feel free to investigate if especially interested</a:t>
            </a:r>
            <a:r>
              <a:rPr lang="en-GB" dirty="0">
                <a:sym typeface="Wingdings" panose="05000000000000000000" pitchFamily="2" charset="2"/>
              </a:rPr>
              <a:t>.</a:t>
            </a:r>
          </a:p>
          <a:p>
            <a:r>
              <a:rPr lang="en-GB" dirty="0">
                <a:sym typeface="Wingdings" panose="05000000000000000000" pitchFamily="2" charset="2"/>
              </a:rPr>
              <a:t>Different RAID levels suit different circumstances, have different levels of performance in different situations, in addition to added implied risk.</a:t>
            </a:r>
          </a:p>
        </p:txBody>
      </p:sp>
    </p:spTree>
    <p:extLst>
      <p:ext uri="{BB962C8B-B14F-4D97-AF65-F5344CB8AC3E}">
        <p14:creationId xmlns:p14="http://schemas.microsoft.com/office/powerpoint/2010/main" val="33765392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Hard drive/RAID assumptions</a:t>
            </a:r>
          </a:p>
        </p:txBody>
      </p:sp>
      <p:sp>
        <p:nvSpPr>
          <p:cNvPr id="3" name="Content Placeholder 2"/>
          <p:cNvSpPr>
            <a:spLocks noGrp="1"/>
          </p:cNvSpPr>
          <p:nvPr>
            <p:ph idx="1"/>
          </p:nvPr>
        </p:nvSpPr>
        <p:spPr/>
        <p:txBody>
          <a:bodyPr>
            <a:normAutofit fontScale="92500" lnSpcReduction="20000"/>
          </a:bodyPr>
          <a:lstStyle/>
          <a:p>
            <a:r>
              <a:rPr lang="en-GB" dirty="0">
                <a:sym typeface="Wingdings" panose="05000000000000000000" pitchFamily="2" charset="2"/>
              </a:rPr>
              <a:t>Some assumptions about hard drives and RAID to be aware of:</a:t>
            </a:r>
          </a:p>
          <a:p>
            <a:pPr lvl="1"/>
            <a:r>
              <a:rPr lang="en-GB" dirty="0">
                <a:sym typeface="Wingdings" panose="05000000000000000000" pitchFamily="2" charset="2"/>
              </a:rPr>
              <a:t>They fail, a lot.</a:t>
            </a:r>
          </a:p>
          <a:p>
            <a:pPr lvl="1"/>
            <a:r>
              <a:rPr lang="en-GB" dirty="0">
                <a:sym typeface="Wingdings" panose="05000000000000000000" pitchFamily="2" charset="2"/>
              </a:rPr>
              <a:t>They fail more the older they are.  Multiple hard drives bought simultaneously and used evenly have a reasonable chance of dying quite close to one another.</a:t>
            </a:r>
          </a:p>
          <a:p>
            <a:pPr lvl="1"/>
            <a:r>
              <a:rPr lang="en-GB" dirty="0">
                <a:sym typeface="Wingdings" panose="05000000000000000000" pitchFamily="2" charset="2"/>
              </a:rPr>
              <a:t>They’re usually the “slowest” component in a computer.</a:t>
            </a:r>
            <a:endParaRPr lang="en-GB" dirty="0"/>
          </a:p>
          <a:p>
            <a:r>
              <a:rPr lang="en-GB" dirty="0"/>
              <a:t>Drives in a RAID are effectively “combined” into a single drive.  So, 4 hard drives might be combined to make 1 area of storage which uses all 4 drives.</a:t>
            </a:r>
          </a:p>
          <a:p>
            <a:pPr lvl="1"/>
            <a:r>
              <a:rPr lang="en-GB" dirty="0"/>
              <a:t>Drives are usually the same size.  If they aren’t, larger drives allocate the size of the smallest drive.</a:t>
            </a:r>
          </a:p>
          <a:p>
            <a:r>
              <a:rPr lang="en-GB" dirty="0"/>
              <a:t>RAID IS NOT A BACKUP.  No matter how redundant your RAID is, or how safe it appears.</a:t>
            </a:r>
          </a:p>
          <a:p>
            <a:pPr lvl="1"/>
            <a:r>
              <a:rPr lang="en-GB" dirty="0"/>
              <a:t>RAIDs can very, very occasionally fail for no discernible reason.</a:t>
            </a:r>
          </a:p>
          <a:p>
            <a:pPr lvl="1"/>
            <a:r>
              <a:rPr lang="en-GB" dirty="0"/>
              <a:t>Are usually built so that the hard drives are in the same physical area – highly vulnerable to power fluctuations and natural disasters.</a:t>
            </a:r>
          </a:p>
        </p:txBody>
      </p:sp>
    </p:spTree>
    <p:extLst>
      <p:ext uri="{BB962C8B-B14F-4D97-AF65-F5344CB8AC3E}">
        <p14:creationId xmlns:p14="http://schemas.microsoft.com/office/powerpoint/2010/main" val="37565738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RAID levels – RAID 0 (striped)</a:t>
            </a:r>
          </a:p>
        </p:txBody>
      </p:sp>
      <p:sp>
        <p:nvSpPr>
          <p:cNvPr id="3" name="Content Placeholder 2"/>
          <p:cNvSpPr>
            <a:spLocks noGrp="1"/>
          </p:cNvSpPr>
          <p:nvPr>
            <p:ph idx="1"/>
          </p:nvPr>
        </p:nvSpPr>
        <p:spPr/>
        <p:txBody>
          <a:bodyPr>
            <a:normAutofit fontScale="92500"/>
          </a:bodyPr>
          <a:lstStyle/>
          <a:p>
            <a:r>
              <a:rPr lang="en-GB" dirty="0"/>
              <a:t>RAID 0 is strange, because it isn’t actually redundant.  In fact, it’s sort of the opposite of what we’re trying to achieve.</a:t>
            </a:r>
          </a:p>
          <a:p>
            <a:pPr lvl="1"/>
            <a:r>
              <a:rPr lang="en-GB" dirty="0"/>
              <a:t>Some people argue it shouldn’t be considered a RAID level at all.</a:t>
            </a:r>
          </a:p>
          <a:p>
            <a:r>
              <a:rPr lang="en-GB" dirty="0"/>
              <a:t>When we write data to a RAID 0 configuration, it’s evenly split across each disk.  So, in the picture on the right, 50% of the data is written to disk 0, 50% to disk 1.</a:t>
            </a:r>
          </a:p>
          <a:p>
            <a:pPr lvl="1"/>
            <a:r>
              <a:rPr lang="en-GB" dirty="0"/>
              <a:t>This is called “striping”</a:t>
            </a:r>
          </a:p>
          <a:p>
            <a:pPr lvl="1"/>
            <a:r>
              <a:rPr lang="en-GB" dirty="0"/>
              <a:t>Files are split across both disks.</a:t>
            </a:r>
          </a:p>
          <a:p>
            <a:pPr lvl="1"/>
            <a:r>
              <a:rPr lang="en-GB" dirty="0"/>
              <a:t>This is extremely fast – two disks are twice as fast at 1.</a:t>
            </a:r>
          </a:p>
          <a:p>
            <a:pPr lvl="1"/>
            <a:r>
              <a:rPr lang="en-GB" dirty="0"/>
              <a:t>Also extremely risky – if any disk in a RAID 0 configuration fails, the entire RAID fails.  If you don’t have a backup, your data is permanently lost, and cannot be recovered from the remaining functional disk(s).</a:t>
            </a:r>
          </a:p>
          <a:p>
            <a:r>
              <a:rPr lang="en-GB" dirty="0"/>
              <a:t>Lots of people use RAID 0 for performance.</a:t>
            </a:r>
          </a:p>
        </p:txBody>
      </p:sp>
      <p:pic>
        <p:nvPicPr>
          <p:cNvPr id="1026" name="Picture 2" descr="https://upload.wikimedia.org/wikipedia/commons/thumb/9/9b/RAID_0.svg/325px-RAID_0.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29789" y="1930400"/>
            <a:ext cx="2030730" cy="3124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03955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RAID levels – RAID 0 (striped)</a:t>
            </a:r>
          </a:p>
        </p:txBody>
      </p:sp>
      <p:sp>
        <p:nvSpPr>
          <p:cNvPr id="3" name="Content Placeholder 2"/>
          <p:cNvSpPr>
            <a:spLocks noGrp="1"/>
          </p:cNvSpPr>
          <p:nvPr>
            <p:ph idx="1"/>
          </p:nvPr>
        </p:nvSpPr>
        <p:spPr/>
        <p:txBody>
          <a:bodyPr>
            <a:normAutofit/>
          </a:bodyPr>
          <a:lstStyle/>
          <a:p>
            <a:r>
              <a:rPr lang="en-GB" dirty="0"/>
              <a:t>You can have lots of disks in a RAID 0 configuration, but more disks means more risk of any one disk failing.</a:t>
            </a:r>
          </a:p>
          <a:p>
            <a:r>
              <a:rPr lang="en-GB" dirty="0"/>
              <a:t>Speed of writing to, or reading from, a RAID 0 array scales fairly linearly with the number of disks.</a:t>
            </a:r>
          </a:p>
          <a:p>
            <a:r>
              <a:rPr lang="en-GB" dirty="0"/>
              <a:t>Storage scales with the number of disks.  4 x 1TB disks in a RAID 0 array gives 4TB of storage.</a:t>
            </a:r>
          </a:p>
          <a:p>
            <a:endParaRPr lang="en-GB" dirty="0"/>
          </a:p>
        </p:txBody>
      </p:sp>
      <p:pic>
        <p:nvPicPr>
          <p:cNvPr id="1026" name="Picture 2" descr="https://upload.wikimedia.org/wikipedia/commons/thumb/9/9b/RAID_0.svg/325px-RAID_0.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29789" y="1930400"/>
            <a:ext cx="2030730" cy="3124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78107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RAID levels – RAID 1 (mirrored)</a:t>
            </a:r>
          </a:p>
        </p:txBody>
      </p:sp>
      <p:sp>
        <p:nvSpPr>
          <p:cNvPr id="3" name="Content Placeholder 2"/>
          <p:cNvSpPr>
            <a:spLocks noGrp="1"/>
          </p:cNvSpPr>
          <p:nvPr>
            <p:ph idx="1"/>
          </p:nvPr>
        </p:nvSpPr>
        <p:spPr/>
        <p:txBody>
          <a:bodyPr/>
          <a:lstStyle/>
          <a:p>
            <a:r>
              <a:rPr lang="en-GB" dirty="0"/>
              <a:t>All data written to the array is written to all disks in the array simultaneously.</a:t>
            </a:r>
          </a:p>
          <a:p>
            <a:pPr lvl="1"/>
            <a:r>
              <a:rPr lang="en-GB" dirty="0"/>
              <a:t>Writing is as slow as writing to 1 disk.</a:t>
            </a:r>
          </a:p>
          <a:p>
            <a:pPr lvl="1"/>
            <a:r>
              <a:rPr lang="en-GB" dirty="0"/>
              <a:t>Reading scales reasonably well with the number of disks.</a:t>
            </a:r>
          </a:p>
          <a:p>
            <a:pPr lvl="1"/>
            <a:r>
              <a:rPr lang="en-GB" dirty="0"/>
              <a:t>This is called mirroring.</a:t>
            </a:r>
          </a:p>
          <a:p>
            <a:r>
              <a:rPr lang="en-GB" dirty="0"/>
              <a:t>Sometimes considered the opposite of RAID 0 – true, absolute redundancy.</a:t>
            </a:r>
          </a:p>
          <a:p>
            <a:r>
              <a:rPr lang="en-GB" dirty="0"/>
              <a:t>In a 4 disk array, all 4 have to fail before you lose your data.</a:t>
            </a:r>
          </a:p>
          <a:p>
            <a:pPr lvl="1"/>
            <a:r>
              <a:rPr lang="en-GB" dirty="0"/>
              <a:t>Array rebuilds unlikely to result in data loss for large RAID 1 arrays.</a:t>
            </a:r>
          </a:p>
          <a:p>
            <a:r>
              <a:rPr lang="en-GB" dirty="0"/>
              <a:t>Storage does not scale at all.  If you have 4 x 1TB disks in a RAID 1 array, you have 1TB of storage.  If you have 100 disks, you still have 1TB of storage.</a:t>
            </a:r>
          </a:p>
        </p:txBody>
      </p:sp>
      <p:pic>
        <p:nvPicPr>
          <p:cNvPr id="2050" name="Picture 2" descr="https://upload.wikimedia.org/wikipedia/commons/thumb/b/b7/RAID_1.svg/325px-RAID_1.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0739" y="1466850"/>
            <a:ext cx="1950244" cy="3000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86774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RAID levels – RAID 10 (striped + mirrored)</a:t>
            </a:r>
          </a:p>
        </p:txBody>
      </p:sp>
      <p:sp>
        <p:nvSpPr>
          <p:cNvPr id="3" name="Content Placeholder 2"/>
          <p:cNvSpPr>
            <a:spLocks noGrp="1"/>
          </p:cNvSpPr>
          <p:nvPr>
            <p:ph idx="1"/>
          </p:nvPr>
        </p:nvSpPr>
        <p:spPr/>
        <p:txBody>
          <a:bodyPr>
            <a:normAutofit fontScale="92500" lnSpcReduction="20000"/>
          </a:bodyPr>
          <a:lstStyle/>
          <a:p>
            <a:r>
              <a:rPr lang="en-GB" dirty="0"/>
              <a:t>This applies mirroring AND striping.  The image on the right shows mirroring then striping (which is by far the most normal approach), but it can happen either way, and has some subtle differences when done in reverse.</a:t>
            </a:r>
          </a:p>
          <a:p>
            <a:r>
              <a:rPr lang="en-GB" dirty="0"/>
              <a:t>A good combination of performance and redundancy – most of the benefits of RAID 0 and RAID1.</a:t>
            </a:r>
          </a:p>
          <a:p>
            <a:pPr lvl="1"/>
            <a:r>
              <a:rPr lang="en-GB" dirty="0"/>
              <a:t>Fast write times (due to striping).</a:t>
            </a:r>
          </a:p>
          <a:p>
            <a:pPr lvl="1"/>
            <a:r>
              <a:rPr lang="en-GB" dirty="0"/>
              <a:t>Fast read times (due to mirroring and/or striping).</a:t>
            </a:r>
          </a:p>
          <a:p>
            <a:r>
              <a:rPr lang="en-GB" dirty="0"/>
              <a:t>Requires a minimum of 4 disks, and must always have a multiple of two.</a:t>
            </a:r>
          </a:p>
          <a:p>
            <a:pPr lvl="1"/>
            <a:r>
              <a:rPr lang="en-GB" dirty="0"/>
              <a:t>Effectively divides available space in half.  In a 4 x 1TB RAID 10 array, you have 2TB of available storage.</a:t>
            </a:r>
          </a:p>
          <a:p>
            <a:r>
              <a:rPr lang="en-GB" dirty="0"/>
              <a:t>Two copies of all pieces of data.</a:t>
            </a:r>
          </a:p>
          <a:p>
            <a:pPr lvl="1"/>
            <a:r>
              <a:rPr lang="en-GB" dirty="0"/>
              <a:t>Some risk during an array rebuild (more on this on the next slide).</a:t>
            </a:r>
          </a:p>
          <a:p>
            <a:pPr lvl="1"/>
            <a:r>
              <a:rPr lang="en-GB" dirty="0"/>
              <a:t>Failure of 2 disks can cause the array to fail, while it may tolerate the failure of up to 50% - very luck-dependent on which disks fail.</a:t>
            </a:r>
          </a:p>
          <a:p>
            <a:endParaRPr lang="en-GB" dirty="0"/>
          </a:p>
        </p:txBody>
      </p:sp>
      <p:pic>
        <p:nvPicPr>
          <p:cNvPr id="3074" name="Picture 2" descr="RAID_10.png (300×29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74002" y="1930400"/>
            <a:ext cx="2857500" cy="2771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93321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Risk during array rebuilds</a:t>
            </a:r>
          </a:p>
        </p:txBody>
      </p:sp>
      <p:sp>
        <p:nvSpPr>
          <p:cNvPr id="3" name="Content Placeholder 2"/>
          <p:cNvSpPr>
            <a:spLocks noGrp="1"/>
          </p:cNvSpPr>
          <p:nvPr>
            <p:ph idx="1"/>
          </p:nvPr>
        </p:nvSpPr>
        <p:spPr/>
        <p:txBody>
          <a:bodyPr/>
          <a:lstStyle/>
          <a:p>
            <a:r>
              <a:rPr lang="en-GB" dirty="0"/>
              <a:t>We still have two RAID levels to cover, but first we need to understand risk when rebuilding our RAID arrays.</a:t>
            </a:r>
          </a:p>
          <a:p>
            <a:pPr lvl="1"/>
            <a:r>
              <a:rPr lang="en-GB" dirty="0"/>
              <a:t>“Rebuild” really means the process which occurs when one drive has failed, and we need to replace it.</a:t>
            </a:r>
          </a:p>
          <a:p>
            <a:pPr lvl="1"/>
            <a:r>
              <a:rPr lang="en-GB" dirty="0"/>
              <a:t>For example, in the case of RAID 1, we just replace the failed drive, and copy all of the data from the other drive(s) – this happens automatically.</a:t>
            </a:r>
          </a:p>
          <a:p>
            <a:pPr lvl="1"/>
            <a:r>
              <a:rPr lang="en-GB" dirty="0"/>
              <a:t>As mentioned, drives tend to have a “lifespan” – a certain amount of read/write they can perform before the probability of a failure becomes quite high.</a:t>
            </a:r>
          </a:p>
          <a:p>
            <a:pPr lvl="1"/>
            <a:r>
              <a:rPr lang="en-GB" dirty="0"/>
              <a:t>In many RAID 10 configurations, once a failure occurs, we only have a single copy of the relevant data – stored on a single drive, which we’ll be reading from heavily during the rebuild.</a:t>
            </a:r>
          </a:p>
          <a:p>
            <a:r>
              <a:rPr lang="en-GB" dirty="0"/>
              <a:t>This risk only increases for the next two RAID levels…</a:t>
            </a:r>
          </a:p>
          <a:p>
            <a:endParaRPr lang="en-GB" dirty="0"/>
          </a:p>
        </p:txBody>
      </p:sp>
    </p:spTree>
    <p:extLst>
      <p:ext uri="{BB962C8B-B14F-4D97-AF65-F5344CB8AC3E}">
        <p14:creationId xmlns:p14="http://schemas.microsoft.com/office/powerpoint/2010/main" val="2421439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Raid levels – RAID 5</a:t>
            </a:r>
          </a:p>
        </p:txBody>
      </p:sp>
      <p:sp>
        <p:nvSpPr>
          <p:cNvPr id="3" name="Content Placeholder 2"/>
          <p:cNvSpPr>
            <a:spLocks noGrp="1"/>
          </p:cNvSpPr>
          <p:nvPr>
            <p:ph idx="1"/>
          </p:nvPr>
        </p:nvSpPr>
        <p:spPr/>
        <p:txBody>
          <a:bodyPr>
            <a:normAutofit lnSpcReduction="10000"/>
          </a:bodyPr>
          <a:lstStyle/>
          <a:p>
            <a:r>
              <a:rPr lang="en-GB" dirty="0"/>
              <a:t>Uses a form of striping with an added (distributed) “parity” block.</a:t>
            </a:r>
          </a:p>
          <a:p>
            <a:pPr lvl="1"/>
            <a:r>
              <a:rPr lang="en-GB" dirty="0"/>
              <a:t>Direct (but very small) upgrade from RAID 4 – which is the same, but with a single, dedicated parity disk.</a:t>
            </a:r>
          </a:p>
          <a:p>
            <a:pPr lvl="2"/>
            <a:r>
              <a:rPr lang="en-GB" dirty="0"/>
              <a:t>This puts stress on a single disk.</a:t>
            </a:r>
          </a:p>
          <a:p>
            <a:pPr lvl="1"/>
            <a:r>
              <a:rPr lang="en-GB" dirty="0"/>
              <a:t>Parity information can be used to re-calculate the data on a failed disk, in combination with the other data.  </a:t>
            </a:r>
          </a:p>
          <a:p>
            <a:pPr lvl="1"/>
            <a:r>
              <a:rPr lang="en-GB" dirty="0"/>
              <a:t>The parity value itself must be calculated, making RAID 5 more computationally expensive than the RAID levels we’ve looked at before it.</a:t>
            </a:r>
          </a:p>
          <a:p>
            <a:pPr lvl="2"/>
            <a:r>
              <a:rPr lang="en-GB" dirty="0"/>
              <a:t>Actually performs slightly worse than a single disk for write.</a:t>
            </a:r>
          </a:p>
          <a:p>
            <a:pPr lvl="2"/>
            <a:r>
              <a:rPr lang="en-GB" dirty="0"/>
              <a:t>Read performance is good – scales to the size of the array -1.</a:t>
            </a:r>
          </a:p>
          <a:p>
            <a:r>
              <a:rPr lang="en-GB" dirty="0"/>
              <a:t>Storage is effectively size of disk array -1.  So a 4 x 1TB RAID 5 array is of size 3TB.</a:t>
            </a:r>
          </a:p>
          <a:p>
            <a:pPr lvl="1"/>
            <a:endParaRPr lang="en-GB" dirty="0"/>
          </a:p>
          <a:p>
            <a:endParaRPr lang="en-GB" dirty="0"/>
          </a:p>
        </p:txBody>
      </p:sp>
      <p:pic>
        <p:nvPicPr>
          <p:cNvPr id="5122" name="Picture 2" descr="https://upload.wikimedia.org/wikipedia/commons/thumb/6/64/RAID_5.svg/675px-RAID_5.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3988" y="2314575"/>
            <a:ext cx="3081337" cy="2282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2194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Raid levels – RAID 5</a:t>
            </a:r>
          </a:p>
        </p:txBody>
      </p:sp>
      <p:sp>
        <p:nvSpPr>
          <p:cNvPr id="3" name="Content Placeholder 2"/>
          <p:cNvSpPr>
            <a:spLocks noGrp="1"/>
          </p:cNvSpPr>
          <p:nvPr>
            <p:ph idx="1"/>
          </p:nvPr>
        </p:nvSpPr>
        <p:spPr/>
        <p:txBody>
          <a:bodyPr/>
          <a:lstStyle/>
          <a:p>
            <a:r>
              <a:rPr lang="en-GB" dirty="0"/>
              <a:t>Can consist of between 3 and ∞ disks.  Large numbers of disks are extremely inadvisable for this array type.</a:t>
            </a:r>
          </a:p>
          <a:p>
            <a:r>
              <a:rPr lang="en-GB" dirty="0"/>
              <a:t>Can tolerate the failure of exactly 1 disk.  If a second disk dies, the array is entirely lost without a full restore from backup.</a:t>
            </a:r>
          </a:p>
          <a:p>
            <a:pPr lvl="1"/>
            <a:r>
              <a:rPr lang="en-GB" dirty="0"/>
              <a:t>The restore process is very read-intensive – high chance of failure during.</a:t>
            </a:r>
          </a:p>
          <a:p>
            <a:pPr lvl="1"/>
            <a:r>
              <a:rPr lang="en-GB" dirty="0"/>
              <a:t>The rebuild process has to read EVERY disk in the array – unlike RAID 10 which only has to read one. Increased risk of failure as a result.</a:t>
            </a:r>
          </a:p>
          <a:p>
            <a:r>
              <a:rPr lang="en-GB" dirty="0"/>
              <a:t>Should not use large disks for this array.</a:t>
            </a:r>
          </a:p>
          <a:p>
            <a:pPr lvl="1"/>
            <a:r>
              <a:rPr lang="en-GB" dirty="0"/>
              <a:t>Most SATA disks are rated for an unrecoverable read error (URE) every 12.5TB.  If a drive fails in a 4x1TB array, you have to sift through 3TB of data – a 24% chance of the entire array failing.  If you have a 4x2TB array, that becomes 48%, etc.</a:t>
            </a:r>
          </a:p>
          <a:p>
            <a:endParaRPr lang="en-GB" dirty="0"/>
          </a:p>
          <a:p>
            <a:pPr lvl="1"/>
            <a:endParaRPr lang="en-GB" dirty="0"/>
          </a:p>
          <a:p>
            <a:endParaRPr lang="en-GB" dirty="0"/>
          </a:p>
        </p:txBody>
      </p:sp>
      <p:pic>
        <p:nvPicPr>
          <p:cNvPr id="5122" name="Picture 2" descr="https://upload.wikimedia.org/wikipedia/commons/thumb/6/64/RAID_5.svg/675px-RAID_5.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3988" y="2314575"/>
            <a:ext cx="3081337" cy="2282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65391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RAID levels – RAID 6</a:t>
            </a:r>
          </a:p>
        </p:txBody>
      </p:sp>
      <p:sp>
        <p:nvSpPr>
          <p:cNvPr id="3" name="Content Placeholder 2"/>
          <p:cNvSpPr>
            <a:spLocks noGrp="1"/>
          </p:cNvSpPr>
          <p:nvPr>
            <p:ph idx="1"/>
          </p:nvPr>
        </p:nvSpPr>
        <p:spPr/>
        <p:txBody>
          <a:bodyPr>
            <a:normAutofit fontScale="92500" lnSpcReduction="10000"/>
          </a:bodyPr>
          <a:lstStyle/>
          <a:p>
            <a:r>
              <a:rPr lang="en-GB" dirty="0"/>
              <a:t>Same as RAID 5, but with two disks worth of distributed parity information.</a:t>
            </a:r>
          </a:p>
          <a:p>
            <a:r>
              <a:rPr lang="en-GB" dirty="0"/>
              <a:t>Much safer than RAID 5 – always tolerates the failure of two disks (though always fails on 3).</a:t>
            </a:r>
          </a:p>
          <a:p>
            <a:r>
              <a:rPr lang="en-GB" dirty="0"/>
              <a:t>Near-identical read-write performance to RAID 5.</a:t>
            </a:r>
          </a:p>
          <a:p>
            <a:pPr lvl="1"/>
            <a:r>
              <a:rPr lang="en-GB" dirty="0"/>
              <a:t>Write slightly worse than RAID 5.</a:t>
            </a:r>
          </a:p>
          <a:p>
            <a:r>
              <a:rPr lang="en-GB" dirty="0"/>
              <a:t>The maths underpinning how this works is quite complex.</a:t>
            </a:r>
          </a:p>
          <a:p>
            <a:r>
              <a:rPr lang="en-GB" dirty="0"/>
              <a:t>Storage size is always size of array – 2.  So for a 4x1TB RAID 6 array,</a:t>
            </a:r>
          </a:p>
          <a:p>
            <a:pPr marL="0" indent="0">
              <a:buNone/>
            </a:pPr>
            <a:r>
              <a:rPr lang="en-GB" dirty="0"/>
              <a:t>	2TB of data can be stored.  For a 6x1TB array, 4TB.</a:t>
            </a:r>
          </a:p>
          <a:p>
            <a:r>
              <a:rPr lang="en-GB" dirty="0"/>
              <a:t>Still somewhat risky – but suffers from the same mass-read problem as RAID 5, but with an extra layer of safety.</a:t>
            </a:r>
          </a:p>
          <a:p>
            <a:r>
              <a:rPr lang="en-GB" dirty="0"/>
              <a:t>Minimum of 4 drives, theoretically ∞ maximum, but not usually used for more than 6.</a:t>
            </a:r>
          </a:p>
        </p:txBody>
      </p:sp>
      <p:pic>
        <p:nvPicPr>
          <p:cNvPr id="6146" name="Picture 2" descr="https://upload.wikimedia.org/wikipedia/commons/thumb/7/70/RAID_6.svg/850px-RAID_6.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8668" y="2757490"/>
            <a:ext cx="3813332" cy="2243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66099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SAN Storage</a:t>
            </a:r>
          </a:p>
        </p:txBody>
      </p:sp>
      <p:sp>
        <p:nvSpPr>
          <p:cNvPr id="3" name="Content Placeholder 2"/>
          <p:cNvSpPr>
            <a:spLocks noGrp="1"/>
          </p:cNvSpPr>
          <p:nvPr>
            <p:ph idx="1"/>
          </p:nvPr>
        </p:nvSpPr>
        <p:spPr/>
        <p:txBody>
          <a:bodyPr/>
          <a:lstStyle/>
          <a:p>
            <a:r>
              <a:rPr lang="en-GB" dirty="0"/>
              <a:t>In a failover cluster, a SAN usually configures disks such that:</a:t>
            </a:r>
          </a:p>
          <a:p>
            <a:pPr lvl="1"/>
            <a:r>
              <a:rPr lang="en-GB" dirty="0"/>
              <a:t>Data is held in a RAID 10 array (RAID 6 also potentially acceptable, but much less common).</a:t>
            </a:r>
          </a:p>
          <a:p>
            <a:pPr lvl="1"/>
            <a:r>
              <a:rPr lang="en-GB" dirty="0"/>
              <a:t>Quorum is held in a RAID 1 array.  There’s very, very little information required for this.</a:t>
            </a:r>
          </a:p>
          <a:p>
            <a:r>
              <a:rPr lang="en-GB" dirty="0"/>
              <a:t>  Data is mirrored across two SAN trays – the disks, and the SANS themselves are redundant.</a:t>
            </a:r>
          </a:p>
          <a:p>
            <a:r>
              <a:rPr lang="en-GB" dirty="0"/>
              <a:t>Redundant SAN trays are often skipped when buying a cluster – they add a lot of cost, and the disks are redundant.</a:t>
            </a:r>
          </a:p>
          <a:p>
            <a:pPr lvl="1"/>
            <a:r>
              <a:rPr lang="en-GB" dirty="0"/>
              <a:t>Often a point of failure for a cluster.</a:t>
            </a:r>
          </a:p>
        </p:txBody>
      </p:sp>
    </p:spTree>
    <p:extLst>
      <p:ext uri="{BB962C8B-B14F-4D97-AF65-F5344CB8AC3E}">
        <p14:creationId xmlns:p14="http://schemas.microsoft.com/office/powerpoint/2010/main" val="39552025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session…</a:t>
            </a:r>
            <a:endParaRPr lang="en-GB" dirty="0"/>
          </a:p>
        </p:txBody>
      </p:sp>
      <p:sp>
        <p:nvSpPr>
          <p:cNvPr id="3" name="Content Placeholder 2"/>
          <p:cNvSpPr>
            <a:spLocks noGrp="1"/>
          </p:cNvSpPr>
          <p:nvPr>
            <p:ph idx="1"/>
          </p:nvPr>
        </p:nvSpPr>
        <p:spPr/>
        <p:txBody>
          <a:bodyPr/>
          <a:lstStyle/>
          <a:p>
            <a:r>
              <a:rPr lang="en-GB" dirty="0" smtClean="0"/>
              <a:t>More failover clustering </a:t>
            </a:r>
            <a:r>
              <a:rPr lang="en-GB" dirty="0" smtClean="0">
                <a:sym typeface="Wingdings" panose="05000000000000000000" pitchFamily="2" charset="2"/>
              </a:rPr>
              <a:t>.</a:t>
            </a:r>
          </a:p>
          <a:p>
            <a:pPr lvl="1"/>
            <a:r>
              <a:rPr lang="en-GB" dirty="0" smtClean="0">
                <a:sym typeface="Wingdings" panose="05000000000000000000" pitchFamily="2" charset="2"/>
              </a:rPr>
              <a:t>Failover process.</a:t>
            </a:r>
          </a:p>
          <a:p>
            <a:pPr lvl="1"/>
            <a:r>
              <a:rPr lang="en-GB" smtClean="0">
                <a:sym typeface="Wingdings" panose="05000000000000000000" pitchFamily="2" charset="2"/>
              </a:rPr>
              <a:t>Cluster heartbeat</a:t>
            </a:r>
            <a:r>
              <a:rPr lang="en-GB" dirty="0" smtClean="0">
                <a:sym typeface="Wingdings" panose="05000000000000000000" pitchFamily="2" charset="2"/>
              </a:rPr>
              <a:t>.</a:t>
            </a:r>
          </a:p>
          <a:p>
            <a:pPr lvl="1"/>
            <a:r>
              <a:rPr lang="en-GB" dirty="0" smtClean="0">
                <a:sym typeface="Wingdings" panose="05000000000000000000" pitchFamily="2" charset="2"/>
              </a:rPr>
              <a:t>Live migration.</a:t>
            </a:r>
          </a:p>
          <a:p>
            <a:pPr lvl="1"/>
            <a:r>
              <a:rPr lang="en-GB" dirty="0" smtClean="0">
                <a:sym typeface="Wingdings" panose="05000000000000000000" pitchFamily="2" charset="2"/>
              </a:rPr>
              <a:t>Quorum voting.</a:t>
            </a:r>
          </a:p>
          <a:p>
            <a:r>
              <a:rPr lang="en-GB" dirty="0" smtClean="0">
                <a:sym typeface="Wingdings" panose="05000000000000000000" pitchFamily="2" charset="2"/>
              </a:rPr>
              <a:t>Network Load Balancing clusters.</a:t>
            </a:r>
            <a:endParaRPr lang="en-GB" dirty="0"/>
          </a:p>
        </p:txBody>
      </p:sp>
    </p:spTree>
    <p:extLst>
      <p:ext uri="{BB962C8B-B14F-4D97-AF65-F5344CB8AC3E}">
        <p14:creationId xmlns:p14="http://schemas.microsoft.com/office/powerpoint/2010/main" val="178548743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950</TotalTime>
  <Words>4062</Words>
  <Application>Microsoft Office PowerPoint</Application>
  <PresentationFormat>Widescreen</PresentationFormat>
  <Paragraphs>331</Paragraphs>
  <Slides>43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Arial</vt:lpstr>
      <vt:lpstr>Trebuchet MS</vt:lpstr>
      <vt:lpstr>Wingdings</vt:lpstr>
      <vt:lpstr>Wingdings 3</vt:lpstr>
      <vt:lpstr>Facet</vt:lpstr>
      <vt:lpstr>Clustering</vt:lpstr>
      <vt:lpstr>Introduction</vt:lpstr>
      <vt:lpstr>The “big computer” approach</vt:lpstr>
      <vt:lpstr>Clustering</vt:lpstr>
      <vt:lpstr>Why is this approach necessary?</vt:lpstr>
      <vt:lpstr>Moore’s Law</vt:lpstr>
      <vt:lpstr>Moore’s Law</vt:lpstr>
      <vt:lpstr>Moore’s Law</vt:lpstr>
      <vt:lpstr>Parallelism</vt:lpstr>
      <vt:lpstr>Parallelism</vt:lpstr>
      <vt:lpstr>Amdahl’s Law</vt:lpstr>
      <vt:lpstr>Amdahl’s Law</vt:lpstr>
      <vt:lpstr>Reprise (with puppies)</vt:lpstr>
      <vt:lpstr>1970s…</vt:lpstr>
      <vt:lpstr>1980s…</vt:lpstr>
      <vt:lpstr>1990s</vt:lpstr>
      <vt:lpstr>2000s</vt:lpstr>
      <vt:lpstr>2000s</vt:lpstr>
      <vt:lpstr>However…</vt:lpstr>
      <vt:lpstr>Non-parallelisable operations</vt:lpstr>
      <vt:lpstr>Synchronisation</vt:lpstr>
      <vt:lpstr>Bringing these analogies back…</vt:lpstr>
      <vt:lpstr>Clustering</vt:lpstr>
      <vt:lpstr>Cluster types - High Performance Computing </vt:lpstr>
      <vt:lpstr>High Performance Cluster</vt:lpstr>
      <vt:lpstr>Cluster types - High Performance Computing </vt:lpstr>
      <vt:lpstr>Cluster types - Failover</vt:lpstr>
      <vt:lpstr>Cluster types - Failover</vt:lpstr>
      <vt:lpstr>Failover cluster</vt:lpstr>
      <vt:lpstr>Failover cluster</vt:lpstr>
      <vt:lpstr>Storage Area Networks</vt:lpstr>
      <vt:lpstr>Redundant Array of Independent Disks (RAID)</vt:lpstr>
      <vt:lpstr>Hard drive/RAID assumptions</vt:lpstr>
      <vt:lpstr>RAID levels – RAID 0 (striped)</vt:lpstr>
      <vt:lpstr>RAID levels – RAID 0 (striped)</vt:lpstr>
      <vt:lpstr>RAID levels – RAID 1 (mirrored)</vt:lpstr>
      <vt:lpstr>RAID levels – RAID 10 (striped + mirrored)</vt:lpstr>
      <vt:lpstr>Risk during array rebuilds</vt:lpstr>
      <vt:lpstr>Raid levels – RAID 5</vt:lpstr>
      <vt:lpstr>Raid levels – RAID 5</vt:lpstr>
      <vt:lpstr>RAID levels – RAID 6</vt:lpstr>
      <vt:lpstr>SAN Storage</vt:lpstr>
      <vt:lpstr>Next session…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Clustering</dc:title>
  <dc:creator>Tim Bashford</dc:creator>
  <cp:lastModifiedBy>Tim Bashford</cp:lastModifiedBy>
  <cp:revision>60</cp:revision>
  <dcterms:created xsi:type="dcterms:W3CDTF">2017-03-14T10:02:22Z</dcterms:created>
  <dcterms:modified xsi:type="dcterms:W3CDTF">2017-03-16T09:59:17Z</dcterms:modified>
</cp:coreProperties>
</file>