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33"/>
  </p:notesMasterIdLst>
  <p:sldIdLst>
    <p:sldId id="256" r:id="rId5"/>
    <p:sldId id="257" r:id="rId6"/>
    <p:sldId id="258"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9" r:id="rId26"/>
    <p:sldId id="280" r:id="rId27"/>
    <p:sldId id="281" r:id="rId28"/>
    <p:sldId id="282" r:id="rId29"/>
    <p:sldId id="283" r:id="rId30"/>
    <p:sldId id="296" r:id="rId31"/>
    <p:sldId id="297"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22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8BA850-E856-4034-8C6B-79A901E07DF4}" type="datetimeFigureOut">
              <a:rPr lang="en-US" smtClean="0"/>
              <a:pPr/>
              <a:t>12/4/2012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F5E05C-A705-42D7-8BAF-CB1158C5413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w="9525"/>
        </p:spPr>
        <p:txBody>
          <a:bodyPr/>
          <a:lstStyle/>
          <a:p>
            <a:pPr eaLnBrk="1" hangingPunct="1"/>
            <a:r>
              <a:rPr lang="en-GB" smtClean="0"/>
              <a:t>These are typical geographical question so whats new</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BCF971-8EB1-4FC8-8E6D-1297654D7479}" type="datetimeFigureOut">
              <a:rPr lang="en-US" smtClean="0"/>
              <a:pPr/>
              <a:t>12/4/2012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BCF971-8EB1-4FC8-8E6D-1297654D7479}" type="datetimeFigureOut">
              <a:rPr lang="en-US" smtClean="0"/>
              <a:pPr/>
              <a:t>12/4/2012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BCF971-8EB1-4FC8-8E6D-1297654D7479}" type="datetimeFigureOut">
              <a:rPr lang="en-US" smtClean="0"/>
              <a:pPr/>
              <a:t>12/4/2012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BCF971-8EB1-4FC8-8E6D-1297654D7479}" type="datetimeFigureOut">
              <a:rPr lang="en-US" smtClean="0"/>
              <a:pPr/>
              <a:t>12/4/2012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BCF971-8EB1-4FC8-8E6D-1297654D7479}" type="datetimeFigureOut">
              <a:rPr lang="en-US" smtClean="0"/>
              <a:pPr/>
              <a:t>12/4/2012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BCF971-8EB1-4FC8-8E6D-1297654D7479}" type="datetimeFigureOut">
              <a:rPr lang="en-US" smtClean="0"/>
              <a:pPr/>
              <a:t>12/4/2012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BCF971-8EB1-4FC8-8E6D-1297654D7479}" type="datetimeFigureOut">
              <a:rPr lang="en-US" smtClean="0"/>
              <a:pPr/>
              <a:t>12/4/2012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BCF971-8EB1-4FC8-8E6D-1297654D7479}" type="datetimeFigureOut">
              <a:rPr lang="en-US" smtClean="0"/>
              <a:pPr/>
              <a:t>12/4/2012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BCF971-8EB1-4FC8-8E6D-1297654D7479}" type="datetimeFigureOut">
              <a:rPr lang="en-US" smtClean="0"/>
              <a:pPr/>
              <a:t>12/4/2012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BCF971-8EB1-4FC8-8E6D-1297654D7479}" type="datetimeFigureOut">
              <a:rPr lang="en-US" smtClean="0"/>
              <a:pPr/>
              <a:t>12/4/2012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BCF971-8EB1-4FC8-8E6D-1297654D7479}" type="datetimeFigureOut">
              <a:rPr lang="en-US" smtClean="0"/>
              <a:pPr/>
              <a:t>12/4/2012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6F61A-F6DF-4A60-A831-E049D738CA2D}"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17" name="Footer Placeholder 16"/>
          <p:cNvSpPr>
            <a:spLocks noGrp="1"/>
          </p:cNvSpPr>
          <p:nvPr>
            <p:ph type="ftr" sz="quarter" idx="11"/>
          </p:nvPr>
        </p:nvSpPr>
        <p:spPr/>
        <p:txBody>
          <a:bodyPr/>
          <a:lstStyle/>
          <a:p>
            <a:pPr algn="l" rtl="0"/>
            <a:endParaRPr lang="en-GB" sz="1200" kern="1200">
              <a:solidFill>
                <a:srgbClr val="FFFFFF"/>
              </a:solidFill>
              <a:latin typeface="Georgia"/>
              <a:ea typeface="+mn-ea"/>
              <a:cs typeface="+mn-cs"/>
            </a:endParaRPr>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lgn="ctr" rtl="0"/>
            <a:fld id="{08588D56-DECF-4D2B-88F8-29F700D03454}" type="slidenum">
              <a:rPr lang="en-GB" sz="1600" kern="1200" smtClean="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5" name="Footer Placeholder 4"/>
          <p:cNvSpPr>
            <a:spLocks noGrp="1"/>
          </p:cNvSpPr>
          <p:nvPr>
            <p:ph type="ftr" sz="quarter" idx="11"/>
          </p:nvPr>
        </p:nvSpPr>
        <p:spPr/>
        <p:txBody>
          <a:bodyPr/>
          <a:lstStyle/>
          <a:p>
            <a:pPr algn="l" rtl="0"/>
            <a:endParaRPr lang="en-GB" sz="1200" kern="1200">
              <a:solidFill>
                <a:srgbClr val="FFFFFF"/>
              </a:solidFill>
              <a:latin typeface="Georgia"/>
              <a:ea typeface="+mn-ea"/>
              <a:cs typeface="+mn-cs"/>
            </a:endParaRPr>
          </a:p>
        </p:txBody>
      </p:sp>
      <p:sp>
        <p:nvSpPr>
          <p:cNvPr id="6" name="Slide Number Placeholder 5"/>
          <p:cNvSpPr>
            <a:spLocks noGrp="1"/>
          </p:cNvSpPr>
          <p:nvPr>
            <p:ph type="sldNum" sz="quarter" idx="12"/>
          </p:nvPr>
        </p:nvSpPr>
        <p:spPr>
          <a:xfrm>
            <a:off x="4361688" y="1026372"/>
            <a:ext cx="457200" cy="441325"/>
          </a:xfrm>
        </p:spPr>
        <p:txBody>
          <a:bodyPr/>
          <a:lstStyle/>
          <a:p>
            <a:pPr algn="ctr" rtl="0"/>
            <a:fld id="{08588D56-DECF-4D2B-88F8-29F700D03454}" type="slidenum">
              <a:rPr lang="en-GB" sz="1600" kern="120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5" name="Footer Placeholder 4"/>
          <p:cNvSpPr>
            <a:spLocks noGrp="1"/>
          </p:cNvSpPr>
          <p:nvPr>
            <p:ph type="ftr" sz="quarter" idx="11"/>
          </p:nvPr>
        </p:nvSpPr>
        <p:spPr/>
        <p:txBody>
          <a:bodyPr/>
          <a:lstStyle/>
          <a:p>
            <a:pPr algn="l" rtl="0"/>
            <a:endParaRPr lang="en-GB" sz="1200" kern="1200">
              <a:solidFill>
                <a:srgbClr val="FFFFFF"/>
              </a:solidFill>
              <a:latin typeface="Georgia"/>
              <a:ea typeface="+mn-ea"/>
              <a:cs typeface="+mn-cs"/>
            </a:endParaRPr>
          </a:p>
        </p:txBody>
      </p:sp>
      <p:sp>
        <p:nvSpPr>
          <p:cNvPr id="4" name="Date Placeholder 3"/>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lgn="ctr" rtl="0"/>
            <a:fld id="{08588D56-DECF-4D2B-88F8-29F700D03454}" type="slidenum">
              <a:rPr lang="en-GB" sz="1600" kern="1200" smtClean="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6" name="Footer Placeholder 5"/>
          <p:cNvSpPr>
            <a:spLocks noGrp="1"/>
          </p:cNvSpPr>
          <p:nvPr>
            <p:ph type="ftr" sz="quarter" idx="11"/>
          </p:nvPr>
        </p:nvSpPr>
        <p:spPr/>
        <p:txBody>
          <a:bodyPr/>
          <a:lstStyle/>
          <a:p>
            <a:pPr algn="l" rtl="0"/>
            <a:endParaRPr lang="en-GB" sz="1200" kern="1200">
              <a:solidFill>
                <a:srgbClr val="FFFFFF"/>
              </a:solidFill>
              <a:latin typeface="Georgia"/>
              <a:ea typeface="+mn-ea"/>
              <a:cs typeface="+mn-cs"/>
            </a:endParaRPr>
          </a:p>
        </p:txBody>
      </p:sp>
      <p:sp>
        <p:nvSpPr>
          <p:cNvPr id="7" name="Slide Number Placeholder 6"/>
          <p:cNvSpPr>
            <a:spLocks noGrp="1"/>
          </p:cNvSpPr>
          <p:nvPr>
            <p:ph type="sldNum" sz="quarter" idx="12"/>
          </p:nvPr>
        </p:nvSpPr>
        <p:spPr/>
        <p:txBody>
          <a:bodyPr/>
          <a:lstStyle/>
          <a:p>
            <a:pPr algn="ctr" rtl="0"/>
            <a:fld id="{08588D56-DECF-4D2B-88F8-29F700D03454}" type="slidenum">
              <a:rPr lang="en-GB" sz="1600" kern="120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8" name="Footer Placeholder 7"/>
          <p:cNvSpPr>
            <a:spLocks noGrp="1"/>
          </p:cNvSpPr>
          <p:nvPr>
            <p:ph type="ftr" sz="quarter" idx="11"/>
          </p:nvPr>
        </p:nvSpPr>
        <p:spPr>
          <a:xfrm>
            <a:off x="304800" y="6409944"/>
            <a:ext cx="3581400" cy="365760"/>
          </a:xfrm>
        </p:spPr>
        <p:txBody>
          <a:bodyPr/>
          <a:lstStyle/>
          <a:p>
            <a:pPr algn="l" rtl="0"/>
            <a:endParaRPr lang="en-GB" sz="1200" kern="1200">
              <a:solidFill>
                <a:srgbClr val="FFFFFF"/>
              </a:solidFill>
              <a:latin typeface="Georgia"/>
              <a:ea typeface="+mn-ea"/>
              <a:cs typeface="+mn-cs"/>
            </a:endParaRPr>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pPr rtl="0"/>
            <a:fld id="{08588D56-DECF-4D2B-88F8-29F700D03454}" type="slidenum">
              <a:rPr lang="en-GB" sz="1600" kern="1200" smtClean="0">
                <a:solidFill>
                  <a:srgbClr val="8CADAE">
                    <a:shade val="75000"/>
                  </a:srgbClr>
                </a:solidFill>
                <a:latin typeface="Georgia"/>
                <a:ea typeface="+mn-ea"/>
                <a:cs typeface="+mn-cs"/>
              </a:rPr>
              <a:pPr rtl="0"/>
              <a:t>‹#›</a:t>
            </a:fld>
            <a:endParaRPr lang="en-GB" sz="1600" kern="1200">
              <a:solidFill>
                <a:srgbClr val="8CADAE">
                  <a:shade val="75000"/>
                </a:srgbClr>
              </a:solidFill>
              <a:latin typeface="Georgia"/>
              <a:ea typeface="+mn-ea"/>
              <a:cs typeface="+mn-cs"/>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4" name="Footer Placeholder 3"/>
          <p:cNvSpPr>
            <a:spLocks noGrp="1"/>
          </p:cNvSpPr>
          <p:nvPr>
            <p:ph type="ftr" sz="quarter" idx="11"/>
          </p:nvPr>
        </p:nvSpPr>
        <p:spPr/>
        <p:txBody>
          <a:bodyPr/>
          <a:lstStyle/>
          <a:p>
            <a:pPr algn="l" rtl="0"/>
            <a:endParaRPr lang="en-GB" sz="1200" kern="1200">
              <a:solidFill>
                <a:srgbClr val="FFFFFF"/>
              </a:solidFill>
              <a:latin typeface="Georgia"/>
              <a:ea typeface="+mn-ea"/>
              <a:cs typeface="+mn-cs"/>
            </a:endParaRPr>
          </a:p>
        </p:txBody>
      </p:sp>
      <p:sp>
        <p:nvSpPr>
          <p:cNvPr id="5" name="Slide Number Placeholder 4"/>
          <p:cNvSpPr>
            <a:spLocks noGrp="1"/>
          </p:cNvSpPr>
          <p:nvPr>
            <p:ph type="sldNum" sz="quarter" idx="12"/>
          </p:nvPr>
        </p:nvSpPr>
        <p:spPr>
          <a:xfrm>
            <a:off x="4343400" y="1036020"/>
            <a:ext cx="457200" cy="441325"/>
          </a:xfrm>
        </p:spPr>
        <p:txBody>
          <a:bodyPr/>
          <a:lstStyle/>
          <a:p>
            <a:pPr algn="ctr" rtl="0"/>
            <a:fld id="{08588D56-DECF-4D2B-88F8-29F700D03454}" type="slidenum">
              <a:rPr lang="en-GB" sz="1600" kern="120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2" name="Date Placeholder 1"/>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3" name="Footer Placeholder 2"/>
          <p:cNvSpPr>
            <a:spLocks noGrp="1"/>
          </p:cNvSpPr>
          <p:nvPr>
            <p:ph type="ftr" sz="quarter" idx="11"/>
          </p:nvPr>
        </p:nvSpPr>
        <p:spPr/>
        <p:txBody>
          <a:bodyPr/>
          <a:lstStyle/>
          <a:p>
            <a:pPr algn="l" rtl="0"/>
            <a:endParaRPr lang="en-GB" sz="1200" kern="1200">
              <a:solidFill>
                <a:srgbClr val="FFFFFF"/>
              </a:solidFill>
              <a:latin typeface="Georgia"/>
              <a:ea typeface="+mn-ea"/>
              <a:cs typeface="+mn-cs"/>
            </a:endParaRPr>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pPr algn="ctr" rtl="0"/>
            <a:fld id="{08588D56-DECF-4D2B-88F8-29F700D03454}" type="slidenum">
              <a:rPr lang="en-GB" sz="1600" kern="1200" smtClean="0">
                <a:latin typeface="Georgia"/>
                <a:ea typeface="+mn-ea"/>
                <a:cs typeface="+mn-cs"/>
              </a:rPr>
              <a:pPr algn="ctr" rtl="0"/>
              <a:t>‹#›</a:t>
            </a:fld>
            <a:endParaRPr lang="en-GB" sz="1600" kern="1200">
              <a:latin typeface="Georgia"/>
              <a:ea typeface="+mn-ea"/>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lgn="ctr" rtl="0"/>
            <a:fld id="{08588D56-DECF-4D2B-88F8-29F700D03454}" type="slidenum">
              <a:rPr lang="en-GB" sz="1600" kern="1200" smtClean="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5" name="Date Placeholder 4"/>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6" name="Footer Placeholder 5"/>
          <p:cNvSpPr>
            <a:spLocks noGrp="1"/>
          </p:cNvSpPr>
          <p:nvPr>
            <p:ph type="ftr" sz="quarter" idx="11"/>
          </p:nvPr>
        </p:nvSpPr>
        <p:spPr>
          <a:xfrm>
            <a:off x="301752" y="6410848"/>
            <a:ext cx="3383280" cy="365760"/>
          </a:xfrm>
        </p:spPr>
        <p:txBody>
          <a:bodyPr/>
          <a:lstStyle/>
          <a:p>
            <a:pPr algn="l" rtl="0"/>
            <a:endParaRPr lang="en-GB" sz="1200" kern="1200">
              <a:solidFill>
                <a:srgbClr val="FFFFFF"/>
              </a:solidFill>
              <a:latin typeface="Georgia"/>
              <a:ea typeface="+mn-ea"/>
              <a:cs typeface="+mn-cs"/>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7" name="Slide Number Placeholder 6"/>
          <p:cNvSpPr>
            <a:spLocks noGrp="1"/>
          </p:cNvSpPr>
          <p:nvPr>
            <p:ph type="sldNum" sz="quarter" idx="12"/>
          </p:nvPr>
        </p:nvSpPr>
        <p:spPr>
          <a:xfrm>
            <a:off x="1371600" y="312738"/>
            <a:ext cx="457200" cy="441325"/>
          </a:xfrm>
        </p:spPr>
        <p:txBody>
          <a:bodyPr/>
          <a:lstStyle/>
          <a:p>
            <a:pPr algn="ctr" rtl="0"/>
            <a:fld id="{08588D56-DECF-4D2B-88F8-29F700D03454}" type="slidenum">
              <a:rPr lang="en-GB" sz="1600" kern="120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5" name="Date Placeholder 4"/>
          <p:cNvSpPr>
            <a:spLocks noGrp="1"/>
          </p:cNvSpPr>
          <p:nvPr>
            <p:ph type="dt" sz="half" idx="10"/>
          </p:nvPr>
        </p:nvSpPr>
        <p:spPr>
          <a:xfrm>
            <a:off x="5788152" y="6404984"/>
            <a:ext cx="3044952" cy="365760"/>
          </a:xfrm>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6" name="Footer Placeholder 5"/>
          <p:cNvSpPr>
            <a:spLocks noGrp="1"/>
          </p:cNvSpPr>
          <p:nvPr>
            <p:ph type="ftr" sz="quarter" idx="11"/>
          </p:nvPr>
        </p:nvSpPr>
        <p:spPr>
          <a:xfrm>
            <a:off x="301752" y="6410848"/>
            <a:ext cx="3584448" cy="365760"/>
          </a:xfrm>
        </p:spPr>
        <p:txBody>
          <a:bodyPr/>
          <a:lstStyle/>
          <a:p>
            <a:pPr algn="l" rtl="0"/>
            <a:endParaRPr lang="en-GB" sz="1200" kern="1200">
              <a:solidFill>
                <a:srgbClr val="FFFFFF"/>
              </a:solidFill>
              <a:latin typeface="Georgia"/>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5" name="Footer Placeholder 4"/>
          <p:cNvSpPr>
            <a:spLocks noGrp="1"/>
          </p:cNvSpPr>
          <p:nvPr>
            <p:ph type="ftr" sz="quarter" idx="11"/>
          </p:nvPr>
        </p:nvSpPr>
        <p:spPr/>
        <p:txBody>
          <a:bodyPr/>
          <a:lstStyle/>
          <a:p>
            <a:pPr algn="l" rtl="0"/>
            <a:endParaRPr lang="en-GB" sz="1200" kern="1200">
              <a:solidFill>
                <a:srgbClr val="FFFFFF"/>
              </a:solidFill>
              <a:latin typeface="Georgia"/>
              <a:ea typeface="+mn-ea"/>
              <a:cs typeface="+mn-cs"/>
            </a:endParaRPr>
          </a:p>
        </p:txBody>
      </p:sp>
      <p:sp>
        <p:nvSpPr>
          <p:cNvPr id="6" name="Slide Number Placeholder 5"/>
          <p:cNvSpPr>
            <a:spLocks noGrp="1"/>
          </p:cNvSpPr>
          <p:nvPr>
            <p:ph type="sldNum" sz="quarter" idx="12"/>
          </p:nvPr>
        </p:nvSpPr>
        <p:spPr/>
        <p:txBody>
          <a:bodyPr/>
          <a:lstStyle/>
          <a:p>
            <a:pPr algn="ctr" rtl="0"/>
            <a:fld id="{08588D56-DECF-4D2B-88F8-29F700D03454}" type="slidenum">
              <a:rPr lang="en-GB" sz="1600" kern="120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6" name="Slide Number Placeholder 5"/>
          <p:cNvSpPr>
            <a:spLocks noGrp="1"/>
          </p:cNvSpPr>
          <p:nvPr>
            <p:ph type="sldNum" sz="quarter" idx="12"/>
          </p:nvPr>
        </p:nvSpPr>
        <p:spPr>
          <a:xfrm>
            <a:off x="6915912" y="3009901"/>
            <a:ext cx="457200" cy="441325"/>
          </a:xfrm>
        </p:spPr>
        <p:txBody>
          <a:bodyPr/>
          <a:lstStyle/>
          <a:p>
            <a:pPr algn="ctr" rtl="0"/>
            <a:fld id="{08588D56-DECF-4D2B-88F8-29F700D03454}" type="slidenum">
              <a:rPr lang="en-GB" sz="1600" kern="1200">
                <a:solidFill>
                  <a:srgbClr val="8CADAE">
                    <a:shade val="75000"/>
                  </a:srgbClr>
                </a:solidFill>
                <a:latin typeface="Georgia"/>
                <a:ea typeface="+mn-ea"/>
                <a:cs typeface="+mn-cs"/>
              </a:rPr>
              <a:pPr algn="ctr" rtl="0"/>
              <a:t>‹#›</a:t>
            </a:fld>
            <a:endParaRPr lang="en-GB" sz="1600" kern="1200">
              <a:solidFill>
                <a:srgbClr val="8CADAE">
                  <a:shade val="75000"/>
                </a:srgbClr>
              </a:solidFill>
              <a:latin typeface="Georgia"/>
              <a:ea typeface="+mn-ea"/>
              <a:cs typeface="+mn-cs"/>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lgn="r" rtl="0"/>
            <a:fld id="{28A888B7-B9B8-4248-BD01-4FE7FA9A45A7}" type="datetimeFigureOut">
              <a:rPr lang="en-US" sz="1400" kern="1200">
                <a:solidFill>
                  <a:srgbClr val="FFFFFF"/>
                </a:solidFill>
                <a:latin typeface="Georgia"/>
                <a:ea typeface="+mn-ea"/>
                <a:cs typeface="+mn-cs"/>
              </a:rPr>
              <a:pPr algn="r" rtl="0"/>
              <a:t>12/4/2012</a:t>
            </a:fld>
            <a:endParaRPr lang="en-GB" sz="1400" kern="1200">
              <a:solidFill>
                <a:srgbClr val="FFFFFF"/>
              </a:solidFill>
              <a:latin typeface="Georgia"/>
              <a:ea typeface="+mn-ea"/>
              <a:cs typeface="+mn-cs"/>
            </a:endParaRPr>
          </a:p>
        </p:txBody>
      </p:sp>
      <p:sp>
        <p:nvSpPr>
          <p:cNvPr id="5" name="Footer Placeholder 4"/>
          <p:cNvSpPr>
            <a:spLocks noGrp="1"/>
          </p:cNvSpPr>
          <p:nvPr>
            <p:ph type="ftr" sz="quarter" idx="11"/>
          </p:nvPr>
        </p:nvSpPr>
        <p:spPr/>
        <p:txBody>
          <a:bodyPr/>
          <a:lstStyle/>
          <a:p>
            <a:pPr algn="l" rtl="0"/>
            <a:endParaRPr lang="en-GB" sz="1200" kern="1200">
              <a:solidFill>
                <a:srgbClr val="FFFFFF"/>
              </a:solidFill>
              <a:latin typeface="Georgia"/>
              <a:ea typeface="+mn-ea"/>
              <a:cs typeface="+mn-cs"/>
            </a:endParaRPr>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Century Gothic"/>
              <a:ea typeface="+mn-ea"/>
              <a:cs typeface="+mn-cs"/>
            </a:endParaRPr>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pPr rtl="0"/>
            <a:fld id="{C689F988-C7B5-4A1F-800C-51314E900046}" type="datetimeFigureOut">
              <a:rPr lang="en-US" kern="1200" smtClean="0">
                <a:solidFill>
                  <a:prstClr val="white"/>
                </a:solidFill>
                <a:latin typeface="Century Gothic"/>
                <a:ea typeface="+mn-ea"/>
                <a:cs typeface="+mn-cs"/>
              </a:rPr>
              <a:pPr rtl="0"/>
              <a:t>12/4/2012</a:t>
            </a:fld>
            <a:endParaRPr lang="en-GB" kern="1200">
              <a:solidFill>
                <a:prstClr val="white"/>
              </a:solidFill>
              <a:latin typeface="Century Gothic"/>
              <a:ea typeface="+mn-ea"/>
              <a:cs typeface="+mn-cs"/>
            </a:endParaRPr>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pPr rtl="0"/>
            <a:endParaRPr lang="en-GB" kern="1200">
              <a:solidFill>
                <a:prstClr val="white"/>
              </a:solidFill>
              <a:latin typeface="Century Gothic"/>
              <a:ea typeface="+mn-ea"/>
              <a:cs typeface="+mn-cs"/>
            </a:endParaRPr>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pPr rtl="0"/>
            <a:fld id="{D24DD667-6001-4D44-88FC-121428A89A50}" type="slidenum">
              <a:rPr lang="en-GB" kern="1200" smtClean="0">
                <a:latin typeface="Century Gothic"/>
                <a:ea typeface="+mn-ea"/>
                <a:cs typeface="+mn-cs"/>
              </a:rPr>
              <a:pPr rtl="0"/>
              <a:t>‹#›</a:t>
            </a:fld>
            <a:endParaRPr lang="en-GB" kern="1200">
              <a:latin typeface="Century Gothic"/>
              <a:ea typeface="+mn-ea"/>
              <a:cs typeface="+mn-c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pPr algn="l" rtl="0"/>
            <a:fld id="{C689F988-C7B5-4A1F-800C-51314E900046}" type="datetimeFigureOut">
              <a:rPr lang="en-US" sz="1000" kern="1200">
                <a:solidFill>
                  <a:prstClr val="white"/>
                </a:solidFill>
                <a:latin typeface="Century Gothic"/>
                <a:ea typeface="+mn-ea"/>
                <a:cs typeface="+mn-cs"/>
              </a:rPr>
              <a:pPr algn="l" rtl="0"/>
              <a:t>12/4/2012</a:t>
            </a:fld>
            <a:endParaRPr lang="en-GB" sz="1000" kern="1200">
              <a:solidFill>
                <a:prstClr val="white"/>
              </a:solidFill>
              <a:latin typeface="Century Gothic"/>
              <a:ea typeface="+mn-ea"/>
              <a:cs typeface="+mn-cs"/>
            </a:endParaRPr>
          </a:p>
        </p:txBody>
      </p:sp>
      <p:sp>
        <p:nvSpPr>
          <p:cNvPr id="5" name="Footer Placeholder 4"/>
          <p:cNvSpPr>
            <a:spLocks noGrp="1"/>
          </p:cNvSpPr>
          <p:nvPr>
            <p:ph type="ftr" sz="quarter" idx="11"/>
          </p:nvPr>
        </p:nvSpPr>
        <p:spPr>
          <a:xfrm>
            <a:off x="457200" y="6480969"/>
            <a:ext cx="4260056" cy="300831"/>
          </a:xfrm>
        </p:spPr>
        <p:txBody>
          <a:bodyPr/>
          <a:lstStyle/>
          <a:p>
            <a:pPr algn="r" rtl="0"/>
            <a:endParaRPr lang="en-GB" sz="1000" kern="1200">
              <a:solidFill>
                <a:prstClr val="white"/>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ctr" rtl="0"/>
            <a:fld id="{D24DD667-6001-4D44-88FC-121428A89A50}" type="slidenum">
              <a:rPr lang="en-GB" sz="1200" kern="1200">
                <a:solidFill>
                  <a:prstClr val="white"/>
                </a:solidFill>
                <a:latin typeface="Century Gothic"/>
                <a:ea typeface="+mn-ea"/>
                <a:cs typeface="+mn-cs"/>
              </a:rPr>
              <a:pPr algn="ctr" rtl="0"/>
              <a:t>‹#›</a:t>
            </a:fld>
            <a:endParaRPr lang="en-GB" sz="1200" kern="1200">
              <a:solidFill>
                <a:prstClr val="white"/>
              </a:solidFill>
              <a:latin typeface="Century Gothic"/>
              <a:ea typeface="+mn-ea"/>
              <a:cs typeface="+mn-cs"/>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Century Gothic"/>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Century Gothic"/>
              <a:ea typeface="+mn-ea"/>
              <a:cs typeface="+mn-cs"/>
            </a:endParaRPr>
          </a:p>
        </p:txBody>
      </p:sp>
      <p:sp>
        <p:nvSpPr>
          <p:cNvPr id="4" name="Date Placeholder 3"/>
          <p:cNvSpPr>
            <a:spLocks noGrp="1"/>
          </p:cNvSpPr>
          <p:nvPr>
            <p:ph type="dt" sz="half" idx="10"/>
          </p:nvPr>
        </p:nvSpPr>
        <p:spPr>
          <a:xfrm>
            <a:off x="6955632" y="6477000"/>
            <a:ext cx="2133600" cy="304800"/>
          </a:xfrm>
        </p:spPr>
        <p:txBody>
          <a:bodyPr/>
          <a:lstStyle/>
          <a:p>
            <a:pPr algn="l" rtl="0"/>
            <a:fld id="{C689F988-C7B5-4A1F-800C-51314E900046}" type="datetimeFigureOut">
              <a:rPr lang="en-US" sz="1000" kern="1200">
                <a:solidFill>
                  <a:prstClr val="white"/>
                </a:solidFill>
                <a:latin typeface="Century Gothic"/>
                <a:ea typeface="+mn-ea"/>
                <a:cs typeface="+mn-cs"/>
              </a:rPr>
              <a:pPr algn="l" rtl="0"/>
              <a:t>12/4/2012</a:t>
            </a:fld>
            <a:endParaRPr lang="en-GB" sz="1000" kern="1200">
              <a:solidFill>
                <a:prstClr val="white"/>
              </a:solidFill>
              <a:latin typeface="Century Gothic"/>
              <a:ea typeface="+mn-ea"/>
              <a:cs typeface="+mn-cs"/>
            </a:endParaRPr>
          </a:p>
        </p:txBody>
      </p:sp>
      <p:sp>
        <p:nvSpPr>
          <p:cNvPr id="5" name="Footer Placeholder 4"/>
          <p:cNvSpPr>
            <a:spLocks noGrp="1"/>
          </p:cNvSpPr>
          <p:nvPr>
            <p:ph type="ftr" sz="quarter" idx="11"/>
          </p:nvPr>
        </p:nvSpPr>
        <p:spPr>
          <a:xfrm>
            <a:off x="2619376" y="6480969"/>
            <a:ext cx="4260056" cy="300831"/>
          </a:xfrm>
        </p:spPr>
        <p:txBody>
          <a:bodyPr/>
          <a:lstStyle/>
          <a:p>
            <a:pPr algn="r" rtl="0"/>
            <a:endParaRPr lang="en-GB" sz="1000" kern="1200">
              <a:solidFill>
                <a:prstClr val="white"/>
              </a:solidFill>
              <a:latin typeface="Century Gothic"/>
              <a:ea typeface="+mn-ea"/>
              <a:cs typeface="+mn-cs"/>
            </a:endParaRPr>
          </a:p>
        </p:txBody>
      </p:sp>
      <p:sp>
        <p:nvSpPr>
          <p:cNvPr id="6" name="Slide Number Placeholder 5"/>
          <p:cNvSpPr>
            <a:spLocks noGrp="1"/>
          </p:cNvSpPr>
          <p:nvPr>
            <p:ph type="sldNum" sz="quarter" idx="12"/>
          </p:nvPr>
        </p:nvSpPr>
        <p:spPr>
          <a:xfrm>
            <a:off x="8451056" y="809624"/>
            <a:ext cx="502920" cy="300831"/>
          </a:xfrm>
        </p:spPr>
        <p:txBody>
          <a:bodyPr/>
          <a:lstStyle/>
          <a:p>
            <a:pPr algn="ctr" rtl="0"/>
            <a:fld id="{D24DD667-6001-4D44-88FC-121428A89A50}" type="slidenum">
              <a:rPr lang="en-GB" sz="1200" kern="1200">
                <a:solidFill>
                  <a:prstClr val="white"/>
                </a:solidFill>
                <a:latin typeface="Century Gothic"/>
                <a:ea typeface="+mn-ea"/>
                <a:cs typeface="+mn-cs"/>
              </a:rPr>
              <a:pPr algn="ctr" rtl="0"/>
              <a:t>‹#›</a:t>
            </a:fld>
            <a:endParaRPr lang="en-GB" sz="1200" kern="1200">
              <a:solidFill>
                <a:prstClr val="white"/>
              </a:solidFill>
              <a:latin typeface="Century Gothic"/>
              <a:ea typeface="+mn-ea"/>
              <a:cs typeface="+mn-cs"/>
            </a:endParaRPr>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pPr algn="l" rtl="0"/>
            <a:fld id="{C689F988-C7B5-4A1F-800C-51314E900046}" type="datetimeFigureOut">
              <a:rPr lang="en-US" sz="1000" kern="1200">
                <a:solidFill>
                  <a:prstClr val="white"/>
                </a:solidFill>
                <a:latin typeface="Century Gothic"/>
                <a:ea typeface="+mn-ea"/>
                <a:cs typeface="+mn-cs"/>
              </a:rPr>
              <a:pPr algn="l" rtl="0"/>
              <a:t>12/4/2012</a:t>
            </a:fld>
            <a:endParaRPr lang="en-GB" sz="1000" kern="1200">
              <a:solidFill>
                <a:prstClr val="white"/>
              </a:solidFill>
              <a:latin typeface="Century Gothic"/>
              <a:ea typeface="+mn-ea"/>
              <a:cs typeface="+mn-cs"/>
            </a:endParaRPr>
          </a:p>
        </p:txBody>
      </p:sp>
      <p:sp>
        <p:nvSpPr>
          <p:cNvPr id="6" name="Footer Placeholder 5"/>
          <p:cNvSpPr>
            <a:spLocks noGrp="1"/>
          </p:cNvSpPr>
          <p:nvPr>
            <p:ph type="ftr" sz="quarter" idx="11"/>
          </p:nvPr>
        </p:nvSpPr>
        <p:spPr>
          <a:xfrm>
            <a:off x="457200" y="6480969"/>
            <a:ext cx="4260056" cy="301752"/>
          </a:xfrm>
        </p:spPr>
        <p:txBody>
          <a:bodyPr/>
          <a:lstStyle/>
          <a:p>
            <a:pPr algn="r" rtl="0"/>
            <a:endParaRPr lang="en-GB" sz="1000" kern="1200">
              <a:solidFill>
                <a:prstClr val="white"/>
              </a:solidFill>
              <a:latin typeface="Century Gothic"/>
              <a:ea typeface="+mn-ea"/>
              <a:cs typeface="+mn-cs"/>
            </a:endParaRPr>
          </a:p>
        </p:txBody>
      </p:sp>
      <p:sp>
        <p:nvSpPr>
          <p:cNvPr id="7" name="Slide Number Placeholder 6"/>
          <p:cNvSpPr>
            <a:spLocks noGrp="1"/>
          </p:cNvSpPr>
          <p:nvPr>
            <p:ph type="sldNum" sz="quarter" idx="12"/>
          </p:nvPr>
        </p:nvSpPr>
        <p:spPr>
          <a:xfrm>
            <a:off x="7589520" y="6480969"/>
            <a:ext cx="502920" cy="301752"/>
          </a:xfrm>
        </p:spPr>
        <p:txBody>
          <a:bodyPr/>
          <a:lstStyle/>
          <a:p>
            <a:pPr algn="ctr" rtl="0"/>
            <a:fld id="{D24DD667-6001-4D44-88FC-121428A89A50}" type="slidenum">
              <a:rPr lang="en-GB" sz="1200" kern="1200">
                <a:solidFill>
                  <a:prstClr val="white"/>
                </a:solidFill>
                <a:latin typeface="Century Gothic"/>
                <a:ea typeface="+mn-ea"/>
                <a:cs typeface="+mn-cs"/>
              </a:rPr>
              <a:pPr algn="ctr" rtl="0"/>
              <a:t>‹#›</a:t>
            </a:fld>
            <a:endParaRPr lang="en-GB" sz="1200" kern="1200">
              <a:solidFill>
                <a:prstClr val="white"/>
              </a:solidFill>
              <a:latin typeface="Century Gothic"/>
              <a:ea typeface="+mn-ea"/>
              <a:cs typeface="+mn-cs"/>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pPr algn="l" rtl="0"/>
            <a:fld id="{C689F988-C7B5-4A1F-800C-51314E900046}" type="datetimeFigureOut">
              <a:rPr lang="en-US" sz="1000" kern="1200">
                <a:solidFill>
                  <a:prstClr val="white"/>
                </a:solidFill>
                <a:latin typeface="Century Gothic"/>
                <a:ea typeface="+mn-ea"/>
                <a:cs typeface="+mn-cs"/>
              </a:rPr>
              <a:pPr algn="l" rtl="0"/>
              <a:t>12/4/2012</a:t>
            </a:fld>
            <a:endParaRPr lang="en-GB" sz="1000" kern="1200">
              <a:solidFill>
                <a:prstClr val="white"/>
              </a:solidFill>
              <a:latin typeface="Century Gothic"/>
              <a:ea typeface="+mn-ea"/>
              <a:cs typeface="+mn-cs"/>
            </a:endParaRPr>
          </a:p>
        </p:txBody>
      </p:sp>
      <p:sp>
        <p:nvSpPr>
          <p:cNvPr id="8" name="Footer Placeholder 7"/>
          <p:cNvSpPr>
            <a:spLocks noGrp="1"/>
          </p:cNvSpPr>
          <p:nvPr>
            <p:ph type="ftr" sz="quarter" idx="11"/>
          </p:nvPr>
        </p:nvSpPr>
        <p:spPr>
          <a:xfrm>
            <a:off x="457200" y="6480969"/>
            <a:ext cx="4261104" cy="301752"/>
          </a:xfrm>
        </p:spPr>
        <p:txBody>
          <a:bodyPr/>
          <a:lstStyle/>
          <a:p>
            <a:pPr algn="r" rtl="0"/>
            <a:endParaRPr lang="en-GB" sz="1000" kern="1200">
              <a:solidFill>
                <a:prstClr val="white"/>
              </a:solidFill>
              <a:latin typeface="Century Gothic"/>
              <a:ea typeface="+mn-ea"/>
              <a:cs typeface="+mn-cs"/>
            </a:endParaRPr>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pPr rtl="0"/>
            <a:fld id="{D24DD667-6001-4D44-88FC-121428A89A50}" type="slidenum">
              <a:rPr lang="en-GB" sz="1200" kern="1200" smtClean="0">
                <a:solidFill>
                  <a:prstClr val="white"/>
                </a:solidFill>
                <a:latin typeface="Century Gothic"/>
                <a:ea typeface="+mn-ea"/>
                <a:cs typeface="+mn-cs"/>
              </a:rPr>
              <a:pPr rtl="0"/>
              <a:t>‹#›</a:t>
            </a:fld>
            <a:endParaRPr lang="en-GB" sz="1200" kern="1200">
              <a:solidFill>
                <a:prstClr val="white"/>
              </a:solidFill>
              <a:latin typeface="Century Gothic"/>
              <a:ea typeface="+mn-ea"/>
              <a:cs typeface="+mn-cs"/>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lgn="l" rtl="0"/>
            <a:fld id="{C689F988-C7B5-4A1F-800C-51314E900046}" type="datetimeFigureOut">
              <a:rPr lang="en-US" sz="1000" kern="1200">
                <a:solidFill>
                  <a:prstClr val="white"/>
                </a:solidFill>
                <a:latin typeface="Century Gothic"/>
                <a:ea typeface="+mn-ea"/>
                <a:cs typeface="+mn-cs"/>
              </a:rPr>
              <a:pPr algn="l" rtl="0"/>
              <a:t>12/4/2012</a:t>
            </a:fld>
            <a:endParaRPr lang="en-GB" sz="1000" kern="1200">
              <a:solidFill>
                <a:prstClr val="white"/>
              </a:solidFill>
              <a:latin typeface="Century Gothic"/>
              <a:ea typeface="+mn-ea"/>
              <a:cs typeface="+mn-cs"/>
            </a:endParaRPr>
          </a:p>
        </p:txBody>
      </p:sp>
      <p:sp>
        <p:nvSpPr>
          <p:cNvPr id="4" name="Footer Placeholder 3"/>
          <p:cNvSpPr>
            <a:spLocks noGrp="1"/>
          </p:cNvSpPr>
          <p:nvPr>
            <p:ph type="ftr" sz="quarter" idx="11"/>
          </p:nvPr>
        </p:nvSpPr>
        <p:spPr/>
        <p:txBody>
          <a:bodyPr/>
          <a:lstStyle/>
          <a:p>
            <a:pPr algn="r" rtl="0"/>
            <a:endParaRPr lang="en-GB" sz="1000" kern="1200">
              <a:solidFill>
                <a:prstClr val="white"/>
              </a:solidFill>
              <a:latin typeface="Century Gothic"/>
              <a:ea typeface="+mn-ea"/>
              <a:cs typeface="+mn-cs"/>
            </a:endParaRPr>
          </a:p>
        </p:txBody>
      </p:sp>
      <p:sp>
        <p:nvSpPr>
          <p:cNvPr id="5" name="Slide Number Placeholder 4"/>
          <p:cNvSpPr>
            <a:spLocks noGrp="1"/>
          </p:cNvSpPr>
          <p:nvPr>
            <p:ph type="sldNum" sz="quarter" idx="12"/>
          </p:nvPr>
        </p:nvSpPr>
        <p:spPr/>
        <p:txBody>
          <a:bodyPr/>
          <a:lstStyle/>
          <a:p>
            <a:pPr algn="ctr" rtl="0"/>
            <a:fld id="{D24DD667-6001-4D44-88FC-121428A89A50}" type="slidenum">
              <a:rPr lang="en-GB" sz="1200" kern="1200">
                <a:solidFill>
                  <a:prstClr val="white"/>
                </a:solidFill>
                <a:latin typeface="Century Gothic"/>
                <a:ea typeface="+mn-ea"/>
                <a:cs typeface="+mn-cs"/>
              </a:rPr>
              <a:pPr algn="ctr" rtl="0"/>
              <a:t>‹#›</a:t>
            </a:fld>
            <a:endParaRPr lang="en-GB" sz="1200" kern="1200">
              <a:solidFill>
                <a:prstClr val="white"/>
              </a:solidFill>
              <a:latin typeface="Century Gothic"/>
              <a:ea typeface="+mn-ea"/>
              <a:cs typeface="+mn-cs"/>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pPr algn="l" rtl="0"/>
            <a:fld id="{C689F988-C7B5-4A1F-800C-51314E900046}" type="datetimeFigureOut">
              <a:rPr lang="en-US" sz="1000" kern="1200">
                <a:solidFill>
                  <a:prstClr val="white"/>
                </a:solidFill>
                <a:latin typeface="Century Gothic"/>
                <a:ea typeface="+mn-ea"/>
                <a:cs typeface="+mn-cs"/>
              </a:rPr>
              <a:pPr algn="l" rtl="0"/>
              <a:t>12/4/2012</a:t>
            </a:fld>
            <a:endParaRPr lang="en-GB" sz="1000" kern="1200">
              <a:solidFill>
                <a:prstClr val="white"/>
              </a:solidFill>
              <a:latin typeface="Century Gothic"/>
              <a:ea typeface="+mn-ea"/>
              <a:cs typeface="+mn-cs"/>
            </a:endParaRPr>
          </a:p>
        </p:txBody>
      </p:sp>
      <p:sp>
        <p:nvSpPr>
          <p:cNvPr id="3" name="Footer Placeholder 2"/>
          <p:cNvSpPr>
            <a:spLocks noGrp="1"/>
          </p:cNvSpPr>
          <p:nvPr>
            <p:ph type="ftr" sz="quarter" idx="11"/>
          </p:nvPr>
        </p:nvSpPr>
        <p:spPr>
          <a:xfrm>
            <a:off x="457200" y="6481890"/>
            <a:ext cx="4260056" cy="300831"/>
          </a:xfrm>
        </p:spPr>
        <p:txBody>
          <a:bodyPr/>
          <a:lstStyle/>
          <a:p>
            <a:pPr algn="r" rtl="0"/>
            <a:endParaRPr lang="en-GB" sz="1000" kern="1200">
              <a:solidFill>
                <a:prstClr val="white"/>
              </a:solidFill>
              <a:latin typeface="Century Gothic"/>
              <a:ea typeface="+mn-ea"/>
              <a:cs typeface="+mn-cs"/>
            </a:endParaRPr>
          </a:p>
        </p:txBody>
      </p:sp>
      <p:sp>
        <p:nvSpPr>
          <p:cNvPr id="4" name="Slide Number Placeholder 3"/>
          <p:cNvSpPr>
            <a:spLocks noGrp="1"/>
          </p:cNvSpPr>
          <p:nvPr>
            <p:ph type="sldNum" sz="quarter" idx="12"/>
          </p:nvPr>
        </p:nvSpPr>
        <p:spPr>
          <a:xfrm>
            <a:off x="7589520" y="6480969"/>
            <a:ext cx="502920" cy="301752"/>
          </a:xfrm>
        </p:spPr>
        <p:txBody>
          <a:bodyPr/>
          <a:lstStyle/>
          <a:p>
            <a:pPr algn="ctr" rtl="0"/>
            <a:fld id="{D24DD667-6001-4D44-88FC-121428A89A50}" type="slidenum">
              <a:rPr lang="en-GB" sz="1200" kern="1200">
                <a:solidFill>
                  <a:prstClr val="white"/>
                </a:solidFill>
                <a:latin typeface="Century Gothic"/>
                <a:ea typeface="+mn-ea"/>
                <a:cs typeface="+mn-cs"/>
              </a:rPr>
              <a:pPr algn="ctr" rtl="0"/>
              <a:t>‹#›</a:t>
            </a:fld>
            <a:endParaRPr lang="en-GB" sz="1200" kern="1200">
              <a:solidFill>
                <a:prstClr val="white"/>
              </a:solidFill>
              <a:latin typeface="Century Gothic"/>
              <a:ea typeface="+mn-ea"/>
              <a:cs typeface="+mn-cs"/>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pPr algn="l" rtl="0"/>
            <a:fld id="{C689F988-C7B5-4A1F-800C-51314E900046}" type="datetimeFigureOut">
              <a:rPr lang="en-US" kern="1200" smtClean="0">
                <a:solidFill>
                  <a:prstClr val="white"/>
                </a:solidFill>
                <a:latin typeface="Century Gothic"/>
                <a:ea typeface="+mn-ea"/>
                <a:cs typeface="+mn-cs"/>
              </a:rPr>
              <a:pPr algn="l" rtl="0"/>
              <a:t>12/4/2012</a:t>
            </a:fld>
            <a:endParaRPr lang="en-GB" kern="1200">
              <a:solidFill>
                <a:prstClr val="white"/>
              </a:solidFill>
              <a:latin typeface="Century Gothic"/>
              <a:ea typeface="+mn-ea"/>
              <a:cs typeface="+mn-cs"/>
            </a:endParaRPr>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pPr algn="r" rtl="0"/>
            <a:endParaRPr lang="en-GB" kern="1200">
              <a:solidFill>
                <a:prstClr val="white"/>
              </a:solidFill>
              <a:latin typeface="Century Gothic"/>
              <a:ea typeface="+mn-ea"/>
              <a:cs typeface="+mn-cs"/>
            </a:endParaRPr>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pPr algn="ctr" rtl="0"/>
            <a:fld id="{D24DD667-6001-4D44-88FC-121428A89A50}" type="slidenum">
              <a:rPr lang="en-GB" kern="1200" smtClean="0">
                <a:solidFill>
                  <a:prstClr val="white"/>
                </a:solidFill>
                <a:latin typeface="Century Gothic"/>
                <a:ea typeface="+mn-ea"/>
                <a:cs typeface="+mn-cs"/>
              </a:rPr>
              <a:pPr algn="ctr" rtl="0"/>
              <a:t>‹#›</a:t>
            </a:fld>
            <a:endParaRPr lang="en-GB" kern="1200">
              <a:solidFill>
                <a:prstClr val="white"/>
              </a:solidFill>
              <a:latin typeface="Century Gothic"/>
              <a:ea typeface="+mn-ea"/>
              <a:cs typeface="+mn-cs"/>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pPr algn="l" rtl="0"/>
            <a:fld id="{C689F988-C7B5-4A1F-800C-51314E900046}" type="datetimeFigureOut">
              <a:rPr lang="en-US" kern="1200" smtClean="0">
                <a:solidFill>
                  <a:prstClr val="white"/>
                </a:solidFill>
                <a:latin typeface="Century Gothic"/>
                <a:ea typeface="+mn-ea"/>
                <a:cs typeface="+mn-cs"/>
              </a:rPr>
              <a:pPr algn="l" rtl="0"/>
              <a:t>12/4/2012</a:t>
            </a:fld>
            <a:endParaRPr lang="en-GB" kern="1200">
              <a:solidFill>
                <a:prstClr val="white"/>
              </a:solidFill>
              <a:latin typeface="Century Gothic"/>
              <a:ea typeface="+mn-ea"/>
              <a:cs typeface="+mn-cs"/>
            </a:endParaRPr>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pPr algn="r" rtl="0"/>
            <a:endParaRPr lang="en-GB" kern="1200">
              <a:solidFill>
                <a:prstClr val="white"/>
              </a:solidFill>
              <a:latin typeface="Century Gothic"/>
              <a:ea typeface="+mn-ea"/>
              <a:cs typeface="+mn-cs"/>
            </a:endParaRPr>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pPr rtl="0"/>
            <a:fld id="{D24DD667-6001-4D44-88FC-121428A89A50}" type="slidenum">
              <a:rPr lang="en-GB" kern="1200" smtClean="0">
                <a:solidFill>
                  <a:prstClr val="white"/>
                </a:solidFill>
                <a:latin typeface="Century Gothic"/>
                <a:ea typeface="+mn-ea"/>
                <a:cs typeface="+mn-cs"/>
              </a:rPr>
              <a:pPr rtl="0"/>
              <a:t>‹#›</a:t>
            </a:fld>
            <a:endParaRPr lang="en-GB" kern="1200">
              <a:solidFill>
                <a:prstClr val="white"/>
              </a:solidFill>
              <a:latin typeface="Century Gothic"/>
              <a:ea typeface="+mn-ea"/>
              <a:cs typeface="+mn-cs"/>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lgn="l" rtl="0"/>
            <a:fld id="{C689F988-C7B5-4A1F-800C-51314E900046}" type="datetimeFigureOut">
              <a:rPr lang="en-US" sz="1000" kern="1200">
                <a:solidFill>
                  <a:prstClr val="white"/>
                </a:solidFill>
                <a:latin typeface="Century Gothic"/>
                <a:ea typeface="+mn-ea"/>
                <a:cs typeface="+mn-cs"/>
              </a:rPr>
              <a:pPr algn="l" rtl="0"/>
              <a:t>12/4/2012</a:t>
            </a:fld>
            <a:endParaRPr lang="en-GB" sz="1000" kern="1200">
              <a:solidFill>
                <a:prstClr val="whit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000" kern="1200">
              <a:solidFill>
                <a:prstClr val="white"/>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ctr" rtl="0"/>
            <a:fld id="{D24DD667-6001-4D44-88FC-121428A89A50}" type="slidenum">
              <a:rPr lang="en-GB" sz="1200" kern="1200">
                <a:solidFill>
                  <a:prstClr val="white"/>
                </a:solidFill>
                <a:latin typeface="Century Gothic"/>
                <a:ea typeface="+mn-ea"/>
                <a:cs typeface="+mn-cs"/>
              </a:rPr>
              <a:pPr algn="ctr" rtl="0"/>
              <a:t>‹#›</a:t>
            </a:fld>
            <a:endParaRPr lang="en-GB" sz="1200" kern="1200">
              <a:solidFill>
                <a:prstClr val="white"/>
              </a:solidFill>
              <a:latin typeface="Century Gothic"/>
              <a:ea typeface="+mn-ea"/>
              <a:cs typeface="+mn-cs"/>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lgn="l" rtl="0"/>
            <a:fld id="{C689F988-C7B5-4A1F-800C-51314E900046}" type="datetimeFigureOut">
              <a:rPr lang="en-US" sz="1000" kern="1200">
                <a:solidFill>
                  <a:prstClr val="white"/>
                </a:solidFill>
                <a:latin typeface="Century Gothic"/>
                <a:ea typeface="+mn-ea"/>
                <a:cs typeface="+mn-cs"/>
              </a:rPr>
              <a:pPr algn="l" rtl="0"/>
              <a:t>12/4/2012</a:t>
            </a:fld>
            <a:endParaRPr lang="en-GB" sz="1000" kern="1200">
              <a:solidFill>
                <a:prstClr val="whit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000" kern="1200">
              <a:solidFill>
                <a:prstClr val="white"/>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ctr" rtl="0"/>
            <a:fld id="{D24DD667-6001-4D44-88FC-121428A89A50}" type="slidenum">
              <a:rPr lang="en-GB" sz="1200" kern="1200">
                <a:solidFill>
                  <a:prstClr val="white"/>
                </a:solidFill>
                <a:latin typeface="Century Gothic"/>
                <a:ea typeface="+mn-ea"/>
                <a:cs typeface="+mn-cs"/>
              </a:rPr>
              <a:pPr algn="ctr" rtl="0"/>
              <a:t>‹#›</a:t>
            </a:fld>
            <a:endParaRPr lang="en-GB" sz="1200" kern="1200">
              <a:solidFill>
                <a:prstClr val="white"/>
              </a:solidFill>
              <a:latin typeface="Century Gothic"/>
              <a:ea typeface="+mn-ea"/>
              <a:cs typeface="+mn-cs"/>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a:endParaRPr lang="en-US" kern="1200">
              <a:solidFill>
                <a:prstClr val="white"/>
              </a:solidFill>
              <a:latin typeface="Lucida Sans Unicode"/>
              <a:ea typeface="+mn-ea"/>
              <a:cs typeface="+mn-cs"/>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a:endParaRPr lang="en-US" kern="1200">
                <a:solidFill>
                  <a:prstClr val="black"/>
                </a:solidFill>
                <a:latin typeface="Lucida Sans Unicode"/>
                <a:ea typeface="+mn-ea"/>
                <a:cs typeface="+mn-cs"/>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a:endParaRPr lang="en-US" kern="1200">
                <a:solidFill>
                  <a:prstClr val="black"/>
                </a:solidFill>
                <a:latin typeface="Lucida Sans Unicode"/>
                <a:ea typeface="+mn-ea"/>
                <a:cs typeface="+mn-cs"/>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a:endParaRPr lang="en-US" kern="1200">
                <a:solidFill>
                  <a:prstClr val="white"/>
                </a:solidFill>
                <a:latin typeface="Lucida Sans Unicode"/>
                <a:ea typeface="+mn-ea"/>
                <a:cs typeface="+mn-cs"/>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pPr algn="l" rtl="0"/>
            <a:fld id="{C8CBF6E7-7950-4C0F-A6DC-2F67D59A2B69}" type="datetimeFigureOut">
              <a:rPr lang="en-US" sz="1000" kern="1200" smtClean="0">
                <a:latin typeface="Lucida Sans Unicode"/>
                <a:ea typeface="+mn-ea"/>
                <a:cs typeface="+mn-cs"/>
              </a:rPr>
              <a:pPr algn="l" rtl="0"/>
              <a:t>12/4/2012</a:t>
            </a:fld>
            <a:endParaRPr lang="en-GB" sz="1000" kern="1200">
              <a:latin typeface="Lucida Sans Unicode"/>
              <a:ea typeface="+mn-ea"/>
              <a:cs typeface="+mn-cs"/>
            </a:endParaRP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pPr algn="r" rtl="0"/>
            <a:endParaRPr lang="en-GB" sz="1000" kern="1200">
              <a:solidFill>
                <a:srgbClr val="2DA2BF">
                  <a:tint val="20000"/>
                </a:srgbClr>
              </a:solidFill>
              <a:latin typeface="Lucida Sans Unicode"/>
              <a:ea typeface="+mn-ea"/>
              <a:cs typeface="+mn-cs"/>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pPr algn="r" rtl="0"/>
            <a:fld id="{5FB7B30E-79F3-4F81-9DB6-4D7D785AD761}" type="slidenum">
              <a:rPr lang="en-GB" sz="1000" kern="1200" smtClean="0">
                <a:latin typeface="Lucida Sans Unicode"/>
                <a:ea typeface="+mn-ea"/>
                <a:cs typeface="+mn-cs"/>
              </a:rPr>
              <a:pPr algn="r" rtl="0"/>
              <a:t>‹#›</a:t>
            </a:fld>
            <a:endParaRPr lang="en-GB" sz="1000" kern="1200">
              <a:latin typeface="Lucida Sans Unicode"/>
              <a:ea typeface="+mn-ea"/>
              <a:cs typeface="+mn-cs"/>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lgn="l" rtl="0"/>
            <a:fld id="{C8CBF6E7-7950-4C0F-A6DC-2F67D59A2B69}" type="datetimeFigureOut">
              <a:rPr lang="en-US" sz="1000" kern="1200">
                <a:solidFill>
                  <a:prstClr val="black"/>
                </a:solidFill>
                <a:latin typeface="Lucida Sans Unicode"/>
                <a:ea typeface="+mn-ea"/>
                <a:cs typeface="+mn-cs"/>
              </a:rPr>
              <a:pPr algn="l" rtl="0"/>
              <a:t>12/4/2012</a:t>
            </a:fld>
            <a:endParaRPr lang="en-GB" sz="1000" kern="1200">
              <a:solidFill>
                <a:prstClr val="black"/>
              </a:solidFill>
              <a:latin typeface="Lucida Sans Unicode"/>
              <a:ea typeface="+mn-ea"/>
              <a:cs typeface="+mn-cs"/>
            </a:endParaRPr>
          </a:p>
        </p:txBody>
      </p:sp>
      <p:sp>
        <p:nvSpPr>
          <p:cNvPr id="5" name="Footer Placeholder 4"/>
          <p:cNvSpPr>
            <a:spLocks noGrp="1"/>
          </p:cNvSpPr>
          <p:nvPr>
            <p:ph type="ftr" sz="quarter" idx="11"/>
          </p:nvPr>
        </p:nvSpPr>
        <p:spPr/>
        <p:txBody>
          <a:bodyPr/>
          <a:lstStyle>
            <a:extLst/>
          </a:lstStyle>
          <a:p>
            <a:pPr algn="r" rtl="0"/>
            <a:endParaRPr lang="en-GB" sz="1000" kern="1200">
              <a:solidFill>
                <a:prstClr val="black"/>
              </a:solidFill>
              <a:latin typeface="Lucida Sans Unicode"/>
              <a:ea typeface="+mn-ea"/>
              <a:cs typeface="+mn-cs"/>
            </a:endParaRPr>
          </a:p>
        </p:txBody>
      </p:sp>
      <p:sp>
        <p:nvSpPr>
          <p:cNvPr id="6" name="Slide Number Placeholder 5"/>
          <p:cNvSpPr>
            <a:spLocks noGrp="1"/>
          </p:cNvSpPr>
          <p:nvPr>
            <p:ph type="sldNum" sz="quarter" idx="12"/>
          </p:nvPr>
        </p:nvSpPr>
        <p:spPr/>
        <p:txBody>
          <a:bodyPr/>
          <a:lstStyle>
            <a:extLst/>
          </a:lstStyle>
          <a:p>
            <a:pPr algn="r" rtl="0"/>
            <a:fld id="{5FB7B30E-79F3-4F81-9DB6-4D7D785AD761}" type="slidenum">
              <a:rPr lang="en-GB" sz="1000" kern="1200">
                <a:solidFill>
                  <a:prstClr val="black"/>
                </a:solidFill>
                <a:latin typeface="Lucida Sans Unicode"/>
                <a:ea typeface="+mn-ea"/>
                <a:cs typeface="+mn-cs"/>
              </a:rPr>
              <a:pPr algn="r" rtl="0"/>
              <a:t>‹#›</a:t>
            </a:fld>
            <a:endParaRPr lang="en-GB" sz="1000" kern="1200">
              <a:solidFill>
                <a:prstClr val="black"/>
              </a:solidFill>
              <a:latin typeface="Lucida Sans Unicode"/>
              <a:ea typeface="+mn-ea"/>
              <a:cs typeface="+mn-cs"/>
            </a:endParaRP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pPr algn="l" rtl="0"/>
            <a:fld id="{C8CBF6E7-7950-4C0F-A6DC-2F67D59A2B69}" type="datetimeFigureOut">
              <a:rPr lang="en-US" sz="1000" kern="1200">
                <a:solidFill>
                  <a:prstClr val="white"/>
                </a:solidFill>
                <a:latin typeface="Lucida Sans Unicode"/>
                <a:ea typeface="+mn-ea"/>
                <a:cs typeface="+mn-cs"/>
              </a:rPr>
              <a:pPr algn="l" rtl="0"/>
              <a:t>12/4/2012</a:t>
            </a:fld>
            <a:endParaRPr lang="en-GB" sz="1000" kern="1200">
              <a:solidFill>
                <a:prstClr val="white"/>
              </a:solidFill>
              <a:latin typeface="Lucida Sans Unicode"/>
              <a:ea typeface="+mn-ea"/>
              <a:cs typeface="+mn-cs"/>
            </a:endParaRPr>
          </a:p>
        </p:txBody>
      </p:sp>
      <p:sp>
        <p:nvSpPr>
          <p:cNvPr id="5" name="Footer Placeholder 4"/>
          <p:cNvSpPr>
            <a:spLocks noGrp="1"/>
          </p:cNvSpPr>
          <p:nvPr>
            <p:ph type="ftr" sz="quarter" idx="11"/>
          </p:nvPr>
        </p:nvSpPr>
        <p:spPr/>
        <p:txBody>
          <a:bodyPr/>
          <a:lstStyle>
            <a:extLst/>
          </a:lstStyle>
          <a:p>
            <a:pPr algn="r" rtl="0"/>
            <a:endParaRPr lang="en-GB" sz="1000" kern="1200">
              <a:solidFill>
                <a:prstClr val="white"/>
              </a:solidFill>
              <a:latin typeface="Lucida Sans Unicode"/>
              <a:ea typeface="+mn-ea"/>
              <a:cs typeface="+mn-cs"/>
            </a:endParaRPr>
          </a:p>
        </p:txBody>
      </p:sp>
      <p:sp>
        <p:nvSpPr>
          <p:cNvPr id="6" name="Slide Number Placeholder 5"/>
          <p:cNvSpPr>
            <a:spLocks noGrp="1"/>
          </p:cNvSpPr>
          <p:nvPr>
            <p:ph type="sldNum" sz="quarter" idx="12"/>
          </p:nvPr>
        </p:nvSpPr>
        <p:spPr/>
        <p:txBody>
          <a:bodyPr/>
          <a:lstStyle>
            <a:extLst/>
          </a:lstStyle>
          <a:p>
            <a:pPr algn="r" rtl="0"/>
            <a:fld id="{5FB7B30E-79F3-4F81-9DB6-4D7D785AD761}" type="slidenum">
              <a:rPr lang="en-GB" sz="1000" kern="1200">
                <a:solidFill>
                  <a:prstClr val="white"/>
                </a:solidFill>
                <a:latin typeface="Lucida Sans Unicode"/>
                <a:ea typeface="+mn-ea"/>
                <a:cs typeface="+mn-cs"/>
              </a:rPr>
              <a:pPr algn="r" rtl="0"/>
              <a:t>‹#›</a:t>
            </a:fld>
            <a:endParaRPr lang="en-GB" sz="1000" kern="1200">
              <a:solidFill>
                <a:prstClr val="white"/>
              </a:solidFill>
              <a:latin typeface="Lucida Sans Unicode"/>
              <a:ea typeface="+mn-ea"/>
              <a:cs typeface="+mn-cs"/>
            </a:endParaRP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rtl="0"/>
            <a:endParaRPr lang="en-US" kern="1200">
              <a:solidFill>
                <a:prstClr val="white"/>
              </a:solidFill>
              <a:latin typeface="Lucida Sans Unicode"/>
              <a:ea typeface="+mn-ea"/>
              <a:cs typeface="+mn-cs"/>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rtl="0"/>
            <a:endParaRPr lang="en-US" kern="1200">
              <a:solidFill>
                <a:prstClr val="white"/>
              </a:solidFill>
              <a:latin typeface="Lucida Sans Unicode"/>
              <a:ea typeface="+mn-ea"/>
              <a:cs typeface="+mn-cs"/>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pPr algn="l" rtl="0"/>
            <a:fld id="{C8CBF6E7-7950-4C0F-A6DC-2F67D59A2B69}" type="datetimeFigureOut">
              <a:rPr lang="en-US" sz="1000" kern="1200">
                <a:solidFill>
                  <a:prstClr val="white"/>
                </a:solidFill>
                <a:latin typeface="Lucida Sans Unicode"/>
                <a:ea typeface="+mn-ea"/>
                <a:cs typeface="+mn-cs"/>
              </a:rPr>
              <a:pPr algn="l" rtl="0"/>
              <a:t>12/4/2012</a:t>
            </a:fld>
            <a:endParaRPr lang="en-GB" sz="1000" kern="1200">
              <a:solidFill>
                <a:prstClr val="white"/>
              </a:solidFill>
              <a:latin typeface="Lucida Sans Unicode"/>
              <a:ea typeface="+mn-ea"/>
              <a:cs typeface="+mn-cs"/>
            </a:endParaRPr>
          </a:p>
        </p:txBody>
      </p:sp>
      <p:sp>
        <p:nvSpPr>
          <p:cNvPr id="6" name="Footer Placeholder 5"/>
          <p:cNvSpPr>
            <a:spLocks noGrp="1"/>
          </p:cNvSpPr>
          <p:nvPr>
            <p:ph type="ftr" sz="quarter" idx="11"/>
          </p:nvPr>
        </p:nvSpPr>
        <p:spPr/>
        <p:txBody>
          <a:bodyPr/>
          <a:lstStyle>
            <a:extLst/>
          </a:lstStyle>
          <a:p>
            <a:pPr algn="r" rtl="0"/>
            <a:endParaRPr lang="en-GB" sz="1000" kern="1200">
              <a:solidFill>
                <a:prstClr val="white"/>
              </a:solidFill>
              <a:latin typeface="Lucida Sans Unicode"/>
              <a:ea typeface="+mn-ea"/>
              <a:cs typeface="+mn-cs"/>
            </a:endParaRPr>
          </a:p>
        </p:txBody>
      </p:sp>
      <p:sp>
        <p:nvSpPr>
          <p:cNvPr id="7" name="Slide Number Placeholder 6"/>
          <p:cNvSpPr>
            <a:spLocks noGrp="1"/>
          </p:cNvSpPr>
          <p:nvPr>
            <p:ph type="sldNum" sz="quarter" idx="12"/>
          </p:nvPr>
        </p:nvSpPr>
        <p:spPr/>
        <p:txBody>
          <a:bodyPr/>
          <a:lstStyle>
            <a:extLst/>
          </a:lstStyle>
          <a:p>
            <a:pPr algn="r" rtl="0"/>
            <a:fld id="{5FB7B30E-79F3-4F81-9DB6-4D7D785AD761}" type="slidenum">
              <a:rPr lang="en-GB" sz="1000" kern="1200">
                <a:solidFill>
                  <a:prstClr val="white"/>
                </a:solidFill>
                <a:latin typeface="Lucida Sans Unicode"/>
                <a:ea typeface="+mn-ea"/>
                <a:cs typeface="+mn-cs"/>
              </a:rPr>
              <a:pPr algn="r" rtl="0"/>
              <a:t>‹#›</a:t>
            </a:fld>
            <a:endParaRPr lang="en-GB" sz="1000" kern="1200">
              <a:solidFill>
                <a:prstClr val="white"/>
              </a:solidFill>
              <a:latin typeface="Lucida Sans Unicode"/>
              <a:ea typeface="+mn-ea"/>
              <a:cs typeface="+mn-cs"/>
            </a:endParaRP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pPr algn="l" rtl="0"/>
            <a:fld id="{C8CBF6E7-7950-4C0F-A6DC-2F67D59A2B69}" type="datetimeFigureOut">
              <a:rPr lang="en-US" sz="1000" kern="1200">
                <a:solidFill>
                  <a:prstClr val="black"/>
                </a:solidFill>
                <a:latin typeface="Lucida Sans Unicode"/>
                <a:ea typeface="+mn-ea"/>
                <a:cs typeface="+mn-cs"/>
              </a:rPr>
              <a:pPr algn="l" rtl="0"/>
              <a:t>12/4/2012</a:t>
            </a:fld>
            <a:endParaRPr lang="en-GB" sz="1000" kern="1200">
              <a:solidFill>
                <a:prstClr val="black"/>
              </a:solidFill>
              <a:latin typeface="Lucida Sans Unicode"/>
              <a:ea typeface="+mn-ea"/>
              <a:cs typeface="+mn-cs"/>
            </a:endParaRPr>
          </a:p>
        </p:txBody>
      </p:sp>
      <p:sp>
        <p:nvSpPr>
          <p:cNvPr id="8" name="Footer Placeholder 7"/>
          <p:cNvSpPr>
            <a:spLocks noGrp="1"/>
          </p:cNvSpPr>
          <p:nvPr>
            <p:ph type="ftr" sz="quarter" idx="11"/>
          </p:nvPr>
        </p:nvSpPr>
        <p:spPr/>
        <p:txBody>
          <a:bodyPr/>
          <a:lstStyle>
            <a:extLst/>
          </a:lstStyle>
          <a:p>
            <a:pPr algn="r" rtl="0"/>
            <a:endParaRPr lang="en-GB" sz="1000" kern="1200">
              <a:solidFill>
                <a:prstClr val="black"/>
              </a:solidFill>
              <a:latin typeface="Lucida Sans Unicode"/>
              <a:ea typeface="+mn-ea"/>
              <a:cs typeface="+mn-cs"/>
            </a:endParaRPr>
          </a:p>
        </p:txBody>
      </p:sp>
      <p:sp>
        <p:nvSpPr>
          <p:cNvPr id="9" name="Slide Number Placeholder 8"/>
          <p:cNvSpPr>
            <a:spLocks noGrp="1"/>
          </p:cNvSpPr>
          <p:nvPr>
            <p:ph type="sldNum" sz="quarter" idx="12"/>
          </p:nvPr>
        </p:nvSpPr>
        <p:spPr/>
        <p:txBody>
          <a:bodyPr/>
          <a:lstStyle>
            <a:extLst/>
          </a:lstStyle>
          <a:p>
            <a:pPr algn="r" rtl="0"/>
            <a:fld id="{5FB7B30E-79F3-4F81-9DB6-4D7D785AD761}" type="slidenum">
              <a:rPr lang="en-GB" sz="1000" kern="1200">
                <a:solidFill>
                  <a:prstClr val="black"/>
                </a:solidFill>
                <a:latin typeface="Lucida Sans Unicode"/>
                <a:ea typeface="+mn-ea"/>
                <a:cs typeface="+mn-cs"/>
              </a:rPr>
              <a:pPr algn="r" rtl="0"/>
              <a:t>‹#›</a:t>
            </a:fld>
            <a:endParaRPr lang="en-GB" sz="1000" kern="1200">
              <a:solidFill>
                <a:prstClr val="black"/>
              </a:solidFill>
              <a:latin typeface="Lucida Sans Unicode"/>
              <a:ea typeface="+mn-ea"/>
              <a:cs typeface="+mn-cs"/>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pPr algn="l" rtl="0"/>
            <a:fld id="{C8CBF6E7-7950-4C0F-A6DC-2F67D59A2B69}" type="datetimeFigureOut">
              <a:rPr lang="en-US" sz="1000" kern="1200">
                <a:solidFill>
                  <a:prstClr val="white"/>
                </a:solidFill>
                <a:latin typeface="Lucida Sans Unicode"/>
                <a:ea typeface="+mn-ea"/>
                <a:cs typeface="+mn-cs"/>
              </a:rPr>
              <a:pPr algn="l" rtl="0"/>
              <a:t>12/4/2012</a:t>
            </a:fld>
            <a:endParaRPr lang="en-GB" sz="1000" kern="1200">
              <a:solidFill>
                <a:prstClr val="white"/>
              </a:solidFill>
              <a:latin typeface="Lucida Sans Unicode"/>
              <a:ea typeface="+mn-ea"/>
              <a:cs typeface="+mn-cs"/>
            </a:endParaRPr>
          </a:p>
        </p:txBody>
      </p:sp>
      <p:sp>
        <p:nvSpPr>
          <p:cNvPr id="4" name="Footer Placeholder 3"/>
          <p:cNvSpPr>
            <a:spLocks noGrp="1"/>
          </p:cNvSpPr>
          <p:nvPr>
            <p:ph type="ftr" sz="quarter" idx="11"/>
          </p:nvPr>
        </p:nvSpPr>
        <p:spPr/>
        <p:txBody>
          <a:bodyPr/>
          <a:lstStyle>
            <a:extLst/>
          </a:lstStyle>
          <a:p>
            <a:pPr algn="r" rtl="0"/>
            <a:endParaRPr lang="en-GB" sz="1000" kern="1200">
              <a:solidFill>
                <a:prstClr val="white"/>
              </a:solidFill>
              <a:latin typeface="Lucida Sans Unicode"/>
              <a:ea typeface="+mn-ea"/>
              <a:cs typeface="+mn-cs"/>
            </a:endParaRPr>
          </a:p>
        </p:txBody>
      </p:sp>
      <p:sp>
        <p:nvSpPr>
          <p:cNvPr id="5" name="Slide Number Placeholder 4"/>
          <p:cNvSpPr>
            <a:spLocks noGrp="1"/>
          </p:cNvSpPr>
          <p:nvPr>
            <p:ph type="sldNum" sz="quarter" idx="12"/>
          </p:nvPr>
        </p:nvSpPr>
        <p:spPr/>
        <p:txBody>
          <a:bodyPr/>
          <a:lstStyle>
            <a:extLst/>
          </a:lstStyle>
          <a:p>
            <a:pPr algn="r" rtl="0"/>
            <a:fld id="{5FB7B30E-79F3-4F81-9DB6-4D7D785AD761}" type="slidenum">
              <a:rPr lang="en-GB" sz="1000" kern="1200">
                <a:solidFill>
                  <a:prstClr val="white"/>
                </a:solidFill>
                <a:latin typeface="Lucida Sans Unicode"/>
                <a:ea typeface="+mn-ea"/>
                <a:cs typeface="+mn-cs"/>
              </a:rPr>
              <a:pPr algn="r" rtl="0"/>
              <a:t>‹#›</a:t>
            </a:fld>
            <a:endParaRPr lang="en-GB" sz="1000" kern="1200">
              <a:solidFill>
                <a:prstClr val="white"/>
              </a:solidFill>
              <a:latin typeface="Lucida Sans Unicode"/>
              <a:ea typeface="+mn-ea"/>
              <a:cs typeface="+mn-cs"/>
            </a:endParaRP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pPr algn="l" rtl="0"/>
            <a:fld id="{C8CBF6E7-7950-4C0F-A6DC-2F67D59A2B69}" type="datetimeFigureOut">
              <a:rPr lang="en-US" sz="1000" kern="1200">
                <a:solidFill>
                  <a:prstClr val="black"/>
                </a:solidFill>
                <a:latin typeface="Lucida Sans Unicode"/>
                <a:ea typeface="+mn-ea"/>
                <a:cs typeface="+mn-cs"/>
              </a:rPr>
              <a:pPr algn="l" rtl="0"/>
              <a:t>12/4/2012</a:t>
            </a:fld>
            <a:endParaRPr lang="en-GB" sz="1000" kern="1200">
              <a:solidFill>
                <a:prstClr val="black"/>
              </a:solidFill>
              <a:latin typeface="Lucida Sans Unicode"/>
              <a:ea typeface="+mn-ea"/>
              <a:cs typeface="+mn-cs"/>
            </a:endParaRPr>
          </a:p>
        </p:txBody>
      </p:sp>
      <p:sp>
        <p:nvSpPr>
          <p:cNvPr id="3" name="Footer Placeholder 2"/>
          <p:cNvSpPr>
            <a:spLocks noGrp="1"/>
          </p:cNvSpPr>
          <p:nvPr>
            <p:ph type="ftr" sz="quarter" idx="11"/>
          </p:nvPr>
        </p:nvSpPr>
        <p:spPr/>
        <p:txBody>
          <a:bodyPr/>
          <a:lstStyle>
            <a:extLst/>
          </a:lstStyle>
          <a:p>
            <a:pPr algn="r" rtl="0"/>
            <a:endParaRPr lang="en-GB" sz="1000" kern="1200">
              <a:solidFill>
                <a:prstClr val="black"/>
              </a:solidFill>
              <a:latin typeface="Lucida Sans Unicode"/>
              <a:ea typeface="+mn-ea"/>
              <a:cs typeface="+mn-cs"/>
            </a:endParaRPr>
          </a:p>
        </p:txBody>
      </p:sp>
      <p:sp>
        <p:nvSpPr>
          <p:cNvPr id="4" name="Slide Number Placeholder 3"/>
          <p:cNvSpPr>
            <a:spLocks noGrp="1"/>
          </p:cNvSpPr>
          <p:nvPr>
            <p:ph type="sldNum" sz="quarter" idx="12"/>
          </p:nvPr>
        </p:nvSpPr>
        <p:spPr/>
        <p:txBody>
          <a:bodyPr/>
          <a:lstStyle>
            <a:extLst/>
          </a:lstStyle>
          <a:p>
            <a:pPr algn="r" rtl="0"/>
            <a:fld id="{5FB7B30E-79F3-4F81-9DB6-4D7D785AD761}" type="slidenum">
              <a:rPr lang="en-GB" sz="1000" kern="1200">
                <a:solidFill>
                  <a:prstClr val="black"/>
                </a:solidFill>
                <a:latin typeface="Lucida Sans Unicode"/>
                <a:ea typeface="+mn-ea"/>
                <a:cs typeface="+mn-cs"/>
              </a:rPr>
              <a:pPr algn="r" rtl="0"/>
              <a:t>‹#›</a:t>
            </a:fld>
            <a:endParaRPr lang="en-GB" sz="1000" kern="1200">
              <a:solidFill>
                <a:prstClr val="black"/>
              </a:solidFill>
              <a:latin typeface="Lucida Sans Unicode"/>
              <a:ea typeface="+mn-ea"/>
              <a:cs typeface="+mn-cs"/>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pPr algn="l" rtl="0"/>
            <a:fld id="{C8CBF6E7-7950-4C0F-A6DC-2F67D59A2B69}" type="datetimeFigureOut">
              <a:rPr lang="en-US" sz="1000" kern="1200">
                <a:solidFill>
                  <a:prstClr val="black"/>
                </a:solidFill>
                <a:latin typeface="Lucida Sans Unicode"/>
                <a:ea typeface="+mn-ea"/>
                <a:cs typeface="+mn-cs"/>
              </a:rPr>
              <a:pPr algn="l" rtl="0"/>
              <a:t>12/4/2012</a:t>
            </a:fld>
            <a:endParaRPr lang="en-GB" sz="1000" kern="1200">
              <a:solidFill>
                <a:prstClr val="black"/>
              </a:solidFill>
              <a:latin typeface="Lucida Sans Unicode"/>
              <a:ea typeface="+mn-ea"/>
              <a:cs typeface="+mn-cs"/>
            </a:endParaRPr>
          </a:p>
        </p:txBody>
      </p:sp>
      <p:sp>
        <p:nvSpPr>
          <p:cNvPr id="6" name="Footer Placeholder 5"/>
          <p:cNvSpPr>
            <a:spLocks noGrp="1"/>
          </p:cNvSpPr>
          <p:nvPr>
            <p:ph type="ftr" sz="quarter" idx="11"/>
          </p:nvPr>
        </p:nvSpPr>
        <p:spPr/>
        <p:txBody>
          <a:bodyPr/>
          <a:lstStyle>
            <a:extLst/>
          </a:lstStyle>
          <a:p>
            <a:pPr algn="r" rtl="0"/>
            <a:endParaRPr lang="en-GB" sz="1000" kern="1200">
              <a:solidFill>
                <a:prstClr val="black"/>
              </a:solidFill>
              <a:latin typeface="Lucida Sans Unicode"/>
              <a:ea typeface="+mn-ea"/>
              <a:cs typeface="+mn-cs"/>
            </a:endParaRPr>
          </a:p>
        </p:txBody>
      </p:sp>
      <p:sp>
        <p:nvSpPr>
          <p:cNvPr id="7" name="Slide Number Placeholder 6"/>
          <p:cNvSpPr>
            <a:spLocks noGrp="1"/>
          </p:cNvSpPr>
          <p:nvPr>
            <p:ph type="sldNum" sz="quarter" idx="12"/>
          </p:nvPr>
        </p:nvSpPr>
        <p:spPr/>
        <p:txBody>
          <a:bodyPr/>
          <a:lstStyle>
            <a:extLst/>
          </a:lstStyle>
          <a:p>
            <a:pPr algn="r" rtl="0"/>
            <a:fld id="{5FB7B30E-79F3-4F81-9DB6-4D7D785AD761}" type="slidenum">
              <a:rPr lang="en-GB" sz="1000" kern="1200">
                <a:solidFill>
                  <a:prstClr val="black"/>
                </a:solidFill>
                <a:latin typeface="Lucida Sans Unicode"/>
                <a:ea typeface="+mn-ea"/>
                <a:cs typeface="+mn-cs"/>
              </a:rPr>
              <a:pPr algn="r" rtl="0"/>
              <a:t>‹#›</a:t>
            </a:fld>
            <a:endParaRPr lang="en-GB" sz="1000" kern="1200">
              <a:solidFill>
                <a:prstClr val="black"/>
              </a:solidFill>
              <a:latin typeface="Lucida Sans Unicode"/>
              <a:ea typeface="+mn-ea"/>
              <a:cs typeface="+mn-cs"/>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pPr algn="l" rtl="0"/>
            <a:fld id="{C8CBF6E7-7950-4C0F-A6DC-2F67D59A2B69}" type="datetimeFigureOut">
              <a:rPr lang="en-US" sz="1000" kern="1200" smtClean="0">
                <a:solidFill>
                  <a:prstClr val="white"/>
                </a:solidFill>
                <a:latin typeface="Lucida Sans Unicode"/>
                <a:ea typeface="+mn-ea"/>
                <a:cs typeface="+mn-cs"/>
              </a:rPr>
              <a:pPr algn="l" rtl="0"/>
              <a:t>12/4/2012</a:t>
            </a:fld>
            <a:endParaRPr lang="en-GB" sz="1000" kern="1200">
              <a:solidFill>
                <a:prstClr val="white"/>
              </a:solidFill>
              <a:latin typeface="Lucida Sans Unicode"/>
              <a:ea typeface="+mn-ea"/>
              <a:cs typeface="+mn-cs"/>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lgn="r" rtl="0"/>
            <a:endParaRPr lang="en-GB" sz="1000" kern="1200">
              <a:solidFill>
                <a:prstClr val="white"/>
              </a:solidFill>
              <a:latin typeface="Lucida Sans Unicode"/>
              <a:ea typeface="+mn-ea"/>
              <a:cs typeface="+mn-cs"/>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pPr algn="r" rtl="0"/>
            <a:fld id="{5FB7B30E-79F3-4F81-9DB6-4D7D785AD761}" type="slidenum">
              <a:rPr lang="en-GB" sz="1000" kern="1200" smtClean="0">
                <a:solidFill>
                  <a:prstClr val="white"/>
                </a:solidFill>
                <a:latin typeface="Lucida Sans Unicode"/>
                <a:ea typeface="+mn-ea"/>
                <a:cs typeface="+mn-cs"/>
              </a:rPr>
              <a:pPr algn="r" rtl="0"/>
              <a:t>‹#›</a:t>
            </a:fld>
            <a:endParaRPr lang="en-GB" sz="1000" kern="1200">
              <a:solidFill>
                <a:prstClr val="white"/>
              </a:solidFill>
              <a:latin typeface="Lucida Sans Unicode"/>
              <a:ea typeface="+mn-ea"/>
              <a:cs typeface="+mn-cs"/>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a:endParaRPr lang="en-US" kern="1200">
              <a:solidFill>
                <a:prstClr val="white"/>
              </a:solidFill>
              <a:latin typeface="Lucida Sans Unicode"/>
              <a:ea typeface="+mn-ea"/>
              <a:cs typeface="+mn-cs"/>
            </a:endParaRPr>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a:endParaRPr lang="en-US" kern="1200">
              <a:solidFill>
                <a:prstClr val="white"/>
              </a:solidFill>
              <a:latin typeface="Lucida Sans Unicode"/>
              <a:ea typeface="+mn-ea"/>
              <a:cs typeface="+mn-cs"/>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a:endParaRPr lang="en-US" kern="1200">
              <a:solidFill>
                <a:prstClr val="white"/>
              </a:solidFill>
              <a:latin typeface="Lucida Sans Unicode"/>
              <a:ea typeface="+mn-ea"/>
              <a:cs typeface="+mn-cs"/>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rtl="0"/>
            <a:endParaRPr lang="en-US" kern="1200">
              <a:solidFill>
                <a:prstClr val="white"/>
              </a:solidFill>
              <a:latin typeface="Lucida Sans Unicode"/>
              <a:ea typeface="+mn-ea"/>
              <a:cs typeface="+mn-cs"/>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rtl="0"/>
            <a:endParaRPr lang="en-US" kern="1200">
              <a:solidFill>
                <a:prstClr val="white"/>
              </a:solidFill>
              <a:latin typeface="Lucida Sans Unicode"/>
              <a:ea typeface="+mn-ea"/>
              <a:cs typeface="+mn-cs"/>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lgn="l" rtl="0"/>
            <a:fld id="{C8CBF6E7-7950-4C0F-A6DC-2F67D59A2B69}" type="datetimeFigureOut">
              <a:rPr lang="en-US" sz="1000" kern="1200">
                <a:solidFill>
                  <a:prstClr val="black"/>
                </a:solidFill>
                <a:latin typeface="Lucida Sans Unicode"/>
                <a:ea typeface="+mn-ea"/>
                <a:cs typeface="+mn-cs"/>
              </a:rPr>
              <a:pPr algn="l" rtl="0"/>
              <a:t>12/4/2012</a:t>
            </a:fld>
            <a:endParaRPr lang="en-GB" sz="1000" kern="1200">
              <a:solidFill>
                <a:prstClr val="black"/>
              </a:solidFill>
              <a:latin typeface="Lucida Sans Unicode"/>
              <a:ea typeface="+mn-ea"/>
              <a:cs typeface="+mn-cs"/>
            </a:endParaRPr>
          </a:p>
        </p:txBody>
      </p:sp>
      <p:sp>
        <p:nvSpPr>
          <p:cNvPr id="5" name="Footer Placeholder 4"/>
          <p:cNvSpPr>
            <a:spLocks noGrp="1"/>
          </p:cNvSpPr>
          <p:nvPr>
            <p:ph type="ftr" sz="quarter" idx="11"/>
          </p:nvPr>
        </p:nvSpPr>
        <p:spPr/>
        <p:txBody>
          <a:bodyPr/>
          <a:lstStyle>
            <a:extLst/>
          </a:lstStyle>
          <a:p>
            <a:pPr algn="r" rtl="0"/>
            <a:endParaRPr lang="en-GB" sz="1000" kern="1200">
              <a:solidFill>
                <a:prstClr val="black"/>
              </a:solidFill>
              <a:latin typeface="Lucida Sans Unicode"/>
              <a:ea typeface="+mn-ea"/>
              <a:cs typeface="+mn-cs"/>
            </a:endParaRPr>
          </a:p>
        </p:txBody>
      </p:sp>
      <p:sp>
        <p:nvSpPr>
          <p:cNvPr id="6" name="Slide Number Placeholder 5"/>
          <p:cNvSpPr>
            <a:spLocks noGrp="1"/>
          </p:cNvSpPr>
          <p:nvPr>
            <p:ph type="sldNum" sz="quarter" idx="12"/>
          </p:nvPr>
        </p:nvSpPr>
        <p:spPr/>
        <p:txBody>
          <a:bodyPr/>
          <a:lstStyle>
            <a:extLst/>
          </a:lstStyle>
          <a:p>
            <a:pPr algn="r" rtl="0"/>
            <a:fld id="{5FB7B30E-79F3-4F81-9DB6-4D7D785AD761}" type="slidenum">
              <a:rPr lang="en-GB" sz="1000" kern="1200">
                <a:solidFill>
                  <a:prstClr val="black"/>
                </a:solidFill>
                <a:latin typeface="Lucida Sans Unicode"/>
                <a:ea typeface="+mn-ea"/>
                <a:cs typeface="+mn-cs"/>
              </a:rPr>
              <a:pPr algn="r" rtl="0"/>
              <a:t>‹#›</a:t>
            </a:fld>
            <a:endParaRPr lang="en-GB" sz="1000" kern="1200">
              <a:solidFill>
                <a:prstClr val="black"/>
              </a:solidFill>
              <a:latin typeface="Lucida Sans Unicode"/>
              <a:ea typeface="+mn-ea"/>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lgn="l" rtl="0"/>
            <a:fld id="{C8CBF6E7-7950-4C0F-A6DC-2F67D59A2B69}" type="datetimeFigureOut">
              <a:rPr lang="en-US" sz="1000" kern="1200">
                <a:solidFill>
                  <a:prstClr val="black"/>
                </a:solidFill>
                <a:latin typeface="Lucida Sans Unicode"/>
                <a:ea typeface="+mn-ea"/>
                <a:cs typeface="+mn-cs"/>
              </a:rPr>
              <a:pPr algn="l" rtl="0"/>
              <a:t>12/4/2012</a:t>
            </a:fld>
            <a:endParaRPr lang="en-GB" sz="1000" kern="1200">
              <a:solidFill>
                <a:prstClr val="black"/>
              </a:solidFill>
              <a:latin typeface="Lucida Sans Unicode"/>
              <a:ea typeface="+mn-ea"/>
              <a:cs typeface="+mn-cs"/>
            </a:endParaRPr>
          </a:p>
        </p:txBody>
      </p:sp>
      <p:sp>
        <p:nvSpPr>
          <p:cNvPr id="5" name="Footer Placeholder 4"/>
          <p:cNvSpPr>
            <a:spLocks noGrp="1"/>
          </p:cNvSpPr>
          <p:nvPr>
            <p:ph type="ftr" sz="quarter" idx="11"/>
          </p:nvPr>
        </p:nvSpPr>
        <p:spPr/>
        <p:txBody>
          <a:bodyPr/>
          <a:lstStyle>
            <a:extLst/>
          </a:lstStyle>
          <a:p>
            <a:pPr algn="r" rtl="0"/>
            <a:endParaRPr lang="en-GB" sz="1000" kern="1200">
              <a:solidFill>
                <a:prstClr val="black"/>
              </a:solidFill>
              <a:latin typeface="Lucida Sans Unicode"/>
              <a:ea typeface="+mn-ea"/>
              <a:cs typeface="+mn-cs"/>
            </a:endParaRPr>
          </a:p>
        </p:txBody>
      </p:sp>
      <p:sp>
        <p:nvSpPr>
          <p:cNvPr id="6" name="Slide Number Placeholder 5"/>
          <p:cNvSpPr>
            <a:spLocks noGrp="1"/>
          </p:cNvSpPr>
          <p:nvPr>
            <p:ph type="sldNum" sz="quarter" idx="12"/>
          </p:nvPr>
        </p:nvSpPr>
        <p:spPr/>
        <p:txBody>
          <a:bodyPr/>
          <a:lstStyle>
            <a:extLst/>
          </a:lstStyle>
          <a:p>
            <a:pPr algn="r" rtl="0"/>
            <a:fld id="{5FB7B30E-79F3-4F81-9DB6-4D7D785AD761}" type="slidenum">
              <a:rPr lang="en-GB" sz="1000" kern="1200">
                <a:solidFill>
                  <a:prstClr val="black"/>
                </a:solidFill>
                <a:latin typeface="Lucida Sans Unicode"/>
                <a:ea typeface="+mn-ea"/>
                <a:cs typeface="+mn-cs"/>
              </a:rPr>
              <a:pPr algn="r" rtl="0"/>
              <a:t>‹#›</a:t>
            </a:fld>
            <a:endParaRPr lang="en-GB" sz="1000" kern="1200">
              <a:solidFill>
                <a:prstClr val="black"/>
              </a:solidFill>
              <a:latin typeface="Lucida Sans Unicode"/>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BCF971-8EB1-4FC8-8E6D-1297654D7479}" type="datetimeFigureOut">
              <a:rPr lang="en-US" smtClean="0"/>
              <a:pPr/>
              <a:t>12/4/2012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86F61A-F6DF-4A60-A831-E049D738CA2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rtl="0"/>
            <a:fld id="{28A888B7-B9B8-4248-BD01-4FE7FA9A45A7}" type="datetimeFigureOut">
              <a:rPr lang="en-US" kern="1200" smtClean="0">
                <a:latin typeface="Georgia"/>
                <a:ea typeface="+mn-ea"/>
                <a:cs typeface="+mn-cs"/>
              </a:rPr>
              <a:pPr rtl="0"/>
              <a:t>12/4/2012</a:t>
            </a:fld>
            <a:endParaRPr lang="en-GB" kern="1200">
              <a:latin typeface="Georgia"/>
              <a:ea typeface="+mn-ea"/>
              <a:cs typeface="+mn-cs"/>
            </a:endParaRP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rtl="0"/>
            <a:endParaRPr lang="en-GB" kern="1200">
              <a:latin typeface="Georgia"/>
              <a:ea typeface="+mn-ea"/>
              <a:cs typeface="+mn-cs"/>
            </a:endParaRP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pPr algn="l" rtl="0"/>
            <a:endParaRPr lang="en-US" kern="1200" dirty="0">
              <a:solidFill>
                <a:prstClr val="black"/>
              </a:solidFill>
              <a:latin typeface="Georgia"/>
              <a:ea typeface="+mn-ea"/>
              <a:cs typeface="+mn-cs"/>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pPr algn="l" rtl="0"/>
            <a:endParaRPr lang="en-US" kern="1200">
              <a:solidFill>
                <a:prstClr val="black"/>
              </a:solidFill>
              <a:latin typeface="Georgia"/>
              <a:ea typeface="+mn-ea"/>
              <a:cs typeface="+mn-cs"/>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Georgia"/>
              <a:ea typeface="+mn-ea"/>
              <a:cs typeface="+mn-cs"/>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rtl="0"/>
            <a:fld id="{08588D56-DECF-4D2B-88F8-29F700D03454}" type="slidenum">
              <a:rPr lang="en-GB" kern="1200" smtClean="0">
                <a:solidFill>
                  <a:srgbClr val="8CADAE">
                    <a:shade val="75000"/>
                  </a:srgbClr>
                </a:solidFill>
                <a:latin typeface="Georgia"/>
                <a:ea typeface="+mn-ea"/>
                <a:cs typeface="+mn-cs"/>
              </a:rPr>
              <a:pPr rtl="0"/>
              <a:t>‹#›</a:t>
            </a:fld>
            <a:endParaRPr lang="en-GB" kern="1200">
              <a:solidFill>
                <a:srgbClr val="8CADAE">
                  <a:shade val="75000"/>
                </a:srgbClr>
              </a:solidFill>
              <a:latin typeface="Georgia"/>
              <a:ea typeface="+mn-ea"/>
              <a:cs typeface="+mn-cs"/>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rtl="0"/>
            <a:endParaRPr lang="en-US" kern="1200">
              <a:solidFill>
                <a:prstClr val="white"/>
              </a:solidFill>
              <a:latin typeface="Century Gothic"/>
              <a:ea typeface="+mn-ea"/>
              <a:cs typeface="+mn-cs"/>
            </a:endParaRPr>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pPr rtl="0"/>
            <a:fld id="{C689F988-C7B5-4A1F-800C-51314E900046}" type="datetimeFigureOut">
              <a:rPr lang="en-US" kern="1200" smtClean="0">
                <a:solidFill>
                  <a:prstClr val="white"/>
                </a:solidFill>
                <a:latin typeface="Century Gothic"/>
                <a:ea typeface="+mn-ea"/>
                <a:cs typeface="+mn-cs"/>
              </a:rPr>
              <a:pPr rtl="0"/>
              <a:t>12/4/2012</a:t>
            </a:fld>
            <a:endParaRPr lang="en-GB" kern="1200">
              <a:solidFill>
                <a:prstClr val="white"/>
              </a:solidFill>
              <a:latin typeface="Century Gothic"/>
              <a:ea typeface="+mn-ea"/>
              <a:cs typeface="+mn-cs"/>
            </a:endParaRPr>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pPr rtl="0"/>
            <a:endParaRPr lang="en-GB" kern="1200">
              <a:solidFill>
                <a:prstClr val="white"/>
              </a:solidFill>
              <a:latin typeface="Century Gothic"/>
              <a:ea typeface="+mn-ea"/>
              <a:cs typeface="+mn-cs"/>
            </a:endParaRPr>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pPr rtl="0"/>
            <a:fld id="{D24DD667-6001-4D44-88FC-121428A89A50}" type="slidenum">
              <a:rPr lang="en-GB" kern="1200" smtClean="0">
                <a:solidFill>
                  <a:prstClr val="white"/>
                </a:solidFill>
                <a:latin typeface="Century Gothic"/>
                <a:ea typeface="+mn-ea"/>
                <a:cs typeface="+mn-cs"/>
              </a:rPr>
              <a:pPr rtl="0"/>
              <a:t>‹#›</a:t>
            </a:fld>
            <a:endParaRPr lang="en-GB" kern="1200">
              <a:solidFill>
                <a:prstClr val="white"/>
              </a:solidFill>
              <a:latin typeface="Century Gothic"/>
              <a:ea typeface="+mn-ea"/>
              <a:cs typeface="+mn-cs"/>
            </a:endParaRP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a:endParaRPr lang="en-US" kern="1200">
              <a:solidFill>
                <a:prstClr val="black"/>
              </a:solidFill>
              <a:latin typeface="Lucida Sans Unicode"/>
              <a:ea typeface="+mn-ea"/>
              <a:cs typeface="+mn-cs"/>
            </a:endParaRPr>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a:endParaRPr lang="en-US" kern="1200">
              <a:solidFill>
                <a:prstClr val="black"/>
              </a:solidFill>
              <a:latin typeface="Lucida Sans Unicode"/>
              <a:ea typeface="+mn-ea"/>
              <a:cs typeface="+mn-cs"/>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a:endParaRPr lang="en-US" kern="1200">
              <a:solidFill>
                <a:prstClr val="white"/>
              </a:solidFill>
              <a:latin typeface="Lucida Sans Unicode"/>
              <a:ea typeface="+mn-ea"/>
              <a:cs typeface="+mn-cs"/>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rtl="0"/>
            <a:fld id="{C8CBF6E7-7950-4C0F-A6DC-2F67D59A2B69}" type="datetimeFigureOut">
              <a:rPr lang="en-US" kern="1200" smtClean="0">
                <a:solidFill>
                  <a:prstClr val="black"/>
                </a:solidFill>
                <a:latin typeface="Lucida Sans Unicode"/>
                <a:ea typeface="+mn-ea"/>
                <a:cs typeface="+mn-cs"/>
              </a:rPr>
              <a:pPr rtl="0"/>
              <a:t>12/4/2012</a:t>
            </a:fld>
            <a:endParaRPr lang="en-GB" kern="1200">
              <a:solidFill>
                <a:prstClr val="black"/>
              </a:solidFill>
              <a:latin typeface="Lucida Sans Unicode"/>
              <a:ea typeface="+mn-ea"/>
              <a:cs typeface="+mn-cs"/>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rtl="0"/>
            <a:endParaRPr lang="en-GB" kern="1200">
              <a:solidFill>
                <a:prstClr val="black"/>
              </a:solidFill>
              <a:latin typeface="Lucida Sans Unicode"/>
              <a:ea typeface="+mn-ea"/>
              <a:cs typeface="+mn-cs"/>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rtl="0"/>
            <a:fld id="{5FB7B30E-79F3-4F81-9DB6-4D7D785AD761}" type="slidenum">
              <a:rPr lang="en-GB" kern="1200" smtClean="0">
                <a:solidFill>
                  <a:prstClr val="black"/>
                </a:solidFill>
                <a:latin typeface="Lucida Sans Unicode"/>
                <a:ea typeface="+mn-ea"/>
                <a:cs typeface="+mn-cs"/>
              </a:rPr>
              <a:pPr rtl="0"/>
              <a:t>‹#›</a:t>
            </a:fld>
            <a:endParaRPr lang="en-GB" kern="1200">
              <a:solidFill>
                <a:prstClr val="black"/>
              </a:solidFill>
              <a:latin typeface="Lucida Sans Unicode"/>
              <a:ea typeface="+mn-ea"/>
              <a:cs typeface="+mn-cs"/>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www.gisdevelopment.net/magazine/years/2006/dec/30_3.htm" TargetMode="External"/><Relationship Id="rId2" Type="http://schemas.openxmlformats.org/officeDocument/2006/relationships/hyperlink" Target="http://easyweb.easynet.co.uk/~edp/esguide/eg-data/eg-data.htm" TargetMode="External"/><Relationship Id="rId1" Type="http://schemas.openxmlformats.org/officeDocument/2006/relationships/slideLayout" Target="../slideLayouts/slideLayout13.xml"/><Relationship Id="rId6" Type="http://schemas.openxmlformats.org/officeDocument/2006/relationships/hyperlink" Target="http://www.statistics.gov.uk/instantfigures.asp" TargetMode="External"/><Relationship Id="rId5" Type="http://schemas.openxmlformats.org/officeDocument/2006/relationships/hyperlink" Target="http://www.publictechnology.net/modules.php?op=modload&amp;name=News&amp;file=article&amp;sid=7133&amp;mode=thread&amp;order=0&amp;thold=0" TargetMode="External"/><Relationship Id="rId4" Type="http://schemas.openxmlformats.org/officeDocument/2006/relationships/hyperlink" Target="http://www.statistics.gov.uk/CCI/SearchRes.asp?term=Welsh+language"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4.xml"/><Relationship Id="rId1" Type="http://schemas.openxmlformats.org/officeDocument/2006/relationships/themeOverride" Target="../theme/themeOverride1.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hyperlink" Target="http://www.esri.com/realestate" TargetMode="Externa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is.com/showcase/graphics/business/drivetime_large.jpg" TargetMode="External"/><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hyperlink" Target="http://www.gis.com/showcase/business.html" TargetMode="External"/><Relationship Id="rId2" Type="http://schemas.openxmlformats.org/officeDocument/2006/relationships/hyperlink" Target="http://www.esri.com/industries/banking/index.html" TargetMode="External"/><Relationship Id="rId1" Type="http://schemas.openxmlformats.org/officeDocument/2006/relationships/slideLayout" Target="../slideLayouts/slideLayout24.xml"/><Relationship Id="rId5" Type="http://schemas.openxmlformats.org/officeDocument/2006/relationships/hyperlink" Target="http://www.caliper.com/Maptitude/Insurance/default.htm" TargetMode="External"/><Relationship Id="rId4" Type="http://schemas.openxmlformats.org/officeDocument/2006/relationships/hyperlink" Target="http://casweb.mimas.ac.uk/"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3" Type="http://schemas.openxmlformats.org/officeDocument/2006/relationships/hyperlink" Target="http://www.geog.ubc.ca/courses/geog471/notes/health/Overview_GIS_Health.htm" TargetMode="External"/><Relationship Id="rId2" Type="http://schemas.openxmlformats.org/officeDocument/2006/relationships/hyperlink" Target="http://www.ingentaconnect.com/content/fgdp/pdc/2002/00000009/00000002/art00008?crawler=true" TargetMode="External"/><Relationship Id="rId1" Type="http://schemas.openxmlformats.org/officeDocument/2006/relationships/slideLayout" Target="../slideLayouts/slideLayout35.xml"/><Relationship Id="rId4" Type="http://schemas.openxmlformats.org/officeDocument/2006/relationships/hyperlink" Target="http://www.wmpho.org.uk/wmciu/GIS3.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hopkinsvilleky.us/agencies/planning-commission/planning-page-photos/gis.jpg"/>
          <p:cNvPicPr>
            <a:picLocks noChangeAspect="1" noChangeArrowheads="1"/>
          </p:cNvPicPr>
          <p:nvPr/>
        </p:nvPicPr>
        <p:blipFill>
          <a:blip r:embed="rId2" cstate="print">
            <a:lum bright="70000" contrast="-70000"/>
          </a:blip>
          <a:srcRect/>
          <a:stretch>
            <a:fillRect/>
          </a:stretch>
        </p:blipFill>
        <p:spPr bwMode="auto">
          <a:xfrm>
            <a:off x="0" y="1"/>
            <a:ext cx="6215075"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100000" b="100000"/>
            </a:path>
            <a:tileRect t="-100000" r="-100000"/>
          </a:gradFill>
          <a:effectLst>
            <a:outerShdw dist="50800" sx="1000" sy="1000" algn="ctr" rotWithShape="0">
              <a:srgbClr val="000000"/>
            </a:outerShdw>
          </a:effectLst>
        </p:spPr>
      </p:pic>
      <p:sp>
        <p:nvSpPr>
          <p:cNvPr id="2" name="Title 1"/>
          <p:cNvSpPr>
            <a:spLocks noGrp="1"/>
          </p:cNvSpPr>
          <p:nvPr>
            <p:ph type="ctrTitle"/>
          </p:nvPr>
        </p:nvSpPr>
        <p:spPr>
          <a:xfrm>
            <a:off x="857224" y="2571744"/>
            <a:ext cx="7772400" cy="1470025"/>
          </a:xfrm>
        </p:spPr>
        <p:txBody>
          <a:bodyPr/>
          <a:lstStyle/>
          <a:p>
            <a:r>
              <a:rPr lang="en-GB" b="1" dirty="0" smtClean="0">
                <a:solidFill>
                  <a:schemeClr val="accent5"/>
                </a:solidFill>
                <a:effectLst>
                  <a:outerShdw blurRad="38100" dist="38100" dir="2700000" algn="tl">
                    <a:srgbClr val="000000">
                      <a:alpha val="43137"/>
                    </a:srgbClr>
                  </a:outerShdw>
                </a:effectLst>
                <a:latin typeface="Bauhaus 93" pitchFamily="82" charset="0"/>
              </a:rPr>
              <a:t>SOCIO-Demographic Data and GIS</a:t>
            </a:r>
            <a:endParaRPr lang="en-GB" b="1" dirty="0">
              <a:solidFill>
                <a:schemeClr val="accent5"/>
              </a:solidFill>
              <a:effectLst>
                <a:outerShdw blurRad="38100" dist="38100" dir="2700000" algn="tl">
                  <a:srgbClr val="000000">
                    <a:alpha val="43137"/>
                  </a:srgbClr>
                </a:outerShdw>
              </a:effectLst>
              <a:latin typeface="Bauhaus 93" pitchFamily="82" charset="0"/>
            </a:endParaRPr>
          </a:p>
        </p:txBody>
      </p:sp>
      <p:sp>
        <p:nvSpPr>
          <p:cNvPr id="3" name="Subtitle 2"/>
          <p:cNvSpPr>
            <a:spLocks noGrp="1"/>
          </p:cNvSpPr>
          <p:nvPr>
            <p:ph type="subTitle" idx="1"/>
          </p:nvPr>
        </p:nvSpPr>
        <p:spPr>
          <a:xfrm>
            <a:off x="1000100" y="1000108"/>
            <a:ext cx="7358082" cy="714380"/>
          </a:xfrm>
        </p:spPr>
        <p:txBody>
          <a:bodyPr>
            <a:normAutofit/>
          </a:bodyPr>
          <a:lstStyle/>
          <a:p>
            <a:r>
              <a:rPr lang="en-GB" b="1" dirty="0" smtClean="0">
                <a:solidFill>
                  <a:schemeClr val="tx2">
                    <a:lumMod val="75000"/>
                  </a:schemeClr>
                </a:solidFill>
                <a:effectLst>
                  <a:outerShdw blurRad="38100" dist="38100" dir="2700000" algn="tl">
                    <a:srgbClr val="000000">
                      <a:alpha val="43137"/>
                    </a:srgbClr>
                  </a:outerShdw>
                </a:effectLst>
                <a:latin typeface="Bauhaus 93" pitchFamily="82" charset="0"/>
              </a:rPr>
              <a:t>A General Overview</a:t>
            </a:r>
            <a:endParaRPr lang="en-GB" b="1" dirty="0">
              <a:solidFill>
                <a:schemeClr val="tx2">
                  <a:lumMod val="75000"/>
                </a:schemeClr>
              </a:solidFill>
              <a:effectLst>
                <a:outerShdw blurRad="38100" dist="38100" dir="2700000" algn="tl">
                  <a:srgbClr val="000000">
                    <a:alpha val="43137"/>
                  </a:srgbClr>
                </a:outerShdw>
              </a:effectLst>
              <a:latin typeface="Bauhaus 93" pitchFamily="82" charset="0"/>
            </a:endParaRPr>
          </a:p>
        </p:txBody>
      </p:sp>
      <p:sp>
        <p:nvSpPr>
          <p:cNvPr id="4" name="Subtitle 2"/>
          <p:cNvSpPr txBox="1">
            <a:spLocks/>
          </p:cNvSpPr>
          <p:nvPr/>
        </p:nvSpPr>
        <p:spPr>
          <a:xfrm>
            <a:off x="4357686" y="5643578"/>
            <a:ext cx="4786314" cy="1214422"/>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200" b="1" i="0" u="none" strike="noStrike" kern="1200" cap="none" spc="0" normalizeH="0" baseline="0" noProof="0" dirty="0" smtClean="0">
                <a:ln>
                  <a:noFill/>
                </a:ln>
                <a:solidFill>
                  <a:schemeClr val="tx2">
                    <a:lumMod val="75000"/>
                  </a:schemeClr>
                </a:solidFill>
                <a:effectLst>
                  <a:outerShdw blurRad="38100" dist="38100" dir="2700000" algn="tl">
                    <a:srgbClr val="000000">
                      <a:alpha val="43137"/>
                    </a:srgbClr>
                  </a:outerShdw>
                </a:effectLst>
                <a:uLnTx/>
                <a:uFillTx/>
                <a:latin typeface="Bauhaus 93" pitchFamily="82" charset="0"/>
              </a:rPr>
              <a:t>By Hayley, Nicola,</a:t>
            </a:r>
            <a:r>
              <a:rPr kumimoji="0" lang="en-GB" sz="3200" b="1" i="0" u="none" strike="noStrike" kern="1200" cap="none" spc="0" normalizeH="0" noProof="0" dirty="0" smtClean="0">
                <a:ln>
                  <a:noFill/>
                </a:ln>
                <a:solidFill>
                  <a:schemeClr val="tx2">
                    <a:lumMod val="75000"/>
                  </a:schemeClr>
                </a:solidFill>
                <a:effectLst>
                  <a:outerShdw blurRad="38100" dist="38100" dir="2700000" algn="tl">
                    <a:srgbClr val="000000">
                      <a:alpha val="43137"/>
                    </a:srgbClr>
                  </a:outerShdw>
                </a:effectLst>
                <a:uLnTx/>
                <a:uFillTx/>
                <a:latin typeface="Bauhaus 93" pitchFamily="82" charset="0"/>
              </a:rPr>
              <a:t> Ian and James</a:t>
            </a:r>
            <a:endParaRPr kumimoji="0" lang="en-GB" sz="3200" b="1" i="0" u="none" strike="noStrike" kern="1200" cap="none" spc="0" normalizeH="0" baseline="0" noProof="0" dirty="0" smtClean="0">
              <a:ln>
                <a:noFill/>
              </a:ln>
              <a:solidFill>
                <a:schemeClr val="tx2">
                  <a:lumMod val="75000"/>
                </a:schemeClr>
              </a:solidFill>
              <a:effectLst>
                <a:outerShdw blurRad="38100" dist="38100" dir="2700000" algn="tl">
                  <a:srgbClr val="000000">
                    <a:alpha val="43137"/>
                  </a:srgbClr>
                </a:outerShdw>
              </a:effectLst>
              <a:uLnTx/>
              <a:uFillTx/>
              <a:latin typeface="Bauhaus 93" pitchFamily="8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Bauhaus 93" pitchFamily="82" charset="0"/>
              </a:rPr>
              <a:t>What is GIS?</a:t>
            </a:r>
            <a:endParaRPr lang="en-GB" dirty="0">
              <a:latin typeface="Bauhaus 93" pitchFamily="82" charset="0"/>
            </a:endParaRPr>
          </a:p>
        </p:txBody>
      </p:sp>
      <p:sp>
        <p:nvSpPr>
          <p:cNvPr id="3" name="Content Placeholder 2"/>
          <p:cNvSpPr>
            <a:spLocks noGrp="1"/>
          </p:cNvSpPr>
          <p:nvPr>
            <p:ph idx="1"/>
          </p:nvPr>
        </p:nvSpPr>
        <p:spPr/>
        <p:txBody>
          <a:bodyPr/>
          <a:lstStyle/>
          <a:p>
            <a:pPr algn="ctr">
              <a:buNone/>
            </a:pPr>
            <a:r>
              <a:rPr lang="en-GB" dirty="0"/>
              <a:t>“A GIS is designed for the collection,</a:t>
            </a:r>
          </a:p>
          <a:p>
            <a:pPr algn="ctr">
              <a:buNone/>
            </a:pPr>
            <a:r>
              <a:rPr lang="en-GB" dirty="0"/>
              <a:t>storage, and analysis of objects and phenomena</a:t>
            </a:r>
          </a:p>
          <a:p>
            <a:pPr algn="ctr">
              <a:buNone/>
            </a:pPr>
            <a:r>
              <a:rPr lang="en-GB" dirty="0"/>
              <a:t>where geographic location is an</a:t>
            </a:r>
          </a:p>
          <a:p>
            <a:pPr algn="ctr">
              <a:buNone/>
            </a:pPr>
            <a:r>
              <a:rPr lang="en-GB" dirty="0"/>
              <a:t>important characteristic or critical to the</a:t>
            </a:r>
          </a:p>
          <a:p>
            <a:pPr algn="ctr">
              <a:buNone/>
            </a:pPr>
            <a:r>
              <a:rPr lang="en-GB" dirty="0"/>
              <a:t>analysis.“’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normAutofit fontScale="90000"/>
          </a:bodyPr>
          <a:lstStyle/>
          <a:p>
            <a:r>
              <a:rPr lang="en-GB" dirty="0" smtClean="0">
                <a:latin typeface="Bauhaus 93" pitchFamily="82" charset="0"/>
              </a:rPr>
              <a:t>Socio-Demographic Characteristics</a:t>
            </a:r>
            <a:endParaRPr lang="en-GB" dirty="0">
              <a:latin typeface="Bauhaus 93" pitchFamily="82" charset="0"/>
            </a:endParaRPr>
          </a:p>
        </p:txBody>
      </p:sp>
      <p:sp>
        <p:nvSpPr>
          <p:cNvPr id="3" name="Content Placeholder 2"/>
          <p:cNvSpPr>
            <a:spLocks noGrp="1"/>
          </p:cNvSpPr>
          <p:nvPr>
            <p:ph idx="1"/>
          </p:nvPr>
        </p:nvSpPr>
        <p:spPr>
          <a:xfrm>
            <a:off x="714348" y="1000108"/>
            <a:ext cx="7858180" cy="5715040"/>
          </a:xfrm>
        </p:spPr>
        <p:txBody>
          <a:bodyPr>
            <a:normAutofit fontScale="47500" lnSpcReduction="20000"/>
          </a:bodyPr>
          <a:lstStyle/>
          <a:p>
            <a:pPr algn="just">
              <a:buNone/>
            </a:pPr>
            <a:r>
              <a:rPr lang="en-GB" dirty="0"/>
              <a:t>Amongst other things, the analyses presented in this chapter show</a:t>
            </a:r>
            <a:r>
              <a:rPr lang="en-GB" dirty="0" smtClean="0"/>
              <a:t>:</a:t>
            </a:r>
          </a:p>
          <a:p>
            <a:pPr algn="just">
              <a:buNone/>
            </a:pPr>
            <a:endParaRPr lang="en-GB" dirty="0"/>
          </a:p>
          <a:p>
            <a:pPr algn="just">
              <a:buNone/>
            </a:pPr>
            <a:r>
              <a:rPr lang="en-GB" dirty="0"/>
              <a:t>• Marriage was highly prevalent in the cohorts studied here, but at younger</a:t>
            </a:r>
          </a:p>
          <a:p>
            <a:pPr algn="just">
              <a:buNone/>
            </a:pPr>
            <a:r>
              <a:rPr lang="en-GB" dirty="0"/>
              <a:t>ages, living with a partner became more common</a:t>
            </a:r>
            <a:r>
              <a:rPr lang="en-GB" dirty="0" smtClean="0"/>
              <a:t>.</a:t>
            </a:r>
          </a:p>
          <a:p>
            <a:pPr algn="just">
              <a:buNone/>
            </a:pPr>
            <a:endParaRPr lang="en-GB" dirty="0"/>
          </a:p>
          <a:p>
            <a:pPr algn="just">
              <a:buNone/>
            </a:pPr>
            <a:r>
              <a:rPr lang="en-GB" dirty="0"/>
              <a:t>• Among people reported as having children, the most common number of</a:t>
            </a:r>
          </a:p>
          <a:p>
            <a:pPr algn="just">
              <a:buNone/>
            </a:pPr>
            <a:r>
              <a:rPr lang="en-GB" dirty="0"/>
              <a:t>children was two, with the proportion of people who reported having one</a:t>
            </a:r>
          </a:p>
          <a:p>
            <a:pPr algn="just">
              <a:buNone/>
            </a:pPr>
            <a:r>
              <a:rPr lang="en-GB" dirty="0"/>
              <a:t>child increasing with age</a:t>
            </a:r>
            <a:r>
              <a:rPr lang="en-GB" dirty="0" smtClean="0"/>
              <a:t>.</a:t>
            </a:r>
          </a:p>
          <a:p>
            <a:pPr algn="just">
              <a:buNone/>
            </a:pPr>
            <a:endParaRPr lang="en-GB" dirty="0"/>
          </a:p>
          <a:p>
            <a:pPr algn="just">
              <a:buNone/>
            </a:pPr>
            <a:r>
              <a:rPr lang="en-GB" dirty="0"/>
              <a:t>• Only a small proportion of people in the population aged 50 or over have</a:t>
            </a:r>
          </a:p>
          <a:p>
            <a:pPr algn="just">
              <a:buNone/>
            </a:pPr>
            <a:r>
              <a:rPr lang="en-GB" dirty="0"/>
              <a:t>one or more children living in the household. This proportion declined</a:t>
            </a:r>
          </a:p>
          <a:p>
            <a:pPr algn="just">
              <a:buNone/>
            </a:pPr>
            <a:r>
              <a:rPr lang="en-GB" dirty="0"/>
              <a:t>with age</a:t>
            </a:r>
            <a:r>
              <a:rPr lang="en-GB" dirty="0" smtClean="0"/>
              <a:t>.</a:t>
            </a:r>
          </a:p>
          <a:p>
            <a:pPr algn="just">
              <a:buNone/>
            </a:pPr>
            <a:endParaRPr lang="en-GB" dirty="0"/>
          </a:p>
          <a:p>
            <a:pPr algn="just">
              <a:buNone/>
            </a:pPr>
            <a:r>
              <a:rPr lang="en-GB" dirty="0"/>
              <a:t>• The prevalence of most socio-demographic characteristics covered in this</a:t>
            </a:r>
          </a:p>
          <a:p>
            <a:pPr algn="just">
              <a:buNone/>
            </a:pPr>
            <a:r>
              <a:rPr lang="en-GB" dirty="0"/>
              <a:t>chapter showed differences by education and occupation. Men and women</a:t>
            </a:r>
          </a:p>
          <a:p>
            <a:pPr algn="just">
              <a:buNone/>
            </a:pPr>
            <a:r>
              <a:rPr lang="en-GB" dirty="0"/>
              <a:t>in managerial and professional occupations, or who have attained higher</a:t>
            </a:r>
          </a:p>
          <a:p>
            <a:pPr algn="just">
              <a:buNone/>
            </a:pPr>
            <a:r>
              <a:rPr lang="en-GB" dirty="0"/>
              <a:t>levels of education, were more likely to be married or to be living with a</a:t>
            </a:r>
          </a:p>
          <a:p>
            <a:pPr algn="just">
              <a:buNone/>
            </a:pPr>
            <a:r>
              <a:rPr lang="en-GB" dirty="0"/>
              <a:t>partner, to have more children and to have parents who were still alive</a:t>
            </a:r>
            <a:r>
              <a:rPr lang="en-GB" dirty="0" smtClean="0"/>
              <a:t>.</a:t>
            </a:r>
          </a:p>
          <a:p>
            <a:pPr algn="just">
              <a:buNone/>
            </a:pPr>
            <a:endParaRPr lang="en-GB" dirty="0"/>
          </a:p>
          <a:p>
            <a:pPr algn="just">
              <a:buNone/>
            </a:pPr>
            <a:r>
              <a:rPr lang="en-GB" dirty="0"/>
              <a:t>• In many of the socio-demographic aspects analysed, the differences</a:t>
            </a:r>
          </a:p>
          <a:p>
            <a:pPr algn="just">
              <a:buNone/>
            </a:pPr>
            <a:r>
              <a:rPr lang="en-GB" dirty="0"/>
              <a:t>related to education and occupation were greater at younger ages.</a:t>
            </a:r>
            <a:endParaRPr lang="en-GB"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p:spPr>
        <p:txBody>
          <a:bodyPr/>
          <a:lstStyle/>
          <a:p>
            <a:fld id="{C2933109-FAE3-4978-9C33-FE9458FB2E3F}" type="slidenum">
              <a:rPr lang="en-GB"/>
              <a:pPr/>
              <a:t>4</a:t>
            </a:fld>
            <a:endParaRPr lang="en-GB"/>
          </a:p>
        </p:txBody>
      </p:sp>
      <p:sp>
        <p:nvSpPr>
          <p:cNvPr id="21507" name="Rectangle 2"/>
          <p:cNvSpPr>
            <a:spLocks noGrp="1" noChangeArrowheads="1"/>
          </p:cNvSpPr>
          <p:nvPr>
            <p:ph type="title"/>
          </p:nvPr>
        </p:nvSpPr>
        <p:spPr/>
        <p:txBody>
          <a:bodyPr>
            <a:normAutofit fontScale="90000"/>
          </a:bodyPr>
          <a:lstStyle/>
          <a:p>
            <a:pPr eaLnBrk="1" hangingPunct="1"/>
            <a:r>
              <a:rPr lang="en-GB" dirty="0" smtClean="0">
                <a:latin typeface="Bauhaus 93" pitchFamily="82" charset="0"/>
              </a:rPr>
              <a:t>What question can be expect a GIS to answer</a:t>
            </a:r>
          </a:p>
        </p:txBody>
      </p:sp>
      <p:sp>
        <p:nvSpPr>
          <p:cNvPr id="21508" name="Rectangle 3"/>
          <p:cNvSpPr>
            <a:spLocks noGrp="1" noChangeArrowheads="1"/>
          </p:cNvSpPr>
          <p:nvPr>
            <p:ph type="body" idx="1"/>
          </p:nvPr>
        </p:nvSpPr>
        <p:spPr/>
        <p:txBody>
          <a:bodyPr/>
          <a:lstStyle/>
          <a:p>
            <a:pPr eaLnBrk="1" hangingPunct="1"/>
            <a:r>
              <a:rPr lang="en-GB" dirty="0" smtClean="0"/>
              <a:t>Where are particular features found ?</a:t>
            </a:r>
          </a:p>
          <a:p>
            <a:pPr eaLnBrk="1" hangingPunct="1"/>
            <a:r>
              <a:rPr lang="en-GB" dirty="0" smtClean="0"/>
              <a:t>What geographical patterns exist?</a:t>
            </a:r>
          </a:p>
          <a:p>
            <a:pPr eaLnBrk="1" hangingPunct="1"/>
            <a:r>
              <a:rPr lang="en-GB" dirty="0" smtClean="0"/>
              <a:t>Where have changes occurred over a given period ?</a:t>
            </a:r>
          </a:p>
          <a:p>
            <a:pPr eaLnBrk="1" hangingPunct="1"/>
            <a:r>
              <a:rPr lang="en-GB" dirty="0" smtClean="0"/>
              <a:t>Where do certain conditions apply?</a:t>
            </a:r>
          </a:p>
          <a:p>
            <a:pPr eaLnBrk="1" hangingPunct="1"/>
            <a:r>
              <a:rPr lang="en-GB" dirty="0" smtClean="0"/>
              <a:t>What will the spatial implication be if an organisation takes certain actions?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dirty="0" err="1" smtClean="0"/>
              <a:t>bY</a:t>
            </a:r>
            <a:r>
              <a:rPr lang="en-GB" dirty="0" smtClean="0"/>
              <a:t> Lindsay, </a:t>
            </a:r>
            <a:r>
              <a:rPr lang="en-GB" dirty="0" err="1" smtClean="0"/>
              <a:t>Martin,Woody</a:t>
            </a:r>
            <a:endParaRPr lang="en-GB" dirty="0"/>
          </a:p>
        </p:txBody>
      </p:sp>
      <p:sp>
        <p:nvSpPr>
          <p:cNvPr id="2" name="Title 1"/>
          <p:cNvSpPr>
            <a:spLocks noGrp="1"/>
          </p:cNvSpPr>
          <p:nvPr>
            <p:ph type="ctrTitle"/>
          </p:nvPr>
        </p:nvSpPr>
        <p:spPr/>
        <p:txBody>
          <a:bodyPr/>
          <a:lstStyle/>
          <a:p>
            <a:r>
              <a:rPr lang="en-GB" dirty="0" smtClean="0"/>
              <a:t>Socio-Demographic Data, GIS and the Government</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Government and GIS</a:t>
            </a:r>
            <a:endParaRPr lang="en-GB" u="sng" dirty="0"/>
          </a:p>
        </p:txBody>
      </p:sp>
      <p:sp>
        <p:nvSpPr>
          <p:cNvPr id="3" name="Content Placeholder 2"/>
          <p:cNvSpPr>
            <a:spLocks noGrp="1"/>
          </p:cNvSpPr>
          <p:nvPr>
            <p:ph sz="quarter" idx="1"/>
          </p:nvPr>
        </p:nvSpPr>
        <p:spPr/>
        <p:txBody>
          <a:bodyPr/>
          <a:lstStyle/>
          <a:p>
            <a:r>
              <a:rPr lang="en-GB" dirty="0" smtClean="0"/>
              <a:t>GIS has been adopted by the Home Office for Policing programs, hoping to reduce crime rates.[5]</a:t>
            </a:r>
          </a:p>
          <a:p>
            <a:r>
              <a:rPr lang="en-GB" dirty="0" smtClean="0"/>
              <a:t>Usually the data comes from ‘population surveys and censuses’ [1].</a:t>
            </a:r>
          </a:p>
          <a:p>
            <a:r>
              <a:rPr lang="en-GB" dirty="0" smtClean="0"/>
              <a:t>GIS can be used for ‘policy making – Health, Pensions, Environment’[2] etc.</a:t>
            </a:r>
          </a:p>
          <a:p>
            <a:r>
              <a:rPr lang="en-GB" dirty="0" smtClean="0"/>
              <a:t>The socio-demographic data gathered can be placed onto a GIS to study the statistics. </a:t>
            </a:r>
          </a:p>
          <a:p>
            <a:endParaRPr lang="en-GB" dirty="0" smtClean="0"/>
          </a:p>
          <a:p>
            <a:endParaRPr lang="en-GB" dirty="0" smtClean="0"/>
          </a:p>
          <a:p>
            <a:pPr>
              <a:buNone/>
            </a:pP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Socio Demographic Data and Government use</a:t>
            </a:r>
            <a:endParaRPr lang="en-GB" u="sng" dirty="0"/>
          </a:p>
        </p:txBody>
      </p:sp>
      <p:sp>
        <p:nvSpPr>
          <p:cNvPr id="3" name="Content Placeholder 2"/>
          <p:cNvSpPr>
            <a:spLocks noGrp="1"/>
          </p:cNvSpPr>
          <p:nvPr>
            <p:ph sz="quarter" idx="1"/>
          </p:nvPr>
        </p:nvSpPr>
        <p:spPr/>
        <p:txBody>
          <a:bodyPr>
            <a:normAutofit/>
          </a:bodyPr>
          <a:lstStyle/>
          <a:p>
            <a:r>
              <a:rPr lang="en-GB" sz="2000" dirty="0" smtClean="0"/>
              <a:t>Used to assess population changes </a:t>
            </a:r>
          </a:p>
          <a:p>
            <a:r>
              <a:rPr lang="en-GB" sz="2000" dirty="0" smtClean="0"/>
              <a:t>‘In the UK there has been a large expansion in the availability of spatially referenced socio-demographic data over the last few decades’ [3]</a:t>
            </a:r>
          </a:p>
          <a:p>
            <a:r>
              <a:rPr lang="en-GB" sz="2000" dirty="0" smtClean="0"/>
              <a:t>The areas looked at are an ‘ageing society, increased life expectancy, low fertility and teenage pregnancy’[3]</a:t>
            </a:r>
          </a:p>
          <a:p>
            <a:r>
              <a:rPr lang="en-GB" sz="2000" dirty="0" smtClean="0"/>
              <a:t>The Office of National Statistics gets socio-demographic information about business successes in different parts of the country or areas where there is a different language in use (e.g. Use of Welsh in Wales)[4] or economic change [6] or education for example the ONS website states that ‘4 in 5 of working age people have qualifications’[7]. </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geographic used in china</a:t>
            </a:r>
            <a:endParaRPr lang="en-GB" dirty="0"/>
          </a:p>
        </p:txBody>
      </p:sp>
      <p:sp>
        <p:nvSpPr>
          <p:cNvPr id="3" name="Content Placeholder 2"/>
          <p:cNvSpPr>
            <a:spLocks noGrp="1"/>
          </p:cNvSpPr>
          <p:nvPr>
            <p:ph sz="quarter" idx="1"/>
          </p:nvPr>
        </p:nvSpPr>
        <p:spPr/>
        <p:txBody>
          <a:bodyPr/>
          <a:lstStyle/>
          <a:p>
            <a:r>
              <a:rPr lang="en-GB" dirty="0" smtClean="0"/>
              <a:t>GIS can be a spatial database management system(1)</a:t>
            </a:r>
          </a:p>
          <a:p>
            <a:endParaRPr lang="en-GB" dirty="0" smtClean="0"/>
          </a:p>
          <a:p>
            <a:r>
              <a:rPr lang="en-GB" dirty="0" smtClean="0"/>
              <a:t>GIS can be used in the analysis and evaluation of the simulation forecast</a:t>
            </a:r>
          </a:p>
          <a:p>
            <a:endParaRPr lang="en-GB" dirty="0" smtClean="0"/>
          </a:p>
          <a:p>
            <a:r>
              <a:rPr lang="en-GB" dirty="0" smtClean="0"/>
              <a:t>GIS is used in mapping in the topic map application</a:t>
            </a:r>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Application Type</a:t>
            </a:r>
            <a:endParaRPr lang="en-GB" dirty="0"/>
          </a:p>
        </p:txBody>
      </p:sp>
      <p:sp>
        <p:nvSpPr>
          <p:cNvPr id="3" name="Content Placeholder 2"/>
          <p:cNvSpPr>
            <a:spLocks noGrp="1"/>
          </p:cNvSpPr>
          <p:nvPr>
            <p:ph sz="quarter" idx="1"/>
          </p:nvPr>
        </p:nvSpPr>
        <p:spPr/>
        <p:txBody>
          <a:bodyPr>
            <a:normAutofit fontScale="92500" lnSpcReduction="10000"/>
          </a:bodyPr>
          <a:lstStyle/>
          <a:p>
            <a:r>
              <a:rPr lang="en-GB" dirty="0" smtClean="0"/>
              <a:t>According to the GIS applications in different areas can be divided into: </a:t>
            </a:r>
          </a:p>
          <a:p>
            <a:r>
              <a:rPr lang="en-GB" dirty="0" smtClean="0"/>
              <a:t>cadastral information system (CIS), image-based information system (IBIS), Land Information System (L IS), natural resources management information system (NR2MIS).</a:t>
            </a:r>
          </a:p>
          <a:p>
            <a:r>
              <a:rPr lang="en-GB" dirty="0" smtClean="0"/>
              <a:t> Market Analysis Information System (MAIS), Planning and Information System (PIS), Spatial Information System (SIS).</a:t>
            </a:r>
          </a:p>
          <a:p>
            <a:r>
              <a:rPr lang="en-GB" dirty="0" smtClean="0"/>
              <a:t>the decision-making space information system (SDIS), the City Information System (UIS) and transport geographic information system (GIS2T), and so on.(2)</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Integration technology</a:t>
            </a:r>
            <a:endParaRPr lang="en-GB" dirty="0"/>
          </a:p>
        </p:txBody>
      </p:sp>
      <p:sp>
        <p:nvSpPr>
          <p:cNvPr id="3" name="Content Placeholder 2"/>
          <p:cNvSpPr>
            <a:spLocks noGrp="1"/>
          </p:cNvSpPr>
          <p:nvPr>
            <p:ph sz="quarter" idx="1"/>
          </p:nvPr>
        </p:nvSpPr>
        <p:spPr/>
        <p:txBody>
          <a:bodyPr/>
          <a:lstStyle/>
          <a:p>
            <a:r>
              <a:rPr lang="en-GB" dirty="0" smtClean="0"/>
              <a:t>GIS is comprehensive technology and have been integrated with each other technologies:</a:t>
            </a:r>
          </a:p>
          <a:p>
            <a:r>
              <a:rPr lang="en-GB" dirty="0" smtClean="0"/>
              <a:t>CIS-CAD</a:t>
            </a:r>
          </a:p>
          <a:p>
            <a:endParaRPr lang="en-GB" dirty="0" smtClean="0"/>
          </a:p>
          <a:p>
            <a:r>
              <a:rPr lang="en-GB" dirty="0" smtClean="0"/>
              <a:t>CIS-GPS</a:t>
            </a:r>
          </a:p>
          <a:p>
            <a:endParaRPr lang="en-GB" dirty="0" smtClean="0"/>
          </a:p>
          <a:p>
            <a:r>
              <a:rPr lang="en-GB" dirty="0" smtClean="0"/>
              <a:t>GIS-Internet(3)</a:t>
            </a:r>
          </a:p>
          <a:p>
            <a:pPr>
              <a:buNone/>
            </a:pP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sz="quarter" idx="1"/>
          </p:nvPr>
        </p:nvSpPr>
        <p:spPr/>
        <p:txBody>
          <a:bodyPr>
            <a:normAutofit fontScale="85000" lnSpcReduction="20000"/>
          </a:bodyPr>
          <a:lstStyle/>
          <a:p>
            <a:pPr marL="514350" indent="-514350">
              <a:buFont typeface="+mj-lt"/>
              <a:buAutoNum type="arabicPeriod"/>
            </a:pPr>
            <a:r>
              <a:rPr lang="en-GB" sz="2000" dirty="0" err="1" smtClean="0"/>
              <a:t>EasyWeb</a:t>
            </a:r>
            <a:r>
              <a:rPr lang="en-GB" sz="2000" dirty="0" smtClean="0"/>
              <a:t>, Accessed: 02 Dec 2008 [Online] </a:t>
            </a:r>
            <a:r>
              <a:rPr lang="en-GB" sz="2000" dirty="0" smtClean="0">
                <a:hlinkClick r:id="rId2"/>
              </a:rPr>
              <a:t>http://easyweb.easynet.co.uk/~edp/esguide/eg-data/eg-data.htm</a:t>
            </a:r>
            <a:endParaRPr lang="en-GB" sz="2000" dirty="0" smtClean="0"/>
          </a:p>
          <a:p>
            <a:pPr marL="514350" indent="-514350">
              <a:buFont typeface="+mj-lt"/>
              <a:buAutoNum type="arabicPeriod"/>
            </a:pPr>
            <a:r>
              <a:rPr lang="en-GB" sz="2000" dirty="0" err="1" smtClean="0"/>
              <a:t>Esri</a:t>
            </a:r>
            <a:r>
              <a:rPr lang="en-GB" sz="2000" dirty="0" smtClean="0"/>
              <a:t> UK , GIS for Central Government, Accessed: 02 Dec 2008 [Online],http://www.esriuk.com/industries/industry.asp?indid=6</a:t>
            </a:r>
          </a:p>
          <a:p>
            <a:pPr marL="514350" indent="-514350">
              <a:buFont typeface="+mj-lt"/>
              <a:buAutoNum type="arabicPeriod"/>
            </a:pPr>
            <a:r>
              <a:rPr lang="en-GB" sz="2000" dirty="0" smtClean="0"/>
              <a:t>GIS Development, </a:t>
            </a:r>
            <a:r>
              <a:rPr lang="en-GB" sz="2000" dirty="0" err="1" smtClean="0"/>
              <a:t>Sociodemographic</a:t>
            </a:r>
            <a:r>
              <a:rPr lang="en-GB" sz="2000" dirty="0" smtClean="0"/>
              <a:t> Spatial Change in UK: Data and Computational Issues and Solutions, [Online], </a:t>
            </a:r>
            <a:r>
              <a:rPr lang="en-GB" sz="2000" dirty="0" smtClean="0">
                <a:hlinkClick r:id="rId3"/>
              </a:rPr>
              <a:t>http://www.gisdevelopment.net/magazine/years/2006/dec/30_3.htm</a:t>
            </a:r>
            <a:endParaRPr lang="en-GB" sz="2000" dirty="0" smtClean="0"/>
          </a:p>
          <a:p>
            <a:pPr marL="514350" indent="-514350">
              <a:buFont typeface="+mj-lt"/>
              <a:buAutoNum type="arabicPeriod"/>
            </a:pPr>
            <a:endParaRPr lang="en-GB" sz="2000" dirty="0" smtClean="0"/>
          </a:p>
          <a:p>
            <a:pPr marL="514350" indent="-514350">
              <a:buFont typeface="+mj-lt"/>
              <a:buAutoNum type="arabicPeriod"/>
            </a:pPr>
            <a:r>
              <a:rPr lang="en-GB" sz="2000" dirty="0" smtClean="0"/>
              <a:t>National Statistics, </a:t>
            </a:r>
            <a:r>
              <a:rPr lang="en-GB" sz="2000" dirty="0" smtClean="0">
                <a:hlinkClick r:id="rId4"/>
              </a:rPr>
              <a:t>http://www.statistics.gov.uk/CCI/SearchRes.asp?term=Welsh+language</a:t>
            </a:r>
            <a:endParaRPr lang="en-GB" sz="2000" dirty="0" smtClean="0"/>
          </a:p>
          <a:p>
            <a:pPr marL="514350" indent="-514350">
              <a:buFont typeface="+mj-lt"/>
              <a:buAutoNum type="arabicPeriod"/>
            </a:pPr>
            <a:r>
              <a:rPr lang="en-GB" sz="2000" dirty="0" smtClean="0"/>
              <a:t>Public Technology, </a:t>
            </a:r>
            <a:r>
              <a:rPr lang="en-GB" sz="2000" dirty="0"/>
              <a:t>37 police forces put crime on the map via GIS </a:t>
            </a:r>
            <a:r>
              <a:rPr lang="en-GB" sz="2000" dirty="0" smtClean="0"/>
              <a:t>system, [Online], </a:t>
            </a:r>
            <a:r>
              <a:rPr lang="en-GB" sz="2000" b="1" dirty="0"/>
              <a:t/>
            </a:r>
            <a:br>
              <a:rPr lang="en-GB" sz="2000" b="1" dirty="0"/>
            </a:br>
            <a:r>
              <a:rPr lang="en-GB" sz="2000" dirty="0" smtClean="0">
                <a:hlinkClick r:id="rId5"/>
              </a:rPr>
              <a:t>http://www.publictechnology.net/modules.php?op=modload&amp;name=News&amp;file=article&amp;sid=7133&amp;mode=thread&amp;order=0&amp;thold=0</a:t>
            </a:r>
            <a:endParaRPr lang="en-GB" sz="2000" dirty="0" smtClean="0"/>
          </a:p>
          <a:p>
            <a:pPr marL="514350" indent="-514350">
              <a:buFont typeface="+mj-lt"/>
              <a:buAutoNum type="arabicPeriod"/>
            </a:pPr>
            <a:r>
              <a:rPr lang="en-GB" sz="2000" dirty="0" smtClean="0"/>
              <a:t>Office of National Statistics, Economy, [Online] </a:t>
            </a:r>
            <a:r>
              <a:rPr lang="en-GB" sz="2000" dirty="0" smtClean="0">
                <a:hlinkClick r:id="rId6"/>
              </a:rPr>
              <a:t>http://www.statistics.gov.uk/instantfigures.asp</a:t>
            </a:r>
            <a:endParaRPr lang="en-GB" sz="2000" dirty="0" smtClean="0"/>
          </a:p>
          <a:p>
            <a:pPr marL="514350" indent="-514350">
              <a:buFont typeface="+mj-lt"/>
              <a:buAutoNum type="arabicPeriod"/>
            </a:pPr>
            <a:r>
              <a:rPr lang="en-GB" sz="2000" dirty="0" smtClean="0"/>
              <a:t>Office of National Statistics, Working Lives (Wales) , [Online] http://www.statistics.gov.uk/cci/nugget.asp?id=452</a:t>
            </a:r>
            <a:endParaRPr lang="en-GB"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G.I.S. in business</a:t>
            </a:r>
            <a:endParaRPr lang="en-GB" dirty="0"/>
          </a:p>
        </p:txBody>
      </p:sp>
      <p:sp>
        <p:nvSpPr>
          <p:cNvPr id="3" name="Subtitle 2"/>
          <p:cNvSpPr>
            <a:spLocks noGrp="1"/>
          </p:cNvSpPr>
          <p:nvPr>
            <p:ph type="subTitle" idx="1"/>
          </p:nvPr>
        </p:nvSpPr>
        <p:spPr/>
        <p:txBody>
          <a:bodyPr/>
          <a:lstStyle/>
          <a:p>
            <a:r>
              <a:rPr lang="en-GB" dirty="0" smtClean="0"/>
              <a:t>Matt brooks, Matt Rees, Marc </a:t>
            </a:r>
            <a:r>
              <a:rPr lang="en-GB" dirty="0" err="1" smtClean="0"/>
              <a:t>Lancey</a:t>
            </a:r>
            <a:r>
              <a:rPr lang="en-GB" dirty="0" smtClean="0"/>
              <a:t> and Stacey Evans</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Banking</a:t>
            </a:r>
            <a:br>
              <a:rPr lang="en-GB" b="1" dirty="0" smtClean="0"/>
            </a:br>
            <a:endParaRPr lang="en-GB" dirty="0"/>
          </a:p>
        </p:txBody>
      </p:sp>
      <p:sp>
        <p:nvSpPr>
          <p:cNvPr id="3" name="Content Placeholder 2"/>
          <p:cNvSpPr>
            <a:spLocks noGrp="1"/>
          </p:cNvSpPr>
          <p:nvPr>
            <p:ph idx="1"/>
          </p:nvPr>
        </p:nvSpPr>
        <p:spPr/>
        <p:txBody>
          <a:bodyPr>
            <a:normAutofit/>
          </a:bodyPr>
          <a:lstStyle/>
          <a:p>
            <a:r>
              <a:rPr lang="en-GB" sz="2200" dirty="0" smtClean="0"/>
              <a:t>Financial analysts employ GIS for targeting their markets by visualizing service needs. Companies including Metropolitan Life and Chase Manhattan Bank rely on GIS software to help them improve operational excellence and profitability. </a:t>
            </a:r>
          </a:p>
          <a:p>
            <a:r>
              <a:rPr lang="en-GB" sz="2200" dirty="0" smtClean="0"/>
              <a:t>A thorough knowledge of customers' needs and requirements gained from GIS analysis underlies the geographic advantage.</a:t>
            </a:r>
          </a:p>
        </p:txBody>
      </p:sp>
      <p:pic>
        <p:nvPicPr>
          <p:cNvPr id="19458" name="Picture 2" descr="http://www.brandchannel.com/images/FeaturesProfile/232_profile_img1_lloydsTSB3.jpg"/>
          <p:cNvPicPr>
            <a:picLocks noChangeAspect="1" noChangeArrowheads="1"/>
          </p:cNvPicPr>
          <p:nvPr/>
        </p:nvPicPr>
        <p:blipFill>
          <a:blip r:embed="rId2" cstate="print"/>
          <a:srcRect/>
          <a:stretch>
            <a:fillRect/>
          </a:stretch>
        </p:blipFill>
        <p:spPr bwMode="auto">
          <a:xfrm>
            <a:off x="5286380" y="4438650"/>
            <a:ext cx="2381250" cy="24193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Insurance</a:t>
            </a:r>
            <a:br>
              <a:rPr lang="en-GB" b="1" dirty="0" smtClean="0"/>
            </a:br>
            <a:endParaRPr lang="en-GB" dirty="0"/>
          </a:p>
        </p:txBody>
      </p:sp>
      <p:sp>
        <p:nvSpPr>
          <p:cNvPr id="3" name="Content Placeholder 2"/>
          <p:cNvSpPr>
            <a:spLocks noGrp="1"/>
          </p:cNvSpPr>
          <p:nvPr>
            <p:ph idx="1"/>
          </p:nvPr>
        </p:nvSpPr>
        <p:spPr/>
        <p:txBody>
          <a:bodyPr/>
          <a:lstStyle/>
          <a:p>
            <a:r>
              <a:rPr lang="en-GB" sz="2200" dirty="0" smtClean="0"/>
              <a:t>Many insurance companies have made GIS a central component of their business, using it to visualize, analyze, and distribute risk. Companies such as CHUBB Insurance use GIS software for portfolio risk management. </a:t>
            </a:r>
          </a:p>
          <a:p>
            <a:r>
              <a:rPr lang="en-GB" sz="2200" dirty="0" smtClean="0"/>
              <a:t>Changes with what area you live in </a:t>
            </a:r>
          </a:p>
          <a:p>
            <a:pPr>
              <a:buNone/>
            </a:pPr>
            <a:r>
              <a:rPr lang="en-GB" sz="2200" dirty="0" smtClean="0"/>
              <a:t>	Probably have their own GIS records</a:t>
            </a:r>
          </a:p>
          <a:p>
            <a:pPr>
              <a:buNone/>
            </a:pPr>
            <a:r>
              <a:rPr lang="en-GB" sz="2200" dirty="0" smtClean="0"/>
              <a:t> 	rather than going by post code to give</a:t>
            </a:r>
          </a:p>
          <a:p>
            <a:pPr>
              <a:buNone/>
            </a:pPr>
            <a:r>
              <a:rPr lang="en-GB" sz="2200" dirty="0" smtClean="0"/>
              <a:t>	 a  good analysis of crime </a:t>
            </a:r>
          </a:p>
          <a:p>
            <a:pPr lvl="1"/>
            <a:endParaRPr lang="en-GB" sz="1800" dirty="0" smtClean="0"/>
          </a:p>
          <a:p>
            <a:endParaRPr lang="en-GB" sz="2200" dirty="0" smtClean="0"/>
          </a:p>
        </p:txBody>
      </p:sp>
      <p:pic>
        <p:nvPicPr>
          <p:cNvPr id="13314" name="Picture 2" descr="https://insurance.heathlambert.com/site/(qvkhb423trxivd55cdnjwneh)/images/elephant/trunkie.jpg"/>
          <p:cNvPicPr>
            <a:picLocks noChangeAspect="1" noChangeArrowheads="1"/>
          </p:cNvPicPr>
          <p:nvPr/>
        </p:nvPicPr>
        <p:blipFill>
          <a:blip r:embed="rId2" cstate="print"/>
          <a:srcRect/>
          <a:stretch>
            <a:fillRect/>
          </a:stretch>
        </p:blipFill>
        <p:spPr bwMode="auto">
          <a:xfrm>
            <a:off x="6715140" y="3714752"/>
            <a:ext cx="1114425" cy="229552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Logistics</a:t>
            </a:r>
            <a:br>
              <a:rPr lang="en-GB" b="1" dirty="0" smtClean="0"/>
            </a:br>
            <a:endParaRPr lang="en-GB" dirty="0"/>
          </a:p>
        </p:txBody>
      </p:sp>
      <p:sp>
        <p:nvSpPr>
          <p:cNvPr id="3" name="Content Placeholder 2"/>
          <p:cNvSpPr>
            <a:spLocks noGrp="1"/>
          </p:cNvSpPr>
          <p:nvPr>
            <p:ph idx="1"/>
          </p:nvPr>
        </p:nvSpPr>
        <p:spPr/>
        <p:txBody>
          <a:bodyPr/>
          <a:lstStyle/>
          <a:p>
            <a:r>
              <a:rPr lang="en-GB" sz="2200" dirty="0" smtClean="0"/>
              <a:t>Logistics management requires planning the distribution fleet's activities, route locations, and schedules. Argentina's telephone company, </a:t>
            </a:r>
            <a:r>
              <a:rPr lang="en-GB" sz="2200" dirty="0" err="1" smtClean="0"/>
              <a:t>Grupo</a:t>
            </a:r>
            <a:r>
              <a:rPr lang="en-GB" sz="2200" dirty="0" smtClean="0"/>
              <a:t> </a:t>
            </a:r>
            <a:r>
              <a:rPr lang="en-GB" sz="2200" dirty="0" err="1" smtClean="0"/>
              <a:t>Telefónica</a:t>
            </a:r>
            <a:r>
              <a:rPr lang="en-GB" sz="2200" dirty="0" smtClean="0"/>
              <a:t>, uses the GIS logistics routing solution shown to the right to increase the number of daily deliveries without increasing resources. </a:t>
            </a:r>
            <a:endParaRPr lang="en-GB" dirty="0" smtClean="0"/>
          </a:p>
          <a:p>
            <a:endParaRPr lang="en-GB" dirty="0"/>
          </a:p>
        </p:txBody>
      </p:sp>
      <p:pic>
        <p:nvPicPr>
          <p:cNvPr id="14338" name="Picture 2" descr="http://www.fortigo.com/i/shipping_box.jpg"/>
          <p:cNvPicPr>
            <a:picLocks noChangeAspect="1" noChangeArrowheads="1"/>
          </p:cNvPicPr>
          <p:nvPr/>
        </p:nvPicPr>
        <p:blipFill>
          <a:blip r:embed="rId3" cstate="print"/>
          <a:srcRect/>
          <a:stretch>
            <a:fillRect/>
          </a:stretch>
        </p:blipFill>
        <p:spPr bwMode="auto">
          <a:xfrm>
            <a:off x="2928926" y="4019573"/>
            <a:ext cx="4219575" cy="2695575"/>
          </a:xfrm>
          <a:prstGeom prst="rect">
            <a:avLst/>
          </a:prstGeom>
          <a:noFill/>
        </p:spPr>
      </p:pic>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firstamendmentcenter.org/graphics/illos/camera.flash.jpg"/>
          <p:cNvPicPr>
            <a:picLocks noChangeAspect="1" noChangeArrowheads="1"/>
          </p:cNvPicPr>
          <p:nvPr/>
        </p:nvPicPr>
        <p:blipFill>
          <a:blip r:embed="rId2" cstate="print"/>
          <a:srcRect/>
          <a:stretch>
            <a:fillRect/>
          </a:stretch>
        </p:blipFill>
        <p:spPr bwMode="auto">
          <a:xfrm>
            <a:off x="6858016" y="4552950"/>
            <a:ext cx="2000250" cy="2305050"/>
          </a:xfrm>
          <a:prstGeom prst="rect">
            <a:avLst/>
          </a:prstGeom>
          <a:noFill/>
        </p:spPr>
      </p:pic>
      <p:sp>
        <p:nvSpPr>
          <p:cNvPr id="2" name="Title 1"/>
          <p:cNvSpPr>
            <a:spLocks noGrp="1"/>
          </p:cNvSpPr>
          <p:nvPr>
            <p:ph type="title"/>
          </p:nvPr>
        </p:nvSpPr>
        <p:spPr/>
        <p:txBody>
          <a:bodyPr/>
          <a:lstStyle/>
          <a:p>
            <a:r>
              <a:rPr lang="en-GB" b="1" dirty="0" smtClean="0"/>
              <a:t>Media</a:t>
            </a:r>
            <a:br>
              <a:rPr lang="en-GB" b="1" dirty="0" smtClean="0"/>
            </a:br>
            <a:endParaRPr lang="en-GB" dirty="0"/>
          </a:p>
        </p:txBody>
      </p:sp>
      <p:sp>
        <p:nvSpPr>
          <p:cNvPr id="3" name="Content Placeholder 2"/>
          <p:cNvSpPr>
            <a:spLocks noGrp="1"/>
          </p:cNvSpPr>
          <p:nvPr>
            <p:ph idx="1"/>
          </p:nvPr>
        </p:nvSpPr>
        <p:spPr/>
        <p:txBody>
          <a:bodyPr>
            <a:normAutofit/>
          </a:bodyPr>
          <a:lstStyle/>
          <a:p>
            <a:r>
              <a:rPr lang="en-GB" sz="2200" dirty="0" smtClean="0"/>
              <a:t>GIS is used by media bureaus for everything from analyzing circulation and attracting advertisers to creating the maps used in the material itself. The Associated Press (AP), USA TODAY, and National Geographic Society use GIS software to create accurate maps quickly for magazines, newspapers, and online news services. GIS maps can help the media keep the public informed about street closures or openings and other emergency services, </a:t>
            </a:r>
          </a:p>
          <a:p>
            <a:pPr>
              <a:buNone/>
            </a:pPr>
            <a:r>
              <a:rPr lang="en-GB" sz="2200" dirty="0" smtClean="0"/>
              <a:t>	as in this map of lower Manhattan from</a:t>
            </a:r>
          </a:p>
          <a:p>
            <a:pPr>
              <a:buNone/>
            </a:pPr>
            <a:r>
              <a:rPr lang="en-GB" sz="2200" dirty="0" smtClean="0"/>
              <a:t>	 the AP. </a:t>
            </a: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Real Estate</a:t>
            </a:r>
            <a:br>
              <a:rPr lang="en-GB" b="1" dirty="0" smtClean="0"/>
            </a:br>
            <a:endParaRPr lang="en-GB" dirty="0"/>
          </a:p>
        </p:txBody>
      </p:sp>
      <p:sp>
        <p:nvSpPr>
          <p:cNvPr id="3" name="Content Placeholder 2"/>
          <p:cNvSpPr>
            <a:spLocks noGrp="1"/>
          </p:cNvSpPr>
          <p:nvPr>
            <p:ph idx="1"/>
          </p:nvPr>
        </p:nvSpPr>
        <p:spPr/>
        <p:txBody>
          <a:bodyPr>
            <a:normAutofit/>
          </a:bodyPr>
          <a:lstStyle/>
          <a:p>
            <a:r>
              <a:rPr lang="en-GB" sz="1900" dirty="0" smtClean="0"/>
              <a:t>From map-based contact management to sophisticated investment analysis in large real estate investment trusts, real estate agencies rely heavily on electronic mapping. Many realtors have found great success in using the Internet to market properties. Companies such as SSR Realty Advisors, Inc. use GIS in commercial real estate, while REALTOR.com uses GIS to bring maps online to 1.2 million people shopping for a new home. </a:t>
            </a:r>
            <a:r>
              <a:rPr lang="en-GB" sz="1900" dirty="0" smtClean="0">
                <a:hlinkClick r:id="rId2" tooltip="http://www.esri.com/realestate"/>
              </a:rPr>
              <a:t>Learn more</a:t>
            </a:r>
            <a:r>
              <a:rPr lang="en-GB" sz="1900" dirty="0" smtClean="0"/>
              <a:t>. </a:t>
            </a:r>
          </a:p>
          <a:p>
            <a:endParaRPr lang="en-GB" dirty="0"/>
          </a:p>
        </p:txBody>
      </p:sp>
      <p:pic>
        <p:nvPicPr>
          <p:cNvPr id="16386" name="Picture 2" descr="http://florida.at/realestate/for_sale_sign.gif"/>
          <p:cNvPicPr>
            <a:picLocks noChangeAspect="1" noChangeArrowheads="1"/>
          </p:cNvPicPr>
          <p:nvPr/>
        </p:nvPicPr>
        <p:blipFill>
          <a:blip r:embed="rId3" cstate="print"/>
          <a:srcRect/>
          <a:stretch>
            <a:fillRect/>
          </a:stretch>
        </p:blipFill>
        <p:spPr bwMode="auto">
          <a:xfrm>
            <a:off x="4286248" y="4214818"/>
            <a:ext cx="2038350" cy="2066925"/>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Retail Business</a:t>
            </a:r>
            <a:br>
              <a:rPr lang="en-GB" b="1" dirty="0" smtClean="0"/>
            </a:br>
            <a:endParaRPr lang="en-GB" dirty="0"/>
          </a:p>
        </p:txBody>
      </p:sp>
      <p:sp>
        <p:nvSpPr>
          <p:cNvPr id="4" name="Rectangle 3"/>
          <p:cNvSpPr/>
          <p:nvPr/>
        </p:nvSpPr>
        <p:spPr>
          <a:xfrm>
            <a:off x="428596" y="1714488"/>
            <a:ext cx="4572000" cy="3693319"/>
          </a:xfrm>
          <a:prstGeom prst="rect">
            <a:avLst/>
          </a:prstGeom>
        </p:spPr>
        <p:txBody>
          <a:bodyPr>
            <a:spAutoFit/>
          </a:bodyPr>
          <a:lstStyle/>
          <a:p>
            <a:pPr algn="l" rtl="0"/>
            <a:r>
              <a:rPr lang="en-GB" kern="1200" dirty="0">
                <a:solidFill>
                  <a:prstClr val="white"/>
                </a:solidFill>
                <a:latin typeface="Century Gothic"/>
                <a:ea typeface="+mn-ea"/>
                <a:cs typeface="+mn-cs"/>
              </a:rPr>
              <a:t>Businesses maintain information about sales, customers, inventory, demographic profiles, and mailing lists, all of which have geographic locations. Therefore, business managers, marketing strategists, financial analysts, and professional planners increasingly rely on GIS to organize, analyze, and present their business data.</a:t>
            </a:r>
          </a:p>
          <a:p>
            <a:pPr algn="l" rtl="0"/>
            <a:r>
              <a:rPr lang="en-GB" kern="1200" dirty="0">
                <a:solidFill>
                  <a:prstClr val="white"/>
                </a:solidFill>
                <a:latin typeface="Century Gothic"/>
                <a:ea typeface="+mn-ea"/>
                <a:cs typeface="+mn-cs"/>
              </a:rPr>
              <a:t>Companies such as </a:t>
            </a:r>
            <a:r>
              <a:rPr lang="en-GB" b="1" kern="1200" dirty="0">
                <a:solidFill>
                  <a:prstClr val="white"/>
                </a:solidFill>
                <a:latin typeface="Century Gothic"/>
                <a:ea typeface="+mn-ea"/>
                <a:cs typeface="+mn-cs"/>
              </a:rPr>
              <a:t>Sears</a:t>
            </a:r>
            <a:r>
              <a:rPr lang="en-GB" kern="1200" dirty="0">
                <a:solidFill>
                  <a:prstClr val="white"/>
                </a:solidFill>
                <a:latin typeface="Century Gothic"/>
                <a:ea typeface="+mn-ea"/>
                <a:cs typeface="+mn-cs"/>
              </a:rPr>
              <a:t> have saved millions of dollars by managing deliveries with GIS. </a:t>
            </a:r>
          </a:p>
        </p:txBody>
      </p:sp>
      <p:pic>
        <p:nvPicPr>
          <p:cNvPr id="18434" name="Picture 2" descr="Example of drivetime analysis using GIS. Click to enlarge.">
            <a:hlinkClick r:id="rId2"/>
          </p:cNvPr>
          <p:cNvPicPr>
            <a:picLocks noChangeAspect="1" noChangeArrowheads="1"/>
          </p:cNvPicPr>
          <p:nvPr/>
        </p:nvPicPr>
        <p:blipFill>
          <a:blip r:embed="rId3" cstate="print"/>
          <a:srcRect/>
          <a:stretch>
            <a:fillRect/>
          </a:stretch>
        </p:blipFill>
        <p:spPr bwMode="auto">
          <a:xfrm>
            <a:off x="5143504" y="2928934"/>
            <a:ext cx="3493243" cy="2538423"/>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28"/>
            <a:ext cx="8229600" cy="1399032"/>
          </a:xfrm>
        </p:spPr>
        <p:txBody>
          <a:bodyPr/>
          <a:lstStyle/>
          <a:p>
            <a:r>
              <a:rPr lang="en-GB" dirty="0" smtClean="0"/>
              <a:t>Gym’s</a:t>
            </a:r>
            <a:endParaRPr lang="en-GB" dirty="0"/>
          </a:p>
        </p:txBody>
      </p:sp>
      <p:sp>
        <p:nvSpPr>
          <p:cNvPr id="4" name="Rectangle 3"/>
          <p:cNvSpPr/>
          <p:nvPr/>
        </p:nvSpPr>
        <p:spPr>
          <a:xfrm>
            <a:off x="142844" y="1928802"/>
            <a:ext cx="4572000" cy="2031325"/>
          </a:xfrm>
          <a:prstGeom prst="rect">
            <a:avLst/>
          </a:prstGeom>
        </p:spPr>
        <p:txBody>
          <a:bodyPr wrap="square">
            <a:spAutoFit/>
          </a:bodyPr>
          <a:lstStyle/>
          <a:p>
            <a:pPr algn="l" rtl="0"/>
            <a:r>
              <a:rPr lang="en-GB" b="1" kern="1200" dirty="0">
                <a:solidFill>
                  <a:prstClr val="white"/>
                </a:solidFill>
                <a:latin typeface="Century Gothic"/>
                <a:ea typeface="+mn-ea"/>
                <a:cs typeface="+mn-cs"/>
              </a:rPr>
              <a:t>Gold's Gym Enterprises</a:t>
            </a:r>
            <a:r>
              <a:rPr lang="en-GB" kern="1200" dirty="0">
                <a:solidFill>
                  <a:prstClr val="white"/>
                </a:solidFill>
                <a:latin typeface="Century Gothic"/>
                <a:ea typeface="+mn-ea"/>
                <a:cs typeface="+mn-cs"/>
              </a:rPr>
              <a:t> uses GIS to study new franchise locations. Smaller companies, such as </a:t>
            </a:r>
            <a:r>
              <a:rPr lang="en-GB" b="1" kern="1200" dirty="0">
                <a:solidFill>
                  <a:prstClr val="white"/>
                </a:solidFill>
                <a:latin typeface="Century Gothic"/>
                <a:ea typeface="+mn-ea"/>
                <a:cs typeface="+mn-cs"/>
              </a:rPr>
              <a:t>Ultra Marine Kayaking</a:t>
            </a:r>
            <a:r>
              <a:rPr lang="en-GB" kern="1200" dirty="0">
                <a:solidFill>
                  <a:prstClr val="white"/>
                </a:solidFill>
                <a:latin typeface="Century Gothic"/>
                <a:ea typeface="+mn-ea"/>
                <a:cs typeface="+mn-cs"/>
              </a:rPr>
              <a:t> of Santa Cruz, California, find GIS useful and cost-effective for creating accurate and attractive maps for promotional materials. </a:t>
            </a:r>
          </a:p>
        </p:txBody>
      </p:sp>
      <p:pic>
        <p:nvPicPr>
          <p:cNvPr id="17410" name="Picture 2" descr="http://ghetto.hjsoft.com/icons/roids.jpg"/>
          <p:cNvPicPr>
            <a:picLocks noChangeAspect="1" noChangeArrowheads="1"/>
          </p:cNvPicPr>
          <p:nvPr/>
        </p:nvPicPr>
        <p:blipFill>
          <a:blip r:embed="rId2" cstate="print"/>
          <a:srcRect/>
          <a:stretch>
            <a:fillRect/>
          </a:stretch>
        </p:blipFill>
        <p:spPr bwMode="auto">
          <a:xfrm>
            <a:off x="4915536" y="2578095"/>
            <a:ext cx="4228464" cy="427990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2844" y="785794"/>
            <a:ext cx="4572000" cy="5909310"/>
          </a:xfrm>
          <a:prstGeom prst="rect">
            <a:avLst/>
          </a:prstGeom>
        </p:spPr>
        <p:txBody>
          <a:bodyPr>
            <a:spAutoFit/>
          </a:bodyPr>
          <a:lstStyle/>
          <a:p>
            <a:pPr algn="l" rtl="0"/>
            <a:r>
              <a:rPr lang="en-GB" kern="1200" dirty="0">
                <a:solidFill>
                  <a:prstClr val="white"/>
                </a:solidFill>
                <a:latin typeface="Century Gothic"/>
                <a:ea typeface="+mn-ea"/>
                <a:cs typeface="+mn-cs"/>
              </a:rPr>
              <a:t>Slide 12 OSNI ‘GI in Health and Public Safety’ Seminar, 20 June 2007, Belfast</a:t>
            </a:r>
          </a:p>
          <a:p>
            <a:pPr algn="l" rtl="0"/>
            <a:r>
              <a:rPr lang="en-GB" b="1" kern="1200" dirty="0" err="1">
                <a:solidFill>
                  <a:prstClr val="white"/>
                </a:solidFill>
                <a:latin typeface="Century Gothic"/>
                <a:ea typeface="+mn-ea"/>
                <a:cs typeface="+mn-cs"/>
              </a:rPr>
              <a:t>Cadcorp</a:t>
            </a:r>
            <a:r>
              <a:rPr lang="en-GB" b="1" kern="1200" dirty="0">
                <a:solidFill>
                  <a:prstClr val="white"/>
                </a:solidFill>
                <a:latin typeface="Century Gothic"/>
                <a:ea typeface="+mn-ea"/>
                <a:cs typeface="+mn-cs"/>
              </a:rPr>
              <a:t> SIS® - Spatial Information System®</a:t>
            </a:r>
          </a:p>
          <a:p>
            <a:pPr algn="l" rtl="0"/>
            <a:r>
              <a:rPr lang="en-GB" kern="1200" dirty="0">
                <a:solidFill>
                  <a:prstClr val="white"/>
                </a:solidFill>
                <a:latin typeface="Century Gothic"/>
                <a:ea typeface="+mn-ea"/>
                <a:cs typeface="+mn-cs"/>
              </a:rPr>
              <a:t>‘Location-based Health Services’</a:t>
            </a:r>
          </a:p>
          <a:p>
            <a:pPr algn="l" rtl="0"/>
            <a:r>
              <a:rPr lang="en-GB" kern="1200" dirty="0">
                <a:solidFill>
                  <a:prstClr val="white"/>
                </a:solidFill>
                <a:latin typeface="Century Gothic"/>
                <a:ea typeface="+mn-ea"/>
                <a:cs typeface="+mn-cs"/>
              </a:rPr>
              <a:t>• Simple </a:t>
            </a:r>
            <a:r>
              <a:rPr lang="en-GB" b="1" kern="1200" dirty="0">
                <a:solidFill>
                  <a:prstClr val="white"/>
                </a:solidFill>
                <a:latin typeface="Century Gothic"/>
                <a:ea typeface="+mn-ea"/>
                <a:cs typeface="+mn-cs"/>
              </a:rPr>
              <a:t>Site Location</a:t>
            </a:r>
          </a:p>
          <a:p>
            <a:pPr algn="l" rtl="0"/>
            <a:r>
              <a:rPr lang="en-GB" kern="1200" dirty="0">
                <a:solidFill>
                  <a:prstClr val="white"/>
                </a:solidFill>
                <a:latin typeface="Century Gothic"/>
                <a:ea typeface="+mn-ea"/>
                <a:cs typeface="+mn-cs"/>
              </a:rPr>
              <a:t>exercises</a:t>
            </a:r>
          </a:p>
          <a:p>
            <a:pPr algn="l" rtl="0"/>
            <a:r>
              <a:rPr lang="en-GB" kern="1200" dirty="0">
                <a:solidFill>
                  <a:prstClr val="white"/>
                </a:solidFill>
                <a:latin typeface="Century Gothic"/>
                <a:ea typeface="+mn-ea"/>
                <a:cs typeface="+mn-cs"/>
              </a:rPr>
              <a:t>• Point locations of hospitals,</a:t>
            </a:r>
          </a:p>
          <a:p>
            <a:pPr algn="l" rtl="0"/>
            <a:r>
              <a:rPr lang="en-GB" kern="1200" dirty="0">
                <a:solidFill>
                  <a:prstClr val="white"/>
                </a:solidFill>
                <a:latin typeface="Century Gothic"/>
                <a:ea typeface="+mn-ea"/>
                <a:cs typeface="+mn-cs"/>
              </a:rPr>
              <a:t>GPs, pharmacists and</a:t>
            </a:r>
          </a:p>
          <a:p>
            <a:pPr algn="l" rtl="0"/>
            <a:r>
              <a:rPr lang="en-GB" kern="1200" dirty="0">
                <a:solidFill>
                  <a:prstClr val="white"/>
                </a:solidFill>
                <a:latin typeface="Century Gothic"/>
                <a:ea typeface="+mn-ea"/>
                <a:cs typeface="+mn-cs"/>
              </a:rPr>
              <a:t>dentists</a:t>
            </a:r>
          </a:p>
          <a:p>
            <a:pPr algn="l" rtl="0"/>
            <a:r>
              <a:rPr lang="en-GB" kern="1200" dirty="0">
                <a:solidFill>
                  <a:prstClr val="white"/>
                </a:solidFill>
                <a:latin typeface="Century Gothic"/>
                <a:ea typeface="+mn-ea"/>
                <a:cs typeface="+mn-cs"/>
              </a:rPr>
              <a:t>– </a:t>
            </a:r>
            <a:r>
              <a:rPr lang="en-GB" kern="1200" dirty="0" err="1">
                <a:solidFill>
                  <a:prstClr val="white"/>
                </a:solidFill>
                <a:latin typeface="Century Gothic"/>
                <a:ea typeface="+mn-ea"/>
                <a:cs typeface="+mn-cs"/>
              </a:rPr>
              <a:t>Geocoded</a:t>
            </a:r>
            <a:r>
              <a:rPr lang="en-GB" kern="1200" dirty="0">
                <a:solidFill>
                  <a:prstClr val="white"/>
                </a:solidFill>
                <a:latin typeface="Century Gothic"/>
                <a:ea typeface="+mn-ea"/>
                <a:cs typeface="+mn-cs"/>
              </a:rPr>
              <a:t> lists?</a:t>
            </a:r>
          </a:p>
          <a:p>
            <a:pPr algn="l" rtl="0"/>
            <a:r>
              <a:rPr lang="en-GB" kern="1200" dirty="0">
                <a:solidFill>
                  <a:prstClr val="white"/>
                </a:solidFill>
                <a:latin typeface="Century Gothic"/>
                <a:ea typeface="+mn-ea"/>
                <a:cs typeface="+mn-cs"/>
              </a:rPr>
              <a:t>• Add</a:t>
            </a:r>
          </a:p>
          <a:p>
            <a:pPr algn="l" rtl="0"/>
            <a:r>
              <a:rPr lang="en-GB" kern="1200" dirty="0">
                <a:solidFill>
                  <a:prstClr val="white"/>
                </a:solidFill>
                <a:latin typeface="Century Gothic"/>
                <a:ea typeface="+mn-ea"/>
                <a:cs typeface="+mn-cs"/>
              </a:rPr>
              <a:t>– Raster backdrop</a:t>
            </a:r>
          </a:p>
          <a:p>
            <a:pPr algn="l" rtl="0"/>
            <a:r>
              <a:rPr lang="en-GB" kern="1200" dirty="0">
                <a:solidFill>
                  <a:prstClr val="white"/>
                </a:solidFill>
                <a:latin typeface="Century Gothic"/>
                <a:ea typeface="+mn-ea"/>
                <a:cs typeface="+mn-cs"/>
              </a:rPr>
              <a:t>– Ward boundaries</a:t>
            </a:r>
          </a:p>
          <a:p>
            <a:pPr algn="l" rtl="0"/>
            <a:r>
              <a:rPr lang="en-GB" kern="1200" dirty="0">
                <a:solidFill>
                  <a:prstClr val="white"/>
                </a:solidFill>
                <a:latin typeface="Century Gothic"/>
                <a:ea typeface="+mn-ea"/>
                <a:cs typeface="+mn-cs"/>
              </a:rPr>
              <a:t>– etc.</a:t>
            </a:r>
          </a:p>
          <a:p>
            <a:pPr algn="l" rtl="0"/>
            <a:r>
              <a:rPr lang="en-GB" kern="1200" dirty="0">
                <a:solidFill>
                  <a:prstClr val="white"/>
                </a:solidFill>
                <a:latin typeface="Century Gothic"/>
                <a:ea typeface="+mn-ea"/>
                <a:cs typeface="+mn-cs"/>
              </a:rPr>
              <a:t>• ‘What if?’ analysis</a:t>
            </a:r>
          </a:p>
          <a:p>
            <a:pPr algn="l" rtl="0"/>
            <a:r>
              <a:rPr lang="en-GB" kern="1200" dirty="0">
                <a:solidFill>
                  <a:prstClr val="white"/>
                </a:solidFill>
                <a:latin typeface="Century Gothic"/>
                <a:ea typeface="+mn-ea"/>
                <a:cs typeface="+mn-cs"/>
              </a:rPr>
              <a:t>– New build etc.</a:t>
            </a:r>
          </a:p>
          <a:p>
            <a:pPr algn="l" rtl="0"/>
            <a:r>
              <a:rPr lang="en-GB" kern="1200" dirty="0">
                <a:solidFill>
                  <a:prstClr val="white"/>
                </a:solidFill>
                <a:latin typeface="Century Gothic"/>
                <a:ea typeface="+mn-ea"/>
                <a:cs typeface="+mn-cs"/>
              </a:rPr>
              <a:t>– Compare with population</a:t>
            </a:r>
          </a:p>
          <a:p>
            <a:pPr algn="l" rtl="0"/>
            <a:r>
              <a:rPr lang="en-GB" kern="1200" dirty="0">
                <a:solidFill>
                  <a:prstClr val="white"/>
                </a:solidFill>
                <a:latin typeface="Century Gothic"/>
                <a:ea typeface="+mn-ea"/>
                <a:cs typeface="+mn-cs"/>
              </a:rPr>
              <a:t>projections</a:t>
            </a:r>
          </a:p>
          <a:p>
            <a:pPr algn="l" rtl="0"/>
            <a:r>
              <a:rPr lang="en-GB" kern="1200" dirty="0">
                <a:solidFill>
                  <a:prstClr val="white"/>
                </a:solidFill>
                <a:latin typeface="Century Gothic"/>
                <a:ea typeface="+mn-ea"/>
                <a:cs typeface="+mn-cs"/>
              </a:rPr>
              <a:t>• Decision support,</a:t>
            </a:r>
          </a:p>
          <a:p>
            <a:pPr algn="l" rtl="0"/>
            <a:r>
              <a:rPr lang="en-GB" kern="1200" dirty="0">
                <a:solidFill>
                  <a:prstClr val="white"/>
                </a:solidFill>
                <a:latin typeface="Century Gothic"/>
                <a:ea typeface="+mn-ea"/>
                <a:cs typeface="+mn-cs"/>
              </a:rPr>
              <a:t>dissemination issues etc.</a:t>
            </a:r>
          </a:p>
        </p:txBody>
      </p:sp>
      <p:pic>
        <p:nvPicPr>
          <p:cNvPr id="21506" name="Picture 2"/>
          <p:cNvPicPr>
            <a:picLocks noChangeAspect="1" noChangeArrowheads="1"/>
          </p:cNvPicPr>
          <p:nvPr/>
        </p:nvPicPr>
        <p:blipFill>
          <a:blip r:embed="rId2" cstate="print"/>
          <a:srcRect/>
          <a:stretch>
            <a:fillRect/>
          </a:stretch>
        </p:blipFill>
        <p:spPr bwMode="auto">
          <a:xfrm>
            <a:off x="3571868" y="2285993"/>
            <a:ext cx="5153313" cy="2571768"/>
          </a:xfrm>
          <a:prstGeom prst="rect">
            <a:avLst/>
          </a:prstGeom>
          <a:noFill/>
          <a:ln w="9525">
            <a:noFill/>
            <a:miter lim="800000"/>
            <a:headEnd/>
            <a:tailEnd/>
          </a:ln>
          <a:effectLst/>
        </p:spPr>
      </p:pic>
      <p:sp>
        <p:nvSpPr>
          <p:cNvPr id="6" name="TextBox 5"/>
          <p:cNvSpPr txBox="1"/>
          <p:nvPr/>
        </p:nvSpPr>
        <p:spPr>
          <a:xfrm>
            <a:off x="7215206" y="6357958"/>
            <a:ext cx="1785950" cy="369332"/>
          </a:xfrm>
          <a:prstGeom prst="rect">
            <a:avLst/>
          </a:prstGeom>
          <a:noFill/>
        </p:spPr>
        <p:txBody>
          <a:bodyPr wrap="square" rtlCol="0">
            <a:spAutoFit/>
          </a:bodyPr>
          <a:lstStyle/>
          <a:p>
            <a:pPr algn="l" rtl="0"/>
            <a:r>
              <a:rPr lang="en-GB" kern="1200" dirty="0">
                <a:solidFill>
                  <a:prstClr val="white"/>
                </a:solidFill>
                <a:latin typeface="Century Gothic"/>
                <a:ea typeface="+mn-ea"/>
                <a:cs typeface="+mn-cs"/>
              </a:rPr>
              <a:t>Cadcorp.com</a:t>
            </a:r>
          </a:p>
        </p:txBody>
      </p:sp>
      <p:sp>
        <p:nvSpPr>
          <p:cNvPr id="7" name="Title 1"/>
          <p:cNvSpPr>
            <a:spLocks noGrp="1"/>
          </p:cNvSpPr>
          <p:nvPr>
            <p:ph type="title"/>
          </p:nvPr>
        </p:nvSpPr>
        <p:spPr>
          <a:xfrm>
            <a:off x="457200" y="267494"/>
            <a:ext cx="8229600" cy="1399032"/>
          </a:xfrm>
        </p:spPr>
        <p:txBody>
          <a:bodyPr/>
          <a:lstStyle/>
          <a:p>
            <a:r>
              <a:rPr lang="en-GB" b="1" dirty="0" smtClean="0"/>
              <a:t>Ambulance</a:t>
            </a:r>
            <a:br>
              <a:rPr lang="en-GB" b="1" dirty="0" smtClean="0"/>
            </a:br>
            <a:endParaRPr lang="en-GB" dirty="0"/>
          </a:p>
        </p:txBody>
      </p:sp>
      <p:pic>
        <p:nvPicPr>
          <p:cNvPr id="21508" name="Picture 4" descr="http://russelldavies.typepad.com/planning/ambulance-thumb.JPG"/>
          <p:cNvPicPr>
            <a:picLocks noChangeAspect="1" noChangeArrowheads="1"/>
          </p:cNvPicPr>
          <p:nvPr/>
        </p:nvPicPr>
        <p:blipFill>
          <a:blip r:embed="rId3" cstate="print"/>
          <a:srcRect/>
          <a:stretch>
            <a:fillRect/>
          </a:stretch>
        </p:blipFill>
        <p:spPr bwMode="auto">
          <a:xfrm>
            <a:off x="4714876" y="5214950"/>
            <a:ext cx="1865294" cy="1396306"/>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Fire </a:t>
            </a:r>
            <a:r>
              <a:rPr lang="en-GB" smtClean="0"/>
              <a:t>service thematic </a:t>
            </a:r>
            <a:r>
              <a:rPr lang="en-GB" dirty="0" smtClean="0"/>
              <a:t>mapping</a:t>
            </a:r>
            <a:endParaRPr lang="en-GB" dirty="0"/>
          </a:p>
        </p:txBody>
      </p:sp>
      <p:pic>
        <p:nvPicPr>
          <p:cNvPr id="22530" name="Picture 2"/>
          <p:cNvPicPr>
            <a:picLocks noChangeAspect="1" noChangeArrowheads="1"/>
          </p:cNvPicPr>
          <p:nvPr/>
        </p:nvPicPr>
        <p:blipFill>
          <a:blip r:embed="rId2" cstate="print"/>
          <a:srcRect/>
          <a:stretch>
            <a:fillRect/>
          </a:stretch>
        </p:blipFill>
        <p:spPr bwMode="auto">
          <a:xfrm>
            <a:off x="4429124" y="3786190"/>
            <a:ext cx="4181475" cy="2867025"/>
          </a:xfrm>
          <a:prstGeom prst="rect">
            <a:avLst/>
          </a:prstGeom>
          <a:noFill/>
          <a:ln w="9525">
            <a:noFill/>
            <a:miter lim="800000"/>
            <a:headEnd/>
            <a:tailEnd/>
          </a:ln>
          <a:effectLst/>
        </p:spPr>
      </p:pic>
      <p:pic>
        <p:nvPicPr>
          <p:cNvPr id="22531" name="Picture 3"/>
          <p:cNvPicPr>
            <a:picLocks noChangeAspect="1" noChangeArrowheads="1"/>
          </p:cNvPicPr>
          <p:nvPr/>
        </p:nvPicPr>
        <p:blipFill>
          <a:blip r:embed="rId3" cstate="print"/>
          <a:srcRect/>
          <a:stretch>
            <a:fillRect/>
          </a:stretch>
        </p:blipFill>
        <p:spPr bwMode="auto">
          <a:xfrm>
            <a:off x="428596" y="1857364"/>
            <a:ext cx="3952875" cy="29432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a:t>
            </a:r>
            <a:endParaRPr lang="en-GB" dirty="0"/>
          </a:p>
        </p:txBody>
      </p:sp>
      <p:sp>
        <p:nvSpPr>
          <p:cNvPr id="3" name="Content Placeholder 2"/>
          <p:cNvSpPr>
            <a:spLocks noGrp="1"/>
          </p:cNvSpPr>
          <p:nvPr>
            <p:ph idx="1"/>
          </p:nvPr>
        </p:nvSpPr>
        <p:spPr/>
        <p:txBody>
          <a:bodyPr/>
          <a:lstStyle/>
          <a:p>
            <a:r>
              <a:rPr lang="en-GB" dirty="0" smtClean="0">
                <a:hlinkClick r:id="rId2"/>
              </a:rPr>
              <a:t>http://www.esri.com/industries/banking/index.html</a:t>
            </a:r>
            <a:endParaRPr lang="en-GB" dirty="0" smtClean="0"/>
          </a:p>
          <a:p>
            <a:r>
              <a:rPr lang="en-GB" dirty="0" smtClean="0">
                <a:hlinkClick r:id="rId3"/>
              </a:rPr>
              <a:t>http://www.gis.com/showcase/business.html</a:t>
            </a:r>
            <a:endParaRPr lang="en-GB" dirty="0" smtClean="0"/>
          </a:p>
          <a:p>
            <a:r>
              <a:rPr lang="en-GB" dirty="0" smtClean="0">
                <a:hlinkClick r:id="rId4"/>
              </a:rPr>
              <a:t>http://casweb.mimas.ac.uk/</a:t>
            </a:r>
            <a:endParaRPr lang="en-GB" dirty="0" smtClean="0"/>
          </a:p>
          <a:p>
            <a:r>
              <a:rPr lang="en-GB" dirty="0" smtClean="0">
                <a:hlinkClick r:id="rId5"/>
              </a:rPr>
              <a:t>http://www.caliper.com/Maptitude/Insurance/default.htm</a:t>
            </a:r>
            <a:endParaRPr lang="en-GB" dirty="0" smtClean="0"/>
          </a:p>
          <a:p>
            <a:endParaRPr lang="en-GB" dirty="0" smtClean="0"/>
          </a:p>
          <a:p>
            <a:endParaRPr lang="en-GB" dirty="0" smtClean="0"/>
          </a:p>
          <a:p>
            <a:endParaRPr lang="en-GB" dirty="0" smtClean="0"/>
          </a:p>
          <a:p>
            <a:endParaRPr lang="en-GB"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2357430"/>
            <a:ext cx="7772400" cy="1470025"/>
          </a:xfrm>
        </p:spPr>
        <p:txBody>
          <a:bodyPr>
            <a:normAutofit fontScale="90000"/>
          </a:bodyPr>
          <a:lstStyle/>
          <a:p>
            <a:r>
              <a:rPr lang="en-GB" dirty="0" smtClean="0"/>
              <a:t>How the NHS uses Socio – Demographic Data &amp; GIS</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Consumers are turning to the internet in order to find –</a:t>
            </a:r>
          </a:p>
          <a:p>
            <a:pPr lvl="1"/>
            <a:r>
              <a:rPr lang="en-GB" dirty="0" smtClean="0"/>
              <a:t>Hospitals</a:t>
            </a:r>
          </a:p>
          <a:p>
            <a:pPr lvl="1"/>
            <a:r>
              <a:rPr lang="en-GB" dirty="0" smtClean="0"/>
              <a:t>Surgeries</a:t>
            </a:r>
          </a:p>
          <a:p>
            <a:pPr lvl="1"/>
            <a:r>
              <a:rPr lang="en-GB" dirty="0" smtClean="0"/>
              <a:t>Dental Practice</a:t>
            </a:r>
          </a:p>
          <a:p>
            <a:pPr lvl="1"/>
            <a:r>
              <a:rPr lang="en-GB" dirty="0" smtClean="0"/>
              <a:t>24 Hour Pharmacies</a:t>
            </a:r>
          </a:p>
        </p:txBody>
      </p:sp>
      <p:sp>
        <p:nvSpPr>
          <p:cNvPr id="2" name="Title 1"/>
          <p:cNvSpPr>
            <a:spLocks noGrp="1"/>
          </p:cNvSpPr>
          <p:nvPr>
            <p:ph type="title"/>
          </p:nvPr>
        </p:nvSpPr>
        <p:spPr/>
        <p:txBody>
          <a:bodyPr>
            <a:normAutofit fontScale="90000"/>
          </a:bodyPr>
          <a:lstStyle/>
          <a:p>
            <a:r>
              <a:rPr lang="en-GB" dirty="0" smtClean="0"/>
              <a:t>Location Based GIS within the NHS</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en-GB" dirty="0" smtClean="0"/>
              <a:t>There is the potential for using geographical information systems (GIS) to examine the provision of dental services in the UK. A major benefit of using GIS to examine socio demographic profiles of patients on a dental register is to inform policy makers. </a:t>
            </a:r>
          </a:p>
          <a:p>
            <a:r>
              <a:rPr lang="en-GB" dirty="0" smtClean="0"/>
              <a:t>A dental practice in </a:t>
            </a:r>
            <a:r>
              <a:rPr lang="en-GB" dirty="0" err="1" smtClean="0"/>
              <a:t>swansea</a:t>
            </a:r>
            <a:r>
              <a:rPr lang="en-GB" dirty="0" smtClean="0"/>
              <a:t> was examined and </a:t>
            </a:r>
            <a:r>
              <a:rPr lang="en-GB" dirty="0" err="1" smtClean="0"/>
              <a:t>postKEY</a:t>
            </a:r>
            <a:r>
              <a:rPr lang="en-GB" dirty="0" smtClean="0"/>
              <a:t> coded list of registered patients were analysed. To be of value in this context, the maintenance of up-to-date and fully </a:t>
            </a:r>
            <a:r>
              <a:rPr lang="en-GB" dirty="0" err="1" smtClean="0"/>
              <a:t>postcoded</a:t>
            </a:r>
            <a:r>
              <a:rPr lang="en-GB" dirty="0" smtClean="0"/>
              <a:t> information by practitioners is vital. Attention is taken to the advantages (and current limitations) of using deprivation indices in conjunction with such lists. </a:t>
            </a:r>
          </a:p>
          <a:p>
            <a:r>
              <a:rPr lang="en-GB" dirty="0" smtClean="0"/>
              <a:t>GIS has significant potential in analysing patterns of registration, and utilisation, of such services but, to date, there has been a relative dearth of studies that have developed such systems. </a:t>
            </a:r>
          </a:p>
        </p:txBody>
      </p:sp>
      <p:sp>
        <p:nvSpPr>
          <p:cNvPr id="2" name="Title 1"/>
          <p:cNvSpPr>
            <a:spLocks noGrp="1"/>
          </p:cNvSpPr>
          <p:nvPr>
            <p:ph type="title"/>
          </p:nvPr>
        </p:nvSpPr>
        <p:spPr/>
        <p:txBody>
          <a:bodyPr/>
          <a:lstStyle/>
          <a:p>
            <a:r>
              <a:rPr lang="en-GB" dirty="0" smtClean="0"/>
              <a:t>Case Study</a:t>
            </a: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Following a water contamination incident in Worchester 1994, the health authority proposed the establishment of a regional service based on GIS to assist in surveying environmental incidents and potential hazards.</a:t>
            </a:r>
          </a:p>
        </p:txBody>
      </p:sp>
      <p:sp>
        <p:nvSpPr>
          <p:cNvPr id="2" name="Title 1"/>
          <p:cNvSpPr>
            <a:spLocks noGrp="1"/>
          </p:cNvSpPr>
          <p:nvPr>
            <p:ph type="title"/>
          </p:nvPr>
        </p:nvSpPr>
        <p:spPr/>
        <p:txBody>
          <a:bodyPr/>
          <a:lstStyle/>
          <a:p>
            <a:r>
              <a:rPr lang="en-GB" dirty="0" smtClean="0"/>
              <a:t>Case Study 2</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Hospitals should soon be able to use GIS to produce real time maps in order to track movement of patients to better guarantee safety and security </a:t>
            </a:r>
            <a:r>
              <a:rPr lang="en-GB" dirty="0" err="1" smtClean="0"/>
              <a:t>ie</a:t>
            </a:r>
            <a:r>
              <a:rPr lang="en-GB" dirty="0" smtClean="0"/>
              <a:t> – Maternity Ward.</a:t>
            </a:r>
          </a:p>
          <a:p>
            <a:r>
              <a:rPr lang="en-GB" dirty="0" smtClean="0"/>
              <a:t>With over 230 diseases distributed throughout 200 countries it is difficult to track their spread, so therefore with GIS they will be able to publish the data immediately.</a:t>
            </a:r>
            <a:endParaRPr lang="en-GB" dirty="0"/>
          </a:p>
        </p:txBody>
      </p:sp>
      <p:sp>
        <p:nvSpPr>
          <p:cNvPr id="2" name="Title 1"/>
          <p:cNvSpPr>
            <a:spLocks noGrp="1"/>
          </p:cNvSpPr>
          <p:nvPr>
            <p:ph type="title"/>
          </p:nvPr>
        </p:nvSpPr>
        <p:spPr/>
        <p:txBody>
          <a:bodyPr/>
          <a:lstStyle/>
          <a:p>
            <a:r>
              <a:rPr lang="en-GB" dirty="0" smtClean="0"/>
              <a:t>Future of GIS within the NHS</a:t>
            </a: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hlinkClick r:id="rId2"/>
              </a:rPr>
              <a:t>http://www.ingentaconnect.com/content/fgdp/pdc/2002/00000009/00000002/art00008?crawler=true</a:t>
            </a:r>
            <a:endParaRPr lang="en-GB" dirty="0" smtClean="0"/>
          </a:p>
          <a:p>
            <a:pPr>
              <a:buNone/>
            </a:pPr>
            <a:endParaRPr lang="en-GB" dirty="0" smtClean="0"/>
          </a:p>
          <a:p>
            <a:r>
              <a:rPr lang="en-GB" dirty="0" smtClean="0">
                <a:hlinkClick r:id="rId3"/>
              </a:rPr>
              <a:t>http://www.geog.ubc.ca/courses/geog471/notes/health/Overview_GIS_Health.htm</a:t>
            </a:r>
            <a:endParaRPr lang="en-GB" dirty="0" smtClean="0"/>
          </a:p>
          <a:p>
            <a:pPr>
              <a:buNone/>
            </a:pPr>
            <a:endParaRPr lang="en-GB" dirty="0" smtClean="0"/>
          </a:p>
          <a:p>
            <a:r>
              <a:rPr lang="en-GB" dirty="0" smtClean="0">
                <a:hlinkClick r:id="rId4"/>
              </a:rPr>
              <a:t>http://www.wmpho.org.uk/wmciu/GIS3.htm</a:t>
            </a:r>
            <a:endParaRPr lang="en-GB" dirty="0" smtClean="0"/>
          </a:p>
          <a:p>
            <a:pPr>
              <a:buNone/>
            </a:pPr>
            <a:endParaRPr lang="en-GB" dirty="0"/>
          </a:p>
        </p:txBody>
      </p:sp>
      <p:sp>
        <p:nvSpPr>
          <p:cNvPr id="2" name="Title 1"/>
          <p:cNvSpPr>
            <a:spLocks noGrp="1"/>
          </p:cNvSpPr>
          <p:nvPr>
            <p:ph type="title"/>
          </p:nvPr>
        </p:nvSpPr>
        <p:spPr/>
        <p:txBody>
          <a:bodyPr>
            <a:normAutofit/>
          </a:bodyPr>
          <a:lstStyle/>
          <a:p>
            <a:r>
              <a:rPr lang="en-GB" dirty="0" smtClean="0"/>
              <a:t>References</a:t>
            </a:r>
            <a:endParaRPr lang="en-GB" dirty="0"/>
          </a:p>
        </p:txBody>
      </p:sp>
    </p:spTree>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4.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docProps/app.xml><?xml version="1.0" encoding="utf-8"?>
<Properties xmlns="http://schemas.openxmlformats.org/officeDocument/2006/extended-properties" xmlns:vt="http://schemas.openxmlformats.org/officeDocument/2006/docPropsVTypes">
  <TotalTime>33</TotalTime>
  <Words>1542</Words>
  <Application>Microsoft Office PowerPoint</Application>
  <PresentationFormat>On-screen Show (4:3)</PresentationFormat>
  <Paragraphs>154</Paragraphs>
  <Slides>28</Slides>
  <Notes>1</Notes>
  <HiddenSlides>0</HiddenSlides>
  <MMClips>0</MMClips>
  <ScaleCrop>false</ScaleCrop>
  <HeadingPairs>
    <vt:vector size="4" baseType="variant">
      <vt:variant>
        <vt:lpstr>Theme</vt:lpstr>
      </vt:variant>
      <vt:variant>
        <vt:i4>4</vt:i4>
      </vt:variant>
      <vt:variant>
        <vt:lpstr>Slide Titles</vt:lpstr>
      </vt:variant>
      <vt:variant>
        <vt:i4>28</vt:i4>
      </vt:variant>
    </vt:vector>
  </HeadingPairs>
  <TitlesOfParts>
    <vt:vector size="32" baseType="lpstr">
      <vt:lpstr>Office Theme</vt:lpstr>
      <vt:lpstr>Civic</vt:lpstr>
      <vt:lpstr>Verve</vt:lpstr>
      <vt:lpstr>Concourse</vt:lpstr>
      <vt:lpstr>SOCIO-Demographic Data and GIS</vt:lpstr>
      <vt:lpstr>What is GIS?</vt:lpstr>
      <vt:lpstr>Socio-Demographic Characteristics</vt:lpstr>
      <vt:lpstr>What question can be expect a GIS to answer</vt:lpstr>
      <vt:lpstr>Socio-Demographic Data, GIS and the Government</vt:lpstr>
      <vt:lpstr>Government and GIS</vt:lpstr>
      <vt:lpstr>Socio Demographic Data and Government use</vt:lpstr>
      <vt:lpstr>The  geographic used in china</vt:lpstr>
      <vt:lpstr>Application Type</vt:lpstr>
      <vt:lpstr>Integration technology</vt:lpstr>
      <vt:lpstr>References</vt:lpstr>
      <vt:lpstr>G.I.S. in business</vt:lpstr>
      <vt:lpstr>Banking </vt:lpstr>
      <vt:lpstr>Insurance </vt:lpstr>
      <vt:lpstr>Logistics </vt:lpstr>
      <vt:lpstr>Media </vt:lpstr>
      <vt:lpstr>Real Estate </vt:lpstr>
      <vt:lpstr>Retail Business </vt:lpstr>
      <vt:lpstr>Gym’s</vt:lpstr>
      <vt:lpstr>Ambulance </vt:lpstr>
      <vt:lpstr>Fire service thematic mapping</vt:lpstr>
      <vt:lpstr>ref</vt:lpstr>
      <vt:lpstr>How the NHS uses Socio – Demographic Data &amp; GIS</vt:lpstr>
      <vt:lpstr>Location Based GIS within the NHS</vt:lpstr>
      <vt:lpstr>Case Study</vt:lpstr>
      <vt:lpstr>Case Study 2</vt:lpstr>
      <vt:lpstr>Future of GIS within the NHS</vt:lpstr>
      <vt:lpstr>References</vt:lpstr>
    </vt:vector>
  </TitlesOfParts>
  <Company>smu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SOCIO-Demographic Data and GIS</dc:title>
  <dc:creator>p092526</dc:creator>
  <cp:lastModifiedBy>sc-bh</cp:lastModifiedBy>
  <cp:revision>4</cp:revision>
  <dcterms:created xsi:type="dcterms:W3CDTF">2008-12-02T13:57:01Z</dcterms:created>
  <dcterms:modified xsi:type="dcterms:W3CDTF">2012-12-04T11:30:06Z</dcterms:modified>
</cp:coreProperties>
</file>