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Lst>
  <p:sldSz cx="18288000" cy="10287000"/>
  <p:notesSz cx="6858000" cy="9144000"/>
  <p:embeddedFontLst>
    <p:embeddedFont>
      <p:font typeface="Cyrillic Bodoni Condensed" charset="1" panose="02070606070506020303"/>
      <p:regular r:id="rId32"/>
    </p:embeddedFont>
    <p:embeddedFont>
      <p:font typeface="Sondos" charset="1" panose="00000500000000000000"/>
      <p:regular r:id="rId33"/>
    </p:embeddedFont>
    <p:embeddedFont>
      <p:font typeface="Manison SemiCondensed Bold" charset="1" panose="00000000000000000000"/>
      <p:regular r:id="rId34"/>
    </p:embeddedFont>
    <p:embeddedFont>
      <p:font typeface="Canva Sans" charset="1" panose="020B0503030501040103"/>
      <p:regular r:id="rId3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fonts/font32.fntdata" Type="http://schemas.openxmlformats.org/officeDocument/2006/relationships/font"/><Relationship Id="rId33" Target="fonts/font33.fntdata" Type="http://schemas.openxmlformats.org/officeDocument/2006/relationships/font"/><Relationship Id="rId34" Target="fonts/font34.fntdata" Type="http://schemas.openxmlformats.org/officeDocument/2006/relationships/font"/><Relationship Id="rId35" Target="fonts/font35.fntdata" Type="http://schemas.openxmlformats.org/officeDocument/2006/relationships/font"/><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FF7EF"/>
        </a:solidFill>
      </p:bgPr>
    </p:bg>
    <p:spTree>
      <p:nvGrpSpPr>
        <p:cNvPr id="1" name=""/>
        <p:cNvGrpSpPr/>
        <p:nvPr/>
      </p:nvGrpSpPr>
      <p:grpSpPr>
        <a:xfrm>
          <a:off x="0" y="0"/>
          <a:ext cx="0" cy="0"/>
          <a:chOff x="0" y="0"/>
          <a:chExt cx="0" cy="0"/>
        </a:xfrm>
      </p:grpSpPr>
      <p:sp>
        <p:nvSpPr>
          <p:cNvPr name="Freeform 2" id="2"/>
          <p:cNvSpPr/>
          <p:nvPr/>
        </p:nvSpPr>
        <p:spPr>
          <a:xfrm flipH="false" flipV="false" rot="0">
            <a:off x="-297141" y="6804908"/>
            <a:ext cx="7557197" cy="4900728"/>
          </a:xfrm>
          <a:custGeom>
            <a:avLst/>
            <a:gdLst/>
            <a:ahLst/>
            <a:cxnLst/>
            <a:rect r="r" b="b" t="t" l="l"/>
            <a:pathLst>
              <a:path h="4900728" w="7557197">
                <a:moveTo>
                  <a:pt x="0" y="0"/>
                </a:moveTo>
                <a:lnTo>
                  <a:pt x="7557197" y="0"/>
                </a:lnTo>
                <a:lnTo>
                  <a:pt x="7557197" y="4900728"/>
                </a:lnTo>
                <a:lnTo>
                  <a:pt x="0" y="49007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42627" y="8705735"/>
            <a:ext cx="4128161" cy="4900728"/>
          </a:xfrm>
          <a:custGeom>
            <a:avLst/>
            <a:gdLst/>
            <a:ahLst/>
            <a:cxnLst/>
            <a:rect r="r" b="b" t="t" l="l"/>
            <a:pathLst>
              <a:path h="4900728" w="4128161">
                <a:moveTo>
                  <a:pt x="0" y="0"/>
                </a:moveTo>
                <a:lnTo>
                  <a:pt x="4128160" y="0"/>
                </a:lnTo>
                <a:lnTo>
                  <a:pt x="4128160" y="4900727"/>
                </a:lnTo>
                <a:lnTo>
                  <a:pt x="0" y="49007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009927" y="585264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true" rot="0">
            <a:off x="11925170" y="-1128554"/>
            <a:ext cx="6826829" cy="4948079"/>
          </a:xfrm>
          <a:custGeom>
            <a:avLst/>
            <a:gdLst/>
            <a:ahLst/>
            <a:cxnLst/>
            <a:rect r="r" b="b" t="t" l="l"/>
            <a:pathLst>
              <a:path h="4948079" w="6826829">
                <a:moveTo>
                  <a:pt x="6826828" y="4948079"/>
                </a:moveTo>
                <a:lnTo>
                  <a:pt x="0" y="4948079"/>
                </a:lnTo>
                <a:lnTo>
                  <a:pt x="0" y="0"/>
                </a:lnTo>
                <a:lnTo>
                  <a:pt x="6826828" y="0"/>
                </a:lnTo>
                <a:lnTo>
                  <a:pt x="6826828" y="4948079"/>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5758991" y="6483738"/>
            <a:ext cx="3381617" cy="4114800"/>
          </a:xfrm>
          <a:custGeom>
            <a:avLst/>
            <a:gdLst/>
            <a:ahLst/>
            <a:cxnLst/>
            <a:rect r="r" b="b" t="t" l="l"/>
            <a:pathLst>
              <a:path h="4114800" w="3381617">
                <a:moveTo>
                  <a:pt x="3381618" y="0"/>
                </a:moveTo>
                <a:lnTo>
                  <a:pt x="0" y="0"/>
                </a:lnTo>
                <a:lnTo>
                  <a:pt x="0" y="4114800"/>
                </a:lnTo>
                <a:lnTo>
                  <a:pt x="3381618" y="4114800"/>
                </a:lnTo>
                <a:lnTo>
                  <a:pt x="3381618"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283391" y="-722070"/>
            <a:ext cx="2559374" cy="2798520"/>
          </a:xfrm>
          <a:custGeom>
            <a:avLst/>
            <a:gdLst/>
            <a:ahLst/>
            <a:cxnLst/>
            <a:rect r="r" b="b" t="t" l="l"/>
            <a:pathLst>
              <a:path h="2798520" w="2559374">
                <a:moveTo>
                  <a:pt x="2559374" y="2798520"/>
                </a:moveTo>
                <a:lnTo>
                  <a:pt x="0" y="2798520"/>
                </a:lnTo>
                <a:lnTo>
                  <a:pt x="0" y="0"/>
                </a:lnTo>
                <a:lnTo>
                  <a:pt x="2559374" y="0"/>
                </a:lnTo>
                <a:lnTo>
                  <a:pt x="2559374" y="279852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8" id="8"/>
          <p:cNvSpPr/>
          <p:nvPr/>
        </p:nvSpPr>
        <p:spPr>
          <a:xfrm flipH="false" flipV="false" rot="0">
            <a:off x="17259300" y="171879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3481458" y="9643650"/>
            <a:ext cx="3789807" cy="2629312"/>
          </a:xfrm>
          <a:custGeom>
            <a:avLst/>
            <a:gdLst/>
            <a:ahLst/>
            <a:cxnLst/>
            <a:rect r="r" b="b" t="t" l="l"/>
            <a:pathLst>
              <a:path h="2629312" w="3789807">
                <a:moveTo>
                  <a:pt x="0" y="0"/>
                </a:moveTo>
                <a:lnTo>
                  <a:pt x="3789806" y="0"/>
                </a:lnTo>
                <a:lnTo>
                  <a:pt x="3789806" y="2629313"/>
                </a:lnTo>
                <a:lnTo>
                  <a:pt x="0" y="26293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true" flipV="true" rot="0">
            <a:off x="13988932" y="-1237346"/>
            <a:ext cx="5151676" cy="2474693"/>
          </a:xfrm>
          <a:custGeom>
            <a:avLst/>
            <a:gdLst/>
            <a:ahLst/>
            <a:cxnLst/>
            <a:rect r="r" b="b" t="t" l="l"/>
            <a:pathLst>
              <a:path h="2474693" w="5151676">
                <a:moveTo>
                  <a:pt x="5151677" y="2474692"/>
                </a:moveTo>
                <a:lnTo>
                  <a:pt x="0" y="2474692"/>
                </a:lnTo>
                <a:lnTo>
                  <a:pt x="0" y="0"/>
                </a:lnTo>
                <a:lnTo>
                  <a:pt x="5151677" y="0"/>
                </a:lnTo>
                <a:lnTo>
                  <a:pt x="5151677" y="2474692"/>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103362" y="2561351"/>
            <a:ext cx="10105409" cy="3548999"/>
          </a:xfrm>
          <a:prstGeom prst="rect">
            <a:avLst/>
          </a:prstGeom>
        </p:spPr>
        <p:txBody>
          <a:bodyPr anchor="t" rtlCol="false" tIns="0" lIns="0" bIns="0" rIns="0">
            <a:spAutoFit/>
          </a:bodyPr>
          <a:lstStyle/>
          <a:p>
            <a:pPr algn="ctr">
              <a:lnSpc>
                <a:spcPts val="9029"/>
              </a:lnSpc>
            </a:pPr>
            <a:r>
              <a:rPr lang="en-US" sz="10499">
                <a:solidFill>
                  <a:srgbClr val="000000"/>
                </a:solidFill>
                <a:latin typeface="Cyrillic Bodoni Condensed"/>
                <a:ea typeface="Cyrillic Bodoni Condensed"/>
                <a:cs typeface="Cyrillic Bodoni Condensed"/>
                <a:sym typeface="Cyrillic Bodoni Condensed"/>
              </a:rPr>
              <a:t>The Butler Act (1944) &amp; The Education Reform Act</a:t>
            </a:r>
            <a:r>
              <a:rPr lang="en-US" sz="10499">
                <a:solidFill>
                  <a:srgbClr val="000000"/>
                </a:solidFill>
                <a:latin typeface="Cyrillic Bodoni Condensed"/>
                <a:ea typeface="Cyrillic Bodoni Condensed"/>
                <a:cs typeface="Cyrillic Bodoni Condensed"/>
                <a:sym typeface="Cyrillic Bodoni Condensed"/>
              </a:rPr>
              <a:t> (1988)</a:t>
            </a:r>
          </a:p>
        </p:txBody>
      </p:sp>
      <p:sp>
        <p:nvSpPr>
          <p:cNvPr name="TextBox 12" id="12"/>
          <p:cNvSpPr txBox="true"/>
          <p:nvPr/>
        </p:nvSpPr>
        <p:spPr>
          <a:xfrm rot="0">
            <a:off x="5376361" y="5928849"/>
            <a:ext cx="7483011" cy="575944"/>
          </a:xfrm>
          <a:prstGeom prst="rect">
            <a:avLst/>
          </a:prstGeom>
        </p:spPr>
        <p:txBody>
          <a:bodyPr anchor="t" rtlCol="false" tIns="0" lIns="0" bIns="0" rIns="0">
            <a:spAutoFit/>
          </a:bodyPr>
          <a:lstStyle/>
          <a:p>
            <a:pPr algn="ctr">
              <a:lnSpc>
                <a:spcPts val="4299"/>
              </a:lnSpc>
            </a:pPr>
            <a:r>
              <a:rPr lang="en-US" sz="4299">
                <a:solidFill>
                  <a:srgbClr val="000000"/>
                </a:solidFill>
                <a:latin typeface="Sondos"/>
                <a:ea typeface="Sondos"/>
                <a:cs typeface="Sondos"/>
                <a:sym typeface="Sondos"/>
              </a:rPr>
              <a:t>by Alice Jayde Wood</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FFF7EF"/>
        </a:solidFill>
      </p:bgPr>
    </p:bg>
    <p:spTree>
      <p:nvGrpSpPr>
        <p:cNvPr id="1" name=""/>
        <p:cNvGrpSpPr/>
        <p:nvPr/>
      </p:nvGrpSpPr>
      <p:grpSpPr>
        <a:xfrm>
          <a:off x="0" y="0"/>
          <a:ext cx="0" cy="0"/>
          <a:chOff x="0" y="0"/>
          <a:chExt cx="0" cy="0"/>
        </a:xfrm>
      </p:grpSpPr>
      <p:sp>
        <p:nvSpPr>
          <p:cNvPr name="Freeform 2" id="2"/>
          <p:cNvSpPr/>
          <p:nvPr/>
        </p:nvSpPr>
        <p:spPr>
          <a:xfrm flipH="false" flipV="false" rot="0">
            <a:off x="-297141" y="6804908"/>
            <a:ext cx="7557197" cy="4900728"/>
          </a:xfrm>
          <a:custGeom>
            <a:avLst/>
            <a:gdLst/>
            <a:ahLst/>
            <a:cxnLst/>
            <a:rect r="r" b="b" t="t" l="l"/>
            <a:pathLst>
              <a:path h="4900728" w="7557197">
                <a:moveTo>
                  <a:pt x="0" y="0"/>
                </a:moveTo>
                <a:lnTo>
                  <a:pt x="7557197" y="0"/>
                </a:lnTo>
                <a:lnTo>
                  <a:pt x="7557197" y="4900728"/>
                </a:lnTo>
                <a:lnTo>
                  <a:pt x="0" y="49007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42627" y="8705735"/>
            <a:ext cx="4128161" cy="4900728"/>
          </a:xfrm>
          <a:custGeom>
            <a:avLst/>
            <a:gdLst/>
            <a:ahLst/>
            <a:cxnLst/>
            <a:rect r="r" b="b" t="t" l="l"/>
            <a:pathLst>
              <a:path h="4900728" w="4128161">
                <a:moveTo>
                  <a:pt x="0" y="0"/>
                </a:moveTo>
                <a:lnTo>
                  <a:pt x="4128160" y="0"/>
                </a:lnTo>
                <a:lnTo>
                  <a:pt x="4128160" y="4900727"/>
                </a:lnTo>
                <a:lnTo>
                  <a:pt x="0" y="49007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009927" y="585264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true" rot="0">
            <a:off x="11925170" y="-1128554"/>
            <a:ext cx="6826829" cy="4948079"/>
          </a:xfrm>
          <a:custGeom>
            <a:avLst/>
            <a:gdLst/>
            <a:ahLst/>
            <a:cxnLst/>
            <a:rect r="r" b="b" t="t" l="l"/>
            <a:pathLst>
              <a:path h="4948079" w="6826829">
                <a:moveTo>
                  <a:pt x="6826828" y="4948079"/>
                </a:moveTo>
                <a:lnTo>
                  <a:pt x="0" y="4948079"/>
                </a:lnTo>
                <a:lnTo>
                  <a:pt x="0" y="0"/>
                </a:lnTo>
                <a:lnTo>
                  <a:pt x="6826828" y="0"/>
                </a:lnTo>
                <a:lnTo>
                  <a:pt x="6826828" y="4948079"/>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5758991" y="6483738"/>
            <a:ext cx="3381617" cy="4114800"/>
          </a:xfrm>
          <a:custGeom>
            <a:avLst/>
            <a:gdLst/>
            <a:ahLst/>
            <a:cxnLst/>
            <a:rect r="r" b="b" t="t" l="l"/>
            <a:pathLst>
              <a:path h="4114800" w="3381617">
                <a:moveTo>
                  <a:pt x="3381618" y="0"/>
                </a:moveTo>
                <a:lnTo>
                  <a:pt x="0" y="0"/>
                </a:lnTo>
                <a:lnTo>
                  <a:pt x="0" y="4114800"/>
                </a:lnTo>
                <a:lnTo>
                  <a:pt x="3381618" y="4114800"/>
                </a:lnTo>
                <a:lnTo>
                  <a:pt x="3381618"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283391" y="-722070"/>
            <a:ext cx="2559374" cy="2798520"/>
          </a:xfrm>
          <a:custGeom>
            <a:avLst/>
            <a:gdLst/>
            <a:ahLst/>
            <a:cxnLst/>
            <a:rect r="r" b="b" t="t" l="l"/>
            <a:pathLst>
              <a:path h="2798520" w="2559374">
                <a:moveTo>
                  <a:pt x="2559374" y="2798520"/>
                </a:moveTo>
                <a:lnTo>
                  <a:pt x="0" y="2798520"/>
                </a:lnTo>
                <a:lnTo>
                  <a:pt x="0" y="0"/>
                </a:lnTo>
                <a:lnTo>
                  <a:pt x="2559374" y="0"/>
                </a:lnTo>
                <a:lnTo>
                  <a:pt x="2559374" y="279852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8" id="8"/>
          <p:cNvSpPr/>
          <p:nvPr/>
        </p:nvSpPr>
        <p:spPr>
          <a:xfrm flipH="false" flipV="false" rot="0">
            <a:off x="17259300" y="171879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3481458" y="9643650"/>
            <a:ext cx="3789807" cy="2629312"/>
          </a:xfrm>
          <a:custGeom>
            <a:avLst/>
            <a:gdLst/>
            <a:ahLst/>
            <a:cxnLst/>
            <a:rect r="r" b="b" t="t" l="l"/>
            <a:pathLst>
              <a:path h="2629312" w="3789807">
                <a:moveTo>
                  <a:pt x="0" y="0"/>
                </a:moveTo>
                <a:lnTo>
                  <a:pt x="3789806" y="0"/>
                </a:lnTo>
                <a:lnTo>
                  <a:pt x="3789806" y="2629313"/>
                </a:lnTo>
                <a:lnTo>
                  <a:pt x="0" y="26293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true" flipV="true" rot="0">
            <a:off x="13988932" y="-1237346"/>
            <a:ext cx="5151676" cy="2474693"/>
          </a:xfrm>
          <a:custGeom>
            <a:avLst/>
            <a:gdLst/>
            <a:ahLst/>
            <a:cxnLst/>
            <a:rect r="r" b="b" t="t" l="l"/>
            <a:pathLst>
              <a:path h="2474693" w="5151676">
                <a:moveTo>
                  <a:pt x="5151677" y="2474692"/>
                </a:moveTo>
                <a:lnTo>
                  <a:pt x="0" y="2474692"/>
                </a:lnTo>
                <a:lnTo>
                  <a:pt x="0" y="0"/>
                </a:lnTo>
                <a:lnTo>
                  <a:pt x="5151677" y="0"/>
                </a:lnTo>
                <a:lnTo>
                  <a:pt x="5151677" y="2474692"/>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409643" y="3308033"/>
            <a:ext cx="9468714" cy="2747010"/>
          </a:xfrm>
          <a:prstGeom prst="rect">
            <a:avLst/>
          </a:prstGeom>
        </p:spPr>
        <p:txBody>
          <a:bodyPr anchor="t" rtlCol="false" tIns="0" lIns="0" bIns="0" rIns="0">
            <a:spAutoFit/>
          </a:bodyPr>
          <a:lstStyle/>
          <a:p>
            <a:pPr algn="ctr">
              <a:lnSpc>
                <a:spcPts val="10320"/>
              </a:lnSpc>
            </a:pPr>
            <a:r>
              <a:rPr lang="en-US" b="true" sz="12000">
                <a:solidFill>
                  <a:srgbClr val="000000"/>
                </a:solidFill>
                <a:latin typeface="Manison SemiCondensed Bold"/>
                <a:ea typeface="Manison SemiCondensed Bold"/>
                <a:cs typeface="Manison SemiCondensed Bold"/>
                <a:sym typeface="Manison SemiCondensed Bold"/>
              </a:rPr>
              <a:t>The Butler Act (1944)</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FF7EF"/>
        </a:solidFill>
      </p:bgPr>
    </p:bg>
    <p:spTree>
      <p:nvGrpSpPr>
        <p:cNvPr id="1" name=""/>
        <p:cNvGrpSpPr/>
        <p:nvPr/>
      </p:nvGrpSpPr>
      <p:grpSpPr>
        <a:xfrm>
          <a:off x="0" y="0"/>
          <a:ext cx="0" cy="0"/>
          <a:chOff x="0" y="0"/>
          <a:chExt cx="0" cy="0"/>
        </a:xfrm>
      </p:grpSpPr>
      <p:sp>
        <p:nvSpPr>
          <p:cNvPr name="Freeform 2" id="2"/>
          <p:cNvSpPr/>
          <p:nvPr/>
        </p:nvSpPr>
        <p:spPr>
          <a:xfrm flipH="false" flipV="false" rot="0">
            <a:off x="-297141" y="6804908"/>
            <a:ext cx="7557197" cy="4900728"/>
          </a:xfrm>
          <a:custGeom>
            <a:avLst/>
            <a:gdLst/>
            <a:ahLst/>
            <a:cxnLst/>
            <a:rect r="r" b="b" t="t" l="l"/>
            <a:pathLst>
              <a:path h="4900728" w="7557197">
                <a:moveTo>
                  <a:pt x="0" y="0"/>
                </a:moveTo>
                <a:lnTo>
                  <a:pt x="7557197" y="0"/>
                </a:lnTo>
                <a:lnTo>
                  <a:pt x="7557197" y="4900728"/>
                </a:lnTo>
                <a:lnTo>
                  <a:pt x="0" y="49007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42627" y="8705735"/>
            <a:ext cx="4128161" cy="4900728"/>
          </a:xfrm>
          <a:custGeom>
            <a:avLst/>
            <a:gdLst/>
            <a:ahLst/>
            <a:cxnLst/>
            <a:rect r="r" b="b" t="t" l="l"/>
            <a:pathLst>
              <a:path h="4900728" w="4128161">
                <a:moveTo>
                  <a:pt x="0" y="0"/>
                </a:moveTo>
                <a:lnTo>
                  <a:pt x="4128160" y="0"/>
                </a:lnTo>
                <a:lnTo>
                  <a:pt x="4128160" y="4900727"/>
                </a:lnTo>
                <a:lnTo>
                  <a:pt x="0" y="49007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009927" y="585264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true" rot="0">
            <a:off x="11925170" y="-1128554"/>
            <a:ext cx="6826829" cy="4948079"/>
          </a:xfrm>
          <a:custGeom>
            <a:avLst/>
            <a:gdLst/>
            <a:ahLst/>
            <a:cxnLst/>
            <a:rect r="r" b="b" t="t" l="l"/>
            <a:pathLst>
              <a:path h="4948079" w="6826829">
                <a:moveTo>
                  <a:pt x="6826828" y="4948079"/>
                </a:moveTo>
                <a:lnTo>
                  <a:pt x="0" y="4948079"/>
                </a:lnTo>
                <a:lnTo>
                  <a:pt x="0" y="0"/>
                </a:lnTo>
                <a:lnTo>
                  <a:pt x="6826828" y="0"/>
                </a:lnTo>
                <a:lnTo>
                  <a:pt x="6826828" y="4948079"/>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5758991" y="6483738"/>
            <a:ext cx="3381617" cy="4114800"/>
          </a:xfrm>
          <a:custGeom>
            <a:avLst/>
            <a:gdLst/>
            <a:ahLst/>
            <a:cxnLst/>
            <a:rect r="r" b="b" t="t" l="l"/>
            <a:pathLst>
              <a:path h="4114800" w="3381617">
                <a:moveTo>
                  <a:pt x="3381618" y="0"/>
                </a:moveTo>
                <a:lnTo>
                  <a:pt x="0" y="0"/>
                </a:lnTo>
                <a:lnTo>
                  <a:pt x="0" y="4114800"/>
                </a:lnTo>
                <a:lnTo>
                  <a:pt x="3381618" y="4114800"/>
                </a:lnTo>
                <a:lnTo>
                  <a:pt x="3381618"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283391" y="-722070"/>
            <a:ext cx="2559374" cy="2798520"/>
          </a:xfrm>
          <a:custGeom>
            <a:avLst/>
            <a:gdLst/>
            <a:ahLst/>
            <a:cxnLst/>
            <a:rect r="r" b="b" t="t" l="l"/>
            <a:pathLst>
              <a:path h="2798520" w="2559374">
                <a:moveTo>
                  <a:pt x="2559374" y="2798520"/>
                </a:moveTo>
                <a:lnTo>
                  <a:pt x="0" y="2798520"/>
                </a:lnTo>
                <a:lnTo>
                  <a:pt x="0" y="0"/>
                </a:lnTo>
                <a:lnTo>
                  <a:pt x="2559374" y="0"/>
                </a:lnTo>
                <a:lnTo>
                  <a:pt x="2559374" y="279852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8" id="8"/>
          <p:cNvSpPr/>
          <p:nvPr/>
        </p:nvSpPr>
        <p:spPr>
          <a:xfrm flipH="false" flipV="false" rot="0">
            <a:off x="17259300" y="171879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3481458" y="9643650"/>
            <a:ext cx="3789807" cy="2629312"/>
          </a:xfrm>
          <a:custGeom>
            <a:avLst/>
            <a:gdLst/>
            <a:ahLst/>
            <a:cxnLst/>
            <a:rect r="r" b="b" t="t" l="l"/>
            <a:pathLst>
              <a:path h="2629312" w="3789807">
                <a:moveTo>
                  <a:pt x="0" y="0"/>
                </a:moveTo>
                <a:lnTo>
                  <a:pt x="3789806" y="0"/>
                </a:lnTo>
                <a:lnTo>
                  <a:pt x="3789806" y="2629313"/>
                </a:lnTo>
                <a:lnTo>
                  <a:pt x="0" y="26293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true" flipV="true" rot="0">
            <a:off x="13988932" y="-1237346"/>
            <a:ext cx="5151676" cy="2474693"/>
          </a:xfrm>
          <a:custGeom>
            <a:avLst/>
            <a:gdLst/>
            <a:ahLst/>
            <a:cxnLst/>
            <a:rect r="r" b="b" t="t" l="l"/>
            <a:pathLst>
              <a:path h="2474693" w="5151676">
                <a:moveTo>
                  <a:pt x="5151677" y="2474692"/>
                </a:moveTo>
                <a:lnTo>
                  <a:pt x="0" y="2474692"/>
                </a:lnTo>
                <a:lnTo>
                  <a:pt x="0" y="0"/>
                </a:lnTo>
                <a:lnTo>
                  <a:pt x="5151677" y="0"/>
                </a:lnTo>
                <a:lnTo>
                  <a:pt x="5151677" y="2474692"/>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409643" y="954136"/>
            <a:ext cx="9468714" cy="775970"/>
          </a:xfrm>
          <a:prstGeom prst="rect">
            <a:avLst/>
          </a:prstGeom>
        </p:spPr>
        <p:txBody>
          <a:bodyPr anchor="t" rtlCol="false" tIns="0" lIns="0" bIns="0" rIns="0">
            <a:spAutoFit/>
          </a:bodyPr>
          <a:lstStyle/>
          <a:p>
            <a:pPr algn="ctr">
              <a:lnSpc>
                <a:spcPts val="5590"/>
              </a:lnSpc>
            </a:pPr>
            <a:r>
              <a:rPr lang="en-US" b="true" sz="6500">
                <a:solidFill>
                  <a:srgbClr val="000000"/>
                </a:solidFill>
                <a:latin typeface="Manison SemiCondensed Bold"/>
                <a:ea typeface="Manison SemiCondensed Bold"/>
                <a:cs typeface="Manison SemiCondensed Bold"/>
                <a:sym typeface="Manison SemiCondensed Bold"/>
              </a:rPr>
              <a:t>The Butler Act (1944)</a:t>
            </a:r>
          </a:p>
        </p:txBody>
      </p:sp>
      <p:sp>
        <p:nvSpPr>
          <p:cNvPr name="TextBox 12" id="12"/>
          <p:cNvSpPr txBox="true"/>
          <p:nvPr/>
        </p:nvSpPr>
        <p:spPr>
          <a:xfrm rot="0">
            <a:off x="1052834" y="2009775"/>
            <a:ext cx="15979084" cy="5939155"/>
          </a:xfrm>
          <a:prstGeom prst="rect">
            <a:avLst/>
          </a:prstGeom>
        </p:spPr>
        <p:txBody>
          <a:bodyPr anchor="t" rtlCol="false" tIns="0" lIns="0" bIns="0" rIns="0">
            <a:spAutoFit/>
          </a:bodyPr>
          <a:lstStyle/>
          <a:p>
            <a:pPr algn="ctr">
              <a:lnSpc>
                <a:spcPts val="3920"/>
              </a:lnSpc>
            </a:pPr>
            <a:r>
              <a:rPr lang="en-US" sz="2800">
                <a:solidFill>
                  <a:srgbClr val="000000"/>
                </a:solidFill>
                <a:latin typeface="Sondos"/>
                <a:ea typeface="Sondos"/>
                <a:cs typeface="Sondos"/>
                <a:sym typeface="Sondos"/>
              </a:rPr>
              <a:t>The Education Act 1944 was introduced as a way of reforming education in England and Wales. It was also known as the Butler Act, named after R.A Butler, who was the Education Minister at the time (Gillard, 2011). The act was used to rebuild society after World War II. In this act, they established free secondary schools, enabling all young people to receive a proper education (Simon, 1999). At this time, Wales was full of strong working-class communities who were all trying to get through the grind of the war, as quite a few major Welsh cities had been targeted in air raids, such as Cardiff and Swansea (Davies, 2007). Due to the war, "around 200,000 children were moved from London, Liverpool and the West Midlands of England to Wales as part of the evacuation scheme" (BBC Bitesize, n.d.). This meant that there was a lot of pressure put on schools to keep up good reports and attendance whilst also managing all the evacuated children and air raids. At this point, there was a need for a new start in education when the war ended. Due to this, in 1941, "the Board of Education asked educational organisations for their proposals on establishing a new education system in England and Wales" (Gillard, 2011). The Federation of Education Committees then came up with detailed proposals for this upcoming legislation.</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FF7EF"/>
        </a:solidFill>
      </p:bgPr>
    </p:bg>
    <p:spTree>
      <p:nvGrpSpPr>
        <p:cNvPr id="1" name=""/>
        <p:cNvGrpSpPr/>
        <p:nvPr/>
      </p:nvGrpSpPr>
      <p:grpSpPr>
        <a:xfrm>
          <a:off x="0" y="0"/>
          <a:ext cx="0" cy="0"/>
          <a:chOff x="0" y="0"/>
          <a:chExt cx="0" cy="0"/>
        </a:xfrm>
      </p:grpSpPr>
      <p:sp>
        <p:nvSpPr>
          <p:cNvPr name="Freeform 2" id="2"/>
          <p:cNvSpPr/>
          <p:nvPr/>
        </p:nvSpPr>
        <p:spPr>
          <a:xfrm flipH="false" flipV="false" rot="0">
            <a:off x="-297141" y="6804908"/>
            <a:ext cx="7557197" cy="4900728"/>
          </a:xfrm>
          <a:custGeom>
            <a:avLst/>
            <a:gdLst/>
            <a:ahLst/>
            <a:cxnLst/>
            <a:rect r="r" b="b" t="t" l="l"/>
            <a:pathLst>
              <a:path h="4900728" w="7557197">
                <a:moveTo>
                  <a:pt x="0" y="0"/>
                </a:moveTo>
                <a:lnTo>
                  <a:pt x="7557197" y="0"/>
                </a:lnTo>
                <a:lnTo>
                  <a:pt x="7557197" y="4900728"/>
                </a:lnTo>
                <a:lnTo>
                  <a:pt x="0" y="49007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42627" y="8705735"/>
            <a:ext cx="4128161" cy="4900728"/>
          </a:xfrm>
          <a:custGeom>
            <a:avLst/>
            <a:gdLst/>
            <a:ahLst/>
            <a:cxnLst/>
            <a:rect r="r" b="b" t="t" l="l"/>
            <a:pathLst>
              <a:path h="4900728" w="4128161">
                <a:moveTo>
                  <a:pt x="0" y="0"/>
                </a:moveTo>
                <a:lnTo>
                  <a:pt x="4128160" y="0"/>
                </a:lnTo>
                <a:lnTo>
                  <a:pt x="4128160" y="4900727"/>
                </a:lnTo>
                <a:lnTo>
                  <a:pt x="0" y="49007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009927" y="585264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true" rot="0">
            <a:off x="11925170" y="-1128554"/>
            <a:ext cx="6826829" cy="4948079"/>
          </a:xfrm>
          <a:custGeom>
            <a:avLst/>
            <a:gdLst/>
            <a:ahLst/>
            <a:cxnLst/>
            <a:rect r="r" b="b" t="t" l="l"/>
            <a:pathLst>
              <a:path h="4948079" w="6826829">
                <a:moveTo>
                  <a:pt x="6826828" y="4948079"/>
                </a:moveTo>
                <a:lnTo>
                  <a:pt x="0" y="4948079"/>
                </a:lnTo>
                <a:lnTo>
                  <a:pt x="0" y="0"/>
                </a:lnTo>
                <a:lnTo>
                  <a:pt x="6826828" y="0"/>
                </a:lnTo>
                <a:lnTo>
                  <a:pt x="6826828" y="4948079"/>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5758991" y="6483738"/>
            <a:ext cx="3381617" cy="4114800"/>
          </a:xfrm>
          <a:custGeom>
            <a:avLst/>
            <a:gdLst/>
            <a:ahLst/>
            <a:cxnLst/>
            <a:rect r="r" b="b" t="t" l="l"/>
            <a:pathLst>
              <a:path h="4114800" w="3381617">
                <a:moveTo>
                  <a:pt x="3381618" y="0"/>
                </a:moveTo>
                <a:lnTo>
                  <a:pt x="0" y="0"/>
                </a:lnTo>
                <a:lnTo>
                  <a:pt x="0" y="4114800"/>
                </a:lnTo>
                <a:lnTo>
                  <a:pt x="3381618" y="4114800"/>
                </a:lnTo>
                <a:lnTo>
                  <a:pt x="3381618"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283391" y="-722070"/>
            <a:ext cx="2559374" cy="2798520"/>
          </a:xfrm>
          <a:custGeom>
            <a:avLst/>
            <a:gdLst/>
            <a:ahLst/>
            <a:cxnLst/>
            <a:rect r="r" b="b" t="t" l="l"/>
            <a:pathLst>
              <a:path h="2798520" w="2559374">
                <a:moveTo>
                  <a:pt x="2559374" y="2798520"/>
                </a:moveTo>
                <a:lnTo>
                  <a:pt x="0" y="2798520"/>
                </a:lnTo>
                <a:lnTo>
                  <a:pt x="0" y="0"/>
                </a:lnTo>
                <a:lnTo>
                  <a:pt x="2559374" y="0"/>
                </a:lnTo>
                <a:lnTo>
                  <a:pt x="2559374" y="279852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8" id="8"/>
          <p:cNvSpPr/>
          <p:nvPr/>
        </p:nvSpPr>
        <p:spPr>
          <a:xfrm flipH="false" flipV="false" rot="0">
            <a:off x="17259300" y="171879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3481458" y="9643650"/>
            <a:ext cx="3789807" cy="2629312"/>
          </a:xfrm>
          <a:custGeom>
            <a:avLst/>
            <a:gdLst/>
            <a:ahLst/>
            <a:cxnLst/>
            <a:rect r="r" b="b" t="t" l="l"/>
            <a:pathLst>
              <a:path h="2629312" w="3789807">
                <a:moveTo>
                  <a:pt x="0" y="0"/>
                </a:moveTo>
                <a:lnTo>
                  <a:pt x="3789806" y="0"/>
                </a:lnTo>
                <a:lnTo>
                  <a:pt x="3789806" y="2629313"/>
                </a:lnTo>
                <a:lnTo>
                  <a:pt x="0" y="26293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true" flipV="true" rot="0">
            <a:off x="13988932" y="-1237346"/>
            <a:ext cx="5151676" cy="2474693"/>
          </a:xfrm>
          <a:custGeom>
            <a:avLst/>
            <a:gdLst/>
            <a:ahLst/>
            <a:cxnLst/>
            <a:rect r="r" b="b" t="t" l="l"/>
            <a:pathLst>
              <a:path h="2474693" w="5151676">
                <a:moveTo>
                  <a:pt x="5151677" y="2474692"/>
                </a:moveTo>
                <a:lnTo>
                  <a:pt x="0" y="2474692"/>
                </a:lnTo>
                <a:lnTo>
                  <a:pt x="0" y="0"/>
                </a:lnTo>
                <a:lnTo>
                  <a:pt x="5151677" y="0"/>
                </a:lnTo>
                <a:lnTo>
                  <a:pt x="5151677" y="2474692"/>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409643" y="954136"/>
            <a:ext cx="9468714" cy="775970"/>
          </a:xfrm>
          <a:prstGeom prst="rect">
            <a:avLst/>
          </a:prstGeom>
        </p:spPr>
        <p:txBody>
          <a:bodyPr anchor="t" rtlCol="false" tIns="0" lIns="0" bIns="0" rIns="0">
            <a:spAutoFit/>
          </a:bodyPr>
          <a:lstStyle/>
          <a:p>
            <a:pPr algn="ctr">
              <a:lnSpc>
                <a:spcPts val="5590"/>
              </a:lnSpc>
            </a:pPr>
            <a:r>
              <a:rPr lang="en-US" b="true" sz="6500">
                <a:solidFill>
                  <a:srgbClr val="000000"/>
                </a:solidFill>
                <a:latin typeface="Manison SemiCondensed Bold"/>
                <a:ea typeface="Manison SemiCondensed Bold"/>
                <a:cs typeface="Manison SemiCondensed Bold"/>
                <a:sym typeface="Manison SemiCondensed Bold"/>
              </a:rPr>
              <a:t>Welsh Education Before</a:t>
            </a:r>
          </a:p>
        </p:txBody>
      </p:sp>
      <p:sp>
        <p:nvSpPr>
          <p:cNvPr name="TextBox 12" id="12"/>
          <p:cNvSpPr txBox="true"/>
          <p:nvPr/>
        </p:nvSpPr>
        <p:spPr>
          <a:xfrm rot="0">
            <a:off x="908242" y="2624068"/>
            <a:ext cx="16471515" cy="4180840"/>
          </a:xfrm>
          <a:prstGeom prst="rect">
            <a:avLst/>
          </a:prstGeom>
        </p:spPr>
        <p:txBody>
          <a:bodyPr anchor="t" rtlCol="false" tIns="0" lIns="0" bIns="0" rIns="0">
            <a:spAutoFit/>
          </a:bodyPr>
          <a:lstStyle/>
          <a:p>
            <a:pPr algn="ctr">
              <a:lnSpc>
                <a:spcPts val="4759"/>
              </a:lnSpc>
            </a:pPr>
            <a:r>
              <a:rPr lang="en-US" sz="3399">
                <a:solidFill>
                  <a:srgbClr val="000000"/>
                </a:solidFill>
                <a:latin typeface="Canva Sans"/>
                <a:ea typeface="Canva Sans"/>
                <a:cs typeface="Canva Sans"/>
                <a:sym typeface="Canva Sans"/>
              </a:rPr>
              <a:t>Before the Butler </a:t>
            </a:r>
            <a:r>
              <a:rPr lang="en-US" sz="3399">
                <a:solidFill>
                  <a:srgbClr val="000000"/>
                </a:solidFill>
                <a:latin typeface="Canva Sans"/>
                <a:ea typeface="Canva Sans"/>
                <a:cs typeface="Canva Sans"/>
                <a:sym typeface="Canva Sans"/>
              </a:rPr>
              <a:t>Act was introduced, the Welsh education system did not allow young people to receive a proper education by the time they reached 18. The leaving age for schools was 14. At this time, school boards had been abolished due to the Balfour Education Act of 1902 and had been replaced by the Local Education Authorities (LEAs) (Gillard, 2011). Secondary schools were also usually fee-paying, which meant that a lot of young people from working-class families were unable to afford this level of education (Power, 2008)</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FF7EF"/>
        </a:solidFill>
      </p:bgPr>
    </p:bg>
    <p:spTree>
      <p:nvGrpSpPr>
        <p:cNvPr id="1" name=""/>
        <p:cNvGrpSpPr/>
        <p:nvPr/>
      </p:nvGrpSpPr>
      <p:grpSpPr>
        <a:xfrm>
          <a:off x="0" y="0"/>
          <a:ext cx="0" cy="0"/>
          <a:chOff x="0" y="0"/>
          <a:chExt cx="0" cy="0"/>
        </a:xfrm>
      </p:grpSpPr>
      <p:sp>
        <p:nvSpPr>
          <p:cNvPr name="Freeform 2" id="2"/>
          <p:cNvSpPr/>
          <p:nvPr/>
        </p:nvSpPr>
        <p:spPr>
          <a:xfrm flipH="false" flipV="false" rot="0">
            <a:off x="-297141" y="6804908"/>
            <a:ext cx="7557197" cy="4900728"/>
          </a:xfrm>
          <a:custGeom>
            <a:avLst/>
            <a:gdLst/>
            <a:ahLst/>
            <a:cxnLst/>
            <a:rect r="r" b="b" t="t" l="l"/>
            <a:pathLst>
              <a:path h="4900728" w="7557197">
                <a:moveTo>
                  <a:pt x="0" y="0"/>
                </a:moveTo>
                <a:lnTo>
                  <a:pt x="7557197" y="0"/>
                </a:lnTo>
                <a:lnTo>
                  <a:pt x="7557197" y="4900728"/>
                </a:lnTo>
                <a:lnTo>
                  <a:pt x="0" y="49007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42627" y="8705735"/>
            <a:ext cx="4128161" cy="4900728"/>
          </a:xfrm>
          <a:custGeom>
            <a:avLst/>
            <a:gdLst/>
            <a:ahLst/>
            <a:cxnLst/>
            <a:rect r="r" b="b" t="t" l="l"/>
            <a:pathLst>
              <a:path h="4900728" w="4128161">
                <a:moveTo>
                  <a:pt x="0" y="0"/>
                </a:moveTo>
                <a:lnTo>
                  <a:pt x="4128160" y="0"/>
                </a:lnTo>
                <a:lnTo>
                  <a:pt x="4128160" y="4900727"/>
                </a:lnTo>
                <a:lnTo>
                  <a:pt x="0" y="49007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009927" y="585264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true" rot="0">
            <a:off x="11925170" y="-1128554"/>
            <a:ext cx="6826829" cy="4948079"/>
          </a:xfrm>
          <a:custGeom>
            <a:avLst/>
            <a:gdLst/>
            <a:ahLst/>
            <a:cxnLst/>
            <a:rect r="r" b="b" t="t" l="l"/>
            <a:pathLst>
              <a:path h="4948079" w="6826829">
                <a:moveTo>
                  <a:pt x="6826828" y="4948079"/>
                </a:moveTo>
                <a:lnTo>
                  <a:pt x="0" y="4948079"/>
                </a:lnTo>
                <a:lnTo>
                  <a:pt x="0" y="0"/>
                </a:lnTo>
                <a:lnTo>
                  <a:pt x="6826828" y="0"/>
                </a:lnTo>
                <a:lnTo>
                  <a:pt x="6826828" y="4948079"/>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5758991" y="6483738"/>
            <a:ext cx="3381617" cy="4114800"/>
          </a:xfrm>
          <a:custGeom>
            <a:avLst/>
            <a:gdLst/>
            <a:ahLst/>
            <a:cxnLst/>
            <a:rect r="r" b="b" t="t" l="l"/>
            <a:pathLst>
              <a:path h="4114800" w="3381617">
                <a:moveTo>
                  <a:pt x="3381618" y="0"/>
                </a:moveTo>
                <a:lnTo>
                  <a:pt x="0" y="0"/>
                </a:lnTo>
                <a:lnTo>
                  <a:pt x="0" y="4114800"/>
                </a:lnTo>
                <a:lnTo>
                  <a:pt x="3381618" y="4114800"/>
                </a:lnTo>
                <a:lnTo>
                  <a:pt x="3381618"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283391" y="-722070"/>
            <a:ext cx="2559374" cy="2798520"/>
          </a:xfrm>
          <a:custGeom>
            <a:avLst/>
            <a:gdLst/>
            <a:ahLst/>
            <a:cxnLst/>
            <a:rect r="r" b="b" t="t" l="l"/>
            <a:pathLst>
              <a:path h="2798520" w="2559374">
                <a:moveTo>
                  <a:pt x="2559374" y="2798520"/>
                </a:moveTo>
                <a:lnTo>
                  <a:pt x="0" y="2798520"/>
                </a:lnTo>
                <a:lnTo>
                  <a:pt x="0" y="0"/>
                </a:lnTo>
                <a:lnTo>
                  <a:pt x="2559374" y="0"/>
                </a:lnTo>
                <a:lnTo>
                  <a:pt x="2559374" y="279852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8" id="8"/>
          <p:cNvSpPr/>
          <p:nvPr/>
        </p:nvSpPr>
        <p:spPr>
          <a:xfrm flipH="false" flipV="false" rot="0">
            <a:off x="17259300" y="171879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3481458" y="9643650"/>
            <a:ext cx="3789807" cy="2629312"/>
          </a:xfrm>
          <a:custGeom>
            <a:avLst/>
            <a:gdLst/>
            <a:ahLst/>
            <a:cxnLst/>
            <a:rect r="r" b="b" t="t" l="l"/>
            <a:pathLst>
              <a:path h="2629312" w="3789807">
                <a:moveTo>
                  <a:pt x="0" y="0"/>
                </a:moveTo>
                <a:lnTo>
                  <a:pt x="3789806" y="0"/>
                </a:lnTo>
                <a:lnTo>
                  <a:pt x="3789806" y="2629313"/>
                </a:lnTo>
                <a:lnTo>
                  <a:pt x="0" y="26293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true" flipV="true" rot="0">
            <a:off x="13988932" y="-1237346"/>
            <a:ext cx="5151676" cy="2474693"/>
          </a:xfrm>
          <a:custGeom>
            <a:avLst/>
            <a:gdLst/>
            <a:ahLst/>
            <a:cxnLst/>
            <a:rect r="r" b="b" t="t" l="l"/>
            <a:pathLst>
              <a:path h="2474693" w="5151676">
                <a:moveTo>
                  <a:pt x="5151677" y="2474692"/>
                </a:moveTo>
                <a:lnTo>
                  <a:pt x="0" y="2474692"/>
                </a:lnTo>
                <a:lnTo>
                  <a:pt x="0" y="0"/>
                </a:lnTo>
                <a:lnTo>
                  <a:pt x="5151677" y="0"/>
                </a:lnTo>
                <a:lnTo>
                  <a:pt x="5151677" y="2474692"/>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409643" y="954136"/>
            <a:ext cx="9468714" cy="775970"/>
          </a:xfrm>
          <a:prstGeom prst="rect">
            <a:avLst/>
          </a:prstGeom>
        </p:spPr>
        <p:txBody>
          <a:bodyPr anchor="t" rtlCol="false" tIns="0" lIns="0" bIns="0" rIns="0">
            <a:spAutoFit/>
          </a:bodyPr>
          <a:lstStyle/>
          <a:p>
            <a:pPr algn="ctr">
              <a:lnSpc>
                <a:spcPts val="5590"/>
              </a:lnSpc>
            </a:pPr>
            <a:r>
              <a:rPr lang="en-US" b="true" sz="6500">
                <a:solidFill>
                  <a:srgbClr val="000000"/>
                </a:solidFill>
                <a:latin typeface="Manison SemiCondensed Bold"/>
                <a:ea typeface="Manison SemiCondensed Bold"/>
                <a:cs typeface="Manison SemiCondensed Bold"/>
                <a:sym typeface="Manison SemiCondensed Bold"/>
              </a:rPr>
              <a:t>The Key Features</a:t>
            </a:r>
          </a:p>
        </p:txBody>
      </p:sp>
      <p:sp>
        <p:nvSpPr>
          <p:cNvPr name="TextBox 12" id="12"/>
          <p:cNvSpPr txBox="true"/>
          <p:nvPr/>
        </p:nvSpPr>
        <p:spPr>
          <a:xfrm rot="0">
            <a:off x="1989058" y="1761626"/>
            <a:ext cx="14309884" cy="7291070"/>
          </a:xfrm>
          <a:prstGeom prst="rect">
            <a:avLst/>
          </a:prstGeom>
        </p:spPr>
        <p:txBody>
          <a:bodyPr anchor="t" rtlCol="false" tIns="0" lIns="0" bIns="0" rIns="0">
            <a:spAutoFit/>
          </a:bodyPr>
          <a:lstStyle/>
          <a:p>
            <a:pPr algn="ctr">
              <a:lnSpc>
                <a:spcPts val="4480"/>
              </a:lnSpc>
            </a:pPr>
            <a:r>
              <a:rPr lang="en-US" sz="3200">
                <a:solidFill>
                  <a:srgbClr val="000000"/>
                </a:solidFill>
                <a:latin typeface="Sondos"/>
                <a:ea typeface="Sondos"/>
                <a:cs typeface="Sondos"/>
                <a:sym typeface="Sondos"/>
              </a:rPr>
              <a:t>When the Butler Act was introduced, it had some important key features for education moving forward. One of the main features of this legislation was that it provided free secondary education to all young people. This led to a big increase in enrolment and an increase in secondary schools around the UK. Another important feature of the Butler Act was the Tripartite System, which separated secondary education into three types of schools (Simon, 1999). These are Grammar Schools, Modern Schools and Technical Schools. Grammar schools had a larger focus on academic learning and were intended for students who were "intellectually able" (Ball, 2017). The subjects learnt were English, Maths, Science, History and Languages. These were seen as the main route for students to go to university or to advance to more professional careers. Due to the high standards for these schools, only a small number of young people were able to attend.</a:t>
            </a:r>
          </a:p>
          <a:p>
            <a:pPr algn="ctr">
              <a:lnSpc>
                <a:spcPts val="4480"/>
              </a:lnSpc>
            </a:pPr>
          </a:p>
          <a:p>
            <a:pPr algn="ctr">
              <a:lnSpc>
                <a:spcPts val="4480"/>
              </a:lnSpc>
            </a:pP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FF7EF"/>
        </a:solidFill>
      </p:bgPr>
    </p:bg>
    <p:spTree>
      <p:nvGrpSpPr>
        <p:cNvPr id="1" name=""/>
        <p:cNvGrpSpPr/>
        <p:nvPr/>
      </p:nvGrpSpPr>
      <p:grpSpPr>
        <a:xfrm>
          <a:off x="0" y="0"/>
          <a:ext cx="0" cy="0"/>
          <a:chOff x="0" y="0"/>
          <a:chExt cx="0" cy="0"/>
        </a:xfrm>
      </p:grpSpPr>
      <p:sp>
        <p:nvSpPr>
          <p:cNvPr name="Freeform 2" id="2"/>
          <p:cNvSpPr/>
          <p:nvPr/>
        </p:nvSpPr>
        <p:spPr>
          <a:xfrm flipH="false" flipV="false" rot="0">
            <a:off x="-297141" y="6804908"/>
            <a:ext cx="7557197" cy="4900728"/>
          </a:xfrm>
          <a:custGeom>
            <a:avLst/>
            <a:gdLst/>
            <a:ahLst/>
            <a:cxnLst/>
            <a:rect r="r" b="b" t="t" l="l"/>
            <a:pathLst>
              <a:path h="4900728" w="7557197">
                <a:moveTo>
                  <a:pt x="0" y="0"/>
                </a:moveTo>
                <a:lnTo>
                  <a:pt x="7557197" y="0"/>
                </a:lnTo>
                <a:lnTo>
                  <a:pt x="7557197" y="4900728"/>
                </a:lnTo>
                <a:lnTo>
                  <a:pt x="0" y="49007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42627" y="8705735"/>
            <a:ext cx="4128161" cy="4900728"/>
          </a:xfrm>
          <a:custGeom>
            <a:avLst/>
            <a:gdLst/>
            <a:ahLst/>
            <a:cxnLst/>
            <a:rect r="r" b="b" t="t" l="l"/>
            <a:pathLst>
              <a:path h="4900728" w="4128161">
                <a:moveTo>
                  <a:pt x="0" y="0"/>
                </a:moveTo>
                <a:lnTo>
                  <a:pt x="4128160" y="0"/>
                </a:lnTo>
                <a:lnTo>
                  <a:pt x="4128160" y="4900727"/>
                </a:lnTo>
                <a:lnTo>
                  <a:pt x="0" y="49007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009927" y="585264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true" rot="0">
            <a:off x="11925170" y="-1128554"/>
            <a:ext cx="6826829" cy="4948079"/>
          </a:xfrm>
          <a:custGeom>
            <a:avLst/>
            <a:gdLst/>
            <a:ahLst/>
            <a:cxnLst/>
            <a:rect r="r" b="b" t="t" l="l"/>
            <a:pathLst>
              <a:path h="4948079" w="6826829">
                <a:moveTo>
                  <a:pt x="6826828" y="4948079"/>
                </a:moveTo>
                <a:lnTo>
                  <a:pt x="0" y="4948079"/>
                </a:lnTo>
                <a:lnTo>
                  <a:pt x="0" y="0"/>
                </a:lnTo>
                <a:lnTo>
                  <a:pt x="6826828" y="0"/>
                </a:lnTo>
                <a:lnTo>
                  <a:pt x="6826828" y="4948079"/>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5758991" y="6483738"/>
            <a:ext cx="3381617" cy="4114800"/>
          </a:xfrm>
          <a:custGeom>
            <a:avLst/>
            <a:gdLst/>
            <a:ahLst/>
            <a:cxnLst/>
            <a:rect r="r" b="b" t="t" l="l"/>
            <a:pathLst>
              <a:path h="4114800" w="3381617">
                <a:moveTo>
                  <a:pt x="3381618" y="0"/>
                </a:moveTo>
                <a:lnTo>
                  <a:pt x="0" y="0"/>
                </a:lnTo>
                <a:lnTo>
                  <a:pt x="0" y="4114800"/>
                </a:lnTo>
                <a:lnTo>
                  <a:pt x="3381618" y="4114800"/>
                </a:lnTo>
                <a:lnTo>
                  <a:pt x="3381618"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283391" y="-722070"/>
            <a:ext cx="2559374" cy="2798520"/>
          </a:xfrm>
          <a:custGeom>
            <a:avLst/>
            <a:gdLst/>
            <a:ahLst/>
            <a:cxnLst/>
            <a:rect r="r" b="b" t="t" l="l"/>
            <a:pathLst>
              <a:path h="2798520" w="2559374">
                <a:moveTo>
                  <a:pt x="2559374" y="2798520"/>
                </a:moveTo>
                <a:lnTo>
                  <a:pt x="0" y="2798520"/>
                </a:lnTo>
                <a:lnTo>
                  <a:pt x="0" y="0"/>
                </a:lnTo>
                <a:lnTo>
                  <a:pt x="2559374" y="0"/>
                </a:lnTo>
                <a:lnTo>
                  <a:pt x="2559374" y="279852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8" id="8"/>
          <p:cNvSpPr/>
          <p:nvPr/>
        </p:nvSpPr>
        <p:spPr>
          <a:xfrm flipH="false" flipV="false" rot="0">
            <a:off x="17259300" y="171879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3481458" y="9643650"/>
            <a:ext cx="3789807" cy="2629312"/>
          </a:xfrm>
          <a:custGeom>
            <a:avLst/>
            <a:gdLst/>
            <a:ahLst/>
            <a:cxnLst/>
            <a:rect r="r" b="b" t="t" l="l"/>
            <a:pathLst>
              <a:path h="2629312" w="3789807">
                <a:moveTo>
                  <a:pt x="0" y="0"/>
                </a:moveTo>
                <a:lnTo>
                  <a:pt x="3789806" y="0"/>
                </a:lnTo>
                <a:lnTo>
                  <a:pt x="3789806" y="2629313"/>
                </a:lnTo>
                <a:lnTo>
                  <a:pt x="0" y="26293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true" flipV="true" rot="0">
            <a:off x="13988932" y="-1237346"/>
            <a:ext cx="5151676" cy="2474693"/>
          </a:xfrm>
          <a:custGeom>
            <a:avLst/>
            <a:gdLst/>
            <a:ahLst/>
            <a:cxnLst/>
            <a:rect r="r" b="b" t="t" l="l"/>
            <a:pathLst>
              <a:path h="2474693" w="5151676">
                <a:moveTo>
                  <a:pt x="5151677" y="2474692"/>
                </a:moveTo>
                <a:lnTo>
                  <a:pt x="0" y="2474692"/>
                </a:lnTo>
                <a:lnTo>
                  <a:pt x="0" y="0"/>
                </a:lnTo>
                <a:lnTo>
                  <a:pt x="5151677" y="0"/>
                </a:lnTo>
                <a:lnTo>
                  <a:pt x="5151677" y="2474692"/>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409643" y="954136"/>
            <a:ext cx="9468714" cy="775970"/>
          </a:xfrm>
          <a:prstGeom prst="rect">
            <a:avLst/>
          </a:prstGeom>
        </p:spPr>
        <p:txBody>
          <a:bodyPr anchor="t" rtlCol="false" tIns="0" lIns="0" bIns="0" rIns="0">
            <a:spAutoFit/>
          </a:bodyPr>
          <a:lstStyle/>
          <a:p>
            <a:pPr algn="ctr">
              <a:lnSpc>
                <a:spcPts val="5590"/>
              </a:lnSpc>
            </a:pPr>
            <a:r>
              <a:rPr lang="en-US" b="true" sz="6500">
                <a:solidFill>
                  <a:srgbClr val="000000"/>
                </a:solidFill>
                <a:latin typeface="Manison SemiCondensed Bold"/>
                <a:ea typeface="Manison SemiCondensed Bold"/>
                <a:cs typeface="Manison SemiCondensed Bold"/>
                <a:sym typeface="Manison SemiCondensed Bold"/>
              </a:rPr>
              <a:t>The Key Features</a:t>
            </a:r>
          </a:p>
        </p:txBody>
      </p:sp>
      <p:sp>
        <p:nvSpPr>
          <p:cNvPr name="TextBox 12" id="12"/>
          <p:cNvSpPr txBox="true"/>
          <p:nvPr/>
        </p:nvSpPr>
        <p:spPr>
          <a:xfrm rot="0">
            <a:off x="1989058" y="2135631"/>
            <a:ext cx="14309884" cy="5605145"/>
          </a:xfrm>
          <a:prstGeom prst="rect">
            <a:avLst/>
          </a:prstGeom>
        </p:spPr>
        <p:txBody>
          <a:bodyPr anchor="t" rtlCol="false" tIns="0" lIns="0" bIns="0" rIns="0">
            <a:spAutoFit/>
          </a:bodyPr>
          <a:lstStyle/>
          <a:p>
            <a:pPr algn="ctr">
              <a:lnSpc>
                <a:spcPts val="4480"/>
              </a:lnSpc>
            </a:pPr>
            <a:r>
              <a:rPr lang="en-US" sz="3200">
                <a:solidFill>
                  <a:srgbClr val="000000"/>
                </a:solidFill>
                <a:latin typeface="Sondos"/>
                <a:ea typeface="Sondos"/>
                <a:cs typeface="Sondos"/>
                <a:sym typeface="Sondos"/>
              </a:rPr>
              <a:t>Mod</a:t>
            </a:r>
            <a:r>
              <a:rPr lang="en-US" sz="3200">
                <a:solidFill>
                  <a:srgbClr val="000000"/>
                </a:solidFill>
                <a:latin typeface="Sondos"/>
                <a:ea typeface="Sondos"/>
                <a:cs typeface="Sondos"/>
                <a:sym typeface="Sondos"/>
              </a:rPr>
              <a:t>ern schools have a different approach, having a more practical and vocational focus to learning. The subjects taught were basic literacy and numeracy, home economics, woodwork and practical skills. A large percentage of young people attended these schools because the requirements to get into modern schools were easier than those of grammar schools. Finally, there were Technical schools, which had an industrial focus to their learning. These were created with the intent to support the industry after the war. However, there were only a few built, especially throughout Wales (Davies, 2007). Due to this, the Tripartite System was usually regarded as including only Grammar Schools and Modern Schools, with the scarcity of Technical Schools.</a:t>
            </a:r>
          </a:p>
          <a:p>
            <a:pPr algn="ctr">
              <a:lnSpc>
                <a:spcPts val="4480"/>
              </a:lnSpc>
            </a:pP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FFF7EF"/>
        </a:solidFill>
      </p:bgPr>
    </p:bg>
    <p:spTree>
      <p:nvGrpSpPr>
        <p:cNvPr id="1" name=""/>
        <p:cNvGrpSpPr/>
        <p:nvPr/>
      </p:nvGrpSpPr>
      <p:grpSpPr>
        <a:xfrm>
          <a:off x="0" y="0"/>
          <a:ext cx="0" cy="0"/>
          <a:chOff x="0" y="0"/>
          <a:chExt cx="0" cy="0"/>
        </a:xfrm>
      </p:grpSpPr>
      <p:sp>
        <p:nvSpPr>
          <p:cNvPr name="Freeform 2" id="2"/>
          <p:cNvSpPr/>
          <p:nvPr/>
        </p:nvSpPr>
        <p:spPr>
          <a:xfrm flipH="false" flipV="false" rot="0">
            <a:off x="-297141" y="6804908"/>
            <a:ext cx="7557197" cy="4900728"/>
          </a:xfrm>
          <a:custGeom>
            <a:avLst/>
            <a:gdLst/>
            <a:ahLst/>
            <a:cxnLst/>
            <a:rect r="r" b="b" t="t" l="l"/>
            <a:pathLst>
              <a:path h="4900728" w="7557197">
                <a:moveTo>
                  <a:pt x="0" y="0"/>
                </a:moveTo>
                <a:lnTo>
                  <a:pt x="7557197" y="0"/>
                </a:lnTo>
                <a:lnTo>
                  <a:pt x="7557197" y="4900728"/>
                </a:lnTo>
                <a:lnTo>
                  <a:pt x="0" y="49007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42627" y="8705735"/>
            <a:ext cx="4128161" cy="4900728"/>
          </a:xfrm>
          <a:custGeom>
            <a:avLst/>
            <a:gdLst/>
            <a:ahLst/>
            <a:cxnLst/>
            <a:rect r="r" b="b" t="t" l="l"/>
            <a:pathLst>
              <a:path h="4900728" w="4128161">
                <a:moveTo>
                  <a:pt x="0" y="0"/>
                </a:moveTo>
                <a:lnTo>
                  <a:pt x="4128160" y="0"/>
                </a:lnTo>
                <a:lnTo>
                  <a:pt x="4128160" y="4900727"/>
                </a:lnTo>
                <a:lnTo>
                  <a:pt x="0" y="49007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009927" y="585264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true" rot="0">
            <a:off x="11925170" y="-1128554"/>
            <a:ext cx="6826829" cy="4948079"/>
          </a:xfrm>
          <a:custGeom>
            <a:avLst/>
            <a:gdLst/>
            <a:ahLst/>
            <a:cxnLst/>
            <a:rect r="r" b="b" t="t" l="l"/>
            <a:pathLst>
              <a:path h="4948079" w="6826829">
                <a:moveTo>
                  <a:pt x="6826828" y="4948079"/>
                </a:moveTo>
                <a:lnTo>
                  <a:pt x="0" y="4948079"/>
                </a:lnTo>
                <a:lnTo>
                  <a:pt x="0" y="0"/>
                </a:lnTo>
                <a:lnTo>
                  <a:pt x="6826828" y="0"/>
                </a:lnTo>
                <a:lnTo>
                  <a:pt x="6826828" y="4948079"/>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5758991" y="6483738"/>
            <a:ext cx="3381617" cy="4114800"/>
          </a:xfrm>
          <a:custGeom>
            <a:avLst/>
            <a:gdLst/>
            <a:ahLst/>
            <a:cxnLst/>
            <a:rect r="r" b="b" t="t" l="l"/>
            <a:pathLst>
              <a:path h="4114800" w="3381617">
                <a:moveTo>
                  <a:pt x="3381618" y="0"/>
                </a:moveTo>
                <a:lnTo>
                  <a:pt x="0" y="0"/>
                </a:lnTo>
                <a:lnTo>
                  <a:pt x="0" y="4114800"/>
                </a:lnTo>
                <a:lnTo>
                  <a:pt x="3381618" y="4114800"/>
                </a:lnTo>
                <a:lnTo>
                  <a:pt x="3381618"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283391" y="-722070"/>
            <a:ext cx="2559374" cy="2798520"/>
          </a:xfrm>
          <a:custGeom>
            <a:avLst/>
            <a:gdLst/>
            <a:ahLst/>
            <a:cxnLst/>
            <a:rect r="r" b="b" t="t" l="l"/>
            <a:pathLst>
              <a:path h="2798520" w="2559374">
                <a:moveTo>
                  <a:pt x="2559374" y="2798520"/>
                </a:moveTo>
                <a:lnTo>
                  <a:pt x="0" y="2798520"/>
                </a:lnTo>
                <a:lnTo>
                  <a:pt x="0" y="0"/>
                </a:lnTo>
                <a:lnTo>
                  <a:pt x="2559374" y="0"/>
                </a:lnTo>
                <a:lnTo>
                  <a:pt x="2559374" y="279852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8" id="8"/>
          <p:cNvSpPr/>
          <p:nvPr/>
        </p:nvSpPr>
        <p:spPr>
          <a:xfrm flipH="false" flipV="false" rot="0">
            <a:off x="17259300" y="171879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3481458" y="9643650"/>
            <a:ext cx="3789807" cy="2629312"/>
          </a:xfrm>
          <a:custGeom>
            <a:avLst/>
            <a:gdLst/>
            <a:ahLst/>
            <a:cxnLst/>
            <a:rect r="r" b="b" t="t" l="l"/>
            <a:pathLst>
              <a:path h="2629312" w="3789807">
                <a:moveTo>
                  <a:pt x="0" y="0"/>
                </a:moveTo>
                <a:lnTo>
                  <a:pt x="3789806" y="0"/>
                </a:lnTo>
                <a:lnTo>
                  <a:pt x="3789806" y="2629313"/>
                </a:lnTo>
                <a:lnTo>
                  <a:pt x="0" y="26293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true" flipV="true" rot="0">
            <a:off x="13988932" y="-1237346"/>
            <a:ext cx="5151676" cy="2474693"/>
          </a:xfrm>
          <a:custGeom>
            <a:avLst/>
            <a:gdLst/>
            <a:ahLst/>
            <a:cxnLst/>
            <a:rect r="r" b="b" t="t" l="l"/>
            <a:pathLst>
              <a:path h="2474693" w="5151676">
                <a:moveTo>
                  <a:pt x="5151677" y="2474692"/>
                </a:moveTo>
                <a:lnTo>
                  <a:pt x="0" y="2474692"/>
                </a:lnTo>
                <a:lnTo>
                  <a:pt x="0" y="0"/>
                </a:lnTo>
                <a:lnTo>
                  <a:pt x="5151677" y="0"/>
                </a:lnTo>
                <a:lnTo>
                  <a:pt x="5151677" y="2474692"/>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409643" y="954136"/>
            <a:ext cx="9468714" cy="775970"/>
          </a:xfrm>
          <a:prstGeom prst="rect">
            <a:avLst/>
          </a:prstGeom>
        </p:spPr>
        <p:txBody>
          <a:bodyPr anchor="t" rtlCol="false" tIns="0" lIns="0" bIns="0" rIns="0">
            <a:spAutoFit/>
          </a:bodyPr>
          <a:lstStyle/>
          <a:p>
            <a:pPr algn="ctr">
              <a:lnSpc>
                <a:spcPts val="5590"/>
              </a:lnSpc>
            </a:pPr>
            <a:r>
              <a:rPr lang="en-US" b="true" sz="6500">
                <a:solidFill>
                  <a:srgbClr val="000000"/>
                </a:solidFill>
                <a:latin typeface="Manison SemiCondensed Bold"/>
                <a:ea typeface="Manison SemiCondensed Bold"/>
                <a:cs typeface="Manison SemiCondensed Bold"/>
                <a:sym typeface="Manison SemiCondensed Bold"/>
              </a:rPr>
              <a:t>The Key Features</a:t>
            </a:r>
          </a:p>
        </p:txBody>
      </p:sp>
      <p:sp>
        <p:nvSpPr>
          <p:cNvPr name="TextBox 12" id="12"/>
          <p:cNvSpPr txBox="true"/>
          <p:nvPr/>
        </p:nvSpPr>
        <p:spPr>
          <a:xfrm rot="0">
            <a:off x="1989058" y="2135631"/>
            <a:ext cx="14309884" cy="7853045"/>
          </a:xfrm>
          <a:prstGeom prst="rect">
            <a:avLst/>
          </a:prstGeom>
        </p:spPr>
        <p:txBody>
          <a:bodyPr anchor="t" rtlCol="false" tIns="0" lIns="0" bIns="0" rIns="0">
            <a:spAutoFit/>
          </a:bodyPr>
          <a:lstStyle/>
          <a:p>
            <a:pPr algn="ctr">
              <a:lnSpc>
                <a:spcPts val="4480"/>
              </a:lnSpc>
            </a:pPr>
            <a:r>
              <a:rPr lang="en-US" sz="3200">
                <a:solidFill>
                  <a:srgbClr val="000000"/>
                </a:solidFill>
                <a:latin typeface="Sondos"/>
                <a:ea typeface="Sondos"/>
                <a:cs typeface="Sondos"/>
                <a:sym typeface="Sondos"/>
              </a:rPr>
              <a:t>In ord</a:t>
            </a:r>
            <a:r>
              <a:rPr lang="en-US" sz="3200">
                <a:solidFill>
                  <a:srgbClr val="000000"/>
                </a:solidFill>
                <a:latin typeface="Sondos"/>
                <a:ea typeface="Sondos"/>
                <a:cs typeface="Sondos"/>
                <a:sym typeface="Sondos"/>
              </a:rPr>
              <a:t>er to decide which school a child should attend, the Butler Act added the 11+ Examination (Simon, 1999). These were used to identify a young person's academic ability and their aptitude. At this time, it was believed that children would develop at different intellectual rates and that their education should match their ability to learn. Depending on the outcome of the 11+ Examination, this led to what pupils would achieve in their education. If they passed, they were allowed entry into grammar schools, allowing them to go down the route to university and advance to more professional careers. However, if they failed, this only allowed them entry to modern secondary schools, which allowed fewer opportunities for progression in their future careers.</a:t>
            </a:r>
          </a:p>
          <a:p>
            <a:pPr algn="ctr">
              <a:lnSpc>
                <a:spcPts val="4480"/>
              </a:lnSpc>
            </a:pPr>
            <a:r>
              <a:rPr lang="en-US" sz="3200">
                <a:solidFill>
                  <a:srgbClr val="000000"/>
                </a:solidFill>
                <a:latin typeface="Sondos"/>
                <a:ea typeface="Sondos"/>
                <a:cs typeface="Sondos"/>
                <a:sym typeface="Sondos"/>
              </a:rPr>
              <a:t>Also from the Butler Act, the national school leaving age was raised from 14 to 15 before being raised to 16 in 1972 (Gillard, 2011). There was also compulsory religious education and worship, due to the strong Anglican control at the time, despite the large Nonconformist population in Wales (Davies, 2007).</a:t>
            </a:r>
          </a:p>
          <a:p>
            <a:pPr algn="ctr">
              <a:lnSpc>
                <a:spcPts val="4480"/>
              </a:lnSpc>
            </a:pP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FFF7EF"/>
        </a:solidFill>
      </p:bgPr>
    </p:bg>
    <p:spTree>
      <p:nvGrpSpPr>
        <p:cNvPr id="1" name=""/>
        <p:cNvGrpSpPr/>
        <p:nvPr/>
      </p:nvGrpSpPr>
      <p:grpSpPr>
        <a:xfrm>
          <a:off x="0" y="0"/>
          <a:ext cx="0" cy="0"/>
          <a:chOff x="0" y="0"/>
          <a:chExt cx="0" cy="0"/>
        </a:xfrm>
      </p:grpSpPr>
      <p:sp>
        <p:nvSpPr>
          <p:cNvPr name="Freeform 2" id="2"/>
          <p:cNvSpPr/>
          <p:nvPr/>
        </p:nvSpPr>
        <p:spPr>
          <a:xfrm flipH="false" flipV="false" rot="0">
            <a:off x="-297141" y="6804908"/>
            <a:ext cx="7557197" cy="4900728"/>
          </a:xfrm>
          <a:custGeom>
            <a:avLst/>
            <a:gdLst/>
            <a:ahLst/>
            <a:cxnLst/>
            <a:rect r="r" b="b" t="t" l="l"/>
            <a:pathLst>
              <a:path h="4900728" w="7557197">
                <a:moveTo>
                  <a:pt x="0" y="0"/>
                </a:moveTo>
                <a:lnTo>
                  <a:pt x="7557197" y="0"/>
                </a:lnTo>
                <a:lnTo>
                  <a:pt x="7557197" y="4900728"/>
                </a:lnTo>
                <a:lnTo>
                  <a:pt x="0" y="49007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42627" y="8705735"/>
            <a:ext cx="4128161" cy="4900728"/>
          </a:xfrm>
          <a:custGeom>
            <a:avLst/>
            <a:gdLst/>
            <a:ahLst/>
            <a:cxnLst/>
            <a:rect r="r" b="b" t="t" l="l"/>
            <a:pathLst>
              <a:path h="4900728" w="4128161">
                <a:moveTo>
                  <a:pt x="0" y="0"/>
                </a:moveTo>
                <a:lnTo>
                  <a:pt x="4128160" y="0"/>
                </a:lnTo>
                <a:lnTo>
                  <a:pt x="4128160" y="4900727"/>
                </a:lnTo>
                <a:lnTo>
                  <a:pt x="0" y="49007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009927" y="585264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true" rot="0">
            <a:off x="11925170" y="-1128554"/>
            <a:ext cx="6826829" cy="4948079"/>
          </a:xfrm>
          <a:custGeom>
            <a:avLst/>
            <a:gdLst/>
            <a:ahLst/>
            <a:cxnLst/>
            <a:rect r="r" b="b" t="t" l="l"/>
            <a:pathLst>
              <a:path h="4948079" w="6826829">
                <a:moveTo>
                  <a:pt x="6826828" y="4948079"/>
                </a:moveTo>
                <a:lnTo>
                  <a:pt x="0" y="4948079"/>
                </a:lnTo>
                <a:lnTo>
                  <a:pt x="0" y="0"/>
                </a:lnTo>
                <a:lnTo>
                  <a:pt x="6826828" y="0"/>
                </a:lnTo>
                <a:lnTo>
                  <a:pt x="6826828" y="4948079"/>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5758991" y="6483738"/>
            <a:ext cx="3381617" cy="4114800"/>
          </a:xfrm>
          <a:custGeom>
            <a:avLst/>
            <a:gdLst/>
            <a:ahLst/>
            <a:cxnLst/>
            <a:rect r="r" b="b" t="t" l="l"/>
            <a:pathLst>
              <a:path h="4114800" w="3381617">
                <a:moveTo>
                  <a:pt x="3381618" y="0"/>
                </a:moveTo>
                <a:lnTo>
                  <a:pt x="0" y="0"/>
                </a:lnTo>
                <a:lnTo>
                  <a:pt x="0" y="4114800"/>
                </a:lnTo>
                <a:lnTo>
                  <a:pt x="3381618" y="4114800"/>
                </a:lnTo>
                <a:lnTo>
                  <a:pt x="3381618"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283391" y="-722070"/>
            <a:ext cx="2559374" cy="2798520"/>
          </a:xfrm>
          <a:custGeom>
            <a:avLst/>
            <a:gdLst/>
            <a:ahLst/>
            <a:cxnLst/>
            <a:rect r="r" b="b" t="t" l="l"/>
            <a:pathLst>
              <a:path h="2798520" w="2559374">
                <a:moveTo>
                  <a:pt x="2559374" y="2798520"/>
                </a:moveTo>
                <a:lnTo>
                  <a:pt x="0" y="2798520"/>
                </a:lnTo>
                <a:lnTo>
                  <a:pt x="0" y="0"/>
                </a:lnTo>
                <a:lnTo>
                  <a:pt x="2559374" y="0"/>
                </a:lnTo>
                <a:lnTo>
                  <a:pt x="2559374" y="279852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8" id="8"/>
          <p:cNvSpPr/>
          <p:nvPr/>
        </p:nvSpPr>
        <p:spPr>
          <a:xfrm flipH="false" flipV="false" rot="0">
            <a:off x="17259300" y="171879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3481458" y="9643650"/>
            <a:ext cx="3789807" cy="2629312"/>
          </a:xfrm>
          <a:custGeom>
            <a:avLst/>
            <a:gdLst/>
            <a:ahLst/>
            <a:cxnLst/>
            <a:rect r="r" b="b" t="t" l="l"/>
            <a:pathLst>
              <a:path h="2629312" w="3789807">
                <a:moveTo>
                  <a:pt x="0" y="0"/>
                </a:moveTo>
                <a:lnTo>
                  <a:pt x="3789806" y="0"/>
                </a:lnTo>
                <a:lnTo>
                  <a:pt x="3789806" y="2629313"/>
                </a:lnTo>
                <a:lnTo>
                  <a:pt x="0" y="26293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true" flipV="true" rot="0">
            <a:off x="13988932" y="-1237346"/>
            <a:ext cx="5151676" cy="2474693"/>
          </a:xfrm>
          <a:custGeom>
            <a:avLst/>
            <a:gdLst/>
            <a:ahLst/>
            <a:cxnLst/>
            <a:rect r="r" b="b" t="t" l="l"/>
            <a:pathLst>
              <a:path h="2474693" w="5151676">
                <a:moveTo>
                  <a:pt x="5151677" y="2474692"/>
                </a:moveTo>
                <a:lnTo>
                  <a:pt x="0" y="2474692"/>
                </a:lnTo>
                <a:lnTo>
                  <a:pt x="0" y="0"/>
                </a:lnTo>
                <a:lnTo>
                  <a:pt x="5151677" y="0"/>
                </a:lnTo>
                <a:lnTo>
                  <a:pt x="5151677" y="2474692"/>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409643" y="954136"/>
            <a:ext cx="9468714" cy="775970"/>
          </a:xfrm>
          <a:prstGeom prst="rect">
            <a:avLst/>
          </a:prstGeom>
        </p:spPr>
        <p:txBody>
          <a:bodyPr anchor="t" rtlCol="false" tIns="0" lIns="0" bIns="0" rIns="0">
            <a:spAutoFit/>
          </a:bodyPr>
          <a:lstStyle/>
          <a:p>
            <a:pPr algn="ctr">
              <a:lnSpc>
                <a:spcPts val="5590"/>
              </a:lnSpc>
            </a:pPr>
            <a:r>
              <a:rPr lang="en-US" b="true" sz="6500">
                <a:solidFill>
                  <a:srgbClr val="000000"/>
                </a:solidFill>
                <a:latin typeface="Manison SemiCondensed Bold"/>
                <a:ea typeface="Manison SemiCondensed Bold"/>
                <a:cs typeface="Manison SemiCondensed Bold"/>
                <a:sym typeface="Manison SemiCondensed Bold"/>
              </a:rPr>
              <a:t>Why It Was Contested </a:t>
            </a:r>
          </a:p>
        </p:txBody>
      </p:sp>
      <p:sp>
        <p:nvSpPr>
          <p:cNvPr name="TextBox 12" id="12"/>
          <p:cNvSpPr txBox="true"/>
          <p:nvPr/>
        </p:nvSpPr>
        <p:spPr>
          <a:xfrm rot="0">
            <a:off x="3211437" y="1964202"/>
            <a:ext cx="11865127" cy="7291070"/>
          </a:xfrm>
          <a:prstGeom prst="rect">
            <a:avLst/>
          </a:prstGeom>
        </p:spPr>
        <p:txBody>
          <a:bodyPr anchor="t" rtlCol="false" tIns="0" lIns="0" bIns="0" rIns="0">
            <a:spAutoFit/>
          </a:bodyPr>
          <a:lstStyle/>
          <a:p>
            <a:pPr algn="ctr">
              <a:lnSpc>
                <a:spcPts val="4480"/>
              </a:lnSpc>
            </a:pPr>
            <a:r>
              <a:rPr lang="en-US" sz="3200">
                <a:solidFill>
                  <a:srgbClr val="000000"/>
                </a:solidFill>
                <a:latin typeface="Sondos"/>
                <a:ea typeface="Sondos"/>
                <a:cs typeface="Sondos"/>
                <a:sym typeface="Sondos"/>
              </a:rPr>
              <a:t>How</a:t>
            </a:r>
            <a:r>
              <a:rPr lang="en-US" sz="3200">
                <a:solidFill>
                  <a:srgbClr val="000000"/>
                </a:solidFill>
                <a:latin typeface="Sondos"/>
                <a:ea typeface="Sondos"/>
                <a:cs typeface="Sondos"/>
                <a:sym typeface="Sondos"/>
              </a:rPr>
              <a:t>ever, this led to the act becoming quickly controversial throughout Wales. One of the main issues with the Butler Act being contested is that it showed a large split in the social class (Power, 2008). Children who grew up middle-class were more likely to pass the 11+ exam, which allowed them access to the grammar schools. However, the children who grew up working-class often failed the exam and therefore were only allowed into the modern schools, hindering their job opportunities in the future. People also found it highly unfair that this single exam determined a child's future career and their access to university. This could also be seen as damaging to the child, through negative labelling, as it seemed like the children who got into the grammar schools were "academically superior" (Ball, 2017).</a:t>
            </a:r>
          </a:p>
          <a:p>
            <a:pPr algn="ctr">
              <a:lnSpc>
                <a:spcPts val="4480"/>
              </a:lnSpc>
            </a:pP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FFF7EF"/>
        </a:solidFill>
      </p:bgPr>
    </p:bg>
    <p:spTree>
      <p:nvGrpSpPr>
        <p:cNvPr id="1" name=""/>
        <p:cNvGrpSpPr/>
        <p:nvPr/>
      </p:nvGrpSpPr>
      <p:grpSpPr>
        <a:xfrm>
          <a:off x="0" y="0"/>
          <a:ext cx="0" cy="0"/>
          <a:chOff x="0" y="0"/>
          <a:chExt cx="0" cy="0"/>
        </a:xfrm>
      </p:grpSpPr>
      <p:sp>
        <p:nvSpPr>
          <p:cNvPr name="Freeform 2" id="2"/>
          <p:cNvSpPr/>
          <p:nvPr/>
        </p:nvSpPr>
        <p:spPr>
          <a:xfrm flipH="false" flipV="false" rot="0">
            <a:off x="-297141" y="6804908"/>
            <a:ext cx="7557197" cy="4900728"/>
          </a:xfrm>
          <a:custGeom>
            <a:avLst/>
            <a:gdLst/>
            <a:ahLst/>
            <a:cxnLst/>
            <a:rect r="r" b="b" t="t" l="l"/>
            <a:pathLst>
              <a:path h="4900728" w="7557197">
                <a:moveTo>
                  <a:pt x="0" y="0"/>
                </a:moveTo>
                <a:lnTo>
                  <a:pt x="7557197" y="0"/>
                </a:lnTo>
                <a:lnTo>
                  <a:pt x="7557197" y="4900728"/>
                </a:lnTo>
                <a:lnTo>
                  <a:pt x="0" y="49007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42627" y="8705735"/>
            <a:ext cx="4128161" cy="4900728"/>
          </a:xfrm>
          <a:custGeom>
            <a:avLst/>
            <a:gdLst/>
            <a:ahLst/>
            <a:cxnLst/>
            <a:rect r="r" b="b" t="t" l="l"/>
            <a:pathLst>
              <a:path h="4900728" w="4128161">
                <a:moveTo>
                  <a:pt x="0" y="0"/>
                </a:moveTo>
                <a:lnTo>
                  <a:pt x="4128160" y="0"/>
                </a:lnTo>
                <a:lnTo>
                  <a:pt x="4128160" y="4900727"/>
                </a:lnTo>
                <a:lnTo>
                  <a:pt x="0" y="49007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009927" y="585264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true" rot="0">
            <a:off x="11925170" y="-1128554"/>
            <a:ext cx="6826829" cy="4948079"/>
          </a:xfrm>
          <a:custGeom>
            <a:avLst/>
            <a:gdLst/>
            <a:ahLst/>
            <a:cxnLst/>
            <a:rect r="r" b="b" t="t" l="l"/>
            <a:pathLst>
              <a:path h="4948079" w="6826829">
                <a:moveTo>
                  <a:pt x="6826828" y="4948079"/>
                </a:moveTo>
                <a:lnTo>
                  <a:pt x="0" y="4948079"/>
                </a:lnTo>
                <a:lnTo>
                  <a:pt x="0" y="0"/>
                </a:lnTo>
                <a:lnTo>
                  <a:pt x="6826828" y="0"/>
                </a:lnTo>
                <a:lnTo>
                  <a:pt x="6826828" y="4948079"/>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5758991" y="6483738"/>
            <a:ext cx="3381617" cy="4114800"/>
          </a:xfrm>
          <a:custGeom>
            <a:avLst/>
            <a:gdLst/>
            <a:ahLst/>
            <a:cxnLst/>
            <a:rect r="r" b="b" t="t" l="l"/>
            <a:pathLst>
              <a:path h="4114800" w="3381617">
                <a:moveTo>
                  <a:pt x="3381618" y="0"/>
                </a:moveTo>
                <a:lnTo>
                  <a:pt x="0" y="0"/>
                </a:lnTo>
                <a:lnTo>
                  <a:pt x="0" y="4114800"/>
                </a:lnTo>
                <a:lnTo>
                  <a:pt x="3381618" y="4114800"/>
                </a:lnTo>
                <a:lnTo>
                  <a:pt x="3381618"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283391" y="-722070"/>
            <a:ext cx="2559374" cy="2798520"/>
          </a:xfrm>
          <a:custGeom>
            <a:avLst/>
            <a:gdLst/>
            <a:ahLst/>
            <a:cxnLst/>
            <a:rect r="r" b="b" t="t" l="l"/>
            <a:pathLst>
              <a:path h="2798520" w="2559374">
                <a:moveTo>
                  <a:pt x="2559374" y="2798520"/>
                </a:moveTo>
                <a:lnTo>
                  <a:pt x="0" y="2798520"/>
                </a:lnTo>
                <a:lnTo>
                  <a:pt x="0" y="0"/>
                </a:lnTo>
                <a:lnTo>
                  <a:pt x="2559374" y="0"/>
                </a:lnTo>
                <a:lnTo>
                  <a:pt x="2559374" y="279852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8" id="8"/>
          <p:cNvSpPr/>
          <p:nvPr/>
        </p:nvSpPr>
        <p:spPr>
          <a:xfrm flipH="false" flipV="false" rot="0">
            <a:off x="17259300" y="171879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3481458" y="9643650"/>
            <a:ext cx="3789807" cy="2629312"/>
          </a:xfrm>
          <a:custGeom>
            <a:avLst/>
            <a:gdLst/>
            <a:ahLst/>
            <a:cxnLst/>
            <a:rect r="r" b="b" t="t" l="l"/>
            <a:pathLst>
              <a:path h="2629312" w="3789807">
                <a:moveTo>
                  <a:pt x="0" y="0"/>
                </a:moveTo>
                <a:lnTo>
                  <a:pt x="3789806" y="0"/>
                </a:lnTo>
                <a:lnTo>
                  <a:pt x="3789806" y="2629313"/>
                </a:lnTo>
                <a:lnTo>
                  <a:pt x="0" y="26293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true" flipV="true" rot="0">
            <a:off x="13988932" y="-1237346"/>
            <a:ext cx="5151676" cy="2474693"/>
          </a:xfrm>
          <a:custGeom>
            <a:avLst/>
            <a:gdLst/>
            <a:ahLst/>
            <a:cxnLst/>
            <a:rect r="r" b="b" t="t" l="l"/>
            <a:pathLst>
              <a:path h="2474693" w="5151676">
                <a:moveTo>
                  <a:pt x="5151677" y="2474692"/>
                </a:moveTo>
                <a:lnTo>
                  <a:pt x="0" y="2474692"/>
                </a:lnTo>
                <a:lnTo>
                  <a:pt x="0" y="0"/>
                </a:lnTo>
                <a:lnTo>
                  <a:pt x="5151677" y="0"/>
                </a:lnTo>
                <a:lnTo>
                  <a:pt x="5151677" y="2474692"/>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409643" y="954136"/>
            <a:ext cx="9468714" cy="775970"/>
          </a:xfrm>
          <a:prstGeom prst="rect">
            <a:avLst/>
          </a:prstGeom>
        </p:spPr>
        <p:txBody>
          <a:bodyPr anchor="t" rtlCol="false" tIns="0" lIns="0" bIns="0" rIns="0">
            <a:spAutoFit/>
          </a:bodyPr>
          <a:lstStyle/>
          <a:p>
            <a:pPr algn="ctr">
              <a:lnSpc>
                <a:spcPts val="5590"/>
              </a:lnSpc>
            </a:pPr>
            <a:r>
              <a:rPr lang="en-US" b="true" sz="6500">
                <a:solidFill>
                  <a:srgbClr val="000000"/>
                </a:solidFill>
                <a:latin typeface="Manison SemiCondensed Bold"/>
                <a:ea typeface="Manison SemiCondensed Bold"/>
                <a:cs typeface="Manison SemiCondensed Bold"/>
                <a:sym typeface="Manison SemiCondensed Bold"/>
              </a:rPr>
              <a:t>Why It Was Contested </a:t>
            </a:r>
          </a:p>
        </p:txBody>
      </p:sp>
      <p:sp>
        <p:nvSpPr>
          <p:cNvPr name="TextBox 12" id="12"/>
          <p:cNvSpPr txBox="true"/>
          <p:nvPr/>
        </p:nvSpPr>
        <p:spPr>
          <a:xfrm rot="0">
            <a:off x="3223503" y="3150553"/>
            <a:ext cx="11865127" cy="3919220"/>
          </a:xfrm>
          <a:prstGeom prst="rect">
            <a:avLst/>
          </a:prstGeom>
        </p:spPr>
        <p:txBody>
          <a:bodyPr anchor="t" rtlCol="false" tIns="0" lIns="0" bIns="0" rIns="0">
            <a:spAutoFit/>
          </a:bodyPr>
          <a:lstStyle/>
          <a:p>
            <a:pPr algn="ctr">
              <a:lnSpc>
                <a:spcPts val="4480"/>
              </a:lnSpc>
            </a:pPr>
            <a:r>
              <a:rPr lang="en-US" sz="3200">
                <a:solidFill>
                  <a:srgbClr val="000000"/>
                </a:solidFill>
                <a:latin typeface="Sondos"/>
                <a:ea typeface="Sondos"/>
                <a:cs typeface="Sondos"/>
                <a:sym typeface="Sondos"/>
              </a:rPr>
              <a:t>Mo</a:t>
            </a:r>
            <a:r>
              <a:rPr lang="en-US" sz="3200">
                <a:solidFill>
                  <a:srgbClr val="000000"/>
                </a:solidFill>
                <a:latin typeface="Sondos"/>
                <a:ea typeface="Sondos"/>
                <a:cs typeface="Sondos"/>
                <a:sym typeface="Sondos"/>
              </a:rPr>
              <a:t>dern schools also faced academic issues, including a very limited curriculum offered to pupils. This meant that they would graduate with very few qualifications and would therefore face issues with careers later in life. This led to communities believing that the 11+ exam was dictating how a student's life was going to turn out and created inequality among pupils (Power, 2008).</a:t>
            </a:r>
          </a:p>
          <a:p>
            <a:pPr algn="ctr">
              <a:lnSpc>
                <a:spcPts val="4480"/>
              </a:lnSpc>
            </a:pP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FFF7EF"/>
        </a:solidFill>
      </p:bgPr>
    </p:bg>
    <p:spTree>
      <p:nvGrpSpPr>
        <p:cNvPr id="1" name=""/>
        <p:cNvGrpSpPr/>
        <p:nvPr/>
      </p:nvGrpSpPr>
      <p:grpSpPr>
        <a:xfrm>
          <a:off x="0" y="0"/>
          <a:ext cx="0" cy="0"/>
          <a:chOff x="0" y="0"/>
          <a:chExt cx="0" cy="0"/>
        </a:xfrm>
      </p:grpSpPr>
      <p:sp>
        <p:nvSpPr>
          <p:cNvPr name="Freeform 2" id="2"/>
          <p:cNvSpPr/>
          <p:nvPr/>
        </p:nvSpPr>
        <p:spPr>
          <a:xfrm flipH="false" flipV="false" rot="0">
            <a:off x="-297141" y="6804908"/>
            <a:ext cx="7557197" cy="4900728"/>
          </a:xfrm>
          <a:custGeom>
            <a:avLst/>
            <a:gdLst/>
            <a:ahLst/>
            <a:cxnLst/>
            <a:rect r="r" b="b" t="t" l="l"/>
            <a:pathLst>
              <a:path h="4900728" w="7557197">
                <a:moveTo>
                  <a:pt x="0" y="0"/>
                </a:moveTo>
                <a:lnTo>
                  <a:pt x="7557197" y="0"/>
                </a:lnTo>
                <a:lnTo>
                  <a:pt x="7557197" y="4900728"/>
                </a:lnTo>
                <a:lnTo>
                  <a:pt x="0" y="49007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42627" y="8705735"/>
            <a:ext cx="4128161" cy="4900728"/>
          </a:xfrm>
          <a:custGeom>
            <a:avLst/>
            <a:gdLst/>
            <a:ahLst/>
            <a:cxnLst/>
            <a:rect r="r" b="b" t="t" l="l"/>
            <a:pathLst>
              <a:path h="4900728" w="4128161">
                <a:moveTo>
                  <a:pt x="0" y="0"/>
                </a:moveTo>
                <a:lnTo>
                  <a:pt x="4128160" y="0"/>
                </a:lnTo>
                <a:lnTo>
                  <a:pt x="4128160" y="4900727"/>
                </a:lnTo>
                <a:lnTo>
                  <a:pt x="0" y="49007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009927" y="585264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true" rot="0">
            <a:off x="11925170" y="-1128554"/>
            <a:ext cx="6826829" cy="4948079"/>
          </a:xfrm>
          <a:custGeom>
            <a:avLst/>
            <a:gdLst/>
            <a:ahLst/>
            <a:cxnLst/>
            <a:rect r="r" b="b" t="t" l="l"/>
            <a:pathLst>
              <a:path h="4948079" w="6826829">
                <a:moveTo>
                  <a:pt x="6826828" y="4948079"/>
                </a:moveTo>
                <a:lnTo>
                  <a:pt x="0" y="4948079"/>
                </a:lnTo>
                <a:lnTo>
                  <a:pt x="0" y="0"/>
                </a:lnTo>
                <a:lnTo>
                  <a:pt x="6826828" y="0"/>
                </a:lnTo>
                <a:lnTo>
                  <a:pt x="6826828" y="4948079"/>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5758991" y="6483738"/>
            <a:ext cx="3381617" cy="4114800"/>
          </a:xfrm>
          <a:custGeom>
            <a:avLst/>
            <a:gdLst/>
            <a:ahLst/>
            <a:cxnLst/>
            <a:rect r="r" b="b" t="t" l="l"/>
            <a:pathLst>
              <a:path h="4114800" w="3381617">
                <a:moveTo>
                  <a:pt x="3381618" y="0"/>
                </a:moveTo>
                <a:lnTo>
                  <a:pt x="0" y="0"/>
                </a:lnTo>
                <a:lnTo>
                  <a:pt x="0" y="4114800"/>
                </a:lnTo>
                <a:lnTo>
                  <a:pt x="3381618" y="4114800"/>
                </a:lnTo>
                <a:lnTo>
                  <a:pt x="3381618"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283391" y="-722070"/>
            <a:ext cx="2559374" cy="2798520"/>
          </a:xfrm>
          <a:custGeom>
            <a:avLst/>
            <a:gdLst/>
            <a:ahLst/>
            <a:cxnLst/>
            <a:rect r="r" b="b" t="t" l="l"/>
            <a:pathLst>
              <a:path h="2798520" w="2559374">
                <a:moveTo>
                  <a:pt x="2559374" y="2798520"/>
                </a:moveTo>
                <a:lnTo>
                  <a:pt x="0" y="2798520"/>
                </a:lnTo>
                <a:lnTo>
                  <a:pt x="0" y="0"/>
                </a:lnTo>
                <a:lnTo>
                  <a:pt x="2559374" y="0"/>
                </a:lnTo>
                <a:lnTo>
                  <a:pt x="2559374" y="279852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8" id="8"/>
          <p:cNvSpPr/>
          <p:nvPr/>
        </p:nvSpPr>
        <p:spPr>
          <a:xfrm flipH="false" flipV="false" rot="0">
            <a:off x="17259300" y="171879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3481458" y="9643650"/>
            <a:ext cx="3789807" cy="2629312"/>
          </a:xfrm>
          <a:custGeom>
            <a:avLst/>
            <a:gdLst/>
            <a:ahLst/>
            <a:cxnLst/>
            <a:rect r="r" b="b" t="t" l="l"/>
            <a:pathLst>
              <a:path h="2629312" w="3789807">
                <a:moveTo>
                  <a:pt x="0" y="0"/>
                </a:moveTo>
                <a:lnTo>
                  <a:pt x="3789806" y="0"/>
                </a:lnTo>
                <a:lnTo>
                  <a:pt x="3789806" y="2629313"/>
                </a:lnTo>
                <a:lnTo>
                  <a:pt x="0" y="26293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true" flipV="true" rot="0">
            <a:off x="13988932" y="-1237346"/>
            <a:ext cx="5151676" cy="2474693"/>
          </a:xfrm>
          <a:custGeom>
            <a:avLst/>
            <a:gdLst/>
            <a:ahLst/>
            <a:cxnLst/>
            <a:rect r="r" b="b" t="t" l="l"/>
            <a:pathLst>
              <a:path h="2474693" w="5151676">
                <a:moveTo>
                  <a:pt x="5151677" y="2474692"/>
                </a:moveTo>
                <a:lnTo>
                  <a:pt x="0" y="2474692"/>
                </a:lnTo>
                <a:lnTo>
                  <a:pt x="0" y="0"/>
                </a:lnTo>
                <a:lnTo>
                  <a:pt x="5151677" y="0"/>
                </a:lnTo>
                <a:lnTo>
                  <a:pt x="5151677" y="2474692"/>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409643" y="944611"/>
            <a:ext cx="9468714" cy="743966"/>
          </a:xfrm>
          <a:prstGeom prst="rect">
            <a:avLst/>
          </a:prstGeom>
        </p:spPr>
        <p:txBody>
          <a:bodyPr anchor="t" rtlCol="false" tIns="0" lIns="0" bIns="0" rIns="0">
            <a:spAutoFit/>
          </a:bodyPr>
          <a:lstStyle/>
          <a:p>
            <a:pPr algn="ctr">
              <a:lnSpc>
                <a:spcPts val="5332"/>
              </a:lnSpc>
            </a:pPr>
            <a:r>
              <a:rPr lang="en-US" b="true" sz="6200">
                <a:solidFill>
                  <a:srgbClr val="000000"/>
                </a:solidFill>
                <a:latin typeface="Manison SemiCondensed Bold"/>
                <a:ea typeface="Manison SemiCondensed Bold"/>
                <a:cs typeface="Manison SemiCondensed Bold"/>
                <a:sym typeface="Manison SemiCondensed Bold"/>
              </a:rPr>
              <a:t>The Impact on Welsh Culture</a:t>
            </a:r>
          </a:p>
        </p:txBody>
      </p:sp>
      <p:sp>
        <p:nvSpPr>
          <p:cNvPr name="TextBox 12" id="12"/>
          <p:cNvSpPr txBox="true"/>
          <p:nvPr/>
        </p:nvSpPr>
        <p:spPr>
          <a:xfrm rot="0">
            <a:off x="2262035" y="2009775"/>
            <a:ext cx="14820763" cy="6889115"/>
          </a:xfrm>
          <a:prstGeom prst="rect">
            <a:avLst/>
          </a:prstGeom>
        </p:spPr>
        <p:txBody>
          <a:bodyPr anchor="t" rtlCol="false" tIns="0" lIns="0" bIns="0" rIns="0">
            <a:spAutoFit/>
          </a:bodyPr>
          <a:lstStyle/>
          <a:p>
            <a:pPr algn="ctr">
              <a:lnSpc>
                <a:spcPts val="4200"/>
              </a:lnSpc>
            </a:pPr>
            <a:r>
              <a:rPr lang="en-US" sz="3000">
                <a:solidFill>
                  <a:srgbClr val="000000"/>
                </a:solidFill>
                <a:latin typeface="Sondos"/>
                <a:ea typeface="Sondos"/>
                <a:cs typeface="Sondos"/>
                <a:sym typeface="Sondos"/>
              </a:rPr>
              <a:t>Throughout Wales, many children were growing up working-class due to the mining and steel industries being very prominent in Welsh society at the time (Davies, 2007). This meant that many Welsh children lived in rural areas or attended smaller schools with fewer resources. This became an issue because it led to the pupils being less prepared for the 11+ examination and, therefore, led to lower grammar school enrolments from these students.</a:t>
            </a:r>
          </a:p>
          <a:p>
            <a:pPr algn="ctr">
              <a:lnSpc>
                <a:spcPts val="4200"/>
              </a:lnSpc>
            </a:pPr>
            <a:r>
              <a:rPr lang="en-US" sz="3000">
                <a:solidFill>
                  <a:srgbClr val="000000"/>
                </a:solidFill>
                <a:latin typeface="Sondos"/>
                <a:ea typeface="Sondos"/>
                <a:cs typeface="Sondos"/>
                <a:sym typeface="Sondos"/>
              </a:rPr>
              <a:t>Welsh people also took issue with the Butler Act as it impacted Welsh language and culture in the curriculum (Jones, 2002). The Butler Act made no effort to include the Welsh language in the curriculum, and assessments were all English-dominated and focused on English history and language. This impacted the Welsh-speaking students as they were often assessed in English as their second language, which disadvantaged them, especially in the 11+ exam. The education system had overlooked the Welsh culture and identity, creating an alienation in local community values, coming across as an attempt at English control over Welsh education (Davies, 2007).</a:t>
            </a:r>
          </a:p>
          <a:p>
            <a:pPr algn="ctr">
              <a:lnSpc>
                <a:spcPts val="3920"/>
              </a:lnSpc>
            </a:pP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FFF7EF"/>
        </a:solidFill>
      </p:bgPr>
    </p:bg>
    <p:spTree>
      <p:nvGrpSpPr>
        <p:cNvPr id="1" name=""/>
        <p:cNvGrpSpPr/>
        <p:nvPr/>
      </p:nvGrpSpPr>
      <p:grpSpPr>
        <a:xfrm>
          <a:off x="0" y="0"/>
          <a:ext cx="0" cy="0"/>
          <a:chOff x="0" y="0"/>
          <a:chExt cx="0" cy="0"/>
        </a:xfrm>
      </p:grpSpPr>
      <p:sp>
        <p:nvSpPr>
          <p:cNvPr name="Freeform 2" id="2"/>
          <p:cNvSpPr/>
          <p:nvPr/>
        </p:nvSpPr>
        <p:spPr>
          <a:xfrm flipH="false" flipV="false" rot="0">
            <a:off x="-297141" y="6804908"/>
            <a:ext cx="7557197" cy="4900728"/>
          </a:xfrm>
          <a:custGeom>
            <a:avLst/>
            <a:gdLst/>
            <a:ahLst/>
            <a:cxnLst/>
            <a:rect r="r" b="b" t="t" l="l"/>
            <a:pathLst>
              <a:path h="4900728" w="7557197">
                <a:moveTo>
                  <a:pt x="0" y="0"/>
                </a:moveTo>
                <a:lnTo>
                  <a:pt x="7557197" y="0"/>
                </a:lnTo>
                <a:lnTo>
                  <a:pt x="7557197" y="4900728"/>
                </a:lnTo>
                <a:lnTo>
                  <a:pt x="0" y="49007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42627" y="8705735"/>
            <a:ext cx="4128161" cy="4900728"/>
          </a:xfrm>
          <a:custGeom>
            <a:avLst/>
            <a:gdLst/>
            <a:ahLst/>
            <a:cxnLst/>
            <a:rect r="r" b="b" t="t" l="l"/>
            <a:pathLst>
              <a:path h="4900728" w="4128161">
                <a:moveTo>
                  <a:pt x="0" y="0"/>
                </a:moveTo>
                <a:lnTo>
                  <a:pt x="4128160" y="0"/>
                </a:lnTo>
                <a:lnTo>
                  <a:pt x="4128160" y="4900727"/>
                </a:lnTo>
                <a:lnTo>
                  <a:pt x="0" y="49007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009927" y="585264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true" rot="0">
            <a:off x="11925170" y="-1128554"/>
            <a:ext cx="6826829" cy="4948079"/>
          </a:xfrm>
          <a:custGeom>
            <a:avLst/>
            <a:gdLst/>
            <a:ahLst/>
            <a:cxnLst/>
            <a:rect r="r" b="b" t="t" l="l"/>
            <a:pathLst>
              <a:path h="4948079" w="6826829">
                <a:moveTo>
                  <a:pt x="6826828" y="4948079"/>
                </a:moveTo>
                <a:lnTo>
                  <a:pt x="0" y="4948079"/>
                </a:lnTo>
                <a:lnTo>
                  <a:pt x="0" y="0"/>
                </a:lnTo>
                <a:lnTo>
                  <a:pt x="6826828" y="0"/>
                </a:lnTo>
                <a:lnTo>
                  <a:pt x="6826828" y="4948079"/>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5758991" y="6483738"/>
            <a:ext cx="3381617" cy="4114800"/>
          </a:xfrm>
          <a:custGeom>
            <a:avLst/>
            <a:gdLst/>
            <a:ahLst/>
            <a:cxnLst/>
            <a:rect r="r" b="b" t="t" l="l"/>
            <a:pathLst>
              <a:path h="4114800" w="3381617">
                <a:moveTo>
                  <a:pt x="3381618" y="0"/>
                </a:moveTo>
                <a:lnTo>
                  <a:pt x="0" y="0"/>
                </a:lnTo>
                <a:lnTo>
                  <a:pt x="0" y="4114800"/>
                </a:lnTo>
                <a:lnTo>
                  <a:pt x="3381618" y="4114800"/>
                </a:lnTo>
                <a:lnTo>
                  <a:pt x="3381618"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283391" y="-722070"/>
            <a:ext cx="2559374" cy="2798520"/>
          </a:xfrm>
          <a:custGeom>
            <a:avLst/>
            <a:gdLst/>
            <a:ahLst/>
            <a:cxnLst/>
            <a:rect r="r" b="b" t="t" l="l"/>
            <a:pathLst>
              <a:path h="2798520" w="2559374">
                <a:moveTo>
                  <a:pt x="2559374" y="2798520"/>
                </a:moveTo>
                <a:lnTo>
                  <a:pt x="0" y="2798520"/>
                </a:lnTo>
                <a:lnTo>
                  <a:pt x="0" y="0"/>
                </a:lnTo>
                <a:lnTo>
                  <a:pt x="2559374" y="0"/>
                </a:lnTo>
                <a:lnTo>
                  <a:pt x="2559374" y="279852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8" id="8"/>
          <p:cNvSpPr/>
          <p:nvPr/>
        </p:nvSpPr>
        <p:spPr>
          <a:xfrm flipH="false" flipV="false" rot="0">
            <a:off x="17259300" y="171879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3481458" y="9643650"/>
            <a:ext cx="3789807" cy="2629312"/>
          </a:xfrm>
          <a:custGeom>
            <a:avLst/>
            <a:gdLst/>
            <a:ahLst/>
            <a:cxnLst/>
            <a:rect r="r" b="b" t="t" l="l"/>
            <a:pathLst>
              <a:path h="2629312" w="3789807">
                <a:moveTo>
                  <a:pt x="0" y="0"/>
                </a:moveTo>
                <a:lnTo>
                  <a:pt x="3789806" y="0"/>
                </a:lnTo>
                <a:lnTo>
                  <a:pt x="3789806" y="2629313"/>
                </a:lnTo>
                <a:lnTo>
                  <a:pt x="0" y="26293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true" flipV="true" rot="0">
            <a:off x="13988932" y="-1237346"/>
            <a:ext cx="5151676" cy="2474693"/>
          </a:xfrm>
          <a:custGeom>
            <a:avLst/>
            <a:gdLst/>
            <a:ahLst/>
            <a:cxnLst/>
            <a:rect r="r" b="b" t="t" l="l"/>
            <a:pathLst>
              <a:path h="2474693" w="5151676">
                <a:moveTo>
                  <a:pt x="5151677" y="2474692"/>
                </a:moveTo>
                <a:lnTo>
                  <a:pt x="0" y="2474692"/>
                </a:lnTo>
                <a:lnTo>
                  <a:pt x="0" y="0"/>
                </a:lnTo>
                <a:lnTo>
                  <a:pt x="5151677" y="0"/>
                </a:lnTo>
                <a:lnTo>
                  <a:pt x="5151677" y="2474692"/>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409643" y="954136"/>
            <a:ext cx="9468714" cy="775970"/>
          </a:xfrm>
          <a:prstGeom prst="rect">
            <a:avLst/>
          </a:prstGeom>
        </p:spPr>
        <p:txBody>
          <a:bodyPr anchor="t" rtlCol="false" tIns="0" lIns="0" bIns="0" rIns="0">
            <a:spAutoFit/>
          </a:bodyPr>
          <a:lstStyle/>
          <a:p>
            <a:pPr algn="ctr">
              <a:lnSpc>
                <a:spcPts val="5590"/>
              </a:lnSpc>
            </a:pPr>
            <a:r>
              <a:rPr lang="en-US" b="true" sz="6500">
                <a:solidFill>
                  <a:srgbClr val="000000"/>
                </a:solidFill>
                <a:latin typeface="Manison SemiCondensed Bold"/>
                <a:ea typeface="Manison SemiCondensed Bold"/>
                <a:cs typeface="Manison SemiCondensed Bold"/>
                <a:sym typeface="Manison SemiCondensed Bold"/>
              </a:rPr>
              <a:t>Response to the Act</a:t>
            </a:r>
          </a:p>
        </p:txBody>
      </p:sp>
      <p:sp>
        <p:nvSpPr>
          <p:cNvPr name="TextBox 12" id="12"/>
          <p:cNvSpPr txBox="true"/>
          <p:nvPr/>
        </p:nvSpPr>
        <p:spPr>
          <a:xfrm rot="0">
            <a:off x="3473458" y="2009775"/>
            <a:ext cx="11865127" cy="6167120"/>
          </a:xfrm>
          <a:prstGeom prst="rect">
            <a:avLst/>
          </a:prstGeom>
        </p:spPr>
        <p:txBody>
          <a:bodyPr anchor="t" rtlCol="false" tIns="0" lIns="0" bIns="0" rIns="0">
            <a:spAutoFit/>
          </a:bodyPr>
          <a:lstStyle/>
          <a:p>
            <a:pPr algn="ctr">
              <a:lnSpc>
                <a:spcPts val="4480"/>
              </a:lnSpc>
            </a:pPr>
            <a:r>
              <a:rPr lang="en-US" sz="3200">
                <a:solidFill>
                  <a:srgbClr val="000000"/>
                </a:solidFill>
                <a:latin typeface="Sondos"/>
                <a:ea typeface="Sondos"/>
                <a:cs typeface="Sondos"/>
                <a:sym typeface="Sondos"/>
              </a:rPr>
              <a:t>Due to t</a:t>
            </a:r>
            <a:r>
              <a:rPr lang="en-US" sz="3200">
                <a:solidFill>
                  <a:srgbClr val="000000"/>
                </a:solidFill>
                <a:latin typeface="Sondos"/>
                <a:ea typeface="Sondos"/>
                <a:cs typeface="Sondos"/>
                <a:sym typeface="Sondos"/>
              </a:rPr>
              <a:t>hese issues, the Welsh Local Education Authorities started to shift away from the Butler Act in the 1960s and 1970s (Power, 2008). From this, they began to slowly abolish grammar schools, making it so every pupil of all abilities was taught together and at the same rate. They also removed the 11+ exam as a way of creating equal opportunity for all students. This meant that schools now became comprehensive schools. These schools were able to reflect the Welsh values properly. They also avoided early selection processes so as not to split up pupils for their abilities. This way, all communities got an equal chance and opportunities to develop their career in the future.</a:t>
            </a:r>
          </a:p>
          <a:p>
            <a:pPr algn="ctr">
              <a:lnSpc>
                <a:spcPts val="4480"/>
              </a:lnSpc>
            </a:pP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FFF7EF"/>
        </a:solidFill>
      </p:bgPr>
    </p:bg>
    <p:spTree>
      <p:nvGrpSpPr>
        <p:cNvPr id="1" name=""/>
        <p:cNvGrpSpPr/>
        <p:nvPr/>
      </p:nvGrpSpPr>
      <p:grpSpPr>
        <a:xfrm>
          <a:off x="0" y="0"/>
          <a:ext cx="0" cy="0"/>
          <a:chOff x="0" y="0"/>
          <a:chExt cx="0" cy="0"/>
        </a:xfrm>
      </p:grpSpPr>
      <p:sp>
        <p:nvSpPr>
          <p:cNvPr name="Freeform 2" id="2"/>
          <p:cNvSpPr/>
          <p:nvPr/>
        </p:nvSpPr>
        <p:spPr>
          <a:xfrm flipH="false" flipV="false" rot="0">
            <a:off x="-297141" y="6804908"/>
            <a:ext cx="7557197" cy="4900728"/>
          </a:xfrm>
          <a:custGeom>
            <a:avLst/>
            <a:gdLst/>
            <a:ahLst/>
            <a:cxnLst/>
            <a:rect r="r" b="b" t="t" l="l"/>
            <a:pathLst>
              <a:path h="4900728" w="7557197">
                <a:moveTo>
                  <a:pt x="0" y="0"/>
                </a:moveTo>
                <a:lnTo>
                  <a:pt x="7557197" y="0"/>
                </a:lnTo>
                <a:lnTo>
                  <a:pt x="7557197" y="4900728"/>
                </a:lnTo>
                <a:lnTo>
                  <a:pt x="0" y="49007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42627" y="8705735"/>
            <a:ext cx="4128161" cy="4900728"/>
          </a:xfrm>
          <a:custGeom>
            <a:avLst/>
            <a:gdLst/>
            <a:ahLst/>
            <a:cxnLst/>
            <a:rect r="r" b="b" t="t" l="l"/>
            <a:pathLst>
              <a:path h="4900728" w="4128161">
                <a:moveTo>
                  <a:pt x="0" y="0"/>
                </a:moveTo>
                <a:lnTo>
                  <a:pt x="4128160" y="0"/>
                </a:lnTo>
                <a:lnTo>
                  <a:pt x="4128160" y="4900727"/>
                </a:lnTo>
                <a:lnTo>
                  <a:pt x="0" y="49007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009927" y="585264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true" rot="0">
            <a:off x="11925170" y="-1128554"/>
            <a:ext cx="6826829" cy="4948079"/>
          </a:xfrm>
          <a:custGeom>
            <a:avLst/>
            <a:gdLst/>
            <a:ahLst/>
            <a:cxnLst/>
            <a:rect r="r" b="b" t="t" l="l"/>
            <a:pathLst>
              <a:path h="4948079" w="6826829">
                <a:moveTo>
                  <a:pt x="6826828" y="4948079"/>
                </a:moveTo>
                <a:lnTo>
                  <a:pt x="0" y="4948079"/>
                </a:lnTo>
                <a:lnTo>
                  <a:pt x="0" y="0"/>
                </a:lnTo>
                <a:lnTo>
                  <a:pt x="6826828" y="0"/>
                </a:lnTo>
                <a:lnTo>
                  <a:pt x="6826828" y="4948079"/>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5758991" y="6483738"/>
            <a:ext cx="3381617" cy="4114800"/>
          </a:xfrm>
          <a:custGeom>
            <a:avLst/>
            <a:gdLst/>
            <a:ahLst/>
            <a:cxnLst/>
            <a:rect r="r" b="b" t="t" l="l"/>
            <a:pathLst>
              <a:path h="4114800" w="3381617">
                <a:moveTo>
                  <a:pt x="3381618" y="0"/>
                </a:moveTo>
                <a:lnTo>
                  <a:pt x="0" y="0"/>
                </a:lnTo>
                <a:lnTo>
                  <a:pt x="0" y="4114800"/>
                </a:lnTo>
                <a:lnTo>
                  <a:pt x="3381618" y="4114800"/>
                </a:lnTo>
                <a:lnTo>
                  <a:pt x="3381618"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283391" y="-722070"/>
            <a:ext cx="2559374" cy="2798520"/>
          </a:xfrm>
          <a:custGeom>
            <a:avLst/>
            <a:gdLst/>
            <a:ahLst/>
            <a:cxnLst/>
            <a:rect r="r" b="b" t="t" l="l"/>
            <a:pathLst>
              <a:path h="2798520" w="2559374">
                <a:moveTo>
                  <a:pt x="2559374" y="2798520"/>
                </a:moveTo>
                <a:lnTo>
                  <a:pt x="0" y="2798520"/>
                </a:lnTo>
                <a:lnTo>
                  <a:pt x="0" y="0"/>
                </a:lnTo>
                <a:lnTo>
                  <a:pt x="2559374" y="0"/>
                </a:lnTo>
                <a:lnTo>
                  <a:pt x="2559374" y="279852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8" id="8"/>
          <p:cNvSpPr/>
          <p:nvPr/>
        </p:nvSpPr>
        <p:spPr>
          <a:xfrm flipH="false" flipV="false" rot="0">
            <a:off x="17259300" y="171879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3481458" y="9643650"/>
            <a:ext cx="3789807" cy="2629312"/>
          </a:xfrm>
          <a:custGeom>
            <a:avLst/>
            <a:gdLst/>
            <a:ahLst/>
            <a:cxnLst/>
            <a:rect r="r" b="b" t="t" l="l"/>
            <a:pathLst>
              <a:path h="2629312" w="3789807">
                <a:moveTo>
                  <a:pt x="0" y="0"/>
                </a:moveTo>
                <a:lnTo>
                  <a:pt x="3789806" y="0"/>
                </a:lnTo>
                <a:lnTo>
                  <a:pt x="3789806" y="2629313"/>
                </a:lnTo>
                <a:lnTo>
                  <a:pt x="0" y="26293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true" flipV="true" rot="0">
            <a:off x="13988932" y="-1237346"/>
            <a:ext cx="5151676" cy="2474693"/>
          </a:xfrm>
          <a:custGeom>
            <a:avLst/>
            <a:gdLst/>
            <a:ahLst/>
            <a:cxnLst/>
            <a:rect r="r" b="b" t="t" l="l"/>
            <a:pathLst>
              <a:path h="2474693" w="5151676">
                <a:moveTo>
                  <a:pt x="5151677" y="2474692"/>
                </a:moveTo>
                <a:lnTo>
                  <a:pt x="0" y="2474692"/>
                </a:lnTo>
                <a:lnTo>
                  <a:pt x="0" y="0"/>
                </a:lnTo>
                <a:lnTo>
                  <a:pt x="5151677" y="0"/>
                </a:lnTo>
                <a:lnTo>
                  <a:pt x="5151677" y="2474692"/>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409643" y="954136"/>
            <a:ext cx="9468714" cy="775970"/>
          </a:xfrm>
          <a:prstGeom prst="rect">
            <a:avLst/>
          </a:prstGeom>
        </p:spPr>
        <p:txBody>
          <a:bodyPr anchor="t" rtlCol="false" tIns="0" lIns="0" bIns="0" rIns="0">
            <a:spAutoFit/>
          </a:bodyPr>
          <a:lstStyle/>
          <a:p>
            <a:pPr algn="ctr">
              <a:lnSpc>
                <a:spcPts val="5590"/>
              </a:lnSpc>
            </a:pPr>
            <a:r>
              <a:rPr lang="en-US" b="true" sz="6500">
                <a:solidFill>
                  <a:srgbClr val="000000"/>
                </a:solidFill>
                <a:latin typeface="Manison SemiCondensed Bold"/>
                <a:ea typeface="Manison SemiCondensed Bold"/>
                <a:cs typeface="Manison SemiCondensed Bold"/>
                <a:sym typeface="Manison SemiCondensed Bold"/>
              </a:rPr>
              <a:t>Response to the Act</a:t>
            </a:r>
          </a:p>
        </p:txBody>
      </p:sp>
      <p:sp>
        <p:nvSpPr>
          <p:cNvPr name="TextBox 12" id="12"/>
          <p:cNvSpPr txBox="true"/>
          <p:nvPr/>
        </p:nvSpPr>
        <p:spPr>
          <a:xfrm rot="0">
            <a:off x="3473458" y="2009775"/>
            <a:ext cx="11865127" cy="3919220"/>
          </a:xfrm>
          <a:prstGeom prst="rect">
            <a:avLst/>
          </a:prstGeom>
        </p:spPr>
        <p:txBody>
          <a:bodyPr anchor="t" rtlCol="false" tIns="0" lIns="0" bIns="0" rIns="0">
            <a:spAutoFit/>
          </a:bodyPr>
          <a:lstStyle/>
          <a:p>
            <a:pPr algn="ctr">
              <a:lnSpc>
                <a:spcPts val="4480"/>
              </a:lnSpc>
            </a:pPr>
            <a:r>
              <a:rPr lang="en-US" sz="3200">
                <a:solidFill>
                  <a:srgbClr val="000000"/>
                </a:solidFill>
                <a:latin typeface="Sondos"/>
                <a:ea typeface="Sondos"/>
                <a:cs typeface="Sondos"/>
                <a:sym typeface="Sondos"/>
              </a:rPr>
              <a:t>Regarding the move from t</a:t>
            </a:r>
            <a:r>
              <a:rPr lang="en-US" sz="3200">
                <a:solidFill>
                  <a:srgbClr val="000000"/>
                </a:solidFill>
                <a:latin typeface="Sondos"/>
                <a:ea typeface="Sondos"/>
                <a:cs typeface="Sondos"/>
                <a:sym typeface="Sondos"/>
              </a:rPr>
              <a:t>he Butler Act, Wales moved away from it faster than England did (Power, 2008). In the 1970s, Wales had largely eliminated grammar schools by the 1970s and was now fully focusing on comprehensive schools. Whereas England had kept a lot of their grammar skills. This showed that Wales was a lot more opposed to the Butler Act and its key principles.</a:t>
            </a:r>
          </a:p>
          <a:p>
            <a:pPr algn="ctr">
              <a:lnSpc>
                <a:spcPts val="4480"/>
              </a:lnSpc>
            </a:pP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FFF7EF"/>
        </a:solidFill>
      </p:bgPr>
    </p:bg>
    <p:spTree>
      <p:nvGrpSpPr>
        <p:cNvPr id="1" name=""/>
        <p:cNvGrpSpPr/>
        <p:nvPr/>
      </p:nvGrpSpPr>
      <p:grpSpPr>
        <a:xfrm>
          <a:off x="0" y="0"/>
          <a:ext cx="0" cy="0"/>
          <a:chOff x="0" y="0"/>
          <a:chExt cx="0" cy="0"/>
        </a:xfrm>
      </p:grpSpPr>
      <p:sp>
        <p:nvSpPr>
          <p:cNvPr name="Freeform 2" id="2"/>
          <p:cNvSpPr/>
          <p:nvPr/>
        </p:nvSpPr>
        <p:spPr>
          <a:xfrm flipH="false" flipV="false" rot="0">
            <a:off x="-297141" y="6804908"/>
            <a:ext cx="7557197" cy="4900728"/>
          </a:xfrm>
          <a:custGeom>
            <a:avLst/>
            <a:gdLst/>
            <a:ahLst/>
            <a:cxnLst/>
            <a:rect r="r" b="b" t="t" l="l"/>
            <a:pathLst>
              <a:path h="4900728" w="7557197">
                <a:moveTo>
                  <a:pt x="0" y="0"/>
                </a:moveTo>
                <a:lnTo>
                  <a:pt x="7557197" y="0"/>
                </a:lnTo>
                <a:lnTo>
                  <a:pt x="7557197" y="4900728"/>
                </a:lnTo>
                <a:lnTo>
                  <a:pt x="0" y="49007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42627" y="8705735"/>
            <a:ext cx="4128161" cy="4900728"/>
          </a:xfrm>
          <a:custGeom>
            <a:avLst/>
            <a:gdLst/>
            <a:ahLst/>
            <a:cxnLst/>
            <a:rect r="r" b="b" t="t" l="l"/>
            <a:pathLst>
              <a:path h="4900728" w="4128161">
                <a:moveTo>
                  <a:pt x="0" y="0"/>
                </a:moveTo>
                <a:lnTo>
                  <a:pt x="4128160" y="0"/>
                </a:lnTo>
                <a:lnTo>
                  <a:pt x="4128160" y="4900727"/>
                </a:lnTo>
                <a:lnTo>
                  <a:pt x="0" y="49007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009927" y="585264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true" rot="0">
            <a:off x="11925170" y="-1128554"/>
            <a:ext cx="6826829" cy="4948079"/>
          </a:xfrm>
          <a:custGeom>
            <a:avLst/>
            <a:gdLst/>
            <a:ahLst/>
            <a:cxnLst/>
            <a:rect r="r" b="b" t="t" l="l"/>
            <a:pathLst>
              <a:path h="4948079" w="6826829">
                <a:moveTo>
                  <a:pt x="6826828" y="4948079"/>
                </a:moveTo>
                <a:lnTo>
                  <a:pt x="0" y="4948079"/>
                </a:lnTo>
                <a:lnTo>
                  <a:pt x="0" y="0"/>
                </a:lnTo>
                <a:lnTo>
                  <a:pt x="6826828" y="0"/>
                </a:lnTo>
                <a:lnTo>
                  <a:pt x="6826828" y="4948079"/>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5758991" y="6483738"/>
            <a:ext cx="3381617" cy="4114800"/>
          </a:xfrm>
          <a:custGeom>
            <a:avLst/>
            <a:gdLst/>
            <a:ahLst/>
            <a:cxnLst/>
            <a:rect r="r" b="b" t="t" l="l"/>
            <a:pathLst>
              <a:path h="4114800" w="3381617">
                <a:moveTo>
                  <a:pt x="3381618" y="0"/>
                </a:moveTo>
                <a:lnTo>
                  <a:pt x="0" y="0"/>
                </a:lnTo>
                <a:lnTo>
                  <a:pt x="0" y="4114800"/>
                </a:lnTo>
                <a:lnTo>
                  <a:pt x="3381618" y="4114800"/>
                </a:lnTo>
                <a:lnTo>
                  <a:pt x="3381618"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283391" y="-722070"/>
            <a:ext cx="2559374" cy="2798520"/>
          </a:xfrm>
          <a:custGeom>
            <a:avLst/>
            <a:gdLst/>
            <a:ahLst/>
            <a:cxnLst/>
            <a:rect r="r" b="b" t="t" l="l"/>
            <a:pathLst>
              <a:path h="2798520" w="2559374">
                <a:moveTo>
                  <a:pt x="2559374" y="2798520"/>
                </a:moveTo>
                <a:lnTo>
                  <a:pt x="0" y="2798520"/>
                </a:lnTo>
                <a:lnTo>
                  <a:pt x="0" y="0"/>
                </a:lnTo>
                <a:lnTo>
                  <a:pt x="2559374" y="0"/>
                </a:lnTo>
                <a:lnTo>
                  <a:pt x="2559374" y="279852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8" id="8"/>
          <p:cNvSpPr/>
          <p:nvPr/>
        </p:nvSpPr>
        <p:spPr>
          <a:xfrm flipH="false" flipV="false" rot="0">
            <a:off x="17259300" y="171879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3481458" y="9643650"/>
            <a:ext cx="3789807" cy="2629312"/>
          </a:xfrm>
          <a:custGeom>
            <a:avLst/>
            <a:gdLst/>
            <a:ahLst/>
            <a:cxnLst/>
            <a:rect r="r" b="b" t="t" l="l"/>
            <a:pathLst>
              <a:path h="2629312" w="3789807">
                <a:moveTo>
                  <a:pt x="0" y="0"/>
                </a:moveTo>
                <a:lnTo>
                  <a:pt x="3789806" y="0"/>
                </a:lnTo>
                <a:lnTo>
                  <a:pt x="3789806" y="2629313"/>
                </a:lnTo>
                <a:lnTo>
                  <a:pt x="0" y="26293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true" flipV="true" rot="0">
            <a:off x="13988932" y="-1237346"/>
            <a:ext cx="5151676" cy="2474693"/>
          </a:xfrm>
          <a:custGeom>
            <a:avLst/>
            <a:gdLst/>
            <a:ahLst/>
            <a:cxnLst/>
            <a:rect r="r" b="b" t="t" l="l"/>
            <a:pathLst>
              <a:path h="2474693" w="5151676">
                <a:moveTo>
                  <a:pt x="5151677" y="2474692"/>
                </a:moveTo>
                <a:lnTo>
                  <a:pt x="0" y="2474692"/>
                </a:lnTo>
                <a:lnTo>
                  <a:pt x="0" y="0"/>
                </a:lnTo>
                <a:lnTo>
                  <a:pt x="5151677" y="0"/>
                </a:lnTo>
                <a:lnTo>
                  <a:pt x="5151677" y="2474692"/>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409643" y="954136"/>
            <a:ext cx="9468714" cy="775970"/>
          </a:xfrm>
          <a:prstGeom prst="rect">
            <a:avLst/>
          </a:prstGeom>
        </p:spPr>
        <p:txBody>
          <a:bodyPr anchor="t" rtlCol="false" tIns="0" lIns="0" bIns="0" rIns="0">
            <a:spAutoFit/>
          </a:bodyPr>
          <a:lstStyle/>
          <a:p>
            <a:pPr algn="ctr">
              <a:lnSpc>
                <a:spcPts val="5590"/>
              </a:lnSpc>
            </a:pPr>
            <a:r>
              <a:rPr lang="en-US" b="true" sz="6500">
                <a:solidFill>
                  <a:srgbClr val="000000"/>
                </a:solidFill>
                <a:latin typeface="Manison SemiCondensed Bold"/>
                <a:ea typeface="Manison SemiCondensed Bold"/>
                <a:cs typeface="Manison SemiCondensed Bold"/>
                <a:sym typeface="Manison SemiCondensed Bold"/>
              </a:rPr>
              <a:t>Conclusion</a:t>
            </a:r>
          </a:p>
        </p:txBody>
      </p:sp>
      <p:sp>
        <p:nvSpPr>
          <p:cNvPr name="TextBox 12" id="12"/>
          <p:cNvSpPr txBox="true"/>
          <p:nvPr/>
        </p:nvSpPr>
        <p:spPr>
          <a:xfrm rot="0">
            <a:off x="2256247" y="2009775"/>
            <a:ext cx="13775506" cy="7853045"/>
          </a:xfrm>
          <a:prstGeom prst="rect">
            <a:avLst/>
          </a:prstGeom>
        </p:spPr>
        <p:txBody>
          <a:bodyPr anchor="t" rtlCol="false" tIns="0" lIns="0" bIns="0" rIns="0">
            <a:spAutoFit/>
          </a:bodyPr>
          <a:lstStyle/>
          <a:p>
            <a:pPr algn="ctr">
              <a:lnSpc>
                <a:spcPts val="4480"/>
              </a:lnSpc>
            </a:pPr>
            <a:r>
              <a:rPr lang="en-US" sz="3200">
                <a:solidFill>
                  <a:srgbClr val="000000"/>
                </a:solidFill>
                <a:latin typeface="Sondos"/>
                <a:ea typeface="Sondos"/>
                <a:cs typeface="Sondos"/>
                <a:sym typeface="Sondos"/>
              </a:rPr>
              <a:t>In conclusion, the Butler Act expanded the education system by raising the age at which pupils would leave school (Gillard, 2011). It also opened up free secondary education to all young people, allowing them to get the education they need. However, it ended up being contested due to the fact that it created a social divide among pupils (Power, 2008), creating the idea that those in grammar schools are superior and creating that negative labelling for those attending modern secondary schools. It also majorly disadvantaged those who were strictly Welsh-speaking and those who lived in rural areas (Jones, 2002). It also pushed the unfair selection process in the 11+ examination. The Butler Act was intended to recreate education in a positive light after World War II, they failed to do this in Wales when trying to meet social and cultural needs (Davies, 2007). This overall led to lots of criticism and then led to it being abolished.</a:t>
            </a:r>
          </a:p>
          <a:p>
            <a:pPr algn="ctr">
              <a:lnSpc>
                <a:spcPts val="4480"/>
              </a:lnSpc>
            </a:pPr>
          </a:p>
          <a:p>
            <a:pPr algn="ctr">
              <a:lnSpc>
                <a:spcPts val="4480"/>
              </a:lnSpc>
            </a:pP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FFF7EF"/>
        </a:solidFill>
      </p:bgPr>
    </p:bg>
    <p:spTree>
      <p:nvGrpSpPr>
        <p:cNvPr id="1" name=""/>
        <p:cNvGrpSpPr/>
        <p:nvPr/>
      </p:nvGrpSpPr>
      <p:grpSpPr>
        <a:xfrm>
          <a:off x="0" y="0"/>
          <a:ext cx="0" cy="0"/>
          <a:chOff x="0" y="0"/>
          <a:chExt cx="0" cy="0"/>
        </a:xfrm>
      </p:grpSpPr>
      <p:sp>
        <p:nvSpPr>
          <p:cNvPr name="Freeform 2" id="2"/>
          <p:cNvSpPr/>
          <p:nvPr/>
        </p:nvSpPr>
        <p:spPr>
          <a:xfrm flipH="false" flipV="false" rot="0">
            <a:off x="-297141" y="6804908"/>
            <a:ext cx="7557197" cy="4900728"/>
          </a:xfrm>
          <a:custGeom>
            <a:avLst/>
            <a:gdLst/>
            <a:ahLst/>
            <a:cxnLst/>
            <a:rect r="r" b="b" t="t" l="l"/>
            <a:pathLst>
              <a:path h="4900728" w="7557197">
                <a:moveTo>
                  <a:pt x="0" y="0"/>
                </a:moveTo>
                <a:lnTo>
                  <a:pt x="7557197" y="0"/>
                </a:lnTo>
                <a:lnTo>
                  <a:pt x="7557197" y="4900728"/>
                </a:lnTo>
                <a:lnTo>
                  <a:pt x="0" y="49007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42627" y="8705735"/>
            <a:ext cx="4128161" cy="4900728"/>
          </a:xfrm>
          <a:custGeom>
            <a:avLst/>
            <a:gdLst/>
            <a:ahLst/>
            <a:cxnLst/>
            <a:rect r="r" b="b" t="t" l="l"/>
            <a:pathLst>
              <a:path h="4900728" w="4128161">
                <a:moveTo>
                  <a:pt x="0" y="0"/>
                </a:moveTo>
                <a:lnTo>
                  <a:pt x="4128160" y="0"/>
                </a:lnTo>
                <a:lnTo>
                  <a:pt x="4128160" y="4900727"/>
                </a:lnTo>
                <a:lnTo>
                  <a:pt x="0" y="49007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009927" y="585264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true" rot="0">
            <a:off x="11925170" y="-1128554"/>
            <a:ext cx="6826829" cy="4948079"/>
          </a:xfrm>
          <a:custGeom>
            <a:avLst/>
            <a:gdLst/>
            <a:ahLst/>
            <a:cxnLst/>
            <a:rect r="r" b="b" t="t" l="l"/>
            <a:pathLst>
              <a:path h="4948079" w="6826829">
                <a:moveTo>
                  <a:pt x="6826828" y="4948079"/>
                </a:moveTo>
                <a:lnTo>
                  <a:pt x="0" y="4948079"/>
                </a:lnTo>
                <a:lnTo>
                  <a:pt x="0" y="0"/>
                </a:lnTo>
                <a:lnTo>
                  <a:pt x="6826828" y="0"/>
                </a:lnTo>
                <a:lnTo>
                  <a:pt x="6826828" y="4948079"/>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5758991" y="6483738"/>
            <a:ext cx="3381617" cy="4114800"/>
          </a:xfrm>
          <a:custGeom>
            <a:avLst/>
            <a:gdLst/>
            <a:ahLst/>
            <a:cxnLst/>
            <a:rect r="r" b="b" t="t" l="l"/>
            <a:pathLst>
              <a:path h="4114800" w="3381617">
                <a:moveTo>
                  <a:pt x="3381618" y="0"/>
                </a:moveTo>
                <a:lnTo>
                  <a:pt x="0" y="0"/>
                </a:lnTo>
                <a:lnTo>
                  <a:pt x="0" y="4114800"/>
                </a:lnTo>
                <a:lnTo>
                  <a:pt x="3381618" y="4114800"/>
                </a:lnTo>
                <a:lnTo>
                  <a:pt x="3381618"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283391" y="-722070"/>
            <a:ext cx="2559374" cy="2798520"/>
          </a:xfrm>
          <a:custGeom>
            <a:avLst/>
            <a:gdLst/>
            <a:ahLst/>
            <a:cxnLst/>
            <a:rect r="r" b="b" t="t" l="l"/>
            <a:pathLst>
              <a:path h="2798520" w="2559374">
                <a:moveTo>
                  <a:pt x="2559374" y="2798520"/>
                </a:moveTo>
                <a:lnTo>
                  <a:pt x="0" y="2798520"/>
                </a:lnTo>
                <a:lnTo>
                  <a:pt x="0" y="0"/>
                </a:lnTo>
                <a:lnTo>
                  <a:pt x="2559374" y="0"/>
                </a:lnTo>
                <a:lnTo>
                  <a:pt x="2559374" y="279852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8" id="8"/>
          <p:cNvSpPr/>
          <p:nvPr/>
        </p:nvSpPr>
        <p:spPr>
          <a:xfrm flipH="false" flipV="false" rot="0">
            <a:off x="17259300" y="171879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3481458" y="9643650"/>
            <a:ext cx="3789807" cy="2629312"/>
          </a:xfrm>
          <a:custGeom>
            <a:avLst/>
            <a:gdLst/>
            <a:ahLst/>
            <a:cxnLst/>
            <a:rect r="r" b="b" t="t" l="l"/>
            <a:pathLst>
              <a:path h="2629312" w="3789807">
                <a:moveTo>
                  <a:pt x="0" y="0"/>
                </a:moveTo>
                <a:lnTo>
                  <a:pt x="3789806" y="0"/>
                </a:lnTo>
                <a:lnTo>
                  <a:pt x="3789806" y="2629313"/>
                </a:lnTo>
                <a:lnTo>
                  <a:pt x="0" y="26293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true" flipV="true" rot="0">
            <a:off x="13988932" y="-1237346"/>
            <a:ext cx="5151676" cy="2474693"/>
          </a:xfrm>
          <a:custGeom>
            <a:avLst/>
            <a:gdLst/>
            <a:ahLst/>
            <a:cxnLst/>
            <a:rect r="r" b="b" t="t" l="l"/>
            <a:pathLst>
              <a:path h="2474693" w="5151676">
                <a:moveTo>
                  <a:pt x="5151677" y="2474692"/>
                </a:moveTo>
                <a:lnTo>
                  <a:pt x="0" y="2474692"/>
                </a:lnTo>
                <a:lnTo>
                  <a:pt x="0" y="0"/>
                </a:lnTo>
                <a:lnTo>
                  <a:pt x="5151677" y="0"/>
                </a:lnTo>
                <a:lnTo>
                  <a:pt x="5151677" y="2474692"/>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409643" y="3308033"/>
            <a:ext cx="9468714" cy="4051935"/>
          </a:xfrm>
          <a:prstGeom prst="rect">
            <a:avLst/>
          </a:prstGeom>
        </p:spPr>
        <p:txBody>
          <a:bodyPr anchor="t" rtlCol="false" tIns="0" lIns="0" bIns="0" rIns="0">
            <a:spAutoFit/>
          </a:bodyPr>
          <a:lstStyle/>
          <a:p>
            <a:pPr algn="ctr">
              <a:lnSpc>
                <a:spcPts val="10320"/>
              </a:lnSpc>
            </a:pPr>
            <a:r>
              <a:rPr lang="en-US" b="true" sz="12000">
                <a:solidFill>
                  <a:srgbClr val="000000"/>
                </a:solidFill>
                <a:latin typeface="Manison SemiCondensed Bold"/>
                <a:ea typeface="Manison SemiCondensed Bold"/>
                <a:cs typeface="Manison SemiCondensed Bold"/>
                <a:sym typeface="Manison SemiCondensed Bold"/>
              </a:rPr>
              <a:t>The Education Reform Act (1988)</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solidFill>
          <a:srgbClr val="FFF7EF"/>
        </a:solidFill>
      </p:bgPr>
    </p:bg>
    <p:spTree>
      <p:nvGrpSpPr>
        <p:cNvPr id="1" name=""/>
        <p:cNvGrpSpPr/>
        <p:nvPr/>
      </p:nvGrpSpPr>
      <p:grpSpPr>
        <a:xfrm>
          <a:off x="0" y="0"/>
          <a:ext cx="0" cy="0"/>
          <a:chOff x="0" y="0"/>
          <a:chExt cx="0" cy="0"/>
        </a:xfrm>
      </p:grpSpPr>
      <p:sp>
        <p:nvSpPr>
          <p:cNvPr name="Freeform 2" id="2"/>
          <p:cNvSpPr/>
          <p:nvPr/>
        </p:nvSpPr>
        <p:spPr>
          <a:xfrm flipH="false" flipV="false" rot="0">
            <a:off x="-297141" y="6804908"/>
            <a:ext cx="7557197" cy="4900728"/>
          </a:xfrm>
          <a:custGeom>
            <a:avLst/>
            <a:gdLst/>
            <a:ahLst/>
            <a:cxnLst/>
            <a:rect r="r" b="b" t="t" l="l"/>
            <a:pathLst>
              <a:path h="4900728" w="7557197">
                <a:moveTo>
                  <a:pt x="0" y="0"/>
                </a:moveTo>
                <a:lnTo>
                  <a:pt x="7557197" y="0"/>
                </a:lnTo>
                <a:lnTo>
                  <a:pt x="7557197" y="4900728"/>
                </a:lnTo>
                <a:lnTo>
                  <a:pt x="0" y="49007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42627" y="8705735"/>
            <a:ext cx="4128161" cy="4900728"/>
          </a:xfrm>
          <a:custGeom>
            <a:avLst/>
            <a:gdLst/>
            <a:ahLst/>
            <a:cxnLst/>
            <a:rect r="r" b="b" t="t" l="l"/>
            <a:pathLst>
              <a:path h="4900728" w="4128161">
                <a:moveTo>
                  <a:pt x="0" y="0"/>
                </a:moveTo>
                <a:lnTo>
                  <a:pt x="4128160" y="0"/>
                </a:lnTo>
                <a:lnTo>
                  <a:pt x="4128160" y="4900727"/>
                </a:lnTo>
                <a:lnTo>
                  <a:pt x="0" y="49007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009927" y="585264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true" rot="0">
            <a:off x="11925170" y="-1128554"/>
            <a:ext cx="6826829" cy="4948079"/>
          </a:xfrm>
          <a:custGeom>
            <a:avLst/>
            <a:gdLst/>
            <a:ahLst/>
            <a:cxnLst/>
            <a:rect r="r" b="b" t="t" l="l"/>
            <a:pathLst>
              <a:path h="4948079" w="6826829">
                <a:moveTo>
                  <a:pt x="6826828" y="4948079"/>
                </a:moveTo>
                <a:lnTo>
                  <a:pt x="0" y="4948079"/>
                </a:lnTo>
                <a:lnTo>
                  <a:pt x="0" y="0"/>
                </a:lnTo>
                <a:lnTo>
                  <a:pt x="6826828" y="0"/>
                </a:lnTo>
                <a:lnTo>
                  <a:pt x="6826828" y="4948079"/>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5758991" y="6483738"/>
            <a:ext cx="3381617" cy="4114800"/>
          </a:xfrm>
          <a:custGeom>
            <a:avLst/>
            <a:gdLst/>
            <a:ahLst/>
            <a:cxnLst/>
            <a:rect r="r" b="b" t="t" l="l"/>
            <a:pathLst>
              <a:path h="4114800" w="3381617">
                <a:moveTo>
                  <a:pt x="3381618" y="0"/>
                </a:moveTo>
                <a:lnTo>
                  <a:pt x="0" y="0"/>
                </a:lnTo>
                <a:lnTo>
                  <a:pt x="0" y="4114800"/>
                </a:lnTo>
                <a:lnTo>
                  <a:pt x="3381618" y="4114800"/>
                </a:lnTo>
                <a:lnTo>
                  <a:pt x="3381618"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283391" y="-722070"/>
            <a:ext cx="2559374" cy="2798520"/>
          </a:xfrm>
          <a:custGeom>
            <a:avLst/>
            <a:gdLst/>
            <a:ahLst/>
            <a:cxnLst/>
            <a:rect r="r" b="b" t="t" l="l"/>
            <a:pathLst>
              <a:path h="2798520" w="2559374">
                <a:moveTo>
                  <a:pt x="2559374" y="2798520"/>
                </a:moveTo>
                <a:lnTo>
                  <a:pt x="0" y="2798520"/>
                </a:lnTo>
                <a:lnTo>
                  <a:pt x="0" y="0"/>
                </a:lnTo>
                <a:lnTo>
                  <a:pt x="2559374" y="0"/>
                </a:lnTo>
                <a:lnTo>
                  <a:pt x="2559374" y="279852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8" id="8"/>
          <p:cNvSpPr/>
          <p:nvPr/>
        </p:nvSpPr>
        <p:spPr>
          <a:xfrm flipH="false" flipV="false" rot="0">
            <a:off x="17259300" y="171879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3481458" y="9643650"/>
            <a:ext cx="3789807" cy="2629312"/>
          </a:xfrm>
          <a:custGeom>
            <a:avLst/>
            <a:gdLst/>
            <a:ahLst/>
            <a:cxnLst/>
            <a:rect r="r" b="b" t="t" l="l"/>
            <a:pathLst>
              <a:path h="2629312" w="3789807">
                <a:moveTo>
                  <a:pt x="0" y="0"/>
                </a:moveTo>
                <a:lnTo>
                  <a:pt x="3789806" y="0"/>
                </a:lnTo>
                <a:lnTo>
                  <a:pt x="3789806" y="2629313"/>
                </a:lnTo>
                <a:lnTo>
                  <a:pt x="0" y="26293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true" flipV="true" rot="0">
            <a:off x="13988932" y="-1237346"/>
            <a:ext cx="5151676" cy="2474693"/>
          </a:xfrm>
          <a:custGeom>
            <a:avLst/>
            <a:gdLst/>
            <a:ahLst/>
            <a:cxnLst/>
            <a:rect r="r" b="b" t="t" l="l"/>
            <a:pathLst>
              <a:path h="2474693" w="5151676">
                <a:moveTo>
                  <a:pt x="5151677" y="2474692"/>
                </a:moveTo>
                <a:lnTo>
                  <a:pt x="0" y="2474692"/>
                </a:lnTo>
                <a:lnTo>
                  <a:pt x="0" y="0"/>
                </a:lnTo>
                <a:lnTo>
                  <a:pt x="5151677" y="0"/>
                </a:lnTo>
                <a:lnTo>
                  <a:pt x="5151677" y="2474692"/>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3422309" y="1062276"/>
            <a:ext cx="11443381" cy="775970"/>
          </a:xfrm>
          <a:prstGeom prst="rect">
            <a:avLst/>
          </a:prstGeom>
        </p:spPr>
        <p:txBody>
          <a:bodyPr anchor="t" rtlCol="false" tIns="0" lIns="0" bIns="0" rIns="0">
            <a:spAutoFit/>
          </a:bodyPr>
          <a:lstStyle/>
          <a:p>
            <a:pPr algn="ctr">
              <a:lnSpc>
                <a:spcPts val="5590"/>
              </a:lnSpc>
            </a:pPr>
            <a:r>
              <a:rPr lang="en-US" b="true" sz="6500">
                <a:solidFill>
                  <a:srgbClr val="000000"/>
                </a:solidFill>
                <a:latin typeface="Manison SemiCondensed Bold"/>
                <a:ea typeface="Manison SemiCondensed Bold"/>
                <a:cs typeface="Manison SemiCondensed Bold"/>
                <a:sym typeface="Manison SemiCondensed Bold"/>
              </a:rPr>
              <a:t>The Education Reform Act (1988)</a:t>
            </a:r>
          </a:p>
        </p:txBody>
      </p:sp>
      <p:sp>
        <p:nvSpPr>
          <p:cNvPr name="TextBox 12" id="12"/>
          <p:cNvSpPr txBox="true"/>
          <p:nvPr/>
        </p:nvSpPr>
        <p:spPr>
          <a:xfrm rot="0">
            <a:off x="1989058" y="2042613"/>
            <a:ext cx="14309884" cy="6729095"/>
          </a:xfrm>
          <a:prstGeom prst="rect">
            <a:avLst/>
          </a:prstGeom>
        </p:spPr>
        <p:txBody>
          <a:bodyPr anchor="t" rtlCol="false" tIns="0" lIns="0" bIns="0" rIns="0">
            <a:spAutoFit/>
          </a:bodyPr>
          <a:lstStyle/>
          <a:p>
            <a:pPr algn="ctr">
              <a:lnSpc>
                <a:spcPts val="4480"/>
              </a:lnSpc>
            </a:pPr>
            <a:r>
              <a:rPr lang="en-US" sz="3200">
                <a:solidFill>
                  <a:srgbClr val="000000"/>
                </a:solidFill>
                <a:latin typeface="Sondos"/>
                <a:ea typeface="Sondos"/>
                <a:cs typeface="Sondos"/>
                <a:sym typeface="Sondos"/>
              </a:rPr>
              <a:t>The Education Reform Act 1988 was a very significant reform of education in the late 20th century. It was applied throughout England and Wales under the Conservative government, which was being run by Margaret Thatcher at the time (Gillard, 2011). At the time, the government claimed that the educational standards were declining due to there being no National Curriculum (Gillard, 2011). They also argued that "teachers had too much autonomy within their schools"(Gillard, 2011). This led to the act being introduced throughout all the schools in order to improve these educational standards. However, it was highly contested in Wales as it was imposing an English-centred curriculum, reducing autonomy with teachers and Local Education Authorities (LEAs) (Power, 2008). It also increased pressure on teachers and pupils when it came to testing and failed to reflect the Welsh culture and their educational priorities (Jones, 2002).</a:t>
            </a:r>
          </a:p>
          <a:p>
            <a:pPr algn="ctr">
              <a:lnSpc>
                <a:spcPts val="4480"/>
              </a:lnSpc>
            </a:pP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bg>
      <p:bgPr>
        <a:solidFill>
          <a:srgbClr val="FFF7EF"/>
        </a:solidFill>
      </p:bgPr>
    </p:bg>
    <p:spTree>
      <p:nvGrpSpPr>
        <p:cNvPr id="1" name=""/>
        <p:cNvGrpSpPr/>
        <p:nvPr/>
      </p:nvGrpSpPr>
      <p:grpSpPr>
        <a:xfrm>
          <a:off x="0" y="0"/>
          <a:ext cx="0" cy="0"/>
          <a:chOff x="0" y="0"/>
          <a:chExt cx="0" cy="0"/>
        </a:xfrm>
      </p:grpSpPr>
      <p:sp>
        <p:nvSpPr>
          <p:cNvPr name="Freeform 2" id="2"/>
          <p:cNvSpPr/>
          <p:nvPr/>
        </p:nvSpPr>
        <p:spPr>
          <a:xfrm flipH="false" flipV="false" rot="0">
            <a:off x="-297141" y="6804908"/>
            <a:ext cx="7557197" cy="4900728"/>
          </a:xfrm>
          <a:custGeom>
            <a:avLst/>
            <a:gdLst/>
            <a:ahLst/>
            <a:cxnLst/>
            <a:rect r="r" b="b" t="t" l="l"/>
            <a:pathLst>
              <a:path h="4900728" w="7557197">
                <a:moveTo>
                  <a:pt x="0" y="0"/>
                </a:moveTo>
                <a:lnTo>
                  <a:pt x="7557197" y="0"/>
                </a:lnTo>
                <a:lnTo>
                  <a:pt x="7557197" y="4900728"/>
                </a:lnTo>
                <a:lnTo>
                  <a:pt x="0" y="49007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42627" y="8705735"/>
            <a:ext cx="4128161" cy="4900728"/>
          </a:xfrm>
          <a:custGeom>
            <a:avLst/>
            <a:gdLst/>
            <a:ahLst/>
            <a:cxnLst/>
            <a:rect r="r" b="b" t="t" l="l"/>
            <a:pathLst>
              <a:path h="4900728" w="4128161">
                <a:moveTo>
                  <a:pt x="0" y="0"/>
                </a:moveTo>
                <a:lnTo>
                  <a:pt x="4128160" y="0"/>
                </a:lnTo>
                <a:lnTo>
                  <a:pt x="4128160" y="4900727"/>
                </a:lnTo>
                <a:lnTo>
                  <a:pt x="0" y="49007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009927" y="585264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true" rot="0">
            <a:off x="11925170" y="-1128554"/>
            <a:ext cx="6826829" cy="4948079"/>
          </a:xfrm>
          <a:custGeom>
            <a:avLst/>
            <a:gdLst/>
            <a:ahLst/>
            <a:cxnLst/>
            <a:rect r="r" b="b" t="t" l="l"/>
            <a:pathLst>
              <a:path h="4948079" w="6826829">
                <a:moveTo>
                  <a:pt x="6826828" y="4948079"/>
                </a:moveTo>
                <a:lnTo>
                  <a:pt x="0" y="4948079"/>
                </a:lnTo>
                <a:lnTo>
                  <a:pt x="0" y="0"/>
                </a:lnTo>
                <a:lnTo>
                  <a:pt x="6826828" y="0"/>
                </a:lnTo>
                <a:lnTo>
                  <a:pt x="6826828" y="4948079"/>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5758991" y="6483738"/>
            <a:ext cx="3381617" cy="4114800"/>
          </a:xfrm>
          <a:custGeom>
            <a:avLst/>
            <a:gdLst/>
            <a:ahLst/>
            <a:cxnLst/>
            <a:rect r="r" b="b" t="t" l="l"/>
            <a:pathLst>
              <a:path h="4114800" w="3381617">
                <a:moveTo>
                  <a:pt x="3381618" y="0"/>
                </a:moveTo>
                <a:lnTo>
                  <a:pt x="0" y="0"/>
                </a:lnTo>
                <a:lnTo>
                  <a:pt x="0" y="4114800"/>
                </a:lnTo>
                <a:lnTo>
                  <a:pt x="3381618" y="4114800"/>
                </a:lnTo>
                <a:lnTo>
                  <a:pt x="3381618"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283391" y="-722070"/>
            <a:ext cx="2559374" cy="2798520"/>
          </a:xfrm>
          <a:custGeom>
            <a:avLst/>
            <a:gdLst/>
            <a:ahLst/>
            <a:cxnLst/>
            <a:rect r="r" b="b" t="t" l="l"/>
            <a:pathLst>
              <a:path h="2798520" w="2559374">
                <a:moveTo>
                  <a:pt x="2559374" y="2798520"/>
                </a:moveTo>
                <a:lnTo>
                  <a:pt x="0" y="2798520"/>
                </a:lnTo>
                <a:lnTo>
                  <a:pt x="0" y="0"/>
                </a:lnTo>
                <a:lnTo>
                  <a:pt x="2559374" y="0"/>
                </a:lnTo>
                <a:lnTo>
                  <a:pt x="2559374" y="279852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8" id="8"/>
          <p:cNvSpPr/>
          <p:nvPr/>
        </p:nvSpPr>
        <p:spPr>
          <a:xfrm flipH="false" flipV="false" rot="0">
            <a:off x="17259300" y="171879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3481458" y="9643650"/>
            <a:ext cx="3789807" cy="2629312"/>
          </a:xfrm>
          <a:custGeom>
            <a:avLst/>
            <a:gdLst/>
            <a:ahLst/>
            <a:cxnLst/>
            <a:rect r="r" b="b" t="t" l="l"/>
            <a:pathLst>
              <a:path h="2629312" w="3789807">
                <a:moveTo>
                  <a:pt x="0" y="0"/>
                </a:moveTo>
                <a:lnTo>
                  <a:pt x="3789806" y="0"/>
                </a:lnTo>
                <a:lnTo>
                  <a:pt x="3789806" y="2629313"/>
                </a:lnTo>
                <a:lnTo>
                  <a:pt x="0" y="26293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true" flipV="true" rot="0">
            <a:off x="13988932" y="-1237346"/>
            <a:ext cx="5151676" cy="2474693"/>
          </a:xfrm>
          <a:custGeom>
            <a:avLst/>
            <a:gdLst/>
            <a:ahLst/>
            <a:cxnLst/>
            <a:rect r="r" b="b" t="t" l="l"/>
            <a:pathLst>
              <a:path h="2474693" w="5151676">
                <a:moveTo>
                  <a:pt x="5151677" y="2474692"/>
                </a:moveTo>
                <a:lnTo>
                  <a:pt x="0" y="2474692"/>
                </a:lnTo>
                <a:lnTo>
                  <a:pt x="0" y="0"/>
                </a:lnTo>
                <a:lnTo>
                  <a:pt x="5151677" y="0"/>
                </a:lnTo>
                <a:lnTo>
                  <a:pt x="5151677" y="2474692"/>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409643" y="954136"/>
            <a:ext cx="9468714" cy="775970"/>
          </a:xfrm>
          <a:prstGeom prst="rect">
            <a:avLst/>
          </a:prstGeom>
        </p:spPr>
        <p:txBody>
          <a:bodyPr anchor="t" rtlCol="false" tIns="0" lIns="0" bIns="0" rIns="0">
            <a:spAutoFit/>
          </a:bodyPr>
          <a:lstStyle/>
          <a:p>
            <a:pPr algn="ctr">
              <a:lnSpc>
                <a:spcPts val="5590"/>
              </a:lnSpc>
            </a:pPr>
            <a:r>
              <a:rPr lang="en-US" b="true" sz="6500">
                <a:solidFill>
                  <a:srgbClr val="000000"/>
                </a:solidFill>
                <a:latin typeface="Manison SemiCondensed Bold"/>
                <a:ea typeface="Manison SemiCondensed Bold"/>
                <a:cs typeface="Manison SemiCondensed Bold"/>
                <a:sym typeface="Manison SemiCondensed Bold"/>
              </a:rPr>
              <a:t>Welsh Education Before</a:t>
            </a:r>
          </a:p>
        </p:txBody>
      </p:sp>
      <p:sp>
        <p:nvSpPr>
          <p:cNvPr name="TextBox 12" id="12"/>
          <p:cNvSpPr txBox="true"/>
          <p:nvPr/>
        </p:nvSpPr>
        <p:spPr>
          <a:xfrm rot="0">
            <a:off x="3473458" y="2009775"/>
            <a:ext cx="11865127" cy="6729095"/>
          </a:xfrm>
          <a:prstGeom prst="rect">
            <a:avLst/>
          </a:prstGeom>
        </p:spPr>
        <p:txBody>
          <a:bodyPr anchor="t" rtlCol="false" tIns="0" lIns="0" bIns="0" rIns="0">
            <a:spAutoFit/>
          </a:bodyPr>
          <a:lstStyle/>
          <a:p>
            <a:pPr algn="ctr">
              <a:lnSpc>
                <a:spcPts val="4480"/>
              </a:lnSpc>
            </a:pPr>
            <a:r>
              <a:rPr lang="en-US" sz="3200">
                <a:solidFill>
                  <a:srgbClr val="000000"/>
                </a:solidFill>
                <a:latin typeface="Sondos"/>
                <a:ea typeface="Sondos"/>
                <a:cs typeface="Sondos"/>
                <a:sym typeface="Sondos"/>
              </a:rPr>
              <a:t>In t</a:t>
            </a:r>
            <a:r>
              <a:rPr lang="en-US" sz="3200">
                <a:solidFill>
                  <a:srgbClr val="000000"/>
                </a:solidFill>
                <a:latin typeface="Sondos"/>
                <a:ea typeface="Sondos"/>
                <a:cs typeface="Sondos"/>
                <a:sym typeface="Sondos"/>
              </a:rPr>
              <a:t>he 1980s, the education system was mostly controlled by the LEAs. This meant that teachers were able to have professional autonomy and decided what to teach, how they wanted to teach and how long they would be teaching it for (Gillard, 2011). They also had control over assessments and how they wanted to test the learning. At this time, there was quite a growth in education for Welsh-medium (Jones, 2002). There was now less emphasis on competition between schools after the Butler Act of 1944. However, the Conservative Government argued that the standards in education were inconsistent and that teachers had a lack of accountability due to these poor standards (Gillard, 2011). This led to the Education Reform Act being introduced in 1988.</a:t>
            </a:r>
          </a:p>
          <a:p>
            <a:pPr algn="ctr">
              <a:lnSpc>
                <a:spcPts val="4480"/>
              </a:lnSpc>
            </a:pP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FFF7EF"/>
        </a:solidFill>
      </p:bgPr>
    </p:bg>
    <p:spTree>
      <p:nvGrpSpPr>
        <p:cNvPr id="1" name=""/>
        <p:cNvGrpSpPr/>
        <p:nvPr/>
      </p:nvGrpSpPr>
      <p:grpSpPr>
        <a:xfrm>
          <a:off x="0" y="0"/>
          <a:ext cx="0" cy="0"/>
          <a:chOff x="0" y="0"/>
          <a:chExt cx="0" cy="0"/>
        </a:xfrm>
      </p:grpSpPr>
      <p:sp>
        <p:nvSpPr>
          <p:cNvPr name="Freeform 2" id="2"/>
          <p:cNvSpPr/>
          <p:nvPr/>
        </p:nvSpPr>
        <p:spPr>
          <a:xfrm flipH="false" flipV="false" rot="0">
            <a:off x="-297141" y="6804908"/>
            <a:ext cx="7557197" cy="4900728"/>
          </a:xfrm>
          <a:custGeom>
            <a:avLst/>
            <a:gdLst/>
            <a:ahLst/>
            <a:cxnLst/>
            <a:rect r="r" b="b" t="t" l="l"/>
            <a:pathLst>
              <a:path h="4900728" w="7557197">
                <a:moveTo>
                  <a:pt x="0" y="0"/>
                </a:moveTo>
                <a:lnTo>
                  <a:pt x="7557197" y="0"/>
                </a:lnTo>
                <a:lnTo>
                  <a:pt x="7557197" y="4900728"/>
                </a:lnTo>
                <a:lnTo>
                  <a:pt x="0" y="49007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42627" y="8705735"/>
            <a:ext cx="4128161" cy="4900728"/>
          </a:xfrm>
          <a:custGeom>
            <a:avLst/>
            <a:gdLst/>
            <a:ahLst/>
            <a:cxnLst/>
            <a:rect r="r" b="b" t="t" l="l"/>
            <a:pathLst>
              <a:path h="4900728" w="4128161">
                <a:moveTo>
                  <a:pt x="0" y="0"/>
                </a:moveTo>
                <a:lnTo>
                  <a:pt x="4128160" y="0"/>
                </a:lnTo>
                <a:lnTo>
                  <a:pt x="4128160" y="4900727"/>
                </a:lnTo>
                <a:lnTo>
                  <a:pt x="0" y="49007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009927" y="585264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true" rot="0">
            <a:off x="11925170" y="-1128554"/>
            <a:ext cx="6826829" cy="4948079"/>
          </a:xfrm>
          <a:custGeom>
            <a:avLst/>
            <a:gdLst/>
            <a:ahLst/>
            <a:cxnLst/>
            <a:rect r="r" b="b" t="t" l="l"/>
            <a:pathLst>
              <a:path h="4948079" w="6826829">
                <a:moveTo>
                  <a:pt x="6826828" y="4948079"/>
                </a:moveTo>
                <a:lnTo>
                  <a:pt x="0" y="4948079"/>
                </a:lnTo>
                <a:lnTo>
                  <a:pt x="0" y="0"/>
                </a:lnTo>
                <a:lnTo>
                  <a:pt x="6826828" y="0"/>
                </a:lnTo>
                <a:lnTo>
                  <a:pt x="6826828" y="4948079"/>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5758991" y="6483738"/>
            <a:ext cx="3381617" cy="4114800"/>
          </a:xfrm>
          <a:custGeom>
            <a:avLst/>
            <a:gdLst/>
            <a:ahLst/>
            <a:cxnLst/>
            <a:rect r="r" b="b" t="t" l="l"/>
            <a:pathLst>
              <a:path h="4114800" w="3381617">
                <a:moveTo>
                  <a:pt x="3381618" y="0"/>
                </a:moveTo>
                <a:lnTo>
                  <a:pt x="0" y="0"/>
                </a:lnTo>
                <a:lnTo>
                  <a:pt x="0" y="4114800"/>
                </a:lnTo>
                <a:lnTo>
                  <a:pt x="3381618" y="4114800"/>
                </a:lnTo>
                <a:lnTo>
                  <a:pt x="3381618"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283391" y="-722070"/>
            <a:ext cx="2559374" cy="2798520"/>
          </a:xfrm>
          <a:custGeom>
            <a:avLst/>
            <a:gdLst/>
            <a:ahLst/>
            <a:cxnLst/>
            <a:rect r="r" b="b" t="t" l="l"/>
            <a:pathLst>
              <a:path h="2798520" w="2559374">
                <a:moveTo>
                  <a:pt x="2559374" y="2798520"/>
                </a:moveTo>
                <a:lnTo>
                  <a:pt x="0" y="2798520"/>
                </a:lnTo>
                <a:lnTo>
                  <a:pt x="0" y="0"/>
                </a:lnTo>
                <a:lnTo>
                  <a:pt x="2559374" y="0"/>
                </a:lnTo>
                <a:lnTo>
                  <a:pt x="2559374" y="279852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8" id="8"/>
          <p:cNvSpPr/>
          <p:nvPr/>
        </p:nvSpPr>
        <p:spPr>
          <a:xfrm flipH="false" flipV="false" rot="0">
            <a:off x="17259300" y="171879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3481458" y="9643650"/>
            <a:ext cx="3789807" cy="2629312"/>
          </a:xfrm>
          <a:custGeom>
            <a:avLst/>
            <a:gdLst/>
            <a:ahLst/>
            <a:cxnLst/>
            <a:rect r="r" b="b" t="t" l="l"/>
            <a:pathLst>
              <a:path h="2629312" w="3789807">
                <a:moveTo>
                  <a:pt x="0" y="0"/>
                </a:moveTo>
                <a:lnTo>
                  <a:pt x="3789806" y="0"/>
                </a:lnTo>
                <a:lnTo>
                  <a:pt x="3789806" y="2629313"/>
                </a:lnTo>
                <a:lnTo>
                  <a:pt x="0" y="26293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true" flipV="true" rot="0">
            <a:off x="13988932" y="-1237346"/>
            <a:ext cx="5151676" cy="2474693"/>
          </a:xfrm>
          <a:custGeom>
            <a:avLst/>
            <a:gdLst/>
            <a:ahLst/>
            <a:cxnLst/>
            <a:rect r="r" b="b" t="t" l="l"/>
            <a:pathLst>
              <a:path h="2474693" w="5151676">
                <a:moveTo>
                  <a:pt x="5151677" y="2474692"/>
                </a:moveTo>
                <a:lnTo>
                  <a:pt x="0" y="2474692"/>
                </a:lnTo>
                <a:lnTo>
                  <a:pt x="0" y="0"/>
                </a:lnTo>
                <a:lnTo>
                  <a:pt x="5151677" y="0"/>
                </a:lnTo>
                <a:lnTo>
                  <a:pt x="5151677" y="2474692"/>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409643" y="954136"/>
            <a:ext cx="9468714" cy="775970"/>
          </a:xfrm>
          <a:prstGeom prst="rect">
            <a:avLst/>
          </a:prstGeom>
        </p:spPr>
        <p:txBody>
          <a:bodyPr anchor="t" rtlCol="false" tIns="0" lIns="0" bIns="0" rIns="0">
            <a:spAutoFit/>
          </a:bodyPr>
          <a:lstStyle/>
          <a:p>
            <a:pPr algn="ctr">
              <a:lnSpc>
                <a:spcPts val="5590"/>
              </a:lnSpc>
            </a:pPr>
            <a:r>
              <a:rPr lang="en-US" b="true" sz="6500">
                <a:solidFill>
                  <a:srgbClr val="000000"/>
                </a:solidFill>
                <a:latin typeface="Manison SemiCondensed Bold"/>
                <a:ea typeface="Manison SemiCondensed Bold"/>
                <a:cs typeface="Manison SemiCondensed Bold"/>
                <a:sym typeface="Manison SemiCondensed Bold"/>
              </a:rPr>
              <a:t>The Key Features</a:t>
            </a:r>
          </a:p>
        </p:txBody>
      </p:sp>
      <p:sp>
        <p:nvSpPr>
          <p:cNvPr name="TextBox 12" id="12"/>
          <p:cNvSpPr txBox="true"/>
          <p:nvPr/>
        </p:nvSpPr>
        <p:spPr>
          <a:xfrm rot="0">
            <a:off x="1843985" y="2009775"/>
            <a:ext cx="15055194" cy="7291070"/>
          </a:xfrm>
          <a:prstGeom prst="rect">
            <a:avLst/>
          </a:prstGeom>
        </p:spPr>
        <p:txBody>
          <a:bodyPr anchor="t" rtlCol="false" tIns="0" lIns="0" bIns="0" rIns="0">
            <a:spAutoFit/>
          </a:bodyPr>
          <a:lstStyle/>
          <a:p>
            <a:pPr algn="ctr">
              <a:lnSpc>
                <a:spcPts val="4480"/>
              </a:lnSpc>
            </a:pPr>
            <a:r>
              <a:rPr lang="en-US" sz="3200">
                <a:solidFill>
                  <a:srgbClr val="000000"/>
                </a:solidFill>
                <a:latin typeface="Sondos"/>
                <a:ea typeface="Sondos"/>
                <a:cs typeface="Sondos"/>
                <a:sym typeface="Sondos"/>
              </a:rPr>
              <a:t>The Education Reform Act 1988 introduced the first statutory National Curriculum in England and Wales (Simon, 1999). The core subjects of this were English, Maths and Science. It also included foundation subjects, such as history and geography. The National Curriculum also introduced the Standard Assessment Tests (SATs) (Gillard, 2011). This meant that children were tested before moving up to the next Key Stage in their education. This was used to measure pupil and teacher performance to make sure the child was at the right stage of learning for their age (Gillard, 2011). It also introduced the Local Management of Schools (LMS). This allowed each school to receive the money for their budget directly from the government, and then headteachers and school governors were able to decide on where the money should go (Ball, 2017). This included staff salaries, resources for the school or school initiatives. This was important because it allowed schools to have more autonomy and responsibility for themselves. It also encouraged competition for the "best school" as they could manage their own resources to attract more pupils to their school (Ball, 2017). </a:t>
            </a: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bg>
      <p:bgPr>
        <a:solidFill>
          <a:srgbClr val="FFF7EF"/>
        </a:solidFill>
      </p:bgPr>
    </p:bg>
    <p:spTree>
      <p:nvGrpSpPr>
        <p:cNvPr id="1" name=""/>
        <p:cNvGrpSpPr/>
        <p:nvPr/>
      </p:nvGrpSpPr>
      <p:grpSpPr>
        <a:xfrm>
          <a:off x="0" y="0"/>
          <a:ext cx="0" cy="0"/>
          <a:chOff x="0" y="0"/>
          <a:chExt cx="0" cy="0"/>
        </a:xfrm>
      </p:grpSpPr>
      <p:sp>
        <p:nvSpPr>
          <p:cNvPr name="Freeform 2" id="2"/>
          <p:cNvSpPr/>
          <p:nvPr/>
        </p:nvSpPr>
        <p:spPr>
          <a:xfrm flipH="false" flipV="false" rot="0">
            <a:off x="-297141" y="6804908"/>
            <a:ext cx="7557197" cy="4900728"/>
          </a:xfrm>
          <a:custGeom>
            <a:avLst/>
            <a:gdLst/>
            <a:ahLst/>
            <a:cxnLst/>
            <a:rect r="r" b="b" t="t" l="l"/>
            <a:pathLst>
              <a:path h="4900728" w="7557197">
                <a:moveTo>
                  <a:pt x="0" y="0"/>
                </a:moveTo>
                <a:lnTo>
                  <a:pt x="7557197" y="0"/>
                </a:lnTo>
                <a:lnTo>
                  <a:pt x="7557197" y="4900728"/>
                </a:lnTo>
                <a:lnTo>
                  <a:pt x="0" y="49007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42627" y="8705735"/>
            <a:ext cx="4128161" cy="4900728"/>
          </a:xfrm>
          <a:custGeom>
            <a:avLst/>
            <a:gdLst/>
            <a:ahLst/>
            <a:cxnLst/>
            <a:rect r="r" b="b" t="t" l="l"/>
            <a:pathLst>
              <a:path h="4900728" w="4128161">
                <a:moveTo>
                  <a:pt x="0" y="0"/>
                </a:moveTo>
                <a:lnTo>
                  <a:pt x="4128160" y="0"/>
                </a:lnTo>
                <a:lnTo>
                  <a:pt x="4128160" y="4900727"/>
                </a:lnTo>
                <a:lnTo>
                  <a:pt x="0" y="49007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009927" y="585264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true" rot="0">
            <a:off x="11925170" y="-1128554"/>
            <a:ext cx="6826829" cy="4948079"/>
          </a:xfrm>
          <a:custGeom>
            <a:avLst/>
            <a:gdLst/>
            <a:ahLst/>
            <a:cxnLst/>
            <a:rect r="r" b="b" t="t" l="l"/>
            <a:pathLst>
              <a:path h="4948079" w="6826829">
                <a:moveTo>
                  <a:pt x="6826828" y="4948079"/>
                </a:moveTo>
                <a:lnTo>
                  <a:pt x="0" y="4948079"/>
                </a:lnTo>
                <a:lnTo>
                  <a:pt x="0" y="0"/>
                </a:lnTo>
                <a:lnTo>
                  <a:pt x="6826828" y="0"/>
                </a:lnTo>
                <a:lnTo>
                  <a:pt x="6826828" y="4948079"/>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5758991" y="6483738"/>
            <a:ext cx="3381617" cy="4114800"/>
          </a:xfrm>
          <a:custGeom>
            <a:avLst/>
            <a:gdLst/>
            <a:ahLst/>
            <a:cxnLst/>
            <a:rect r="r" b="b" t="t" l="l"/>
            <a:pathLst>
              <a:path h="4114800" w="3381617">
                <a:moveTo>
                  <a:pt x="3381618" y="0"/>
                </a:moveTo>
                <a:lnTo>
                  <a:pt x="0" y="0"/>
                </a:lnTo>
                <a:lnTo>
                  <a:pt x="0" y="4114800"/>
                </a:lnTo>
                <a:lnTo>
                  <a:pt x="3381618" y="4114800"/>
                </a:lnTo>
                <a:lnTo>
                  <a:pt x="3381618"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283391" y="-722070"/>
            <a:ext cx="2559374" cy="2798520"/>
          </a:xfrm>
          <a:custGeom>
            <a:avLst/>
            <a:gdLst/>
            <a:ahLst/>
            <a:cxnLst/>
            <a:rect r="r" b="b" t="t" l="l"/>
            <a:pathLst>
              <a:path h="2798520" w="2559374">
                <a:moveTo>
                  <a:pt x="2559374" y="2798520"/>
                </a:moveTo>
                <a:lnTo>
                  <a:pt x="0" y="2798520"/>
                </a:lnTo>
                <a:lnTo>
                  <a:pt x="0" y="0"/>
                </a:lnTo>
                <a:lnTo>
                  <a:pt x="2559374" y="0"/>
                </a:lnTo>
                <a:lnTo>
                  <a:pt x="2559374" y="279852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8" id="8"/>
          <p:cNvSpPr/>
          <p:nvPr/>
        </p:nvSpPr>
        <p:spPr>
          <a:xfrm flipH="false" flipV="false" rot="0">
            <a:off x="17259300" y="171879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3481458" y="9643650"/>
            <a:ext cx="3789807" cy="2629312"/>
          </a:xfrm>
          <a:custGeom>
            <a:avLst/>
            <a:gdLst/>
            <a:ahLst/>
            <a:cxnLst/>
            <a:rect r="r" b="b" t="t" l="l"/>
            <a:pathLst>
              <a:path h="2629312" w="3789807">
                <a:moveTo>
                  <a:pt x="0" y="0"/>
                </a:moveTo>
                <a:lnTo>
                  <a:pt x="3789806" y="0"/>
                </a:lnTo>
                <a:lnTo>
                  <a:pt x="3789806" y="2629313"/>
                </a:lnTo>
                <a:lnTo>
                  <a:pt x="0" y="26293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true" flipV="true" rot="0">
            <a:off x="13988932" y="-1237346"/>
            <a:ext cx="5151676" cy="2474693"/>
          </a:xfrm>
          <a:custGeom>
            <a:avLst/>
            <a:gdLst/>
            <a:ahLst/>
            <a:cxnLst/>
            <a:rect r="r" b="b" t="t" l="l"/>
            <a:pathLst>
              <a:path h="2474693" w="5151676">
                <a:moveTo>
                  <a:pt x="5151677" y="2474692"/>
                </a:moveTo>
                <a:lnTo>
                  <a:pt x="0" y="2474692"/>
                </a:lnTo>
                <a:lnTo>
                  <a:pt x="0" y="0"/>
                </a:lnTo>
                <a:lnTo>
                  <a:pt x="5151677" y="0"/>
                </a:lnTo>
                <a:lnTo>
                  <a:pt x="5151677" y="2474692"/>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409643" y="954136"/>
            <a:ext cx="9468714" cy="775970"/>
          </a:xfrm>
          <a:prstGeom prst="rect">
            <a:avLst/>
          </a:prstGeom>
        </p:spPr>
        <p:txBody>
          <a:bodyPr anchor="t" rtlCol="false" tIns="0" lIns="0" bIns="0" rIns="0">
            <a:spAutoFit/>
          </a:bodyPr>
          <a:lstStyle/>
          <a:p>
            <a:pPr algn="ctr">
              <a:lnSpc>
                <a:spcPts val="5590"/>
              </a:lnSpc>
            </a:pPr>
            <a:r>
              <a:rPr lang="en-US" b="true" sz="6500">
                <a:solidFill>
                  <a:srgbClr val="000000"/>
                </a:solidFill>
                <a:latin typeface="Manison SemiCondensed Bold"/>
                <a:ea typeface="Manison SemiCondensed Bold"/>
                <a:cs typeface="Manison SemiCondensed Bold"/>
                <a:sym typeface="Manison SemiCondensed Bold"/>
              </a:rPr>
              <a:t>The Key Features</a:t>
            </a:r>
          </a:p>
        </p:txBody>
      </p:sp>
      <p:sp>
        <p:nvSpPr>
          <p:cNvPr name="TextBox 12" id="12"/>
          <p:cNvSpPr txBox="true"/>
          <p:nvPr/>
        </p:nvSpPr>
        <p:spPr>
          <a:xfrm rot="0">
            <a:off x="1616403" y="2009775"/>
            <a:ext cx="15055194" cy="4481195"/>
          </a:xfrm>
          <a:prstGeom prst="rect">
            <a:avLst/>
          </a:prstGeom>
        </p:spPr>
        <p:txBody>
          <a:bodyPr anchor="t" rtlCol="false" tIns="0" lIns="0" bIns="0" rIns="0">
            <a:spAutoFit/>
          </a:bodyPr>
          <a:lstStyle/>
          <a:p>
            <a:pPr algn="ctr">
              <a:lnSpc>
                <a:spcPts val="4480"/>
              </a:lnSpc>
            </a:pPr>
            <a:r>
              <a:rPr lang="en-US" sz="3200">
                <a:solidFill>
                  <a:srgbClr val="000000"/>
                </a:solidFill>
                <a:latin typeface="Sondos"/>
                <a:ea typeface="Sondos"/>
                <a:cs typeface="Sondos"/>
                <a:sym typeface="Sondos"/>
              </a:rPr>
              <a:t>It</a:t>
            </a:r>
            <a:r>
              <a:rPr lang="en-US" sz="3200">
                <a:solidFill>
                  <a:srgbClr val="000000"/>
                </a:solidFill>
                <a:latin typeface="Sondos"/>
                <a:ea typeface="Sondos"/>
                <a:cs typeface="Sondos"/>
                <a:sym typeface="Sondos"/>
              </a:rPr>
              <a:t> also reduced the bureaucracy on the LEAs as they no longer had to get every decision approved by the council (Gillard, 2011). This meant that decisions were made a lot quicker and the process was simpler for both schools and the local council. There was also the addition of education marketisation. This meant that parents were able to choose which school they believed would be best for their child by using league tables, which showed how well a school was doing at the time (Ball, 2017). This further strengthened the competition between schools to bring in the most students. However, these reforms to education saw some criticism from Wales.</a:t>
            </a:r>
          </a:p>
        </p:txBody>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bg>
      <p:bgPr>
        <a:solidFill>
          <a:srgbClr val="FFF7EF"/>
        </a:solidFill>
      </p:bgPr>
    </p:bg>
    <p:spTree>
      <p:nvGrpSpPr>
        <p:cNvPr id="1" name=""/>
        <p:cNvGrpSpPr/>
        <p:nvPr/>
      </p:nvGrpSpPr>
      <p:grpSpPr>
        <a:xfrm>
          <a:off x="0" y="0"/>
          <a:ext cx="0" cy="0"/>
          <a:chOff x="0" y="0"/>
          <a:chExt cx="0" cy="0"/>
        </a:xfrm>
      </p:grpSpPr>
      <p:sp>
        <p:nvSpPr>
          <p:cNvPr name="Freeform 2" id="2"/>
          <p:cNvSpPr/>
          <p:nvPr/>
        </p:nvSpPr>
        <p:spPr>
          <a:xfrm flipH="false" flipV="false" rot="0">
            <a:off x="-297141" y="6804908"/>
            <a:ext cx="7557197" cy="4900728"/>
          </a:xfrm>
          <a:custGeom>
            <a:avLst/>
            <a:gdLst/>
            <a:ahLst/>
            <a:cxnLst/>
            <a:rect r="r" b="b" t="t" l="l"/>
            <a:pathLst>
              <a:path h="4900728" w="7557197">
                <a:moveTo>
                  <a:pt x="0" y="0"/>
                </a:moveTo>
                <a:lnTo>
                  <a:pt x="7557197" y="0"/>
                </a:lnTo>
                <a:lnTo>
                  <a:pt x="7557197" y="4900728"/>
                </a:lnTo>
                <a:lnTo>
                  <a:pt x="0" y="49007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42627" y="8705735"/>
            <a:ext cx="4128161" cy="4900728"/>
          </a:xfrm>
          <a:custGeom>
            <a:avLst/>
            <a:gdLst/>
            <a:ahLst/>
            <a:cxnLst/>
            <a:rect r="r" b="b" t="t" l="l"/>
            <a:pathLst>
              <a:path h="4900728" w="4128161">
                <a:moveTo>
                  <a:pt x="0" y="0"/>
                </a:moveTo>
                <a:lnTo>
                  <a:pt x="4128160" y="0"/>
                </a:lnTo>
                <a:lnTo>
                  <a:pt x="4128160" y="4900727"/>
                </a:lnTo>
                <a:lnTo>
                  <a:pt x="0" y="49007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009927" y="585264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true" rot="0">
            <a:off x="11925170" y="-1128554"/>
            <a:ext cx="6826829" cy="4948079"/>
          </a:xfrm>
          <a:custGeom>
            <a:avLst/>
            <a:gdLst/>
            <a:ahLst/>
            <a:cxnLst/>
            <a:rect r="r" b="b" t="t" l="l"/>
            <a:pathLst>
              <a:path h="4948079" w="6826829">
                <a:moveTo>
                  <a:pt x="6826828" y="4948079"/>
                </a:moveTo>
                <a:lnTo>
                  <a:pt x="0" y="4948079"/>
                </a:lnTo>
                <a:lnTo>
                  <a:pt x="0" y="0"/>
                </a:lnTo>
                <a:lnTo>
                  <a:pt x="6826828" y="0"/>
                </a:lnTo>
                <a:lnTo>
                  <a:pt x="6826828" y="4948079"/>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5758991" y="6483738"/>
            <a:ext cx="3381617" cy="4114800"/>
          </a:xfrm>
          <a:custGeom>
            <a:avLst/>
            <a:gdLst/>
            <a:ahLst/>
            <a:cxnLst/>
            <a:rect r="r" b="b" t="t" l="l"/>
            <a:pathLst>
              <a:path h="4114800" w="3381617">
                <a:moveTo>
                  <a:pt x="3381618" y="0"/>
                </a:moveTo>
                <a:lnTo>
                  <a:pt x="0" y="0"/>
                </a:lnTo>
                <a:lnTo>
                  <a:pt x="0" y="4114800"/>
                </a:lnTo>
                <a:lnTo>
                  <a:pt x="3381618" y="4114800"/>
                </a:lnTo>
                <a:lnTo>
                  <a:pt x="3381618"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283391" y="-722070"/>
            <a:ext cx="2559374" cy="2798520"/>
          </a:xfrm>
          <a:custGeom>
            <a:avLst/>
            <a:gdLst/>
            <a:ahLst/>
            <a:cxnLst/>
            <a:rect r="r" b="b" t="t" l="l"/>
            <a:pathLst>
              <a:path h="2798520" w="2559374">
                <a:moveTo>
                  <a:pt x="2559374" y="2798520"/>
                </a:moveTo>
                <a:lnTo>
                  <a:pt x="0" y="2798520"/>
                </a:lnTo>
                <a:lnTo>
                  <a:pt x="0" y="0"/>
                </a:lnTo>
                <a:lnTo>
                  <a:pt x="2559374" y="0"/>
                </a:lnTo>
                <a:lnTo>
                  <a:pt x="2559374" y="279852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8" id="8"/>
          <p:cNvSpPr/>
          <p:nvPr/>
        </p:nvSpPr>
        <p:spPr>
          <a:xfrm flipH="false" flipV="false" rot="0">
            <a:off x="17259300" y="171879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3481458" y="9643650"/>
            <a:ext cx="3789807" cy="2629312"/>
          </a:xfrm>
          <a:custGeom>
            <a:avLst/>
            <a:gdLst/>
            <a:ahLst/>
            <a:cxnLst/>
            <a:rect r="r" b="b" t="t" l="l"/>
            <a:pathLst>
              <a:path h="2629312" w="3789807">
                <a:moveTo>
                  <a:pt x="0" y="0"/>
                </a:moveTo>
                <a:lnTo>
                  <a:pt x="3789806" y="0"/>
                </a:lnTo>
                <a:lnTo>
                  <a:pt x="3789806" y="2629313"/>
                </a:lnTo>
                <a:lnTo>
                  <a:pt x="0" y="26293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true" flipV="true" rot="0">
            <a:off x="13988932" y="-1237346"/>
            <a:ext cx="5151676" cy="2474693"/>
          </a:xfrm>
          <a:custGeom>
            <a:avLst/>
            <a:gdLst/>
            <a:ahLst/>
            <a:cxnLst/>
            <a:rect r="r" b="b" t="t" l="l"/>
            <a:pathLst>
              <a:path h="2474693" w="5151676">
                <a:moveTo>
                  <a:pt x="5151677" y="2474692"/>
                </a:moveTo>
                <a:lnTo>
                  <a:pt x="0" y="2474692"/>
                </a:lnTo>
                <a:lnTo>
                  <a:pt x="0" y="0"/>
                </a:lnTo>
                <a:lnTo>
                  <a:pt x="5151677" y="0"/>
                </a:lnTo>
                <a:lnTo>
                  <a:pt x="5151677" y="2474692"/>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409643" y="954136"/>
            <a:ext cx="9468714" cy="775970"/>
          </a:xfrm>
          <a:prstGeom prst="rect">
            <a:avLst/>
          </a:prstGeom>
        </p:spPr>
        <p:txBody>
          <a:bodyPr anchor="t" rtlCol="false" tIns="0" lIns="0" bIns="0" rIns="0">
            <a:spAutoFit/>
          </a:bodyPr>
          <a:lstStyle/>
          <a:p>
            <a:pPr algn="ctr">
              <a:lnSpc>
                <a:spcPts val="5590"/>
              </a:lnSpc>
            </a:pPr>
            <a:r>
              <a:rPr lang="en-US" b="true" sz="6500">
                <a:solidFill>
                  <a:srgbClr val="000000"/>
                </a:solidFill>
                <a:latin typeface="Manison SemiCondensed Bold"/>
                <a:ea typeface="Manison SemiCondensed Bold"/>
                <a:cs typeface="Manison SemiCondensed Bold"/>
                <a:sym typeface="Manison SemiCondensed Bold"/>
              </a:rPr>
              <a:t>The Curriculum Impact </a:t>
            </a:r>
          </a:p>
        </p:txBody>
      </p:sp>
      <p:sp>
        <p:nvSpPr>
          <p:cNvPr name="TextBox 12" id="12"/>
          <p:cNvSpPr txBox="true"/>
          <p:nvPr/>
        </p:nvSpPr>
        <p:spPr>
          <a:xfrm rot="0">
            <a:off x="3473458" y="2009775"/>
            <a:ext cx="11865127" cy="5605145"/>
          </a:xfrm>
          <a:prstGeom prst="rect">
            <a:avLst/>
          </a:prstGeom>
        </p:spPr>
        <p:txBody>
          <a:bodyPr anchor="t" rtlCol="false" tIns="0" lIns="0" bIns="0" rIns="0">
            <a:spAutoFit/>
          </a:bodyPr>
          <a:lstStyle/>
          <a:p>
            <a:pPr algn="l">
              <a:lnSpc>
                <a:spcPts val="4480"/>
              </a:lnSpc>
            </a:pPr>
            <a:r>
              <a:rPr lang="en-US" sz="3200">
                <a:solidFill>
                  <a:srgbClr val="000000"/>
                </a:solidFill>
                <a:latin typeface="Sondos"/>
                <a:ea typeface="Sondos"/>
                <a:cs typeface="Sondos"/>
                <a:sym typeface="Sondos"/>
              </a:rPr>
              <a:t>W</a:t>
            </a:r>
            <a:r>
              <a:rPr lang="en-US" sz="3200">
                <a:solidFill>
                  <a:srgbClr val="000000"/>
                </a:solidFill>
                <a:latin typeface="Sondos"/>
                <a:ea typeface="Sondos"/>
                <a:cs typeface="Sondos"/>
                <a:sym typeface="Sondos"/>
              </a:rPr>
              <a:t>hen the National Curriculum was introduced, Welsh educators began noticing that it was designed primarily for English education (Jones, 2002). This was because there was very little recognition of Welsh history, culture and language. When it came to Welsh-medium education, it was treated as a foundation subject and not equal to the English language (Jones, 2002). There were also staffing and resource challenges when it came to meeting the needs of Welsh-medium students. This was seen as England trying to control Welsh education and remove their cultural identity (Davies, 2007).</a:t>
            </a:r>
          </a:p>
          <a:p>
            <a:pPr algn="ctr">
              <a:lnSpc>
                <a:spcPts val="4480"/>
              </a:lnSpc>
            </a:pPr>
          </a:p>
        </p:txBody>
      </p:sp>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bg>
      <p:bgPr>
        <a:solidFill>
          <a:srgbClr val="FFF7EF"/>
        </a:solidFill>
      </p:bgPr>
    </p:bg>
    <p:spTree>
      <p:nvGrpSpPr>
        <p:cNvPr id="1" name=""/>
        <p:cNvGrpSpPr/>
        <p:nvPr/>
      </p:nvGrpSpPr>
      <p:grpSpPr>
        <a:xfrm>
          <a:off x="0" y="0"/>
          <a:ext cx="0" cy="0"/>
          <a:chOff x="0" y="0"/>
          <a:chExt cx="0" cy="0"/>
        </a:xfrm>
      </p:grpSpPr>
      <p:sp>
        <p:nvSpPr>
          <p:cNvPr name="Freeform 2" id="2"/>
          <p:cNvSpPr/>
          <p:nvPr/>
        </p:nvSpPr>
        <p:spPr>
          <a:xfrm flipH="false" flipV="false" rot="0">
            <a:off x="-297141" y="6804908"/>
            <a:ext cx="7557197" cy="4900728"/>
          </a:xfrm>
          <a:custGeom>
            <a:avLst/>
            <a:gdLst/>
            <a:ahLst/>
            <a:cxnLst/>
            <a:rect r="r" b="b" t="t" l="l"/>
            <a:pathLst>
              <a:path h="4900728" w="7557197">
                <a:moveTo>
                  <a:pt x="0" y="0"/>
                </a:moveTo>
                <a:lnTo>
                  <a:pt x="7557197" y="0"/>
                </a:lnTo>
                <a:lnTo>
                  <a:pt x="7557197" y="4900728"/>
                </a:lnTo>
                <a:lnTo>
                  <a:pt x="0" y="49007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42627" y="8705735"/>
            <a:ext cx="4128161" cy="4900728"/>
          </a:xfrm>
          <a:custGeom>
            <a:avLst/>
            <a:gdLst/>
            <a:ahLst/>
            <a:cxnLst/>
            <a:rect r="r" b="b" t="t" l="l"/>
            <a:pathLst>
              <a:path h="4900728" w="4128161">
                <a:moveTo>
                  <a:pt x="0" y="0"/>
                </a:moveTo>
                <a:lnTo>
                  <a:pt x="4128160" y="0"/>
                </a:lnTo>
                <a:lnTo>
                  <a:pt x="4128160" y="4900727"/>
                </a:lnTo>
                <a:lnTo>
                  <a:pt x="0" y="49007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009927" y="585264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true" rot="0">
            <a:off x="11925170" y="-1128554"/>
            <a:ext cx="6826829" cy="4948079"/>
          </a:xfrm>
          <a:custGeom>
            <a:avLst/>
            <a:gdLst/>
            <a:ahLst/>
            <a:cxnLst/>
            <a:rect r="r" b="b" t="t" l="l"/>
            <a:pathLst>
              <a:path h="4948079" w="6826829">
                <a:moveTo>
                  <a:pt x="6826828" y="4948079"/>
                </a:moveTo>
                <a:lnTo>
                  <a:pt x="0" y="4948079"/>
                </a:lnTo>
                <a:lnTo>
                  <a:pt x="0" y="0"/>
                </a:lnTo>
                <a:lnTo>
                  <a:pt x="6826828" y="0"/>
                </a:lnTo>
                <a:lnTo>
                  <a:pt x="6826828" y="4948079"/>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5758991" y="6483738"/>
            <a:ext cx="3381617" cy="4114800"/>
          </a:xfrm>
          <a:custGeom>
            <a:avLst/>
            <a:gdLst/>
            <a:ahLst/>
            <a:cxnLst/>
            <a:rect r="r" b="b" t="t" l="l"/>
            <a:pathLst>
              <a:path h="4114800" w="3381617">
                <a:moveTo>
                  <a:pt x="3381618" y="0"/>
                </a:moveTo>
                <a:lnTo>
                  <a:pt x="0" y="0"/>
                </a:lnTo>
                <a:lnTo>
                  <a:pt x="0" y="4114800"/>
                </a:lnTo>
                <a:lnTo>
                  <a:pt x="3381618" y="4114800"/>
                </a:lnTo>
                <a:lnTo>
                  <a:pt x="3381618"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283391" y="-722070"/>
            <a:ext cx="2559374" cy="2798520"/>
          </a:xfrm>
          <a:custGeom>
            <a:avLst/>
            <a:gdLst/>
            <a:ahLst/>
            <a:cxnLst/>
            <a:rect r="r" b="b" t="t" l="l"/>
            <a:pathLst>
              <a:path h="2798520" w="2559374">
                <a:moveTo>
                  <a:pt x="2559374" y="2798520"/>
                </a:moveTo>
                <a:lnTo>
                  <a:pt x="0" y="2798520"/>
                </a:lnTo>
                <a:lnTo>
                  <a:pt x="0" y="0"/>
                </a:lnTo>
                <a:lnTo>
                  <a:pt x="2559374" y="0"/>
                </a:lnTo>
                <a:lnTo>
                  <a:pt x="2559374" y="279852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8" id="8"/>
          <p:cNvSpPr/>
          <p:nvPr/>
        </p:nvSpPr>
        <p:spPr>
          <a:xfrm flipH="false" flipV="false" rot="0">
            <a:off x="17259300" y="171879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3481458" y="9643650"/>
            <a:ext cx="3789807" cy="2629312"/>
          </a:xfrm>
          <a:custGeom>
            <a:avLst/>
            <a:gdLst/>
            <a:ahLst/>
            <a:cxnLst/>
            <a:rect r="r" b="b" t="t" l="l"/>
            <a:pathLst>
              <a:path h="2629312" w="3789807">
                <a:moveTo>
                  <a:pt x="0" y="0"/>
                </a:moveTo>
                <a:lnTo>
                  <a:pt x="3789806" y="0"/>
                </a:lnTo>
                <a:lnTo>
                  <a:pt x="3789806" y="2629313"/>
                </a:lnTo>
                <a:lnTo>
                  <a:pt x="0" y="26293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true" flipV="true" rot="0">
            <a:off x="13988932" y="-1237346"/>
            <a:ext cx="5151676" cy="2474693"/>
          </a:xfrm>
          <a:custGeom>
            <a:avLst/>
            <a:gdLst/>
            <a:ahLst/>
            <a:cxnLst/>
            <a:rect r="r" b="b" t="t" l="l"/>
            <a:pathLst>
              <a:path h="2474693" w="5151676">
                <a:moveTo>
                  <a:pt x="5151677" y="2474692"/>
                </a:moveTo>
                <a:lnTo>
                  <a:pt x="0" y="2474692"/>
                </a:lnTo>
                <a:lnTo>
                  <a:pt x="0" y="0"/>
                </a:lnTo>
                <a:lnTo>
                  <a:pt x="5151677" y="0"/>
                </a:lnTo>
                <a:lnTo>
                  <a:pt x="5151677" y="2474692"/>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409643" y="709851"/>
            <a:ext cx="9468714" cy="1480820"/>
          </a:xfrm>
          <a:prstGeom prst="rect">
            <a:avLst/>
          </a:prstGeom>
        </p:spPr>
        <p:txBody>
          <a:bodyPr anchor="t" rtlCol="false" tIns="0" lIns="0" bIns="0" rIns="0">
            <a:spAutoFit/>
          </a:bodyPr>
          <a:lstStyle/>
          <a:p>
            <a:pPr algn="ctr">
              <a:lnSpc>
                <a:spcPts val="5590"/>
              </a:lnSpc>
            </a:pPr>
            <a:r>
              <a:rPr lang="en-US" b="true" sz="6500">
                <a:solidFill>
                  <a:srgbClr val="000000"/>
                </a:solidFill>
                <a:latin typeface="Manison SemiCondensed Bold"/>
                <a:ea typeface="Manison SemiCondensed Bold"/>
                <a:cs typeface="Manison SemiCondensed Bold"/>
                <a:sym typeface="Manison SemiCondensed Bold"/>
              </a:rPr>
              <a:t>The Impact on Teaching and Testing</a:t>
            </a:r>
          </a:p>
        </p:txBody>
      </p:sp>
      <p:sp>
        <p:nvSpPr>
          <p:cNvPr name="TextBox 12" id="12"/>
          <p:cNvSpPr txBox="true"/>
          <p:nvPr/>
        </p:nvSpPr>
        <p:spPr>
          <a:xfrm rot="0">
            <a:off x="2517475" y="2352580"/>
            <a:ext cx="13253051" cy="7291070"/>
          </a:xfrm>
          <a:prstGeom prst="rect">
            <a:avLst/>
          </a:prstGeom>
        </p:spPr>
        <p:txBody>
          <a:bodyPr anchor="t" rtlCol="false" tIns="0" lIns="0" bIns="0" rIns="0">
            <a:spAutoFit/>
          </a:bodyPr>
          <a:lstStyle/>
          <a:p>
            <a:pPr algn="ctr">
              <a:lnSpc>
                <a:spcPts val="4480"/>
              </a:lnSpc>
            </a:pPr>
            <a:r>
              <a:rPr lang="en-US" sz="3200">
                <a:solidFill>
                  <a:srgbClr val="000000"/>
                </a:solidFill>
                <a:latin typeface="Sondos"/>
                <a:ea typeface="Sondos"/>
                <a:cs typeface="Sondos"/>
                <a:sym typeface="Sondos"/>
              </a:rPr>
              <a:t>From t</a:t>
            </a:r>
            <a:r>
              <a:rPr lang="en-US" sz="3200">
                <a:solidFill>
                  <a:srgbClr val="000000"/>
                </a:solidFill>
                <a:latin typeface="Sondos"/>
                <a:ea typeface="Sondos"/>
                <a:cs typeface="Sondos"/>
                <a:sym typeface="Sondos"/>
              </a:rPr>
              <a:t>he Education Reform Act, there was the introduction of SATs and testing results having an impact on teaching. This increased testing at young ages by making sure they were tested at each key stage of their education, to ensure that they were still on track with their learning. There was also an emphasis on having outcomes that can be measured for improvement (Gillard, 2011). Educators were also being asked to "teach to the test" rather than the subject as a whole (Ball, 2017), leading to the curriculum being cut down. This led to a large opposition from educators, unions and Welsh policymakers as they were seen as too English-focused and caused lots of stress for both pupils and teachers (Power, 2008). They also wanted the curriculum and assessments to reflect the Welsh values and context (Jones, 2002).</a:t>
            </a:r>
          </a:p>
          <a:p>
            <a:pPr algn="ctr">
              <a:lnSpc>
                <a:spcPts val="4480"/>
              </a:lnSpc>
            </a:pPr>
          </a:p>
          <a:p>
            <a:pPr algn="ctr">
              <a:lnSpc>
                <a:spcPts val="4480"/>
              </a:lnSpc>
            </a:pPr>
          </a:p>
        </p:txBody>
      </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bg>
      <p:bgPr>
        <a:solidFill>
          <a:srgbClr val="FFF7EF"/>
        </a:solidFill>
      </p:bgPr>
    </p:bg>
    <p:spTree>
      <p:nvGrpSpPr>
        <p:cNvPr id="1" name=""/>
        <p:cNvGrpSpPr/>
        <p:nvPr/>
      </p:nvGrpSpPr>
      <p:grpSpPr>
        <a:xfrm>
          <a:off x="0" y="0"/>
          <a:ext cx="0" cy="0"/>
          <a:chOff x="0" y="0"/>
          <a:chExt cx="0" cy="0"/>
        </a:xfrm>
      </p:grpSpPr>
      <p:sp>
        <p:nvSpPr>
          <p:cNvPr name="Freeform 2" id="2"/>
          <p:cNvSpPr/>
          <p:nvPr/>
        </p:nvSpPr>
        <p:spPr>
          <a:xfrm flipH="false" flipV="false" rot="0">
            <a:off x="-297141" y="6804908"/>
            <a:ext cx="7557197" cy="4900728"/>
          </a:xfrm>
          <a:custGeom>
            <a:avLst/>
            <a:gdLst/>
            <a:ahLst/>
            <a:cxnLst/>
            <a:rect r="r" b="b" t="t" l="l"/>
            <a:pathLst>
              <a:path h="4900728" w="7557197">
                <a:moveTo>
                  <a:pt x="0" y="0"/>
                </a:moveTo>
                <a:lnTo>
                  <a:pt x="7557197" y="0"/>
                </a:lnTo>
                <a:lnTo>
                  <a:pt x="7557197" y="4900728"/>
                </a:lnTo>
                <a:lnTo>
                  <a:pt x="0" y="49007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42627" y="8705735"/>
            <a:ext cx="4128161" cy="4900728"/>
          </a:xfrm>
          <a:custGeom>
            <a:avLst/>
            <a:gdLst/>
            <a:ahLst/>
            <a:cxnLst/>
            <a:rect r="r" b="b" t="t" l="l"/>
            <a:pathLst>
              <a:path h="4900728" w="4128161">
                <a:moveTo>
                  <a:pt x="0" y="0"/>
                </a:moveTo>
                <a:lnTo>
                  <a:pt x="4128160" y="0"/>
                </a:lnTo>
                <a:lnTo>
                  <a:pt x="4128160" y="4900727"/>
                </a:lnTo>
                <a:lnTo>
                  <a:pt x="0" y="49007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009927" y="585264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true" rot="0">
            <a:off x="11925170" y="-1128554"/>
            <a:ext cx="6826829" cy="4948079"/>
          </a:xfrm>
          <a:custGeom>
            <a:avLst/>
            <a:gdLst/>
            <a:ahLst/>
            <a:cxnLst/>
            <a:rect r="r" b="b" t="t" l="l"/>
            <a:pathLst>
              <a:path h="4948079" w="6826829">
                <a:moveTo>
                  <a:pt x="6826828" y="4948079"/>
                </a:moveTo>
                <a:lnTo>
                  <a:pt x="0" y="4948079"/>
                </a:lnTo>
                <a:lnTo>
                  <a:pt x="0" y="0"/>
                </a:lnTo>
                <a:lnTo>
                  <a:pt x="6826828" y="0"/>
                </a:lnTo>
                <a:lnTo>
                  <a:pt x="6826828" y="4948079"/>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5758991" y="6483738"/>
            <a:ext cx="3381617" cy="4114800"/>
          </a:xfrm>
          <a:custGeom>
            <a:avLst/>
            <a:gdLst/>
            <a:ahLst/>
            <a:cxnLst/>
            <a:rect r="r" b="b" t="t" l="l"/>
            <a:pathLst>
              <a:path h="4114800" w="3381617">
                <a:moveTo>
                  <a:pt x="3381618" y="0"/>
                </a:moveTo>
                <a:lnTo>
                  <a:pt x="0" y="0"/>
                </a:lnTo>
                <a:lnTo>
                  <a:pt x="0" y="4114800"/>
                </a:lnTo>
                <a:lnTo>
                  <a:pt x="3381618" y="4114800"/>
                </a:lnTo>
                <a:lnTo>
                  <a:pt x="3381618"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283391" y="-722070"/>
            <a:ext cx="2559374" cy="2798520"/>
          </a:xfrm>
          <a:custGeom>
            <a:avLst/>
            <a:gdLst/>
            <a:ahLst/>
            <a:cxnLst/>
            <a:rect r="r" b="b" t="t" l="l"/>
            <a:pathLst>
              <a:path h="2798520" w="2559374">
                <a:moveTo>
                  <a:pt x="2559374" y="2798520"/>
                </a:moveTo>
                <a:lnTo>
                  <a:pt x="0" y="2798520"/>
                </a:lnTo>
                <a:lnTo>
                  <a:pt x="0" y="0"/>
                </a:lnTo>
                <a:lnTo>
                  <a:pt x="2559374" y="0"/>
                </a:lnTo>
                <a:lnTo>
                  <a:pt x="2559374" y="279852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8" id="8"/>
          <p:cNvSpPr/>
          <p:nvPr/>
        </p:nvSpPr>
        <p:spPr>
          <a:xfrm flipH="false" flipV="false" rot="0">
            <a:off x="17259300" y="171879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3481458" y="9643650"/>
            <a:ext cx="3789807" cy="2629312"/>
          </a:xfrm>
          <a:custGeom>
            <a:avLst/>
            <a:gdLst/>
            <a:ahLst/>
            <a:cxnLst/>
            <a:rect r="r" b="b" t="t" l="l"/>
            <a:pathLst>
              <a:path h="2629312" w="3789807">
                <a:moveTo>
                  <a:pt x="0" y="0"/>
                </a:moveTo>
                <a:lnTo>
                  <a:pt x="3789806" y="0"/>
                </a:lnTo>
                <a:lnTo>
                  <a:pt x="3789806" y="2629313"/>
                </a:lnTo>
                <a:lnTo>
                  <a:pt x="0" y="26293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true" flipV="true" rot="0">
            <a:off x="13988932" y="-1237346"/>
            <a:ext cx="5151676" cy="2474693"/>
          </a:xfrm>
          <a:custGeom>
            <a:avLst/>
            <a:gdLst/>
            <a:ahLst/>
            <a:cxnLst/>
            <a:rect r="r" b="b" t="t" l="l"/>
            <a:pathLst>
              <a:path h="2474693" w="5151676">
                <a:moveTo>
                  <a:pt x="5151677" y="2474692"/>
                </a:moveTo>
                <a:lnTo>
                  <a:pt x="0" y="2474692"/>
                </a:lnTo>
                <a:lnTo>
                  <a:pt x="0" y="0"/>
                </a:lnTo>
                <a:lnTo>
                  <a:pt x="5151677" y="0"/>
                </a:lnTo>
                <a:lnTo>
                  <a:pt x="5151677" y="2474692"/>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409643" y="709851"/>
            <a:ext cx="9468714" cy="1480820"/>
          </a:xfrm>
          <a:prstGeom prst="rect">
            <a:avLst/>
          </a:prstGeom>
        </p:spPr>
        <p:txBody>
          <a:bodyPr anchor="t" rtlCol="false" tIns="0" lIns="0" bIns="0" rIns="0">
            <a:spAutoFit/>
          </a:bodyPr>
          <a:lstStyle/>
          <a:p>
            <a:pPr algn="ctr">
              <a:lnSpc>
                <a:spcPts val="5590"/>
              </a:lnSpc>
            </a:pPr>
            <a:r>
              <a:rPr lang="en-US" b="true" sz="6500">
                <a:solidFill>
                  <a:srgbClr val="000000"/>
                </a:solidFill>
                <a:latin typeface="Manison SemiCondensed Bold"/>
                <a:ea typeface="Manison SemiCondensed Bold"/>
                <a:cs typeface="Manison SemiCondensed Bold"/>
                <a:sym typeface="Manison SemiCondensed Bold"/>
              </a:rPr>
              <a:t>The Impact on Teaching and Testing</a:t>
            </a:r>
          </a:p>
        </p:txBody>
      </p:sp>
      <p:sp>
        <p:nvSpPr>
          <p:cNvPr name="TextBox 12" id="12"/>
          <p:cNvSpPr txBox="true"/>
          <p:nvPr/>
        </p:nvSpPr>
        <p:spPr>
          <a:xfrm rot="0">
            <a:off x="2517475" y="2352580"/>
            <a:ext cx="13253051" cy="3919220"/>
          </a:xfrm>
          <a:prstGeom prst="rect">
            <a:avLst/>
          </a:prstGeom>
        </p:spPr>
        <p:txBody>
          <a:bodyPr anchor="t" rtlCol="false" tIns="0" lIns="0" bIns="0" rIns="0">
            <a:spAutoFit/>
          </a:bodyPr>
          <a:lstStyle/>
          <a:p>
            <a:pPr algn="ctr">
              <a:lnSpc>
                <a:spcPts val="4480"/>
              </a:lnSpc>
            </a:pPr>
            <a:r>
              <a:rPr lang="en-US" sz="3200">
                <a:solidFill>
                  <a:srgbClr val="000000"/>
                </a:solidFill>
                <a:latin typeface="Sondos"/>
                <a:ea typeface="Sondos"/>
                <a:cs typeface="Sondos"/>
                <a:sym typeface="Sondos"/>
              </a:rPr>
              <a:t>Another part of t</a:t>
            </a:r>
            <a:r>
              <a:rPr lang="en-US" sz="3200">
                <a:solidFill>
                  <a:srgbClr val="000000"/>
                </a:solidFill>
                <a:latin typeface="Sondos"/>
                <a:ea typeface="Sondos"/>
                <a:cs typeface="Sondos"/>
                <a:sym typeface="Sondos"/>
              </a:rPr>
              <a:t>he Education Reform Act 1988 was that there was a bigger emphasis on parental choice and the league tables. This meant that schools were competing for pupils to enrol on their school (Ball, 2017). This was shown by the league tables, which publicly ranked schools based on exam results, attendance and attainment (Ball, 2017). This meant that parents were able to research the schools before they enrolled their child, and therefore, enhanced the competition between schools. </a:t>
            </a:r>
          </a:p>
        </p:txBody>
      </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bg>
      <p:bgPr>
        <a:solidFill>
          <a:srgbClr val="FFF7EF"/>
        </a:solidFill>
      </p:bgPr>
    </p:bg>
    <p:spTree>
      <p:nvGrpSpPr>
        <p:cNvPr id="1" name=""/>
        <p:cNvGrpSpPr/>
        <p:nvPr/>
      </p:nvGrpSpPr>
      <p:grpSpPr>
        <a:xfrm>
          <a:off x="0" y="0"/>
          <a:ext cx="0" cy="0"/>
          <a:chOff x="0" y="0"/>
          <a:chExt cx="0" cy="0"/>
        </a:xfrm>
      </p:grpSpPr>
      <p:sp>
        <p:nvSpPr>
          <p:cNvPr name="Freeform 2" id="2"/>
          <p:cNvSpPr/>
          <p:nvPr/>
        </p:nvSpPr>
        <p:spPr>
          <a:xfrm flipH="false" flipV="false" rot="0">
            <a:off x="-297141" y="6804908"/>
            <a:ext cx="7557197" cy="4900728"/>
          </a:xfrm>
          <a:custGeom>
            <a:avLst/>
            <a:gdLst/>
            <a:ahLst/>
            <a:cxnLst/>
            <a:rect r="r" b="b" t="t" l="l"/>
            <a:pathLst>
              <a:path h="4900728" w="7557197">
                <a:moveTo>
                  <a:pt x="0" y="0"/>
                </a:moveTo>
                <a:lnTo>
                  <a:pt x="7557197" y="0"/>
                </a:lnTo>
                <a:lnTo>
                  <a:pt x="7557197" y="4900728"/>
                </a:lnTo>
                <a:lnTo>
                  <a:pt x="0" y="49007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42627" y="8705735"/>
            <a:ext cx="4128161" cy="4900728"/>
          </a:xfrm>
          <a:custGeom>
            <a:avLst/>
            <a:gdLst/>
            <a:ahLst/>
            <a:cxnLst/>
            <a:rect r="r" b="b" t="t" l="l"/>
            <a:pathLst>
              <a:path h="4900728" w="4128161">
                <a:moveTo>
                  <a:pt x="0" y="0"/>
                </a:moveTo>
                <a:lnTo>
                  <a:pt x="4128160" y="0"/>
                </a:lnTo>
                <a:lnTo>
                  <a:pt x="4128160" y="4900727"/>
                </a:lnTo>
                <a:lnTo>
                  <a:pt x="0" y="49007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009927" y="585264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true" rot="0">
            <a:off x="11925170" y="-1128554"/>
            <a:ext cx="6826829" cy="4948079"/>
          </a:xfrm>
          <a:custGeom>
            <a:avLst/>
            <a:gdLst/>
            <a:ahLst/>
            <a:cxnLst/>
            <a:rect r="r" b="b" t="t" l="l"/>
            <a:pathLst>
              <a:path h="4948079" w="6826829">
                <a:moveTo>
                  <a:pt x="6826828" y="4948079"/>
                </a:moveTo>
                <a:lnTo>
                  <a:pt x="0" y="4948079"/>
                </a:lnTo>
                <a:lnTo>
                  <a:pt x="0" y="0"/>
                </a:lnTo>
                <a:lnTo>
                  <a:pt x="6826828" y="0"/>
                </a:lnTo>
                <a:lnTo>
                  <a:pt x="6826828" y="4948079"/>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5758991" y="6483738"/>
            <a:ext cx="3381617" cy="4114800"/>
          </a:xfrm>
          <a:custGeom>
            <a:avLst/>
            <a:gdLst/>
            <a:ahLst/>
            <a:cxnLst/>
            <a:rect r="r" b="b" t="t" l="l"/>
            <a:pathLst>
              <a:path h="4114800" w="3381617">
                <a:moveTo>
                  <a:pt x="3381618" y="0"/>
                </a:moveTo>
                <a:lnTo>
                  <a:pt x="0" y="0"/>
                </a:lnTo>
                <a:lnTo>
                  <a:pt x="0" y="4114800"/>
                </a:lnTo>
                <a:lnTo>
                  <a:pt x="3381618" y="4114800"/>
                </a:lnTo>
                <a:lnTo>
                  <a:pt x="3381618"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283391" y="-722070"/>
            <a:ext cx="2559374" cy="2798520"/>
          </a:xfrm>
          <a:custGeom>
            <a:avLst/>
            <a:gdLst/>
            <a:ahLst/>
            <a:cxnLst/>
            <a:rect r="r" b="b" t="t" l="l"/>
            <a:pathLst>
              <a:path h="2798520" w="2559374">
                <a:moveTo>
                  <a:pt x="2559374" y="2798520"/>
                </a:moveTo>
                <a:lnTo>
                  <a:pt x="0" y="2798520"/>
                </a:lnTo>
                <a:lnTo>
                  <a:pt x="0" y="0"/>
                </a:lnTo>
                <a:lnTo>
                  <a:pt x="2559374" y="0"/>
                </a:lnTo>
                <a:lnTo>
                  <a:pt x="2559374" y="279852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8" id="8"/>
          <p:cNvSpPr/>
          <p:nvPr/>
        </p:nvSpPr>
        <p:spPr>
          <a:xfrm flipH="false" flipV="false" rot="0">
            <a:off x="17259300" y="171879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3481458" y="9643650"/>
            <a:ext cx="3789807" cy="2629312"/>
          </a:xfrm>
          <a:custGeom>
            <a:avLst/>
            <a:gdLst/>
            <a:ahLst/>
            <a:cxnLst/>
            <a:rect r="r" b="b" t="t" l="l"/>
            <a:pathLst>
              <a:path h="2629312" w="3789807">
                <a:moveTo>
                  <a:pt x="0" y="0"/>
                </a:moveTo>
                <a:lnTo>
                  <a:pt x="3789806" y="0"/>
                </a:lnTo>
                <a:lnTo>
                  <a:pt x="3789806" y="2629313"/>
                </a:lnTo>
                <a:lnTo>
                  <a:pt x="0" y="26293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true" flipV="true" rot="0">
            <a:off x="13988932" y="-1237346"/>
            <a:ext cx="5151676" cy="2474693"/>
          </a:xfrm>
          <a:custGeom>
            <a:avLst/>
            <a:gdLst/>
            <a:ahLst/>
            <a:cxnLst/>
            <a:rect r="r" b="b" t="t" l="l"/>
            <a:pathLst>
              <a:path h="2474693" w="5151676">
                <a:moveTo>
                  <a:pt x="5151677" y="2474692"/>
                </a:moveTo>
                <a:lnTo>
                  <a:pt x="0" y="2474692"/>
                </a:lnTo>
                <a:lnTo>
                  <a:pt x="0" y="0"/>
                </a:lnTo>
                <a:lnTo>
                  <a:pt x="5151677" y="0"/>
                </a:lnTo>
                <a:lnTo>
                  <a:pt x="5151677" y="2474692"/>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409643" y="954136"/>
            <a:ext cx="9468714" cy="775970"/>
          </a:xfrm>
          <a:prstGeom prst="rect">
            <a:avLst/>
          </a:prstGeom>
        </p:spPr>
        <p:txBody>
          <a:bodyPr anchor="t" rtlCol="false" tIns="0" lIns="0" bIns="0" rIns="0">
            <a:spAutoFit/>
          </a:bodyPr>
          <a:lstStyle/>
          <a:p>
            <a:pPr algn="ctr">
              <a:lnSpc>
                <a:spcPts val="5590"/>
              </a:lnSpc>
            </a:pPr>
            <a:r>
              <a:rPr lang="en-US" b="true" sz="6500">
                <a:solidFill>
                  <a:srgbClr val="000000"/>
                </a:solidFill>
                <a:latin typeface="Manison SemiCondensed Bold"/>
                <a:ea typeface="Manison SemiCondensed Bold"/>
                <a:cs typeface="Manison SemiCondensed Bold"/>
                <a:sym typeface="Manison SemiCondensed Bold"/>
              </a:rPr>
              <a:t>Response to the Act</a:t>
            </a:r>
          </a:p>
        </p:txBody>
      </p:sp>
      <p:sp>
        <p:nvSpPr>
          <p:cNvPr name="TextBox 12" id="12"/>
          <p:cNvSpPr txBox="true"/>
          <p:nvPr/>
        </p:nvSpPr>
        <p:spPr>
          <a:xfrm rot="0">
            <a:off x="2085533" y="1631068"/>
            <a:ext cx="14285751" cy="7698740"/>
          </a:xfrm>
          <a:prstGeom prst="rect">
            <a:avLst/>
          </a:prstGeom>
        </p:spPr>
        <p:txBody>
          <a:bodyPr anchor="t" rtlCol="false" tIns="0" lIns="0" bIns="0" rIns="0">
            <a:spAutoFit/>
          </a:bodyPr>
          <a:lstStyle/>
          <a:p>
            <a:pPr algn="ctr">
              <a:lnSpc>
                <a:spcPts val="4060"/>
              </a:lnSpc>
            </a:pPr>
            <a:r>
              <a:rPr lang="en-US" sz="2900">
                <a:solidFill>
                  <a:srgbClr val="000000"/>
                </a:solidFill>
                <a:latin typeface="Sondos"/>
                <a:ea typeface="Sondos"/>
                <a:cs typeface="Sondos"/>
                <a:sym typeface="Sondos"/>
              </a:rPr>
              <a:t>This had a large impact in Wales as the schools that were in rural areas were at a disadvantage due to their lack of resources (Power, 2008). This also meant that there was a significant increase in social inequality in schools due to schools favouring pupils from wealthier or working-class families by giving them better education opportunities (Ball, 2017). This was also because the schools in more disadvantaged areas had fewer resources, therefore creating more challenges for them (Power, 2008). This meant that the league tables were showing these schools as "low-performing"and possibly less attractive to parents (Ball, 2017). There were also the pupils from poorer families who often had less access to the higher-achieving schools. This was an issue in Wales as lots of children came from working-class families and then had a bigger challenge to get into the higher-achieving schools (Power, 2008). This was criticised throughout England and Wales as it was seen that education was now being treated like a marketplace with high competition, putting lots of stress on the teachers and possibly parents when trying to choose a school for their child (Ball, 2017). It also contradicted Welsh values of inclusion and community as schools were trying to seem like the "best".</a:t>
            </a:r>
          </a:p>
          <a:p>
            <a:pPr algn="ctr">
              <a:lnSpc>
                <a:spcPts val="4060"/>
              </a:lnSpc>
            </a:pPr>
          </a:p>
        </p:txBody>
      </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bg>
      <p:bgPr>
        <a:solidFill>
          <a:srgbClr val="FFF7EF"/>
        </a:solidFill>
      </p:bgPr>
    </p:bg>
    <p:spTree>
      <p:nvGrpSpPr>
        <p:cNvPr id="1" name=""/>
        <p:cNvGrpSpPr/>
        <p:nvPr/>
      </p:nvGrpSpPr>
      <p:grpSpPr>
        <a:xfrm>
          <a:off x="0" y="0"/>
          <a:ext cx="0" cy="0"/>
          <a:chOff x="0" y="0"/>
          <a:chExt cx="0" cy="0"/>
        </a:xfrm>
      </p:grpSpPr>
      <p:sp>
        <p:nvSpPr>
          <p:cNvPr name="Freeform 2" id="2"/>
          <p:cNvSpPr/>
          <p:nvPr/>
        </p:nvSpPr>
        <p:spPr>
          <a:xfrm flipH="false" flipV="false" rot="0">
            <a:off x="-297141" y="6804908"/>
            <a:ext cx="7557197" cy="4900728"/>
          </a:xfrm>
          <a:custGeom>
            <a:avLst/>
            <a:gdLst/>
            <a:ahLst/>
            <a:cxnLst/>
            <a:rect r="r" b="b" t="t" l="l"/>
            <a:pathLst>
              <a:path h="4900728" w="7557197">
                <a:moveTo>
                  <a:pt x="0" y="0"/>
                </a:moveTo>
                <a:lnTo>
                  <a:pt x="7557197" y="0"/>
                </a:lnTo>
                <a:lnTo>
                  <a:pt x="7557197" y="4900728"/>
                </a:lnTo>
                <a:lnTo>
                  <a:pt x="0" y="49007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42627" y="8705735"/>
            <a:ext cx="4128161" cy="4900728"/>
          </a:xfrm>
          <a:custGeom>
            <a:avLst/>
            <a:gdLst/>
            <a:ahLst/>
            <a:cxnLst/>
            <a:rect r="r" b="b" t="t" l="l"/>
            <a:pathLst>
              <a:path h="4900728" w="4128161">
                <a:moveTo>
                  <a:pt x="0" y="0"/>
                </a:moveTo>
                <a:lnTo>
                  <a:pt x="4128160" y="0"/>
                </a:lnTo>
                <a:lnTo>
                  <a:pt x="4128160" y="4900727"/>
                </a:lnTo>
                <a:lnTo>
                  <a:pt x="0" y="49007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009927" y="585264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true" rot="0">
            <a:off x="11925170" y="-1128554"/>
            <a:ext cx="6826829" cy="4948079"/>
          </a:xfrm>
          <a:custGeom>
            <a:avLst/>
            <a:gdLst/>
            <a:ahLst/>
            <a:cxnLst/>
            <a:rect r="r" b="b" t="t" l="l"/>
            <a:pathLst>
              <a:path h="4948079" w="6826829">
                <a:moveTo>
                  <a:pt x="6826828" y="4948079"/>
                </a:moveTo>
                <a:lnTo>
                  <a:pt x="0" y="4948079"/>
                </a:lnTo>
                <a:lnTo>
                  <a:pt x="0" y="0"/>
                </a:lnTo>
                <a:lnTo>
                  <a:pt x="6826828" y="0"/>
                </a:lnTo>
                <a:lnTo>
                  <a:pt x="6826828" y="4948079"/>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5758991" y="6483738"/>
            <a:ext cx="3381617" cy="4114800"/>
          </a:xfrm>
          <a:custGeom>
            <a:avLst/>
            <a:gdLst/>
            <a:ahLst/>
            <a:cxnLst/>
            <a:rect r="r" b="b" t="t" l="l"/>
            <a:pathLst>
              <a:path h="4114800" w="3381617">
                <a:moveTo>
                  <a:pt x="3381618" y="0"/>
                </a:moveTo>
                <a:lnTo>
                  <a:pt x="0" y="0"/>
                </a:lnTo>
                <a:lnTo>
                  <a:pt x="0" y="4114800"/>
                </a:lnTo>
                <a:lnTo>
                  <a:pt x="3381618" y="4114800"/>
                </a:lnTo>
                <a:lnTo>
                  <a:pt x="3381618"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283391" y="-722070"/>
            <a:ext cx="2559374" cy="2798520"/>
          </a:xfrm>
          <a:custGeom>
            <a:avLst/>
            <a:gdLst/>
            <a:ahLst/>
            <a:cxnLst/>
            <a:rect r="r" b="b" t="t" l="l"/>
            <a:pathLst>
              <a:path h="2798520" w="2559374">
                <a:moveTo>
                  <a:pt x="2559374" y="2798520"/>
                </a:moveTo>
                <a:lnTo>
                  <a:pt x="0" y="2798520"/>
                </a:lnTo>
                <a:lnTo>
                  <a:pt x="0" y="0"/>
                </a:lnTo>
                <a:lnTo>
                  <a:pt x="2559374" y="0"/>
                </a:lnTo>
                <a:lnTo>
                  <a:pt x="2559374" y="279852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8" id="8"/>
          <p:cNvSpPr/>
          <p:nvPr/>
        </p:nvSpPr>
        <p:spPr>
          <a:xfrm flipH="false" flipV="false" rot="0">
            <a:off x="17259300" y="171879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3481458" y="9643650"/>
            <a:ext cx="3789807" cy="2629312"/>
          </a:xfrm>
          <a:custGeom>
            <a:avLst/>
            <a:gdLst/>
            <a:ahLst/>
            <a:cxnLst/>
            <a:rect r="r" b="b" t="t" l="l"/>
            <a:pathLst>
              <a:path h="2629312" w="3789807">
                <a:moveTo>
                  <a:pt x="0" y="0"/>
                </a:moveTo>
                <a:lnTo>
                  <a:pt x="3789806" y="0"/>
                </a:lnTo>
                <a:lnTo>
                  <a:pt x="3789806" y="2629313"/>
                </a:lnTo>
                <a:lnTo>
                  <a:pt x="0" y="26293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true" flipV="true" rot="0">
            <a:off x="13988932" y="-1237346"/>
            <a:ext cx="5151676" cy="2474693"/>
          </a:xfrm>
          <a:custGeom>
            <a:avLst/>
            <a:gdLst/>
            <a:ahLst/>
            <a:cxnLst/>
            <a:rect r="r" b="b" t="t" l="l"/>
            <a:pathLst>
              <a:path h="2474693" w="5151676">
                <a:moveTo>
                  <a:pt x="5151677" y="2474692"/>
                </a:moveTo>
                <a:lnTo>
                  <a:pt x="0" y="2474692"/>
                </a:lnTo>
                <a:lnTo>
                  <a:pt x="0" y="0"/>
                </a:lnTo>
                <a:lnTo>
                  <a:pt x="5151677" y="0"/>
                </a:lnTo>
                <a:lnTo>
                  <a:pt x="5151677" y="2474692"/>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409643" y="954136"/>
            <a:ext cx="9468714" cy="775970"/>
          </a:xfrm>
          <a:prstGeom prst="rect">
            <a:avLst/>
          </a:prstGeom>
        </p:spPr>
        <p:txBody>
          <a:bodyPr anchor="t" rtlCol="false" tIns="0" lIns="0" bIns="0" rIns="0">
            <a:spAutoFit/>
          </a:bodyPr>
          <a:lstStyle/>
          <a:p>
            <a:pPr algn="ctr">
              <a:lnSpc>
                <a:spcPts val="5590"/>
              </a:lnSpc>
            </a:pPr>
            <a:r>
              <a:rPr lang="en-US" b="true" sz="6500">
                <a:solidFill>
                  <a:srgbClr val="000000"/>
                </a:solidFill>
                <a:latin typeface="Manison SemiCondensed Bold"/>
                <a:ea typeface="Manison SemiCondensed Bold"/>
                <a:cs typeface="Manison SemiCondensed Bold"/>
                <a:sym typeface="Manison SemiCondensed Bold"/>
              </a:rPr>
              <a:t>Response to the Act</a:t>
            </a:r>
          </a:p>
        </p:txBody>
      </p:sp>
      <p:sp>
        <p:nvSpPr>
          <p:cNvPr name="TextBox 12" id="12"/>
          <p:cNvSpPr txBox="true"/>
          <p:nvPr/>
        </p:nvSpPr>
        <p:spPr>
          <a:xfrm rot="0">
            <a:off x="2085533" y="1964202"/>
            <a:ext cx="14285751" cy="7291070"/>
          </a:xfrm>
          <a:prstGeom prst="rect">
            <a:avLst/>
          </a:prstGeom>
        </p:spPr>
        <p:txBody>
          <a:bodyPr anchor="t" rtlCol="false" tIns="0" lIns="0" bIns="0" rIns="0">
            <a:spAutoFit/>
          </a:bodyPr>
          <a:lstStyle/>
          <a:p>
            <a:pPr algn="ctr">
              <a:lnSpc>
                <a:spcPts val="4480"/>
              </a:lnSpc>
            </a:pPr>
            <a:r>
              <a:rPr lang="en-US" sz="3200">
                <a:solidFill>
                  <a:srgbClr val="000000"/>
                </a:solidFill>
                <a:latin typeface="Sondos"/>
                <a:ea typeface="Sondos"/>
                <a:cs typeface="Sondos"/>
                <a:sym typeface="Sondos"/>
              </a:rPr>
              <a:t>Over t</a:t>
            </a:r>
            <a:r>
              <a:rPr lang="en-US" sz="3200">
                <a:solidFill>
                  <a:srgbClr val="000000"/>
                </a:solidFill>
                <a:latin typeface="Sondos"/>
                <a:ea typeface="Sondos"/>
                <a:cs typeface="Sondos"/>
                <a:sym typeface="Sondos"/>
              </a:rPr>
              <a:t>ime, these criticisms became more apparent and led Wales to slowly move away from this and create its own reforms in education. In 1999, Wales gained control over their education policies and gained the opportunity to reject principles of the Education Reform Act 1988 (Gillard, 2011). They began to reform education into their image by removing the league tables and relieving stress from the teachers to create a "perfect" school (Ball, 2017). This also started the development of a curriculum which focused on Welsh topics, its history and culture (Jones, 2002). It also introduced more Welsh-medium classes for pupils to enhance their understanding of culture (Jones, 2002). Wales also rejected the idea of academisation as they wanted to keep schools community-focused rather than trying to turn it into a marketplace (Power, 2008). This meant they could focus more on the Welsh curriculum and prioritise their culture (Jones, 2002).</a:t>
            </a:r>
          </a:p>
          <a:p>
            <a:pPr algn="ctr">
              <a:lnSpc>
                <a:spcPts val="4480"/>
              </a:lnSpc>
            </a:pPr>
          </a:p>
        </p:txBody>
      </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bg>
      <p:bgPr>
        <a:solidFill>
          <a:srgbClr val="FFF7EF"/>
        </a:solidFill>
      </p:bgPr>
    </p:bg>
    <p:spTree>
      <p:nvGrpSpPr>
        <p:cNvPr id="1" name=""/>
        <p:cNvGrpSpPr/>
        <p:nvPr/>
      </p:nvGrpSpPr>
      <p:grpSpPr>
        <a:xfrm>
          <a:off x="0" y="0"/>
          <a:ext cx="0" cy="0"/>
          <a:chOff x="0" y="0"/>
          <a:chExt cx="0" cy="0"/>
        </a:xfrm>
      </p:grpSpPr>
      <p:sp>
        <p:nvSpPr>
          <p:cNvPr name="Freeform 2" id="2"/>
          <p:cNvSpPr/>
          <p:nvPr/>
        </p:nvSpPr>
        <p:spPr>
          <a:xfrm flipH="false" flipV="false" rot="0">
            <a:off x="-297141" y="6804908"/>
            <a:ext cx="7557197" cy="4900728"/>
          </a:xfrm>
          <a:custGeom>
            <a:avLst/>
            <a:gdLst/>
            <a:ahLst/>
            <a:cxnLst/>
            <a:rect r="r" b="b" t="t" l="l"/>
            <a:pathLst>
              <a:path h="4900728" w="7557197">
                <a:moveTo>
                  <a:pt x="0" y="0"/>
                </a:moveTo>
                <a:lnTo>
                  <a:pt x="7557197" y="0"/>
                </a:lnTo>
                <a:lnTo>
                  <a:pt x="7557197" y="4900728"/>
                </a:lnTo>
                <a:lnTo>
                  <a:pt x="0" y="49007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42627" y="8705735"/>
            <a:ext cx="4128161" cy="4900728"/>
          </a:xfrm>
          <a:custGeom>
            <a:avLst/>
            <a:gdLst/>
            <a:ahLst/>
            <a:cxnLst/>
            <a:rect r="r" b="b" t="t" l="l"/>
            <a:pathLst>
              <a:path h="4900728" w="4128161">
                <a:moveTo>
                  <a:pt x="0" y="0"/>
                </a:moveTo>
                <a:lnTo>
                  <a:pt x="4128160" y="0"/>
                </a:lnTo>
                <a:lnTo>
                  <a:pt x="4128160" y="4900727"/>
                </a:lnTo>
                <a:lnTo>
                  <a:pt x="0" y="49007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009927" y="585264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true" rot="0">
            <a:off x="11925170" y="-1128554"/>
            <a:ext cx="6826829" cy="4948079"/>
          </a:xfrm>
          <a:custGeom>
            <a:avLst/>
            <a:gdLst/>
            <a:ahLst/>
            <a:cxnLst/>
            <a:rect r="r" b="b" t="t" l="l"/>
            <a:pathLst>
              <a:path h="4948079" w="6826829">
                <a:moveTo>
                  <a:pt x="6826828" y="4948079"/>
                </a:moveTo>
                <a:lnTo>
                  <a:pt x="0" y="4948079"/>
                </a:lnTo>
                <a:lnTo>
                  <a:pt x="0" y="0"/>
                </a:lnTo>
                <a:lnTo>
                  <a:pt x="6826828" y="0"/>
                </a:lnTo>
                <a:lnTo>
                  <a:pt x="6826828" y="4948079"/>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5758991" y="6483738"/>
            <a:ext cx="3381617" cy="4114800"/>
          </a:xfrm>
          <a:custGeom>
            <a:avLst/>
            <a:gdLst/>
            <a:ahLst/>
            <a:cxnLst/>
            <a:rect r="r" b="b" t="t" l="l"/>
            <a:pathLst>
              <a:path h="4114800" w="3381617">
                <a:moveTo>
                  <a:pt x="3381618" y="0"/>
                </a:moveTo>
                <a:lnTo>
                  <a:pt x="0" y="0"/>
                </a:lnTo>
                <a:lnTo>
                  <a:pt x="0" y="4114800"/>
                </a:lnTo>
                <a:lnTo>
                  <a:pt x="3381618" y="4114800"/>
                </a:lnTo>
                <a:lnTo>
                  <a:pt x="3381618"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283391" y="-722070"/>
            <a:ext cx="2559374" cy="2798520"/>
          </a:xfrm>
          <a:custGeom>
            <a:avLst/>
            <a:gdLst/>
            <a:ahLst/>
            <a:cxnLst/>
            <a:rect r="r" b="b" t="t" l="l"/>
            <a:pathLst>
              <a:path h="2798520" w="2559374">
                <a:moveTo>
                  <a:pt x="2559374" y="2798520"/>
                </a:moveTo>
                <a:lnTo>
                  <a:pt x="0" y="2798520"/>
                </a:lnTo>
                <a:lnTo>
                  <a:pt x="0" y="0"/>
                </a:lnTo>
                <a:lnTo>
                  <a:pt x="2559374" y="0"/>
                </a:lnTo>
                <a:lnTo>
                  <a:pt x="2559374" y="279852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8" id="8"/>
          <p:cNvSpPr/>
          <p:nvPr/>
        </p:nvSpPr>
        <p:spPr>
          <a:xfrm flipH="false" flipV="false" rot="0">
            <a:off x="17259300" y="171879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3481458" y="9643650"/>
            <a:ext cx="3789807" cy="2629312"/>
          </a:xfrm>
          <a:custGeom>
            <a:avLst/>
            <a:gdLst/>
            <a:ahLst/>
            <a:cxnLst/>
            <a:rect r="r" b="b" t="t" l="l"/>
            <a:pathLst>
              <a:path h="2629312" w="3789807">
                <a:moveTo>
                  <a:pt x="0" y="0"/>
                </a:moveTo>
                <a:lnTo>
                  <a:pt x="3789806" y="0"/>
                </a:lnTo>
                <a:lnTo>
                  <a:pt x="3789806" y="2629313"/>
                </a:lnTo>
                <a:lnTo>
                  <a:pt x="0" y="26293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true" flipV="true" rot="0">
            <a:off x="13988932" y="-1237346"/>
            <a:ext cx="5151676" cy="2474693"/>
          </a:xfrm>
          <a:custGeom>
            <a:avLst/>
            <a:gdLst/>
            <a:ahLst/>
            <a:cxnLst/>
            <a:rect r="r" b="b" t="t" l="l"/>
            <a:pathLst>
              <a:path h="2474693" w="5151676">
                <a:moveTo>
                  <a:pt x="5151677" y="2474692"/>
                </a:moveTo>
                <a:lnTo>
                  <a:pt x="0" y="2474692"/>
                </a:lnTo>
                <a:lnTo>
                  <a:pt x="0" y="0"/>
                </a:lnTo>
                <a:lnTo>
                  <a:pt x="5151677" y="0"/>
                </a:lnTo>
                <a:lnTo>
                  <a:pt x="5151677" y="2474692"/>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409643" y="954136"/>
            <a:ext cx="9468714" cy="775970"/>
          </a:xfrm>
          <a:prstGeom prst="rect">
            <a:avLst/>
          </a:prstGeom>
        </p:spPr>
        <p:txBody>
          <a:bodyPr anchor="t" rtlCol="false" tIns="0" lIns="0" bIns="0" rIns="0">
            <a:spAutoFit/>
          </a:bodyPr>
          <a:lstStyle/>
          <a:p>
            <a:pPr algn="ctr">
              <a:lnSpc>
                <a:spcPts val="5590"/>
              </a:lnSpc>
            </a:pPr>
            <a:r>
              <a:rPr lang="en-US" b="true" sz="6500">
                <a:solidFill>
                  <a:srgbClr val="000000"/>
                </a:solidFill>
                <a:latin typeface="Manison SemiCondensed Bold"/>
                <a:ea typeface="Manison SemiCondensed Bold"/>
                <a:cs typeface="Manison SemiCondensed Bold"/>
                <a:sym typeface="Manison SemiCondensed Bold"/>
              </a:rPr>
              <a:t>Conclusion</a:t>
            </a:r>
          </a:p>
        </p:txBody>
      </p:sp>
      <p:sp>
        <p:nvSpPr>
          <p:cNvPr name="TextBox 12" id="12"/>
          <p:cNvSpPr txBox="true"/>
          <p:nvPr/>
        </p:nvSpPr>
        <p:spPr>
          <a:xfrm rot="0">
            <a:off x="3473458" y="2009775"/>
            <a:ext cx="11865127" cy="5605145"/>
          </a:xfrm>
          <a:prstGeom prst="rect">
            <a:avLst/>
          </a:prstGeom>
        </p:spPr>
        <p:txBody>
          <a:bodyPr anchor="t" rtlCol="false" tIns="0" lIns="0" bIns="0" rIns="0">
            <a:spAutoFit/>
          </a:bodyPr>
          <a:lstStyle/>
          <a:p>
            <a:pPr algn="ctr">
              <a:lnSpc>
                <a:spcPts val="4480"/>
              </a:lnSpc>
            </a:pPr>
            <a:r>
              <a:rPr lang="en-US" sz="3200">
                <a:solidFill>
                  <a:srgbClr val="000000"/>
                </a:solidFill>
                <a:latin typeface="Sondos"/>
                <a:ea typeface="Sondos"/>
                <a:cs typeface="Sondos"/>
                <a:sym typeface="Sondos"/>
              </a:rPr>
              <a:t>Overall, t</a:t>
            </a:r>
            <a:r>
              <a:rPr lang="en-US" sz="3200">
                <a:solidFill>
                  <a:srgbClr val="000000"/>
                </a:solidFill>
                <a:latin typeface="Sondos"/>
                <a:ea typeface="Sondos"/>
                <a:cs typeface="Sondos"/>
                <a:sym typeface="Sondos"/>
              </a:rPr>
              <a:t>he Education Reform Act 1988 was introduced to raise the standards of education and accountability overall (Gillard, 2011). It also added major structural changes to the National Curriculum (Simon, 1999). However, it was contested in Wales as it seemed to be focusing on an English curriculum rather than on Welsh culture and its history (Jones, 2002). There was also increased testing and competition, which created a lot of competition between schools across Wales and therefore led to the Act being removed from Wales and reformed (Power, 2008).</a:t>
            </a:r>
          </a:p>
          <a:p>
            <a:pPr algn="ctr">
              <a:lnSpc>
                <a:spcPts val="4480"/>
              </a:lnSpc>
            </a:pPr>
          </a:p>
          <a:p>
            <a:pPr algn="ctr">
              <a:lnSpc>
                <a:spcPts val="4480"/>
              </a:lnSpc>
            </a:pPr>
          </a:p>
        </p:txBody>
      </p:sp>
    </p:spTree>
  </p:cSld>
  <p:clrMapOvr>
    <a:masterClrMapping/>
  </p:clrMapOvr>
</p:sld>
</file>

<file path=ppt/slides/slide25.xml><?xml version="1.0" encoding="utf-8"?>
<p:sld xmlns:p="http://schemas.openxmlformats.org/presentationml/2006/main" xmlns:a="http://schemas.openxmlformats.org/drawingml/2006/main" xmlns:r="http://schemas.openxmlformats.org/officeDocument/2006/relationships">
  <p:cSld>
    <p:bg>
      <p:bgPr>
        <a:solidFill>
          <a:srgbClr val="FFF7EF"/>
        </a:solidFill>
      </p:bgPr>
    </p:bg>
    <p:spTree>
      <p:nvGrpSpPr>
        <p:cNvPr id="1" name=""/>
        <p:cNvGrpSpPr/>
        <p:nvPr/>
      </p:nvGrpSpPr>
      <p:grpSpPr>
        <a:xfrm>
          <a:off x="0" y="0"/>
          <a:ext cx="0" cy="0"/>
          <a:chOff x="0" y="0"/>
          <a:chExt cx="0" cy="0"/>
        </a:xfrm>
      </p:grpSpPr>
      <p:sp>
        <p:nvSpPr>
          <p:cNvPr name="Freeform 2" id="2"/>
          <p:cNvSpPr/>
          <p:nvPr/>
        </p:nvSpPr>
        <p:spPr>
          <a:xfrm flipH="false" flipV="false" rot="0">
            <a:off x="-297141" y="6804908"/>
            <a:ext cx="7557197" cy="4900728"/>
          </a:xfrm>
          <a:custGeom>
            <a:avLst/>
            <a:gdLst/>
            <a:ahLst/>
            <a:cxnLst/>
            <a:rect r="r" b="b" t="t" l="l"/>
            <a:pathLst>
              <a:path h="4900728" w="7557197">
                <a:moveTo>
                  <a:pt x="0" y="0"/>
                </a:moveTo>
                <a:lnTo>
                  <a:pt x="7557197" y="0"/>
                </a:lnTo>
                <a:lnTo>
                  <a:pt x="7557197" y="4900728"/>
                </a:lnTo>
                <a:lnTo>
                  <a:pt x="0" y="49007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2042627" y="8705735"/>
            <a:ext cx="4128161" cy="4900728"/>
          </a:xfrm>
          <a:custGeom>
            <a:avLst/>
            <a:gdLst/>
            <a:ahLst/>
            <a:cxnLst/>
            <a:rect r="r" b="b" t="t" l="l"/>
            <a:pathLst>
              <a:path h="4900728" w="4128161">
                <a:moveTo>
                  <a:pt x="0" y="0"/>
                </a:moveTo>
                <a:lnTo>
                  <a:pt x="4128160" y="0"/>
                </a:lnTo>
                <a:lnTo>
                  <a:pt x="4128160" y="4900727"/>
                </a:lnTo>
                <a:lnTo>
                  <a:pt x="0" y="490072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009927" y="585264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true" flipV="true" rot="0">
            <a:off x="11925170" y="-1128554"/>
            <a:ext cx="6826829" cy="4948079"/>
          </a:xfrm>
          <a:custGeom>
            <a:avLst/>
            <a:gdLst/>
            <a:ahLst/>
            <a:cxnLst/>
            <a:rect r="r" b="b" t="t" l="l"/>
            <a:pathLst>
              <a:path h="4948079" w="6826829">
                <a:moveTo>
                  <a:pt x="6826828" y="4948079"/>
                </a:moveTo>
                <a:lnTo>
                  <a:pt x="0" y="4948079"/>
                </a:lnTo>
                <a:lnTo>
                  <a:pt x="0" y="0"/>
                </a:lnTo>
                <a:lnTo>
                  <a:pt x="6826828" y="0"/>
                </a:lnTo>
                <a:lnTo>
                  <a:pt x="6826828" y="4948079"/>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true" flipV="false" rot="0">
            <a:off x="15758991" y="6483738"/>
            <a:ext cx="3381617" cy="4114800"/>
          </a:xfrm>
          <a:custGeom>
            <a:avLst/>
            <a:gdLst/>
            <a:ahLst/>
            <a:cxnLst/>
            <a:rect r="r" b="b" t="t" l="l"/>
            <a:pathLst>
              <a:path h="4114800" w="3381617">
                <a:moveTo>
                  <a:pt x="3381618" y="0"/>
                </a:moveTo>
                <a:lnTo>
                  <a:pt x="0" y="0"/>
                </a:lnTo>
                <a:lnTo>
                  <a:pt x="0" y="4114800"/>
                </a:lnTo>
                <a:lnTo>
                  <a:pt x="3381618" y="4114800"/>
                </a:lnTo>
                <a:lnTo>
                  <a:pt x="3381618"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7" id="7"/>
          <p:cNvSpPr/>
          <p:nvPr/>
        </p:nvSpPr>
        <p:spPr>
          <a:xfrm flipH="true" flipV="true" rot="0">
            <a:off x="283391" y="-722070"/>
            <a:ext cx="2559374" cy="2798520"/>
          </a:xfrm>
          <a:custGeom>
            <a:avLst/>
            <a:gdLst/>
            <a:ahLst/>
            <a:cxnLst/>
            <a:rect r="r" b="b" t="t" l="l"/>
            <a:pathLst>
              <a:path h="2798520" w="2559374">
                <a:moveTo>
                  <a:pt x="2559374" y="2798520"/>
                </a:moveTo>
                <a:lnTo>
                  <a:pt x="0" y="2798520"/>
                </a:lnTo>
                <a:lnTo>
                  <a:pt x="0" y="0"/>
                </a:lnTo>
                <a:lnTo>
                  <a:pt x="2559374" y="0"/>
                </a:lnTo>
                <a:lnTo>
                  <a:pt x="2559374" y="279852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8" id="8"/>
          <p:cNvSpPr/>
          <p:nvPr/>
        </p:nvSpPr>
        <p:spPr>
          <a:xfrm flipH="false" flipV="false" rot="0">
            <a:off x="17259300" y="1718799"/>
            <a:ext cx="2062761" cy="2450364"/>
          </a:xfrm>
          <a:custGeom>
            <a:avLst/>
            <a:gdLst/>
            <a:ahLst/>
            <a:cxnLst/>
            <a:rect r="r" b="b" t="t" l="l"/>
            <a:pathLst>
              <a:path h="2450364" w="2062761">
                <a:moveTo>
                  <a:pt x="0" y="0"/>
                </a:moveTo>
                <a:lnTo>
                  <a:pt x="2062761" y="0"/>
                </a:lnTo>
                <a:lnTo>
                  <a:pt x="2062761" y="2450364"/>
                </a:lnTo>
                <a:lnTo>
                  <a:pt x="0" y="24503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3481458" y="9643650"/>
            <a:ext cx="3789807" cy="2629312"/>
          </a:xfrm>
          <a:custGeom>
            <a:avLst/>
            <a:gdLst/>
            <a:ahLst/>
            <a:cxnLst/>
            <a:rect r="r" b="b" t="t" l="l"/>
            <a:pathLst>
              <a:path h="2629312" w="3789807">
                <a:moveTo>
                  <a:pt x="0" y="0"/>
                </a:moveTo>
                <a:lnTo>
                  <a:pt x="3789806" y="0"/>
                </a:lnTo>
                <a:lnTo>
                  <a:pt x="3789806" y="2629313"/>
                </a:lnTo>
                <a:lnTo>
                  <a:pt x="0" y="26293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true" flipV="true" rot="0">
            <a:off x="13988932" y="-1237346"/>
            <a:ext cx="5151676" cy="2474693"/>
          </a:xfrm>
          <a:custGeom>
            <a:avLst/>
            <a:gdLst/>
            <a:ahLst/>
            <a:cxnLst/>
            <a:rect r="r" b="b" t="t" l="l"/>
            <a:pathLst>
              <a:path h="2474693" w="5151676">
                <a:moveTo>
                  <a:pt x="5151677" y="2474692"/>
                </a:moveTo>
                <a:lnTo>
                  <a:pt x="0" y="2474692"/>
                </a:lnTo>
                <a:lnTo>
                  <a:pt x="0" y="0"/>
                </a:lnTo>
                <a:lnTo>
                  <a:pt x="5151677" y="0"/>
                </a:lnTo>
                <a:lnTo>
                  <a:pt x="5151677" y="2474692"/>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TextBox 11" id="11"/>
          <p:cNvSpPr txBox="true"/>
          <p:nvPr/>
        </p:nvSpPr>
        <p:spPr>
          <a:xfrm rot="0">
            <a:off x="4091295" y="3595500"/>
            <a:ext cx="10105409" cy="3616042"/>
          </a:xfrm>
          <a:prstGeom prst="rect">
            <a:avLst/>
          </a:prstGeom>
        </p:spPr>
        <p:txBody>
          <a:bodyPr anchor="t" rtlCol="false" tIns="0" lIns="0" bIns="0" rIns="0">
            <a:spAutoFit/>
          </a:bodyPr>
          <a:lstStyle/>
          <a:p>
            <a:pPr algn="ctr">
              <a:lnSpc>
                <a:spcPts val="13589"/>
              </a:lnSpc>
            </a:pPr>
            <a:r>
              <a:rPr lang="en-US" b="true" sz="15802">
                <a:solidFill>
                  <a:srgbClr val="000000"/>
                </a:solidFill>
                <a:latin typeface="Manison SemiCondensed Bold"/>
                <a:ea typeface="Manison SemiCondensed Bold"/>
                <a:cs typeface="Manison SemiCondensed Bold"/>
                <a:sym typeface="Manison SemiCondensed Bold"/>
              </a:rPr>
              <a:t>THANK</a:t>
            </a:r>
          </a:p>
          <a:p>
            <a:pPr algn="ctr">
              <a:lnSpc>
                <a:spcPts val="13589"/>
              </a:lnSpc>
            </a:pPr>
            <a:r>
              <a:rPr lang="en-US" b="true" sz="15802">
                <a:solidFill>
                  <a:srgbClr val="000000"/>
                </a:solidFill>
                <a:latin typeface="Manison SemiCondensed Bold"/>
                <a:ea typeface="Manison SemiCondensed Bold"/>
                <a:cs typeface="Manison SemiCondensed Bold"/>
                <a:sym typeface="Manison SemiCondensed Bold"/>
              </a:rPr>
              <a:t>You</a:t>
            </a:r>
          </a:p>
        </p:txBody>
      </p:sp>
    </p:spTree>
  </p:cSld>
  <p:clrMapOvr>
    <a:masterClrMapping/>
  </p:clrMapOvr>
</p:sld>
</file>

<file path=ppt/slides/slide26.xml><?xml version="1.0" encoding="utf-8"?>
<p:sld xmlns:p="http://schemas.openxmlformats.org/presentationml/2006/main" xmlns:a="http://schemas.openxmlformats.org/drawingml/2006/main">
  <p:cSld>
    <p:bg>
      <p:bgPr>
        <a:solidFill>
          <a:srgbClr val="FFF7EF"/>
        </a:solidFill>
      </p:bgPr>
    </p:bg>
    <p:spTree>
      <p:nvGrpSpPr>
        <p:cNvPr id="1" name=""/>
        <p:cNvGrpSpPr/>
        <p:nvPr/>
      </p:nvGrpSpPr>
      <p:grpSpPr>
        <a:xfrm>
          <a:off x="0" y="0"/>
          <a:ext cx="0" cy="0"/>
          <a:chOff x="0" y="0"/>
          <a:chExt cx="0" cy="0"/>
        </a:xfrm>
      </p:grpSpPr>
      <p:sp>
        <p:nvSpPr>
          <p:cNvPr name="TextBox 2" id="2"/>
          <p:cNvSpPr txBox="true"/>
          <p:nvPr/>
        </p:nvSpPr>
        <p:spPr>
          <a:xfrm rot="0">
            <a:off x="4409643" y="461530"/>
            <a:ext cx="9468714" cy="775970"/>
          </a:xfrm>
          <a:prstGeom prst="rect">
            <a:avLst/>
          </a:prstGeom>
        </p:spPr>
        <p:txBody>
          <a:bodyPr anchor="t" rtlCol="false" tIns="0" lIns="0" bIns="0" rIns="0">
            <a:spAutoFit/>
          </a:bodyPr>
          <a:lstStyle/>
          <a:p>
            <a:pPr algn="ctr">
              <a:lnSpc>
                <a:spcPts val="5590"/>
              </a:lnSpc>
            </a:pPr>
            <a:r>
              <a:rPr lang="en-US" sz="6500" b="true">
                <a:solidFill>
                  <a:srgbClr val="000000"/>
                </a:solidFill>
                <a:latin typeface="Manison SemiCondensed Bold"/>
                <a:ea typeface="Manison SemiCondensed Bold"/>
                <a:cs typeface="Manison SemiCondensed Bold"/>
                <a:sym typeface="Manison SemiCondensed Bold"/>
              </a:rPr>
              <a:t>References</a:t>
            </a:r>
          </a:p>
        </p:txBody>
      </p:sp>
      <p:sp>
        <p:nvSpPr>
          <p:cNvPr name="TextBox 3" id="3"/>
          <p:cNvSpPr txBox="true"/>
          <p:nvPr/>
        </p:nvSpPr>
        <p:spPr>
          <a:xfrm rot="0">
            <a:off x="0" y="1587240"/>
            <a:ext cx="18288000" cy="6581140"/>
          </a:xfrm>
          <a:prstGeom prst="rect">
            <a:avLst/>
          </a:prstGeom>
        </p:spPr>
        <p:txBody>
          <a:bodyPr anchor="t" rtlCol="false" tIns="0" lIns="0" bIns="0" rIns="0">
            <a:spAutoFit/>
          </a:bodyPr>
          <a:lstStyle/>
          <a:p>
            <a:pPr algn="ctr">
              <a:lnSpc>
                <a:spcPts val="4759"/>
              </a:lnSpc>
            </a:pPr>
            <a:r>
              <a:rPr lang="en-US" sz="3399">
                <a:solidFill>
                  <a:srgbClr val="000000"/>
                </a:solidFill>
                <a:latin typeface="Canva Sans"/>
                <a:ea typeface="Canva Sans"/>
                <a:cs typeface="Canva Sans"/>
                <a:sym typeface="Canva Sans"/>
              </a:rPr>
              <a:t>Ball, S.J. (2017) The Education Debate. 3rd edn. Bristol: Policy Press.</a:t>
            </a:r>
          </a:p>
          <a:p>
            <a:pPr algn="ctr">
              <a:lnSpc>
                <a:spcPts val="4759"/>
              </a:lnSpc>
            </a:pPr>
            <a:r>
              <a:rPr lang="en-US" sz="3399">
                <a:solidFill>
                  <a:srgbClr val="000000"/>
                </a:solidFill>
                <a:latin typeface="Canva Sans"/>
                <a:ea typeface="Canva Sans"/>
                <a:cs typeface="Canva Sans"/>
                <a:sym typeface="Canva Sans"/>
              </a:rPr>
              <a:t>BBC Bitesize (n.d.) Education </a:t>
            </a:r>
            <a:r>
              <a:rPr lang="en-US" sz="3399">
                <a:solidFill>
                  <a:srgbClr val="000000"/>
                </a:solidFill>
                <a:latin typeface="Canva Sans"/>
                <a:ea typeface="Canva Sans"/>
                <a:cs typeface="Canva Sans"/>
                <a:sym typeface="Canva Sans"/>
              </a:rPr>
              <a:t>Act 1944.</a:t>
            </a:r>
          </a:p>
          <a:p>
            <a:pPr algn="ctr">
              <a:lnSpc>
                <a:spcPts val="4759"/>
              </a:lnSpc>
            </a:pPr>
            <a:r>
              <a:rPr lang="en-US" sz="3399">
                <a:solidFill>
                  <a:srgbClr val="000000"/>
                </a:solidFill>
                <a:latin typeface="Canva Sans"/>
                <a:ea typeface="Canva Sans"/>
                <a:cs typeface="Canva Sans"/>
                <a:sym typeface="Canva Sans"/>
              </a:rPr>
              <a:t>BBC Bitesize (n.d.) Education Reform Act 1988.</a:t>
            </a:r>
          </a:p>
          <a:p>
            <a:pPr algn="ctr">
              <a:lnSpc>
                <a:spcPts val="4759"/>
              </a:lnSpc>
            </a:pPr>
            <a:r>
              <a:rPr lang="en-US" sz="3399">
                <a:solidFill>
                  <a:srgbClr val="000000"/>
                </a:solidFill>
                <a:latin typeface="Canva Sans"/>
                <a:ea typeface="Canva Sans"/>
                <a:cs typeface="Canva Sans"/>
                <a:sym typeface="Canva Sans"/>
              </a:rPr>
              <a:t>Davies, J. (2007) A History of Wales. London: Penguin.</a:t>
            </a:r>
          </a:p>
          <a:p>
            <a:pPr algn="ctr">
              <a:lnSpc>
                <a:spcPts val="4759"/>
              </a:lnSpc>
            </a:pPr>
            <a:r>
              <a:rPr lang="en-US" sz="3399">
                <a:solidFill>
                  <a:srgbClr val="000000"/>
                </a:solidFill>
                <a:latin typeface="Canva Sans"/>
                <a:ea typeface="Canva Sans"/>
                <a:cs typeface="Canva Sans"/>
                <a:sym typeface="Canva Sans"/>
              </a:rPr>
              <a:t>Gillard, D. (2011) Education in England: a brief history.</a:t>
            </a:r>
          </a:p>
          <a:p>
            <a:pPr algn="ctr">
              <a:lnSpc>
                <a:spcPts val="4759"/>
              </a:lnSpc>
            </a:pPr>
            <a:r>
              <a:rPr lang="en-US" sz="3399">
                <a:solidFill>
                  <a:srgbClr val="000000"/>
                </a:solidFill>
                <a:latin typeface="Canva Sans"/>
                <a:ea typeface="Canva Sans"/>
                <a:cs typeface="Canva Sans"/>
                <a:sym typeface="Canva Sans"/>
              </a:rPr>
              <a:t>Jones, R. (2002) The Education of Wales. Cardiff: University of Wales Press.</a:t>
            </a:r>
          </a:p>
          <a:p>
            <a:pPr algn="ctr">
              <a:lnSpc>
                <a:spcPts val="4759"/>
              </a:lnSpc>
            </a:pPr>
            <a:r>
              <a:rPr lang="en-US" sz="3399">
                <a:solidFill>
                  <a:srgbClr val="000000"/>
                </a:solidFill>
                <a:latin typeface="Canva Sans"/>
                <a:ea typeface="Canva Sans"/>
                <a:cs typeface="Canva Sans"/>
                <a:sym typeface="Canva Sans"/>
              </a:rPr>
              <a:t>Power, S. (2008) Education and Social Inequality in Wales. Cardiff: University of Wales Press.</a:t>
            </a:r>
          </a:p>
          <a:p>
            <a:pPr algn="ctr">
              <a:lnSpc>
                <a:spcPts val="4759"/>
              </a:lnSpc>
            </a:pPr>
            <a:r>
              <a:rPr lang="en-US" sz="3399">
                <a:solidFill>
                  <a:srgbClr val="000000"/>
                </a:solidFill>
                <a:latin typeface="Canva Sans"/>
                <a:ea typeface="Canva Sans"/>
                <a:cs typeface="Canva Sans"/>
                <a:sym typeface="Canva Sans"/>
              </a:rPr>
              <a:t>Simon, B. (1999) Education and the Social Order, 1940–1990. London: Lawrence &amp; Wishart.</a:t>
            </a:r>
          </a:p>
          <a:p>
            <a:pPr algn="ctr">
              <a:lnSpc>
                <a:spcPts val="4759"/>
              </a:lnSpc>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DAG-ZXlc3CA</dc:identifier>
  <dcterms:modified xsi:type="dcterms:W3CDTF">2011-08-01T06:04:30Z</dcterms:modified>
  <cp:revision>1</cp:revision>
  <dc:title>The Butler Act (1944) &amp; The Education Reform Act (1988)</dc:title>
</cp:coreProperties>
</file>