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71" r:id="rId5"/>
    <p:sldId id="291" r:id="rId6"/>
    <p:sldId id="298" r:id="rId7"/>
    <p:sldId id="286" r:id="rId8"/>
    <p:sldId id="290" r:id="rId9"/>
    <p:sldId id="292" r:id="rId10"/>
    <p:sldId id="293" r:id="rId11"/>
    <p:sldId id="297" r:id="rId12"/>
    <p:sldId id="294" r:id="rId13"/>
    <p:sldId id="295" r:id="rId14"/>
    <p:sldId id="296" r:id="rId15"/>
    <p:sldId id="299" r:id="rId16"/>
    <p:sldId id="300" r:id="rId17"/>
    <p:sldId id="309" r:id="rId18"/>
    <p:sldId id="307" r:id="rId19"/>
    <p:sldId id="308" r:id="rId20"/>
    <p:sldId id="310" r:id="rId21"/>
    <p:sldId id="315" r:id="rId22"/>
    <p:sldId id="311" r:id="rId23"/>
    <p:sldId id="314" r:id="rId24"/>
    <p:sldId id="312" r:id="rId25"/>
    <p:sldId id="313"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653" autoAdjust="0"/>
  </p:normalViewPr>
  <p:slideViewPr>
    <p:cSldViewPr>
      <p:cViewPr varScale="1">
        <p:scale>
          <a:sx n="73" d="100"/>
          <a:sy n="73" d="100"/>
        </p:scale>
        <p:origin x="1738" y="9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1AADCA-47A4-4BAD-9647-06D6F41960E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73C8F6A-4BE2-45E8-B360-02D20F8FE81F}">
      <dgm:prSet phldrT="[Text]"/>
      <dgm:spPr/>
      <dgm:t>
        <a:bodyPr/>
        <a:lstStyle/>
        <a:p>
          <a:r>
            <a:rPr lang="en-GB" dirty="0"/>
            <a:t>Focus on a 'live' HR issue</a:t>
          </a:r>
        </a:p>
      </dgm:t>
    </dgm:pt>
    <dgm:pt modelId="{E8941D79-73B0-409E-9B97-82727759A0CF}" type="parTrans" cxnId="{2DE5B64A-C0E7-438C-8D9C-42D62B2AB256}">
      <dgm:prSet/>
      <dgm:spPr/>
      <dgm:t>
        <a:bodyPr/>
        <a:lstStyle/>
        <a:p>
          <a:endParaRPr lang="en-GB"/>
        </a:p>
      </dgm:t>
    </dgm:pt>
    <dgm:pt modelId="{6502F26B-58F4-48BA-B6DC-3DA8B48C1C72}" type="sibTrans" cxnId="{2DE5B64A-C0E7-438C-8D9C-42D62B2AB256}">
      <dgm:prSet/>
      <dgm:spPr/>
      <dgm:t>
        <a:bodyPr/>
        <a:lstStyle/>
        <a:p>
          <a:endParaRPr lang="en-GB"/>
        </a:p>
      </dgm:t>
    </dgm:pt>
    <dgm:pt modelId="{98DDFFB2-A4AE-4158-A3AF-CC9F302048AB}">
      <dgm:prSet phldrT="[Text]"/>
      <dgm:spPr/>
      <dgm:t>
        <a:bodyPr/>
        <a:lstStyle/>
        <a:p>
          <a:r>
            <a:rPr lang="en-GB" dirty="0"/>
            <a:t>Assessment of existing knowledge about the issue</a:t>
          </a:r>
        </a:p>
      </dgm:t>
    </dgm:pt>
    <dgm:pt modelId="{7CA9666F-4290-4FE1-8576-3BFBDC22426B}" type="parTrans" cxnId="{14A6E537-79E1-4648-B102-1A895425C985}">
      <dgm:prSet/>
      <dgm:spPr/>
      <dgm:t>
        <a:bodyPr/>
        <a:lstStyle/>
        <a:p>
          <a:endParaRPr lang="en-GB"/>
        </a:p>
      </dgm:t>
    </dgm:pt>
    <dgm:pt modelId="{71A5E428-4616-4E33-861D-EE8DE007ABB4}" type="sibTrans" cxnId="{14A6E537-79E1-4648-B102-1A895425C985}">
      <dgm:prSet/>
      <dgm:spPr/>
      <dgm:t>
        <a:bodyPr/>
        <a:lstStyle/>
        <a:p>
          <a:endParaRPr lang="en-GB"/>
        </a:p>
      </dgm:t>
    </dgm:pt>
    <dgm:pt modelId="{C16FE99F-0C87-48F2-8C77-0FE442B6DAA8}">
      <dgm:prSet phldrT="[Text]" custT="1"/>
      <dgm:spPr/>
      <dgm:t>
        <a:bodyPr/>
        <a:lstStyle/>
        <a:p>
          <a:r>
            <a:rPr lang="en-GB" sz="1600" dirty="0"/>
            <a:t>Journal articles</a:t>
          </a:r>
        </a:p>
      </dgm:t>
    </dgm:pt>
    <dgm:pt modelId="{42A77C09-E363-4475-9EF4-2D4A309B51CF}" type="parTrans" cxnId="{C9791AC3-B991-48DC-B7EC-3482D23067CF}">
      <dgm:prSet/>
      <dgm:spPr/>
      <dgm:t>
        <a:bodyPr/>
        <a:lstStyle/>
        <a:p>
          <a:endParaRPr lang="en-GB"/>
        </a:p>
      </dgm:t>
    </dgm:pt>
    <dgm:pt modelId="{1EC7719D-4300-45A2-8AA9-98E365717C43}" type="sibTrans" cxnId="{C9791AC3-B991-48DC-B7EC-3482D23067CF}">
      <dgm:prSet/>
      <dgm:spPr/>
      <dgm:t>
        <a:bodyPr/>
        <a:lstStyle/>
        <a:p>
          <a:endParaRPr lang="en-GB"/>
        </a:p>
      </dgm:t>
    </dgm:pt>
    <dgm:pt modelId="{EE474425-87AE-4F70-9D7B-5797DD2881BB}">
      <dgm:prSet phldrT="[Text]" custT="1"/>
      <dgm:spPr/>
      <dgm:t>
        <a:bodyPr/>
        <a:lstStyle/>
        <a:p>
          <a:r>
            <a:rPr lang="en-GB" sz="1600" dirty="0"/>
            <a:t>Research reports</a:t>
          </a:r>
        </a:p>
      </dgm:t>
    </dgm:pt>
    <dgm:pt modelId="{1568320B-8F26-48DA-9E21-2D88F9254837}" type="parTrans" cxnId="{26749FF9-7397-435B-9823-646EA613BF9B}">
      <dgm:prSet/>
      <dgm:spPr/>
      <dgm:t>
        <a:bodyPr/>
        <a:lstStyle/>
        <a:p>
          <a:endParaRPr lang="en-GB"/>
        </a:p>
      </dgm:t>
    </dgm:pt>
    <dgm:pt modelId="{DACE780B-84BF-4174-862A-28A8ABE40BE1}" type="sibTrans" cxnId="{26749FF9-7397-435B-9823-646EA613BF9B}">
      <dgm:prSet/>
      <dgm:spPr/>
      <dgm:t>
        <a:bodyPr/>
        <a:lstStyle/>
        <a:p>
          <a:endParaRPr lang="en-GB"/>
        </a:p>
      </dgm:t>
    </dgm:pt>
    <dgm:pt modelId="{D71A72A5-6518-4EBD-925D-E03D1D8AF824}">
      <dgm:prSet phldrT="[Text]" custT="1"/>
      <dgm:spPr/>
      <dgm:t>
        <a:bodyPr/>
        <a:lstStyle/>
        <a:p>
          <a:r>
            <a:rPr lang="en-GB" sz="1600" dirty="0"/>
            <a:t>Contemporary practice</a:t>
          </a:r>
        </a:p>
      </dgm:t>
    </dgm:pt>
    <dgm:pt modelId="{6679DA09-79EB-455A-87B6-247EF2654EB8}" type="parTrans" cxnId="{A34CF3FE-D708-4A6F-B735-6AE87E78D641}">
      <dgm:prSet/>
      <dgm:spPr/>
      <dgm:t>
        <a:bodyPr/>
        <a:lstStyle/>
        <a:p>
          <a:endParaRPr lang="en-GB"/>
        </a:p>
      </dgm:t>
    </dgm:pt>
    <dgm:pt modelId="{A9FFF376-4FE4-400F-9E00-E011E4D00EEC}" type="sibTrans" cxnId="{A34CF3FE-D708-4A6F-B735-6AE87E78D641}">
      <dgm:prSet/>
      <dgm:spPr/>
      <dgm:t>
        <a:bodyPr/>
        <a:lstStyle/>
        <a:p>
          <a:endParaRPr lang="en-GB"/>
        </a:p>
      </dgm:t>
    </dgm:pt>
    <dgm:pt modelId="{F9BEC969-AD1F-4606-B2A4-755C435696EF}">
      <dgm:prSet phldrT="[Text]"/>
      <dgm:spPr/>
      <dgm:t>
        <a:bodyPr/>
        <a:lstStyle/>
        <a:p>
          <a:r>
            <a:rPr lang="en-GB" dirty="0"/>
            <a:t>Collect and analyse data</a:t>
          </a:r>
        </a:p>
      </dgm:t>
    </dgm:pt>
    <dgm:pt modelId="{C6D41F53-2F9B-4ADC-B36F-026D987C6606}" type="parTrans" cxnId="{CB9FA73F-9F00-45B3-83DB-D70F3B8B08E7}">
      <dgm:prSet/>
      <dgm:spPr/>
      <dgm:t>
        <a:bodyPr/>
        <a:lstStyle/>
        <a:p>
          <a:endParaRPr lang="en-GB"/>
        </a:p>
      </dgm:t>
    </dgm:pt>
    <dgm:pt modelId="{33D21AAD-F61A-49C6-B708-188F355276C8}" type="sibTrans" cxnId="{CB9FA73F-9F00-45B3-83DB-D70F3B8B08E7}">
      <dgm:prSet/>
      <dgm:spPr/>
      <dgm:t>
        <a:bodyPr/>
        <a:lstStyle/>
        <a:p>
          <a:endParaRPr lang="en-GB"/>
        </a:p>
      </dgm:t>
    </dgm:pt>
    <dgm:pt modelId="{256C58AF-4CAF-472C-A2CC-15FF43A2E43E}">
      <dgm:prSet phldrT="[Text]" custT="1"/>
      <dgm:spPr/>
      <dgm:t>
        <a:bodyPr/>
        <a:lstStyle/>
        <a:p>
          <a:r>
            <a:rPr lang="en-GB" sz="1600" dirty="0"/>
            <a:t>Link between literature review and research study</a:t>
          </a:r>
        </a:p>
      </dgm:t>
    </dgm:pt>
    <dgm:pt modelId="{1A1203CA-A68B-4788-9C73-C7CC158854F4}" type="parTrans" cxnId="{EF5DA904-C979-43EE-9160-6E026A15977F}">
      <dgm:prSet/>
      <dgm:spPr/>
      <dgm:t>
        <a:bodyPr/>
        <a:lstStyle/>
        <a:p>
          <a:endParaRPr lang="en-GB"/>
        </a:p>
      </dgm:t>
    </dgm:pt>
    <dgm:pt modelId="{C81EB49B-3714-4D7F-8C94-A3A61127E42E}" type="sibTrans" cxnId="{EF5DA904-C979-43EE-9160-6E026A15977F}">
      <dgm:prSet/>
      <dgm:spPr/>
      <dgm:t>
        <a:bodyPr/>
        <a:lstStyle/>
        <a:p>
          <a:endParaRPr lang="en-GB"/>
        </a:p>
      </dgm:t>
    </dgm:pt>
    <dgm:pt modelId="{C8C6126E-E4EA-4F3D-A945-16661D9F7CF7}">
      <dgm:prSet phldrT="[Text]" custT="1"/>
      <dgm:spPr/>
      <dgm:t>
        <a:bodyPr/>
        <a:lstStyle/>
        <a:p>
          <a:r>
            <a:rPr lang="en-GB" sz="1600" dirty="0"/>
            <a:t>Justification for research methods</a:t>
          </a:r>
        </a:p>
      </dgm:t>
    </dgm:pt>
    <dgm:pt modelId="{22703C62-B9D0-4D21-BE49-597FAB973141}" type="parTrans" cxnId="{22BC31CF-ADBE-4B57-A0C2-35246CF945DD}">
      <dgm:prSet/>
      <dgm:spPr/>
      <dgm:t>
        <a:bodyPr/>
        <a:lstStyle/>
        <a:p>
          <a:endParaRPr lang="en-GB"/>
        </a:p>
      </dgm:t>
    </dgm:pt>
    <dgm:pt modelId="{E3DA8F8C-DC30-4B7B-9446-E2FA10A098D9}" type="sibTrans" cxnId="{22BC31CF-ADBE-4B57-A0C2-35246CF945DD}">
      <dgm:prSet/>
      <dgm:spPr/>
      <dgm:t>
        <a:bodyPr/>
        <a:lstStyle/>
        <a:p>
          <a:endParaRPr lang="en-GB"/>
        </a:p>
      </dgm:t>
    </dgm:pt>
    <dgm:pt modelId="{A390C737-E3E5-4610-AC56-AC5E2C4C0618}">
      <dgm:prSet phldrT="[Text]" custT="1"/>
      <dgm:spPr/>
      <dgm:t>
        <a:bodyPr/>
        <a:lstStyle/>
        <a:p>
          <a:r>
            <a:rPr lang="en-GB" sz="1600" dirty="0"/>
            <a:t>Insightful analysis</a:t>
          </a:r>
        </a:p>
      </dgm:t>
    </dgm:pt>
    <dgm:pt modelId="{BDAA3CF8-21B0-4A00-BE52-1F78386AD897}" type="parTrans" cxnId="{12DA22AB-F30B-4F76-AE97-F7E2C2A0AF0A}">
      <dgm:prSet/>
      <dgm:spPr/>
      <dgm:t>
        <a:bodyPr/>
        <a:lstStyle/>
        <a:p>
          <a:endParaRPr lang="en-GB"/>
        </a:p>
      </dgm:t>
    </dgm:pt>
    <dgm:pt modelId="{ABC3F969-E18A-4245-B7C6-8C722ED779D7}" type="sibTrans" cxnId="{12DA22AB-F30B-4F76-AE97-F7E2C2A0AF0A}">
      <dgm:prSet/>
      <dgm:spPr/>
      <dgm:t>
        <a:bodyPr/>
        <a:lstStyle/>
        <a:p>
          <a:endParaRPr lang="en-GB"/>
        </a:p>
      </dgm:t>
    </dgm:pt>
    <dgm:pt modelId="{1A3F5F42-512F-43CB-BF04-FF67CC41830D}">
      <dgm:prSet phldrT="[Text]" custT="1"/>
      <dgm:spPr/>
      <dgm:t>
        <a:bodyPr/>
        <a:lstStyle/>
        <a:p>
          <a:r>
            <a:rPr lang="en-GB" sz="1600" dirty="0"/>
            <a:t>Leads to recommendations for action</a:t>
          </a:r>
        </a:p>
      </dgm:t>
    </dgm:pt>
    <dgm:pt modelId="{9D8C27B9-8F06-479C-8967-E14765578AEF}" type="sibTrans" cxnId="{7C2EFA1B-E255-4FEA-83C6-C94A3FD0B282}">
      <dgm:prSet/>
      <dgm:spPr/>
      <dgm:t>
        <a:bodyPr/>
        <a:lstStyle/>
        <a:p>
          <a:endParaRPr lang="en-GB"/>
        </a:p>
      </dgm:t>
    </dgm:pt>
    <dgm:pt modelId="{6A1B8B68-311D-46E2-ABA8-5C754A9492C6}" type="parTrans" cxnId="{7C2EFA1B-E255-4FEA-83C6-C94A3FD0B282}">
      <dgm:prSet/>
      <dgm:spPr/>
      <dgm:t>
        <a:bodyPr/>
        <a:lstStyle/>
        <a:p>
          <a:endParaRPr lang="en-GB"/>
        </a:p>
      </dgm:t>
    </dgm:pt>
    <dgm:pt modelId="{D2206B0F-A21C-4D3D-A3A3-D42BA92C7F64}">
      <dgm:prSet phldrT="[Text]" custT="1"/>
      <dgm:spPr/>
      <dgm:t>
        <a:bodyPr/>
        <a:lstStyle/>
        <a:p>
          <a:r>
            <a:rPr lang="en-GB" sz="1600" dirty="0"/>
            <a:t>Relevant to context</a:t>
          </a:r>
        </a:p>
      </dgm:t>
    </dgm:pt>
    <dgm:pt modelId="{17EBAAD8-34DD-4F42-8AC0-B8CBABB47FAD}" type="sibTrans" cxnId="{773317DB-A411-434F-95BD-B37EF270983A}">
      <dgm:prSet/>
      <dgm:spPr/>
      <dgm:t>
        <a:bodyPr/>
        <a:lstStyle/>
        <a:p>
          <a:endParaRPr lang="en-GB"/>
        </a:p>
      </dgm:t>
    </dgm:pt>
    <dgm:pt modelId="{BD062208-774E-42F0-A6B7-565B13127B8B}" type="parTrans" cxnId="{773317DB-A411-434F-95BD-B37EF270983A}">
      <dgm:prSet/>
      <dgm:spPr/>
      <dgm:t>
        <a:bodyPr/>
        <a:lstStyle/>
        <a:p>
          <a:endParaRPr lang="en-GB"/>
        </a:p>
      </dgm:t>
    </dgm:pt>
    <dgm:pt modelId="{1BC286AD-848D-4F75-884C-FB8CDEDDEDED}">
      <dgm:prSet phldrT="[Text]" custT="1"/>
      <dgm:spPr/>
      <dgm:t>
        <a:bodyPr/>
        <a:lstStyle/>
        <a:p>
          <a:r>
            <a:rPr lang="en-GB" sz="1600" dirty="0"/>
            <a:t>Important but manageable topic</a:t>
          </a:r>
        </a:p>
      </dgm:t>
    </dgm:pt>
    <dgm:pt modelId="{A1A511F9-7407-4721-895D-22A77854432B}" type="sibTrans" cxnId="{99808A6F-E7D4-4D4E-8071-076DAC276FE7}">
      <dgm:prSet/>
      <dgm:spPr/>
      <dgm:t>
        <a:bodyPr/>
        <a:lstStyle/>
        <a:p>
          <a:endParaRPr lang="en-GB"/>
        </a:p>
      </dgm:t>
    </dgm:pt>
    <dgm:pt modelId="{26354650-AAE7-45FF-B84D-1700F3AEA5DE}" type="parTrans" cxnId="{99808A6F-E7D4-4D4E-8071-076DAC276FE7}">
      <dgm:prSet/>
      <dgm:spPr/>
      <dgm:t>
        <a:bodyPr/>
        <a:lstStyle/>
        <a:p>
          <a:endParaRPr lang="en-GB"/>
        </a:p>
      </dgm:t>
    </dgm:pt>
    <dgm:pt modelId="{3525AA89-48AE-4831-AA2B-EFF1064A3B57}" type="pres">
      <dgm:prSet presAssocID="{E61AADCA-47A4-4BAD-9647-06D6F41960E4}" presName="Name0" presStyleCnt="0">
        <dgm:presLayoutVars>
          <dgm:dir/>
          <dgm:animLvl val="lvl"/>
          <dgm:resizeHandles/>
        </dgm:presLayoutVars>
      </dgm:prSet>
      <dgm:spPr/>
      <dgm:t>
        <a:bodyPr/>
        <a:lstStyle/>
        <a:p>
          <a:endParaRPr lang="en-GB"/>
        </a:p>
      </dgm:t>
    </dgm:pt>
    <dgm:pt modelId="{E43FE3F5-BA2D-475D-9124-79F763D3D8A2}" type="pres">
      <dgm:prSet presAssocID="{273C8F6A-4BE2-45E8-B360-02D20F8FE81F}" presName="linNode" presStyleCnt="0"/>
      <dgm:spPr/>
    </dgm:pt>
    <dgm:pt modelId="{5EB9723C-FA10-41C6-9577-A479DE6B9200}" type="pres">
      <dgm:prSet presAssocID="{273C8F6A-4BE2-45E8-B360-02D20F8FE81F}" presName="parentShp" presStyleLbl="node1" presStyleIdx="0" presStyleCnt="3">
        <dgm:presLayoutVars>
          <dgm:bulletEnabled val="1"/>
        </dgm:presLayoutVars>
      </dgm:prSet>
      <dgm:spPr/>
      <dgm:t>
        <a:bodyPr/>
        <a:lstStyle/>
        <a:p>
          <a:endParaRPr lang="en-GB"/>
        </a:p>
      </dgm:t>
    </dgm:pt>
    <dgm:pt modelId="{A58CC925-7744-4F22-ABFE-5F2F87799044}" type="pres">
      <dgm:prSet presAssocID="{273C8F6A-4BE2-45E8-B360-02D20F8FE81F}" presName="childShp" presStyleLbl="bgAccFollowNode1" presStyleIdx="0" presStyleCnt="3">
        <dgm:presLayoutVars>
          <dgm:bulletEnabled val="1"/>
        </dgm:presLayoutVars>
      </dgm:prSet>
      <dgm:spPr/>
      <dgm:t>
        <a:bodyPr/>
        <a:lstStyle/>
        <a:p>
          <a:endParaRPr lang="en-GB"/>
        </a:p>
      </dgm:t>
    </dgm:pt>
    <dgm:pt modelId="{2938CA83-AEA4-4149-BFEB-C7CD99FBE7E6}" type="pres">
      <dgm:prSet presAssocID="{6502F26B-58F4-48BA-B6DC-3DA8B48C1C72}" presName="spacing" presStyleCnt="0"/>
      <dgm:spPr/>
    </dgm:pt>
    <dgm:pt modelId="{670825E9-50E8-4AD3-9303-CA74F1F636A4}" type="pres">
      <dgm:prSet presAssocID="{98DDFFB2-A4AE-4158-A3AF-CC9F302048AB}" presName="linNode" presStyleCnt="0"/>
      <dgm:spPr/>
    </dgm:pt>
    <dgm:pt modelId="{BA40ACB2-4F87-40E1-A5C9-776A483667EC}" type="pres">
      <dgm:prSet presAssocID="{98DDFFB2-A4AE-4158-A3AF-CC9F302048AB}" presName="parentShp" presStyleLbl="node1" presStyleIdx="1" presStyleCnt="3">
        <dgm:presLayoutVars>
          <dgm:bulletEnabled val="1"/>
        </dgm:presLayoutVars>
      </dgm:prSet>
      <dgm:spPr/>
      <dgm:t>
        <a:bodyPr/>
        <a:lstStyle/>
        <a:p>
          <a:endParaRPr lang="en-GB"/>
        </a:p>
      </dgm:t>
    </dgm:pt>
    <dgm:pt modelId="{40B2F2D4-1E32-4883-85B9-F6A15D7C3056}" type="pres">
      <dgm:prSet presAssocID="{98DDFFB2-A4AE-4158-A3AF-CC9F302048AB}" presName="childShp" presStyleLbl="bgAccFollowNode1" presStyleIdx="1" presStyleCnt="3">
        <dgm:presLayoutVars>
          <dgm:bulletEnabled val="1"/>
        </dgm:presLayoutVars>
      </dgm:prSet>
      <dgm:spPr/>
      <dgm:t>
        <a:bodyPr/>
        <a:lstStyle/>
        <a:p>
          <a:endParaRPr lang="en-GB"/>
        </a:p>
      </dgm:t>
    </dgm:pt>
    <dgm:pt modelId="{D6B7F7C0-4C4B-45DE-8186-3859434268C3}" type="pres">
      <dgm:prSet presAssocID="{71A5E428-4616-4E33-861D-EE8DE007ABB4}" presName="spacing" presStyleCnt="0"/>
      <dgm:spPr/>
    </dgm:pt>
    <dgm:pt modelId="{99FA8D71-EDF6-4923-9214-ED460A49B4F3}" type="pres">
      <dgm:prSet presAssocID="{F9BEC969-AD1F-4606-B2A4-755C435696EF}" presName="linNode" presStyleCnt="0"/>
      <dgm:spPr/>
    </dgm:pt>
    <dgm:pt modelId="{2815C758-CBBA-4E69-85D2-9EE069678D95}" type="pres">
      <dgm:prSet presAssocID="{F9BEC969-AD1F-4606-B2A4-755C435696EF}" presName="parentShp" presStyleLbl="node1" presStyleIdx="2" presStyleCnt="3">
        <dgm:presLayoutVars>
          <dgm:bulletEnabled val="1"/>
        </dgm:presLayoutVars>
      </dgm:prSet>
      <dgm:spPr/>
      <dgm:t>
        <a:bodyPr/>
        <a:lstStyle/>
        <a:p>
          <a:endParaRPr lang="en-GB"/>
        </a:p>
      </dgm:t>
    </dgm:pt>
    <dgm:pt modelId="{00689A57-48EC-449D-946F-CE1445E3EFB9}" type="pres">
      <dgm:prSet presAssocID="{F9BEC969-AD1F-4606-B2A4-755C435696EF}" presName="childShp" presStyleLbl="bgAccFollowNode1" presStyleIdx="2" presStyleCnt="3">
        <dgm:presLayoutVars>
          <dgm:bulletEnabled val="1"/>
        </dgm:presLayoutVars>
      </dgm:prSet>
      <dgm:spPr/>
      <dgm:t>
        <a:bodyPr/>
        <a:lstStyle/>
        <a:p>
          <a:endParaRPr lang="en-GB"/>
        </a:p>
      </dgm:t>
    </dgm:pt>
  </dgm:ptLst>
  <dgm:cxnLst>
    <dgm:cxn modelId="{12DA22AB-F30B-4F76-AE97-F7E2C2A0AF0A}" srcId="{F9BEC969-AD1F-4606-B2A4-755C435696EF}" destId="{A390C737-E3E5-4610-AC56-AC5E2C4C0618}" srcOrd="2" destOrd="0" parTransId="{BDAA3CF8-21B0-4A00-BE52-1F78386AD897}" sibTransId="{ABC3F969-E18A-4245-B7C6-8C722ED779D7}"/>
    <dgm:cxn modelId="{277BA83A-8BA3-4D40-A9FA-4D85E9568CBB}" type="presOf" srcId="{1A3F5F42-512F-43CB-BF04-FF67CC41830D}" destId="{A58CC925-7744-4F22-ABFE-5F2F87799044}" srcOrd="0" destOrd="2" presId="urn:microsoft.com/office/officeart/2005/8/layout/vList6"/>
    <dgm:cxn modelId="{EF5DA904-C979-43EE-9160-6E026A15977F}" srcId="{F9BEC969-AD1F-4606-B2A4-755C435696EF}" destId="{256C58AF-4CAF-472C-A2CC-15FF43A2E43E}" srcOrd="0" destOrd="0" parTransId="{1A1203CA-A68B-4788-9C73-C7CC158854F4}" sibTransId="{C81EB49B-3714-4D7F-8C94-A3A61127E42E}"/>
    <dgm:cxn modelId="{92FE229C-E759-49A9-8018-971D84535608}" type="presOf" srcId="{EE474425-87AE-4F70-9D7B-5797DD2881BB}" destId="{40B2F2D4-1E32-4883-85B9-F6A15D7C3056}" srcOrd="0" destOrd="1" presId="urn:microsoft.com/office/officeart/2005/8/layout/vList6"/>
    <dgm:cxn modelId="{22BC31CF-ADBE-4B57-A0C2-35246CF945DD}" srcId="{F9BEC969-AD1F-4606-B2A4-755C435696EF}" destId="{C8C6126E-E4EA-4F3D-A945-16661D9F7CF7}" srcOrd="1" destOrd="0" parTransId="{22703C62-B9D0-4D21-BE49-597FAB973141}" sibTransId="{E3DA8F8C-DC30-4B7B-9446-E2FA10A098D9}"/>
    <dgm:cxn modelId="{26749FF9-7397-435B-9823-646EA613BF9B}" srcId="{98DDFFB2-A4AE-4158-A3AF-CC9F302048AB}" destId="{EE474425-87AE-4F70-9D7B-5797DD2881BB}" srcOrd="1" destOrd="0" parTransId="{1568320B-8F26-48DA-9E21-2D88F9254837}" sibTransId="{DACE780B-84BF-4174-862A-28A8ABE40BE1}"/>
    <dgm:cxn modelId="{F58FC6E4-222E-42F0-B2BA-2AECFE97CAB9}" type="presOf" srcId="{D2206B0F-A21C-4D3D-A3A3-D42BA92C7F64}" destId="{A58CC925-7744-4F22-ABFE-5F2F87799044}" srcOrd="0" destOrd="1" presId="urn:microsoft.com/office/officeart/2005/8/layout/vList6"/>
    <dgm:cxn modelId="{773317DB-A411-434F-95BD-B37EF270983A}" srcId="{273C8F6A-4BE2-45E8-B360-02D20F8FE81F}" destId="{D2206B0F-A21C-4D3D-A3A3-D42BA92C7F64}" srcOrd="1" destOrd="0" parTransId="{BD062208-774E-42F0-A6B7-565B13127B8B}" sibTransId="{17EBAAD8-34DD-4F42-8AC0-B8CBABB47FAD}"/>
    <dgm:cxn modelId="{1237543F-9D13-40F5-BDCB-5E66BEB28217}" type="presOf" srcId="{F9BEC969-AD1F-4606-B2A4-755C435696EF}" destId="{2815C758-CBBA-4E69-85D2-9EE069678D95}" srcOrd="0" destOrd="0" presId="urn:microsoft.com/office/officeart/2005/8/layout/vList6"/>
    <dgm:cxn modelId="{DC727E23-F0F5-4F9D-9A12-10426109D93D}" type="presOf" srcId="{98DDFFB2-A4AE-4158-A3AF-CC9F302048AB}" destId="{BA40ACB2-4F87-40E1-A5C9-776A483667EC}" srcOrd="0" destOrd="0" presId="urn:microsoft.com/office/officeart/2005/8/layout/vList6"/>
    <dgm:cxn modelId="{D5469ED8-F16D-4E8C-87B2-99F445A334A0}" type="presOf" srcId="{C16FE99F-0C87-48F2-8C77-0FE442B6DAA8}" destId="{40B2F2D4-1E32-4883-85B9-F6A15D7C3056}" srcOrd="0" destOrd="0" presId="urn:microsoft.com/office/officeart/2005/8/layout/vList6"/>
    <dgm:cxn modelId="{C9791AC3-B991-48DC-B7EC-3482D23067CF}" srcId="{98DDFFB2-A4AE-4158-A3AF-CC9F302048AB}" destId="{C16FE99F-0C87-48F2-8C77-0FE442B6DAA8}" srcOrd="0" destOrd="0" parTransId="{42A77C09-E363-4475-9EF4-2D4A309B51CF}" sibTransId="{1EC7719D-4300-45A2-8AA9-98E365717C43}"/>
    <dgm:cxn modelId="{2DE5B64A-C0E7-438C-8D9C-42D62B2AB256}" srcId="{E61AADCA-47A4-4BAD-9647-06D6F41960E4}" destId="{273C8F6A-4BE2-45E8-B360-02D20F8FE81F}" srcOrd="0" destOrd="0" parTransId="{E8941D79-73B0-409E-9B97-82727759A0CF}" sibTransId="{6502F26B-58F4-48BA-B6DC-3DA8B48C1C72}"/>
    <dgm:cxn modelId="{CB9FA73F-9F00-45B3-83DB-D70F3B8B08E7}" srcId="{E61AADCA-47A4-4BAD-9647-06D6F41960E4}" destId="{F9BEC969-AD1F-4606-B2A4-755C435696EF}" srcOrd="2" destOrd="0" parTransId="{C6D41F53-2F9B-4ADC-B36F-026D987C6606}" sibTransId="{33D21AAD-F61A-49C6-B708-188F355276C8}"/>
    <dgm:cxn modelId="{9550659E-EE4D-4507-AB5F-11F5CD7E4F81}" type="presOf" srcId="{256C58AF-4CAF-472C-A2CC-15FF43A2E43E}" destId="{00689A57-48EC-449D-946F-CE1445E3EFB9}" srcOrd="0" destOrd="0" presId="urn:microsoft.com/office/officeart/2005/8/layout/vList6"/>
    <dgm:cxn modelId="{A34CF3FE-D708-4A6F-B735-6AE87E78D641}" srcId="{98DDFFB2-A4AE-4158-A3AF-CC9F302048AB}" destId="{D71A72A5-6518-4EBD-925D-E03D1D8AF824}" srcOrd="2" destOrd="0" parTransId="{6679DA09-79EB-455A-87B6-247EF2654EB8}" sibTransId="{A9FFF376-4FE4-400F-9E00-E011E4D00EEC}"/>
    <dgm:cxn modelId="{26C0AF8C-F2B0-491F-8484-A7CBD0591725}" type="presOf" srcId="{C8C6126E-E4EA-4F3D-A945-16661D9F7CF7}" destId="{00689A57-48EC-449D-946F-CE1445E3EFB9}" srcOrd="0" destOrd="1" presId="urn:microsoft.com/office/officeart/2005/8/layout/vList6"/>
    <dgm:cxn modelId="{14A6E537-79E1-4648-B102-1A895425C985}" srcId="{E61AADCA-47A4-4BAD-9647-06D6F41960E4}" destId="{98DDFFB2-A4AE-4158-A3AF-CC9F302048AB}" srcOrd="1" destOrd="0" parTransId="{7CA9666F-4290-4FE1-8576-3BFBDC22426B}" sibTransId="{71A5E428-4616-4E33-861D-EE8DE007ABB4}"/>
    <dgm:cxn modelId="{7C2EFA1B-E255-4FEA-83C6-C94A3FD0B282}" srcId="{273C8F6A-4BE2-45E8-B360-02D20F8FE81F}" destId="{1A3F5F42-512F-43CB-BF04-FF67CC41830D}" srcOrd="2" destOrd="0" parTransId="{6A1B8B68-311D-46E2-ABA8-5C754A9492C6}" sibTransId="{9D8C27B9-8F06-479C-8967-E14765578AEF}"/>
    <dgm:cxn modelId="{58DFB5DA-697D-4855-9045-69D343ACD5B1}" type="presOf" srcId="{273C8F6A-4BE2-45E8-B360-02D20F8FE81F}" destId="{5EB9723C-FA10-41C6-9577-A479DE6B9200}" srcOrd="0" destOrd="0" presId="urn:microsoft.com/office/officeart/2005/8/layout/vList6"/>
    <dgm:cxn modelId="{99808A6F-E7D4-4D4E-8071-076DAC276FE7}" srcId="{273C8F6A-4BE2-45E8-B360-02D20F8FE81F}" destId="{1BC286AD-848D-4F75-884C-FB8CDEDDEDED}" srcOrd="0" destOrd="0" parTransId="{26354650-AAE7-45FF-B84D-1700F3AEA5DE}" sibTransId="{A1A511F9-7407-4721-895D-22A77854432B}"/>
    <dgm:cxn modelId="{83350943-3820-45D3-A6AB-0EBA1E7F6E2B}" type="presOf" srcId="{E61AADCA-47A4-4BAD-9647-06D6F41960E4}" destId="{3525AA89-48AE-4831-AA2B-EFF1064A3B57}" srcOrd="0" destOrd="0" presId="urn:microsoft.com/office/officeart/2005/8/layout/vList6"/>
    <dgm:cxn modelId="{2B05C433-6654-43B2-AEA2-75AA34601DFF}" type="presOf" srcId="{A390C737-E3E5-4610-AC56-AC5E2C4C0618}" destId="{00689A57-48EC-449D-946F-CE1445E3EFB9}" srcOrd="0" destOrd="2" presId="urn:microsoft.com/office/officeart/2005/8/layout/vList6"/>
    <dgm:cxn modelId="{8F0B165D-2289-4940-A14C-D2467C91B827}" type="presOf" srcId="{D71A72A5-6518-4EBD-925D-E03D1D8AF824}" destId="{40B2F2D4-1E32-4883-85B9-F6A15D7C3056}" srcOrd="0" destOrd="2" presId="urn:microsoft.com/office/officeart/2005/8/layout/vList6"/>
    <dgm:cxn modelId="{4A4D26BC-E7D6-485D-B661-43CDA0C8694F}" type="presOf" srcId="{1BC286AD-848D-4F75-884C-FB8CDEDDEDED}" destId="{A58CC925-7744-4F22-ABFE-5F2F87799044}" srcOrd="0" destOrd="0" presId="urn:microsoft.com/office/officeart/2005/8/layout/vList6"/>
    <dgm:cxn modelId="{C5580BB5-3A86-4433-9545-F72FE4FBC448}" type="presParOf" srcId="{3525AA89-48AE-4831-AA2B-EFF1064A3B57}" destId="{E43FE3F5-BA2D-475D-9124-79F763D3D8A2}" srcOrd="0" destOrd="0" presId="urn:microsoft.com/office/officeart/2005/8/layout/vList6"/>
    <dgm:cxn modelId="{882D427E-DBA4-4882-B531-30728F6EDA38}" type="presParOf" srcId="{E43FE3F5-BA2D-475D-9124-79F763D3D8A2}" destId="{5EB9723C-FA10-41C6-9577-A479DE6B9200}" srcOrd="0" destOrd="0" presId="urn:microsoft.com/office/officeart/2005/8/layout/vList6"/>
    <dgm:cxn modelId="{6D69F565-0955-4301-946B-F1BC0289BFDA}" type="presParOf" srcId="{E43FE3F5-BA2D-475D-9124-79F763D3D8A2}" destId="{A58CC925-7744-4F22-ABFE-5F2F87799044}" srcOrd="1" destOrd="0" presId="urn:microsoft.com/office/officeart/2005/8/layout/vList6"/>
    <dgm:cxn modelId="{C1200AC5-9A47-427D-B122-3CA15A95E045}" type="presParOf" srcId="{3525AA89-48AE-4831-AA2B-EFF1064A3B57}" destId="{2938CA83-AEA4-4149-BFEB-C7CD99FBE7E6}" srcOrd="1" destOrd="0" presId="urn:microsoft.com/office/officeart/2005/8/layout/vList6"/>
    <dgm:cxn modelId="{1BDA8833-ECC3-46EE-8FCC-29CA3713DBFE}" type="presParOf" srcId="{3525AA89-48AE-4831-AA2B-EFF1064A3B57}" destId="{670825E9-50E8-4AD3-9303-CA74F1F636A4}" srcOrd="2" destOrd="0" presId="urn:microsoft.com/office/officeart/2005/8/layout/vList6"/>
    <dgm:cxn modelId="{A3675313-664F-440A-9DDE-0EADA5FCEB17}" type="presParOf" srcId="{670825E9-50E8-4AD3-9303-CA74F1F636A4}" destId="{BA40ACB2-4F87-40E1-A5C9-776A483667EC}" srcOrd="0" destOrd="0" presId="urn:microsoft.com/office/officeart/2005/8/layout/vList6"/>
    <dgm:cxn modelId="{05D279B7-F6DB-4FB8-8005-EB64A1A11AD0}" type="presParOf" srcId="{670825E9-50E8-4AD3-9303-CA74F1F636A4}" destId="{40B2F2D4-1E32-4883-85B9-F6A15D7C3056}" srcOrd="1" destOrd="0" presId="urn:microsoft.com/office/officeart/2005/8/layout/vList6"/>
    <dgm:cxn modelId="{8957C65A-91DF-4BBC-83D1-AF577627CD3A}" type="presParOf" srcId="{3525AA89-48AE-4831-AA2B-EFF1064A3B57}" destId="{D6B7F7C0-4C4B-45DE-8186-3859434268C3}" srcOrd="3" destOrd="0" presId="urn:microsoft.com/office/officeart/2005/8/layout/vList6"/>
    <dgm:cxn modelId="{77A904D4-5D84-4223-B3CC-D438C58339A1}" type="presParOf" srcId="{3525AA89-48AE-4831-AA2B-EFF1064A3B57}" destId="{99FA8D71-EDF6-4923-9214-ED460A49B4F3}" srcOrd="4" destOrd="0" presId="urn:microsoft.com/office/officeart/2005/8/layout/vList6"/>
    <dgm:cxn modelId="{CEBAEDA2-E64C-4F85-91EC-CDDD39E7623C}" type="presParOf" srcId="{99FA8D71-EDF6-4923-9214-ED460A49B4F3}" destId="{2815C758-CBBA-4E69-85D2-9EE069678D95}" srcOrd="0" destOrd="0" presId="urn:microsoft.com/office/officeart/2005/8/layout/vList6"/>
    <dgm:cxn modelId="{1EFA56DC-67F0-4A17-A6E5-F69CD5883423}" type="presParOf" srcId="{99FA8D71-EDF6-4923-9214-ED460A49B4F3}" destId="{00689A57-48EC-449D-946F-CE1445E3EFB9}"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EBC174-AC26-4DA3-B4F5-E7F3A68EBAD6}" type="doc">
      <dgm:prSet loTypeId="urn:microsoft.com/office/officeart/2005/8/layout/radial5" loCatId="cycle" qsTypeId="urn:microsoft.com/office/officeart/2005/8/quickstyle/3d9" qsCatId="3D" csTypeId="urn:microsoft.com/office/officeart/2005/8/colors/colorful4" csCatId="colorful" phldr="1"/>
      <dgm:spPr/>
      <dgm:t>
        <a:bodyPr/>
        <a:lstStyle/>
        <a:p>
          <a:endParaRPr lang="en-GB"/>
        </a:p>
      </dgm:t>
    </dgm:pt>
    <dgm:pt modelId="{0E43129D-643E-48A3-9FDD-976A7742A947}">
      <dgm:prSet phldrT="[Text]"/>
      <dgm:spPr/>
      <dgm:t>
        <a:bodyPr/>
        <a:lstStyle/>
        <a:p>
          <a:r>
            <a:rPr lang="en-GB" dirty="0" smtClean="0"/>
            <a:t>Primary Data</a:t>
          </a:r>
          <a:endParaRPr lang="en-GB" dirty="0"/>
        </a:p>
      </dgm:t>
    </dgm:pt>
    <dgm:pt modelId="{318D37F0-0E43-46C7-8C5D-789F0B431820}" type="parTrans" cxnId="{D9256710-7C7B-427D-8190-32D569FC4B9C}">
      <dgm:prSet/>
      <dgm:spPr/>
      <dgm:t>
        <a:bodyPr/>
        <a:lstStyle/>
        <a:p>
          <a:endParaRPr lang="en-GB"/>
        </a:p>
      </dgm:t>
    </dgm:pt>
    <dgm:pt modelId="{D124C368-4640-4993-9690-81FFC4355AAE}" type="sibTrans" cxnId="{D9256710-7C7B-427D-8190-32D569FC4B9C}">
      <dgm:prSet/>
      <dgm:spPr/>
      <dgm:t>
        <a:bodyPr/>
        <a:lstStyle/>
        <a:p>
          <a:endParaRPr lang="en-GB"/>
        </a:p>
      </dgm:t>
    </dgm:pt>
    <dgm:pt modelId="{37E4BFC8-4E87-4A59-8A59-D860322E44C4}">
      <dgm:prSet phldrT="[Text]"/>
      <dgm:spPr/>
      <dgm:t>
        <a:bodyPr/>
        <a:lstStyle/>
        <a:p>
          <a:r>
            <a:rPr lang="en-GB" dirty="0" smtClean="0"/>
            <a:t>Surveys </a:t>
          </a:r>
          <a:endParaRPr lang="en-GB" dirty="0"/>
        </a:p>
      </dgm:t>
    </dgm:pt>
    <dgm:pt modelId="{4A62B6ED-44DA-4185-BC99-BE79163FF064}" type="parTrans" cxnId="{79073153-A975-4C62-9379-C4C0F4D6CA21}">
      <dgm:prSet/>
      <dgm:spPr/>
      <dgm:t>
        <a:bodyPr/>
        <a:lstStyle/>
        <a:p>
          <a:endParaRPr lang="en-GB" dirty="0"/>
        </a:p>
      </dgm:t>
    </dgm:pt>
    <dgm:pt modelId="{67A03D45-127C-4D8A-932F-09C700FB5B62}" type="sibTrans" cxnId="{79073153-A975-4C62-9379-C4C0F4D6CA21}">
      <dgm:prSet/>
      <dgm:spPr/>
      <dgm:t>
        <a:bodyPr/>
        <a:lstStyle/>
        <a:p>
          <a:endParaRPr lang="en-GB"/>
        </a:p>
      </dgm:t>
    </dgm:pt>
    <dgm:pt modelId="{60256D3C-5245-416C-91AE-8E8FBBDB442C}">
      <dgm:prSet phldrT="[Text]"/>
      <dgm:spPr/>
      <dgm:t>
        <a:bodyPr/>
        <a:lstStyle/>
        <a:p>
          <a:r>
            <a:rPr lang="en-GB" dirty="0" smtClean="0"/>
            <a:t>Interviews</a:t>
          </a:r>
          <a:endParaRPr lang="en-GB" dirty="0"/>
        </a:p>
      </dgm:t>
    </dgm:pt>
    <dgm:pt modelId="{27E5ECC1-50B3-4B0B-A351-5709132715CE}" type="parTrans" cxnId="{FDC5275C-6339-45BF-8455-3AD252AF8CB1}">
      <dgm:prSet/>
      <dgm:spPr/>
      <dgm:t>
        <a:bodyPr/>
        <a:lstStyle/>
        <a:p>
          <a:endParaRPr lang="en-GB" dirty="0"/>
        </a:p>
      </dgm:t>
    </dgm:pt>
    <dgm:pt modelId="{CBD0BB32-037B-41BA-BC29-E9D82DBE06E0}" type="sibTrans" cxnId="{FDC5275C-6339-45BF-8455-3AD252AF8CB1}">
      <dgm:prSet/>
      <dgm:spPr/>
      <dgm:t>
        <a:bodyPr/>
        <a:lstStyle/>
        <a:p>
          <a:endParaRPr lang="en-GB"/>
        </a:p>
      </dgm:t>
    </dgm:pt>
    <dgm:pt modelId="{8B78B7EA-A34A-416B-836B-977D9A1B4586}">
      <dgm:prSet phldrT="[Text]"/>
      <dgm:spPr/>
      <dgm:t>
        <a:bodyPr/>
        <a:lstStyle/>
        <a:p>
          <a:r>
            <a:rPr lang="en-GB" dirty="0" smtClean="0"/>
            <a:t>Focus Groups</a:t>
          </a:r>
          <a:endParaRPr lang="en-GB" dirty="0"/>
        </a:p>
      </dgm:t>
    </dgm:pt>
    <dgm:pt modelId="{E8E3CA79-43B0-416F-ADD2-0A263D77D308}" type="parTrans" cxnId="{65F19CB3-DBB1-416A-8C48-A8F6FD8B5E3F}">
      <dgm:prSet/>
      <dgm:spPr/>
      <dgm:t>
        <a:bodyPr/>
        <a:lstStyle/>
        <a:p>
          <a:endParaRPr lang="en-GB" dirty="0"/>
        </a:p>
      </dgm:t>
    </dgm:pt>
    <dgm:pt modelId="{2F948D53-0563-4F5F-AE16-DC459A4F7918}" type="sibTrans" cxnId="{65F19CB3-DBB1-416A-8C48-A8F6FD8B5E3F}">
      <dgm:prSet/>
      <dgm:spPr/>
      <dgm:t>
        <a:bodyPr/>
        <a:lstStyle/>
        <a:p>
          <a:endParaRPr lang="en-GB"/>
        </a:p>
      </dgm:t>
    </dgm:pt>
    <dgm:pt modelId="{1A22C126-B123-4742-B0D4-3F298ABFA9CC}">
      <dgm:prSet phldrT="[Text]"/>
      <dgm:spPr/>
      <dgm:t>
        <a:bodyPr/>
        <a:lstStyle/>
        <a:p>
          <a:r>
            <a:rPr lang="en-GB" dirty="0" smtClean="0"/>
            <a:t>Observations</a:t>
          </a:r>
          <a:endParaRPr lang="en-GB" dirty="0"/>
        </a:p>
      </dgm:t>
    </dgm:pt>
    <dgm:pt modelId="{5954C31B-D2CC-460E-A662-CAF048E86CF7}" type="parTrans" cxnId="{CE14C8E2-41F2-4817-855D-2573E655E0D3}">
      <dgm:prSet/>
      <dgm:spPr/>
      <dgm:t>
        <a:bodyPr/>
        <a:lstStyle/>
        <a:p>
          <a:endParaRPr lang="en-GB" dirty="0"/>
        </a:p>
      </dgm:t>
    </dgm:pt>
    <dgm:pt modelId="{7EFDD106-D685-45D1-8000-63ED433E820E}" type="sibTrans" cxnId="{CE14C8E2-41F2-4817-855D-2573E655E0D3}">
      <dgm:prSet/>
      <dgm:spPr/>
      <dgm:t>
        <a:bodyPr/>
        <a:lstStyle/>
        <a:p>
          <a:endParaRPr lang="en-GB"/>
        </a:p>
      </dgm:t>
    </dgm:pt>
    <dgm:pt modelId="{30574F2E-E1E7-4C7A-85CC-D6BAE8E57FDA}" type="pres">
      <dgm:prSet presAssocID="{BEEBC174-AC26-4DA3-B4F5-E7F3A68EBAD6}" presName="Name0" presStyleCnt="0">
        <dgm:presLayoutVars>
          <dgm:chMax val="1"/>
          <dgm:dir/>
          <dgm:animLvl val="ctr"/>
          <dgm:resizeHandles val="exact"/>
        </dgm:presLayoutVars>
      </dgm:prSet>
      <dgm:spPr/>
      <dgm:t>
        <a:bodyPr/>
        <a:lstStyle/>
        <a:p>
          <a:endParaRPr lang="en-US"/>
        </a:p>
      </dgm:t>
    </dgm:pt>
    <dgm:pt modelId="{0F6AFEA8-4296-4531-AE8F-EC6246F43662}" type="pres">
      <dgm:prSet presAssocID="{0E43129D-643E-48A3-9FDD-976A7742A947}" presName="centerShape" presStyleLbl="node0" presStyleIdx="0" presStyleCnt="1"/>
      <dgm:spPr/>
      <dgm:t>
        <a:bodyPr/>
        <a:lstStyle/>
        <a:p>
          <a:endParaRPr lang="en-US"/>
        </a:p>
      </dgm:t>
    </dgm:pt>
    <dgm:pt modelId="{05DA5007-D479-4910-BB73-DDB0FC1040FF}" type="pres">
      <dgm:prSet presAssocID="{4A62B6ED-44DA-4185-BC99-BE79163FF064}" presName="parTrans" presStyleLbl="sibTrans2D1" presStyleIdx="0" presStyleCnt="4" custFlipVert="1" custFlipHor="1"/>
      <dgm:spPr/>
      <dgm:t>
        <a:bodyPr/>
        <a:lstStyle/>
        <a:p>
          <a:endParaRPr lang="en-US"/>
        </a:p>
      </dgm:t>
    </dgm:pt>
    <dgm:pt modelId="{486273AB-F343-4EAA-BE1F-D0897349B6CB}" type="pres">
      <dgm:prSet presAssocID="{4A62B6ED-44DA-4185-BC99-BE79163FF064}" presName="connectorText" presStyleLbl="sibTrans2D1" presStyleIdx="0" presStyleCnt="4"/>
      <dgm:spPr/>
      <dgm:t>
        <a:bodyPr/>
        <a:lstStyle/>
        <a:p>
          <a:endParaRPr lang="en-US"/>
        </a:p>
      </dgm:t>
    </dgm:pt>
    <dgm:pt modelId="{3CE4EA2E-B6E4-4624-B83D-BE0CB0135914}" type="pres">
      <dgm:prSet presAssocID="{37E4BFC8-4E87-4A59-8A59-D860322E44C4}" presName="node" presStyleLbl="node1" presStyleIdx="0" presStyleCnt="4">
        <dgm:presLayoutVars>
          <dgm:bulletEnabled val="1"/>
        </dgm:presLayoutVars>
      </dgm:prSet>
      <dgm:spPr/>
      <dgm:t>
        <a:bodyPr/>
        <a:lstStyle/>
        <a:p>
          <a:endParaRPr lang="en-US"/>
        </a:p>
      </dgm:t>
    </dgm:pt>
    <dgm:pt modelId="{A3E12664-AB8E-4D8F-9315-A39142EB6633}" type="pres">
      <dgm:prSet presAssocID="{27E5ECC1-50B3-4B0B-A351-5709132715CE}" presName="parTrans" presStyleLbl="sibTrans2D1" presStyleIdx="1" presStyleCnt="4" custFlipHor="1"/>
      <dgm:spPr/>
      <dgm:t>
        <a:bodyPr/>
        <a:lstStyle/>
        <a:p>
          <a:endParaRPr lang="en-US"/>
        </a:p>
      </dgm:t>
    </dgm:pt>
    <dgm:pt modelId="{6E6EC50E-D533-49E2-892A-5871BEF9293C}" type="pres">
      <dgm:prSet presAssocID="{27E5ECC1-50B3-4B0B-A351-5709132715CE}" presName="connectorText" presStyleLbl="sibTrans2D1" presStyleIdx="1" presStyleCnt="4"/>
      <dgm:spPr/>
      <dgm:t>
        <a:bodyPr/>
        <a:lstStyle/>
        <a:p>
          <a:endParaRPr lang="en-US"/>
        </a:p>
      </dgm:t>
    </dgm:pt>
    <dgm:pt modelId="{38A64850-6B2B-4E79-AD70-255BC3252ABE}" type="pres">
      <dgm:prSet presAssocID="{60256D3C-5245-416C-91AE-8E8FBBDB442C}" presName="node" presStyleLbl="node1" presStyleIdx="1" presStyleCnt="4">
        <dgm:presLayoutVars>
          <dgm:bulletEnabled val="1"/>
        </dgm:presLayoutVars>
      </dgm:prSet>
      <dgm:spPr/>
      <dgm:t>
        <a:bodyPr/>
        <a:lstStyle/>
        <a:p>
          <a:endParaRPr lang="en-US"/>
        </a:p>
      </dgm:t>
    </dgm:pt>
    <dgm:pt modelId="{CD8A6169-C57C-4DD3-9007-4E8CC7B9DABF}" type="pres">
      <dgm:prSet presAssocID="{E8E3CA79-43B0-416F-ADD2-0A263D77D308}" presName="parTrans" presStyleLbl="sibTrans2D1" presStyleIdx="2" presStyleCnt="4" custFlipVert="1" custFlipHor="0"/>
      <dgm:spPr/>
      <dgm:t>
        <a:bodyPr/>
        <a:lstStyle/>
        <a:p>
          <a:endParaRPr lang="en-US"/>
        </a:p>
      </dgm:t>
    </dgm:pt>
    <dgm:pt modelId="{BB749B41-E62F-43EC-96DF-21957D5B5FB6}" type="pres">
      <dgm:prSet presAssocID="{E8E3CA79-43B0-416F-ADD2-0A263D77D308}" presName="connectorText" presStyleLbl="sibTrans2D1" presStyleIdx="2" presStyleCnt="4"/>
      <dgm:spPr/>
      <dgm:t>
        <a:bodyPr/>
        <a:lstStyle/>
        <a:p>
          <a:endParaRPr lang="en-US"/>
        </a:p>
      </dgm:t>
    </dgm:pt>
    <dgm:pt modelId="{AA4ECAA7-ECDC-4F33-9B3F-19B2CA6C1595}" type="pres">
      <dgm:prSet presAssocID="{8B78B7EA-A34A-416B-836B-977D9A1B4586}" presName="node" presStyleLbl="node1" presStyleIdx="2" presStyleCnt="4">
        <dgm:presLayoutVars>
          <dgm:bulletEnabled val="1"/>
        </dgm:presLayoutVars>
      </dgm:prSet>
      <dgm:spPr/>
      <dgm:t>
        <a:bodyPr/>
        <a:lstStyle/>
        <a:p>
          <a:endParaRPr lang="en-US"/>
        </a:p>
      </dgm:t>
    </dgm:pt>
    <dgm:pt modelId="{5DF8C1DE-0EA5-43FF-92A8-ACA3421A9AD2}" type="pres">
      <dgm:prSet presAssocID="{5954C31B-D2CC-460E-A662-CAF048E86CF7}" presName="parTrans" presStyleLbl="sibTrans2D1" presStyleIdx="3" presStyleCnt="4" custFlipHor="1"/>
      <dgm:spPr/>
      <dgm:t>
        <a:bodyPr/>
        <a:lstStyle/>
        <a:p>
          <a:endParaRPr lang="en-US"/>
        </a:p>
      </dgm:t>
    </dgm:pt>
    <dgm:pt modelId="{AFCA8346-2661-4CDB-9B84-E3CFF9AD3076}" type="pres">
      <dgm:prSet presAssocID="{5954C31B-D2CC-460E-A662-CAF048E86CF7}" presName="connectorText" presStyleLbl="sibTrans2D1" presStyleIdx="3" presStyleCnt="4"/>
      <dgm:spPr/>
      <dgm:t>
        <a:bodyPr/>
        <a:lstStyle/>
        <a:p>
          <a:endParaRPr lang="en-US"/>
        </a:p>
      </dgm:t>
    </dgm:pt>
    <dgm:pt modelId="{423C848C-16BC-40E0-BFBC-9AD66503E9AB}" type="pres">
      <dgm:prSet presAssocID="{1A22C126-B123-4742-B0D4-3F298ABFA9CC}" presName="node" presStyleLbl="node1" presStyleIdx="3" presStyleCnt="4">
        <dgm:presLayoutVars>
          <dgm:bulletEnabled val="1"/>
        </dgm:presLayoutVars>
      </dgm:prSet>
      <dgm:spPr/>
      <dgm:t>
        <a:bodyPr/>
        <a:lstStyle/>
        <a:p>
          <a:endParaRPr lang="en-US"/>
        </a:p>
      </dgm:t>
    </dgm:pt>
  </dgm:ptLst>
  <dgm:cxnLst>
    <dgm:cxn modelId="{08A4D0D3-9BAA-4CB1-9B26-5A649874F144}" type="presOf" srcId="{27E5ECC1-50B3-4B0B-A351-5709132715CE}" destId="{A3E12664-AB8E-4D8F-9315-A39142EB6633}" srcOrd="0" destOrd="0" presId="urn:microsoft.com/office/officeart/2005/8/layout/radial5"/>
    <dgm:cxn modelId="{654DFF72-A4F4-4821-B766-9700861A8575}" type="presOf" srcId="{5954C31B-D2CC-460E-A662-CAF048E86CF7}" destId="{AFCA8346-2661-4CDB-9B84-E3CFF9AD3076}" srcOrd="1" destOrd="0" presId="urn:microsoft.com/office/officeart/2005/8/layout/radial5"/>
    <dgm:cxn modelId="{A6988505-D865-4959-94F3-F125960C4744}" type="presOf" srcId="{60256D3C-5245-416C-91AE-8E8FBBDB442C}" destId="{38A64850-6B2B-4E79-AD70-255BC3252ABE}" srcOrd="0" destOrd="0" presId="urn:microsoft.com/office/officeart/2005/8/layout/radial5"/>
    <dgm:cxn modelId="{3D3016B4-A25E-4590-B1BE-3286DE077550}" type="presOf" srcId="{E8E3CA79-43B0-416F-ADD2-0A263D77D308}" destId="{BB749B41-E62F-43EC-96DF-21957D5B5FB6}" srcOrd="1" destOrd="0" presId="urn:microsoft.com/office/officeart/2005/8/layout/radial5"/>
    <dgm:cxn modelId="{7951E324-06E4-4341-8869-DEFDEFAFC069}" type="presOf" srcId="{4A62B6ED-44DA-4185-BC99-BE79163FF064}" destId="{486273AB-F343-4EAA-BE1F-D0897349B6CB}" srcOrd="1" destOrd="0" presId="urn:microsoft.com/office/officeart/2005/8/layout/radial5"/>
    <dgm:cxn modelId="{005F31CF-7A8C-4595-97EE-981430D94853}" type="presOf" srcId="{0E43129D-643E-48A3-9FDD-976A7742A947}" destId="{0F6AFEA8-4296-4531-AE8F-EC6246F43662}" srcOrd="0" destOrd="0" presId="urn:microsoft.com/office/officeart/2005/8/layout/radial5"/>
    <dgm:cxn modelId="{117D5D90-8DEA-4242-A926-712DA1078C5D}" type="presOf" srcId="{37E4BFC8-4E87-4A59-8A59-D860322E44C4}" destId="{3CE4EA2E-B6E4-4624-B83D-BE0CB0135914}" srcOrd="0" destOrd="0" presId="urn:microsoft.com/office/officeart/2005/8/layout/radial5"/>
    <dgm:cxn modelId="{CE14C8E2-41F2-4817-855D-2573E655E0D3}" srcId="{0E43129D-643E-48A3-9FDD-976A7742A947}" destId="{1A22C126-B123-4742-B0D4-3F298ABFA9CC}" srcOrd="3" destOrd="0" parTransId="{5954C31B-D2CC-460E-A662-CAF048E86CF7}" sibTransId="{7EFDD106-D685-45D1-8000-63ED433E820E}"/>
    <dgm:cxn modelId="{DB47024A-3BAA-4C86-B535-A65C3367CE7C}" type="presOf" srcId="{4A62B6ED-44DA-4185-BC99-BE79163FF064}" destId="{05DA5007-D479-4910-BB73-DDB0FC1040FF}" srcOrd="0" destOrd="0" presId="urn:microsoft.com/office/officeart/2005/8/layout/radial5"/>
    <dgm:cxn modelId="{65F19CB3-DBB1-416A-8C48-A8F6FD8B5E3F}" srcId="{0E43129D-643E-48A3-9FDD-976A7742A947}" destId="{8B78B7EA-A34A-416B-836B-977D9A1B4586}" srcOrd="2" destOrd="0" parTransId="{E8E3CA79-43B0-416F-ADD2-0A263D77D308}" sibTransId="{2F948D53-0563-4F5F-AE16-DC459A4F7918}"/>
    <dgm:cxn modelId="{FDC5275C-6339-45BF-8455-3AD252AF8CB1}" srcId="{0E43129D-643E-48A3-9FDD-976A7742A947}" destId="{60256D3C-5245-416C-91AE-8E8FBBDB442C}" srcOrd="1" destOrd="0" parTransId="{27E5ECC1-50B3-4B0B-A351-5709132715CE}" sibTransId="{CBD0BB32-037B-41BA-BC29-E9D82DBE06E0}"/>
    <dgm:cxn modelId="{9C072243-6A63-4BD7-9FAA-336E4F27D38C}" type="presOf" srcId="{27E5ECC1-50B3-4B0B-A351-5709132715CE}" destId="{6E6EC50E-D533-49E2-892A-5871BEF9293C}" srcOrd="1" destOrd="0" presId="urn:microsoft.com/office/officeart/2005/8/layout/radial5"/>
    <dgm:cxn modelId="{4B61DF7E-47D2-44F1-B1B3-5840AD43223E}" type="presOf" srcId="{BEEBC174-AC26-4DA3-B4F5-E7F3A68EBAD6}" destId="{30574F2E-E1E7-4C7A-85CC-D6BAE8E57FDA}" srcOrd="0" destOrd="0" presId="urn:microsoft.com/office/officeart/2005/8/layout/radial5"/>
    <dgm:cxn modelId="{10B57E9C-548B-4548-9FE8-93A9134B9FA1}" type="presOf" srcId="{5954C31B-D2CC-460E-A662-CAF048E86CF7}" destId="{5DF8C1DE-0EA5-43FF-92A8-ACA3421A9AD2}" srcOrd="0" destOrd="0" presId="urn:microsoft.com/office/officeart/2005/8/layout/radial5"/>
    <dgm:cxn modelId="{D9256710-7C7B-427D-8190-32D569FC4B9C}" srcId="{BEEBC174-AC26-4DA3-B4F5-E7F3A68EBAD6}" destId="{0E43129D-643E-48A3-9FDD-976A7742A947}" srcOrd="0" destOrd="0" parTransId="{318D37F0-0E43-46C7-8C5D-789F0B431820}" sibTransId="{D124C368-4640-4993-9690-81FFC4355AAE}"/>
    <dgm:cxn modelId="{79073153-A975-4C62-9379-C4C0F4D6CA21}" srcId="{0E43129D-643E-48A3-9FDD-976A7742A947}" destId="{37E4BFC8-4E87-4A59-8A59-D860322E44C4}" srcOrd="0" destOrd="0" parTransId="{4A62B6ED-44DA-4185-BC99-BE79163FF064}" sibTransId="{67A03D45-127C-4D8A-932F-09C700FB5B62}"/>
    <dgm:cxn modelId="{2368D6F1-1924-4741-BE2B-A8881529EFB2}" type="presOf" srcId="{1A22C126-B123-4742-B0D4-3F298ABFA9CC}" destId="{423C848C-16BC-40E0-BFBC-9AD66503E9AB}" srcOrd="0" destOrd="0" presId="urn:microsoft.com/office/officeart/2005/8/layout/radial5"/>
    <dgm:cxn modelId="{CAA5B79E-1564-415B-8C77-B824A55CD696}" type="presOf" srcId="{8B78B7EA-A34A-416B-836B-977D9A1B4586}" destId="{AA4ECAA7-ECDC-4F33-9B3F-19B2CA6C1595}" srcOrd="0" destOrd="0" presId="urn:microsoft.com/office/officeart/2005/8/layout/radial5"/>
    <dgm:cxn modelId="{E4E5D988-CC73-46F5-9322-7F33E7D1B5F6}" type="presOf" srcId="{E8E3CA79-43B0-416F-ADD2-0A263D77D308}" destId="{CD8A6169-C57C-4DD3-9007-4E8CC7B9DABF}" srcOrd="0" destOrd="0" presId="urn:microsoft.com/office/officeart/2005/8/layout/radial5"/>
    <dgm:cxn modelId="{C8DBCE8A-F4BB-48A1-B942-B3617A259561}" type="presParOf" srcId="{30574F2E-E1E7-4C7A-85CC-D6BAE8E57FDA}" destId="{0F6AFEA8-4296-4531-AE8F-EC6246F43662}" srcOrd="0" destOrd="0" presId="urn:microsoft.com/office/officeart/2005/8/layout/radial5"/>
    <dgm:cxn modelId="{D0E14A8F-C295-4B92-A027-9D9782A1E0E2}" type="presParOf" srcId="{30574F2E-E1E7-4C7A-85CC-D6BAE8E57FDA}" destId="{05DA5007-D479-4910-BB73-DDB0FC1040FF}" srcOrd="1" destOrd="0" presId="urn:microsoft.com/office/officeart/2005/8/layout/radial5"/>
    <dgm:cxn modelId="{110A0DA4-4DF4-4480-A17B-16A042A417B6}" type="presParOf" srcId="{05DA5007-D479-4910-BB73-DDB0FC1040FF}" destId="{486273AB-F343-4EAA-BE1F-D0897349B6CB}" srcOrd="0" destOrd="0" presId="urn:microsoft.com/office/officeart/2005/8/layout/radial5"/>
    <dgm:cxn modelId="{670C92FC-50D2-476F-89D1-D744433BCE93}" type="presParOf" srcId="{30574F2E-E1E7-4C7A-85CC-D6BAE8E57FDA}" destId="{3CE4EA2E-B6E4-4624-B83D-BE0CB0135914}" srcOrd="2" destOrd="0" presId="urn:microsoft.com/office/officeart/2005/8/layout/radial5"/>
    <dgm:cxn modelId="{33028755-A3DD-41C8-8870-39FE5D9CFFD7}" type="presParOf" srcId="{30574F2E-E1E7-4C7A-85CC-D6BAE8E57FDA}" destId="{A3E12664-AB8E-4D8F-9315-A39142EB6633}" srcOrd="3" destOrd="0" presId="urn:microsoft.com/office/officeart/2005/8/layout/radial5"/>
    <dgm:cxn modelId="{228A993F-F458-480C-B038-833C09BB5288}" type="presParOf" srcId="{A3E12664-AB8E-4D8F-9315-A39142EB6633}" destId="{6E6EC50E-D533-49E2-892A-5871BEF9293C}" srcOrd="0" destOrd="0" presId="urn:microsoft.com/office/officeart/2005/8/layout/radial5"/>
    <dgm:cxn modelId="{DD220A8B-8129-42EA-9E8E-2CC881F64A61}" type="presParOf" srcId="{30574F2E-E1E7-4C7A-85CC-D6BAE8E57FDA}" destId="{38A64850-6B2B-4E79-AD70-255BC3252ABE}" srcOrd="4" destOrd="0" presId="urn:microsoft.com/office/officeart/2005/8/layout/radial5"/>
    <dgm:cxn modelId="{AA7A7A29-7042-4501-BB78-C08A3E8DD808}" type="presParOf" srcId="{30574F2E-E1E7-4C7A-85CC-D6BAE8E57FDA}" destId="{CD8A6169-C57C-4DD3-9007-4E8CC7B9DABF}" srcOrd="5" destOrd="0" presId="urn:microsoft.com/office/officeart/2005/8/layout/radial5"/>
    <dgm:cxn modelId="{F0352749-3D03-4C91-B516-B0F562FAA290}" type="presParOf" srcId="{CD8A6169-C57C-4DD3-9007-4E8CC7B9DABF}" destId="{BB749B41-E62F-43EC-96DF-21957D5B5FB6}" srcOrd="0" destOrd="0" presId="urn:microsoft.com/office/officeart/2005/8/layout/radial5"/>
    <dgm:cxn modelId="{928B532B-9C2A-4A59-A202-2FC6274024DA}" type="presParOf" srcId="{30574F2E-E1E7-4C7A-85CC-D6BAE8E57FDA}" destId="{AA4ECAA7-ECDC-4F33-9B3F-19B2CA6C1595}" srcOrd="6" destOrd="0" presId="urn:microsoft.com/office/officeart/2005/8/layout/radial5"/>
    <dgm:cxn modelId="{2EF81CF2-868E-47E0-8147-D2E9929E6BDA}" type="presParOf" srcId="{30574F2E-E1E7-4C7A-85CC-D6BAE8E57FDA}" destId="{5DF8C1DE-0EA5-43FF-92A8-ACA3421A9AD2}" srcOrd="7" destOrd="0" presId="urn:microsoft.com/office/officeart/2005/8/layout/radial5"/>
    <dgm:cxn modelId="{5451AE70-65E8-44D7-A82E-BA5AE5B1030F}" type="presParOf" srcId="{5DF8C1DE-0EA5-43FF-92A8-ACA3421A9AD2}" destId="{AFCA8346-2661-4CDB-9B84-E3CFF9AD3076}" srcOrd="0" destOrd="0" presId="urn:microsoft.com/office/officeart/2005/8/layout/radial5"/>
    <dgm:cxn modelId="{FB9D8DC8-00B6-4BD3-82A7-B9B8140A3F47}" type="presParOf" srcId="{30574F2E-E1E7-4C7A-85CC-D6BAE8E57FDA}" destId="{423C848C-16BC-40E0-BFBC-9AD66503E9AB}"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CC925-7744-4F22-ABFE-5F2F87799044}">
      <dsp:nvSpPr>
        <dsp:cNvPr id="0" name=""/>
        <dsp:cNvSpPr/>
      </dsp:nvSpPr>
      <dsp:spPr>
        <a:xfrm>
          <a:off x="3108960" y="0"/>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Important but manageable topic</a:t>
          </a:r>
        </a:p>
        <a:p>
          <a:pPr marL="171450" lvl="1" indent="-171450" algn="l" defTabSz="711200">
            <a:lnSpc>
              <a:spcPct val="90000"/>
            </a:lnSpc>
            <a:spcBef>
              <a:spcPct val="0"/>
            </a:spcBef>
            <a:spcAft>
              <a:spcPct val="15000"/>
            </a:spcAft>
            <a:buChar char="••"/>
          </a:pPr>
          <a:r>
            <a:rPr lang="en-GB" sz="1600" kern="1200" dirty="0"/>
            <a:t>Relevant to context</a:t>
          </a:r>
        </a:p>
        <a:p>
          <a:pPr marL="171450" lvl="1" indent="-171450" algn="l" defTabSz="711200">
            <a:lnSpc>
              <a:spcPct val="90000"/>
            </a:lnSpc>
            <a:spcBef>
              <a:spcPct val="0"/>
            </a:spcBef>
            <a:spcAft>
              <a:spcPct val="15000"/>
            </a:spcAft>
            <a:buChar char="••"/>
          </a:pPr>
          <a:r>
            <a:rPr lang="en-GB" sz="1600" kern="1200" dirty="0"/>
            <a:t>Leads to recommendations for action</a:t>
          </a:r>
        </a:p>
      </dsp:txBody>
      <dsp:txXfrm>
        <a:off x="3108960" y="160734"/>
        <a:ext cx="4181237" cy="964406"/>
      </dsp:txXfrm>
    </dsp:sp>
    <dsp:sp modelId="{5EB9723C-FA10-41C6-9577-A479DE6B9200}">
      <dsp:nvSpPr>
        <dsp:cNvPr id="0" name=""/>
        <dsp:cNvSpPr/>
      </dsp:nvSpPr>
      <dsp:spPr>
        <a:xfrm>
          <a:off x="0" y="0"/>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kern="1200" dirty="0"/>
            <a:t>Focus on a 'live' HR issue</a:t>
          </a:r>
        </a:p>
      </dsp:txBody>
      <dsp:txXfrm>
        <a:off x="62771" y="62771"/>
        <a:ext cx="2983418" cy="1160332"/>
      </dsp:txXfrm>
    </dsp:sp>
    <dsp:sp modelId="{40B2F2D4-1E32-4883-85B9-F6A15D7C3056}">
      <dsp:nvSpPr>
        <dsp:cNvPr id="0" name=""/>
        <dsp:cNvSpPr/>
      </dsp:nvSpPr>
      <dsp:spPr>
        <a:xfrm>
          <a:off x="3108960" y="1414462"/>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Journal articles</a:t>
          </a:r>
        </a:p>
        <a:p>
          <a:pPr marL="171450" lvl="1" indent="-171450" algn="l" defTabSz="711200">
            <a:lnSpc>
              <a:spcPct val="90000"/>
            </a:lnSpc>
            <a:spcBef>
              <a:spcPct val="0"/>
            </a:spcBef>
            <a:spcAft>
              <a:spcPct val="15000"/>
            </a:spcAft>
            <a:buChar char="••"/>
          </a:pPr>
          <a:r>
            <a:rPr lang="en-GB" sz="1600" kern="1200" dirty="0"/>
            <a:t>Research reports</a:t>
          </a:r>
        </a:p>
        <a:p>
          <a:pPr marL="171450" lvl="1" indent="-171450" algn="l" defTabSz="711200">
            <a:lnSpc>
              <a:spcPct val="90000"/>
            </a:lnSpc>
            <a:spcBef>
              <a:spcPct val="0"/>
            </a:spcBef>
            <a:spcAft>
              <a:spcPct val="15000"/>
            </a:spcAft>
            <a:buChar char="••"/>
          </a:pPr>
          <a:r>
            <a:rPr lang="en-GB" sz="1600" kern="1200" dirty="0"/>
            <a:t>Contemporary practice</a:t>
          </a:r>
        </a:p>
      </dsp:txBody>
      <dsp:txXfrm>
        <a:off x="3108960" y="1575196"/>
        <a:ext cx="4181237" cy="964406"/>
      </dsp:txXfrm>
    </dsp:sp>
    <dsp:sp modelId="{BA40ACB2-4F87-40E1-A5C9-776A483667EC}">
      <dsp:nvSpPr>
        <dsp:cNvPr id="0" name=""/>
        <dsp:cNvSpPr/>
      </dsp:nvSpPr>
      <dsp:spPr>
        <a:xfrm>
          <a:off x="0" y="1414462"/>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kern="1200" dirty="0"/>
            <a:t>Assessment of existing knowledge about the issue</a:t>
          </a:r>
        </a:p>
      </dsp:txBody>
      <dsp:txXfrm>
        <a:off x="62771" y="1477233"/>
        <a:ext cx="2983418" cy="1160332"/>
      </dsp:txXfrm>
    </dsp:sp>
    <dsp:sp modelId="{00689A57-48EC-449D-946F-CE1445E3EFB9}">
      <dsp:nvSpPr>
        <dsp:cNvPr id="0" name=""/>
        <dsp:cNvSpPr/>
      </dsp:nvSpPr>
      <dsp:spPr>
        <a:xfrm>
          <a:off x="3108960" y="2828924"/>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Link between literature review and research study</a:t>
          </a:r>
        </a:p>
        <a:p>
          <a:pPr marL="171450" lvl="1" indent="-171450" algn="l" defTabSz="711200">
            <a:lnSpc>
              <a:spcPct val="90000"/>
            </a:lnSpc>
            <a:spcBef>
              <a:spcPct val="0"/>
            </a:spcBef>
            <a:spcAft>
              <a:spcPct val="15000"/>
            </a:spcAft>
            <a:buChar char="••"/>
          </a:pPr>
          <a:r>
            <a:rPr lang="en-GB" sz="1600" kern="1200" dirty="0"/>
            <a:t>Justification for research methods</a:t>
          </a:r>
        </a:p>
        <a:p>
          <a:pPr marL="171450" lvl="1" indent="-171450" algn="l" defTabSz="711200">
            <a:lnSpc>
              <a:spcPct val="90000"/>
            </a:lnSpc>
            <a:spcBef>
              <a:spcPct val="0"/>
            </a:spcBef>
            <a:spcAft>
              <a:spcPct val="15000"/>
            </a:spcAft>
            <a:buChar char="••"/>
          </a:pPr>
          <a:r>
            <a:rPr lang="en-GB" sz="1600" kern="1200" dirty="0"/>
            <a:t>Insightful analysis</a:t>
          </a:r>
        </a:p>
      </dsp:txBody>
      <dsp:txXfrm>
        <a:off x="3108960" y="2989658"/>
        <a:ext cx="4181237" cy="964406"/>
      </dsp:txXfrm>
    </dsp:sp>
    <dsp:sp modelId="{2815C758-CBBA-4E69-85D2-9EE069678D95}">
      <dsp:nvSpPr>
        <dsp:cNvPr id="0" name=""/>
        <dsp:cNvSpPr/>
      </dsp:nvSpPr>
      <dsp:spPr>
        <a:xfrm>
          <a:off x="0" y="2828924"/>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kern="1200" dirty="0"/>
            <a:t>Collect and analyse data</a:t>
          </a:r>
        </a:p>
      </dsp:txBody>
      <dsp:txXfrm>
        <a:off x="62771" y="2891695"/>
        <a:ext cx="2983418" cy="11603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AFEA8-4296-4531-AE8F-EC6246F43662}">
      <dsp:nvSpPr>
        <dsp:cNvPr id="0" name=""/>
        <dsp:cNvSpPr/>
      </dsp:nvSpPr>
      <dsp:spPr>
        <a:xfrm>
          <a:off x="3528595" y="2483140"/>
          <a:ext cx="1771841" cy="1771841"/>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sp3d extrusionH="28000" prstMaterial="matte"/>
        </a:bodyPr>
        <a:lstStyle/>
        <a:p>
          <a:pPr lvl="0" algn="ctr" defTabSz="1200150">
            <a:lnSpc>
              <a:spcPct val="90000"/>
            </a:lnSpc>
            <a:spcBef>
              <a:spcPct val="0"/>
            </a:spcBef>
            <a:spcAft>
              <a:spcPct val="35000"/>
            </a:spcAft>
          </a:pPr>
          <a:r>
            <a:rPr lang="en-GB" sz="2700" kern="1200" dirty="0" smtClean="0"/>
            <a:t>Primary Data</a:t>
          </a:r>
          <a:endParaRPr lang="en-GB" sz="2700" kern="1200" dirty="0"/>
        </a:p>
      </dsp:txBody>
      <dsp:txXfrm>
        <a:off x="3788075" y="2742620"/>
        <a:ext cx="1252881" cy="1252881"/>
      </dsp:txXfrm>
    </dsp:sp>
    <dsp:sp modelId="{05DA5007-D479-4910-BB73-DDB0FC1040FF}">
      <dsp:nvSpPr>
        <dsp:cNvPr id="0" name=""/>
        <dsp:cNvSpPr/>
      </dsp:nvSpPr>
      <dsp:spPr>
        <a:xfrm rot="16200000" flipH="1" flipV="1">
          <a:off x="4226933" y="1838615"/>
          <a:ext cx="375165" cy="602426"/>
        </a:xfrm>
        <a:prstGeom prst="rightArrow">
          <a:avLst>
            <a:gd name="adj1" fmla="val 60000"/>
            <a:gd name="adj2" fmla="val 50000"/>
          </a:avLst>
        </a:prstGeom>
        <a:solidFill>
          <a:schemeClr val="accent4">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0800000">
        <a:off x="4283208" y="1902826"/>
        <a:ext cx="262616" cy="361456"/>
      </dsp:txXfrm>
    </dsp:sp>
    <dsp:sp modelId="{3CE4EA2E-B6E4-4624-B83D-BE0CB0135914}">
      <dsp:nvSpPr>
        <dsp:cNvPr id="0" name=""/>
        <dsp:cNvSpPr/>
      </dsp:nvSpPr>
      <dsp:spPr>
        <a:xfrm>
          <a:off x="3528595" y="3438"/>
          <a:ext cx="1771841" cy="1771841"/>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sp3d extrusionH="28000" prstMaterial="matte"/>
        </a:bodyPr>
        <a:lstStyle/>
        <a:p>
          <a:pPr lvl="0" algn="ctr" defTabSz="711200">
            <a:lnSpc>
              <a:spcPct val="90000"/>
            </a:lnSpc>
            <a:spcBef>
              <a:spcPct val="0"/>
            </a:spcBef>
            <a:spcAft>
              <a:spcPct val="35000"/>
            </a:spcAft>
          </a:pPr>
          <a:r>
            <a:rPr lang="en-GB" sz="1600" kern="1200" dirty="0" smtClean="0"/>
            <a:t>Surveys </a:t>
          </a:r>
          <a:endParaRPr lang="en-GB" sz="1600" kern="1200" dirty="0"/>
        </a:p>
      </dsp:txBody>
      <dsp:txXfrm>
        <a:off x="3788075" y="262918"/>
        <a:ext cx="1252881" cy="1252881"/>
      </dsp:txXfrm>
    </dsp:sp>
    <dsp:sp modelId="{A3E12664-AB8E-4D8F-9315-A39142EB6633}">
      <dsp:nvSpPr>
        <dsp:cNvPr id="0" name=""/>
        <dsp:cNvSpPr/>
      </dsp:nvSpPr>
      <dsp:spPr>
        <a:xfrm flipH="1">
          <a:off x="5456166" y="3067847"/>
          <a:ext cx="375165" cy="602426"/>
        </a:xfrm>
        <a:prstGeom prst="rightArrow">
          <a:avLst>
            <a:gd name="adj1" fmla="val 60000"/>
            <a:gd name="adj2" fmla="val 50000"/>
          </a:avLst>
        </a:prstGeom>
        <a:solidFill>
          <a:schemeClr val="accent4">
            <a:hueOff val="-1488257"/>
            <a:satOff val="8966"/>
            <a:lumOff val="719"/>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a:off x="5568715" y="3188332"/>
        <a:ext cx="262616" cy="361456"/>
      </dsp:txXfrm>
    </dsp:sp>
    <dsp:sp modelId="{38A64850-6B2B-4E79-AD70-255BC3252ABE}">
      <dsp:nvSpPr>
        <dsp:cNvPr id="0" name=""/>
        <dsp:cNvSpPr/>
      </dsp:nvSpPr>
      <dsp:spPr>
        <a:xfrm>
          <a:off x="6008296" y="2483140"/>
          <a:ext cx="1771841" cy="1771841"/>
        </a:xfrm>
        <a:prstGeom prst="ellipse">
          <a:avLst/>
        </a:prstGeom>
        <a:solidFill>
          <a:schemeClr val="accent4">
            <a:hueOff val="-1488257"/>
            <a:satOff val="8966"/>
            <a:lumOff val="719"/>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sp3d extrusionH="28000" prstMaterial="matte"/>
        </a:bodyPr>
        <a:lstStyle/>
        <a:p>
          <a:pPr lvl="0" algn="ctr" defTabSz="711200">
            <a:lnSpc>
              <a:spcPct val="90000"/>
            </a:lnSpc>
            <a:spcBef>
              <a:spcPct val="0"/>
            </a:spcBef>
            <a:spcAft>
              <a:spcPct val="35000"/>
            </a:spcAft>
          </a:pPr>
          <a:r>
            <a:rPr lang="en-GB" sz="1600" kern="1200" dirty="0" smtClean="0"/>
            <a:t>Interviews</a:t>
          </a:r>
          <a:endParaRPr lang="en-GB" sz="1600" kern="1200" dirty="0"/>
        </a:p>
      </dsp:txBody>
      <dsp:txXfrm>
        <a:off x="6267776" y="2742620"/>
        <a:ext cx="1252881" cy="1252881"/>
      </dsp:txXfrm>
    </dsp:sp>
    <dsp:sp modelId="{CD8A6169-C57C-4DD3-9007-4E8CC7B9DABF}">
      <dsp:nvSpPr>
        <dsp:cNvPr id="0" name=""/>
        <dsp:cNvSpPr/>
      </dsp:nvSpPr>
      <dsp:spPr>
        <a:xfrm rot="16200000" flipV="1">
          <a:off x="4226933" y="4297080"/>
          <a:ext cx="375165" cy="602426"/>
        </a:xfrm>
        <a:prstGeom prst="rightArrow">
          <a:avLst>
            <a:gd name="adj1" fmla="val 60000"/>
            <a:gd name="adj2" fmla="val 50000"/>
          </a:avLst>
        </a:prstGeom>
        <a:solidFill>
          <a:schemeClr val="accent4">
            <a:hueOff val="-2976513"/>
            <a:satOff val="17933"/>
            <a:lumOff val="1437"/>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0800000">
        <a:off x="4283208" y="4473840"/>
        <a:ext cx="262616" cy="361456"/>
      </dsp:txXfrm>
    </dsp:sp>
    <dsp:sp modelId="{AA4ECAA7-ECDC-4F33-9B3F-19B2CA6C1595}">
      <dsp:nvSpPr>
        <dsp:cNvPr id="0" name=""/>
        <dsp:cNvSpPr/>
      </dsp:nvSpPr>
      <dsp:spPr>
        <a:xfrm>
          <a:off x="3528595" y="4962841"/>
          <a:ext cx="1771841" cy="1771841"/>
        </a:xfrm>
        <a:prstGeom prst="ellipse">
          <a:avLst/>
        </a:prstGeom>
        <a:solidFill>
          <a:schemeClr val="accent4">
            <a:hueOff val="-2976513"/>
            <a:satOff val="17933"/>
            <a:lumOff val="1437"/>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sp3d extrusionH="28000" prstMaterial="matte"/>
        </a:bodyPr>
        <a:lstStyle/>
        <a:p>
          <a:pPr lvl="0" algn="ctr" defTabSz="711200">
            <a:lnSpc>
              <a:spcPct val="90000"/>
            </a:lnSpc>
            <a:spcBef>
              <a:spcPct val="0"/>
            </a:spcBef>
            <a:spcAft>
              <a:spcPct val="35000"/>
            </a:spcAft>
          </a:pPr>
          <a:r>
            <a:rPr lang="en-GB" sz="1600" kern="1200" dirty="0" smtClean="0"/>
            <a:t>Focus Groups</a:t>
          </a:r>
          <a:endParaRPr lang="en-GB" sz="1600" kern="1200" dirty="0"/>
        </a:p>
      </dsp:txBody>
      <dsp:txXfrm>
        <a:off x="3788075" y="5222321"/>
        <a:ext cx="1252881" cy="1252881"/>
      </dsp:txXfrm>
    </dsp:sp>
    <dsp:sp modelId="{5DF8C1DE-0EA5-43FF-92A8-ACA3421A9AD2}">
      <dsp:nvSpPr>
        <dsp:cNvPr id="0" name=""/>
        <dsp:cNvSpPr/>
      </dsp:nvSpPr>
      <dsp:spPr>
        <a:xfrm rot="10800000" flipH="1">
          <a:off x="2997700" y="3067847"/>
          <a:ext cx="375165" cy="602426"/>
        </a:xfrm>
        <a:prstGeom prst="rightArrow">
          <a:avLst>
            <a:gd name="adj1" fmla="val 60000"/>
            <a:gd name="adj2" fmla="val 50000"/>
          </a:avLst>
        </a:prstGeom>
        <a:solidFill>
          <a:schemeClr val="accent4">
            <a:hueOff val="-4464770"/>
            <a:satOff val="26899"/>
            <a:lumOff val="2156"/>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0800000">
        <a:off x="2997700" y="3188332"/>
        <a:ext cx="262616" cy="361456"/>
      </dsp:txXfrm>
    </dsp:sp>
    <dsp:sp modelId="{423C848C-16BC-40E0-BFBC-9AD66503E9AB}">
      <dsp:nvSpPr>
        <dsp:cNvPr id="0" name=""/>
        <dsp:cNvSpPr/>
      </dsp:nvSpPr>
      <dsp:spPr>
        <a:xfrm>
          <a:off x="1048893" y="2483140"/>
          <a:ext cx="1771841" cy="1771841"/>
        </a:xfrm>
        <a:prstGeom prst="ellipse">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sp3d extrusionH="28000" prstMaterial="matte"/>
        </a:bodyPr>
        <a:lstStyle/>
        <a:p>
          <a:pPr lvl="0" algn="ctr" defTabSz="711200">
            <a:lnSpc>
              <a:spcPct val="90000"/>
            </a:lnSpc>
            <a:spcBef>
              <a:spcPct val="0"/>
            </a:spcBef>
            <a:spcAft>
              <a:spcPct val="35000"/>
            </a:spcAft>
          </a:pPr>
          <a:r>
            <a:rPr lang="en-GB" sz="1600" kern="1200" dirty="0" smtClean="0"/>
            <a:t>Observations</a:t>
          </a:r>
          <a:endParaRPr lang="en-GB" sz="1600" kern="1200" dirty="0"/>
        </a:p>
      </dsp:txBody>
      <dsp:txXfrm>
        <a:off x="1308373" y="2742620"/>
        <a:ext cx="1252881" cy="125288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dirty="0" smtClean="0"/>
              <a:t>insert header</a:t>
            </a:r>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14/09/2018</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dirty="0" smtClean="0"/>
              <a:t>insert header</a:t>
            </a:r>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14/09/2018</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dirty="0"/>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Class discussion – Have you</a:t>
            </a:r>
            <a:r>
              <a:rPr lang="en-GB" altLang="en-US" baseline="0" dirty="0" smtClean="0"/>
              <a:t> ever been asked to produce a business case for change in your workplace?  What do you think a business case is?  Why are business cases necessary?</a:t>
            </a:r>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82950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a:t>
            </a:r>
            <a:r>
              <a:rPr lang="en-GB" baseline="0" dirty="0" smtClean="0"/>
              <a:t> to handouts which are also available on Moodle.</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dirty="0"/>
          </a:p>
        </p:txBody>
      </p:sp>
    </p:spTree>
    <p:extLst>
      <p:ext uri="{BB962C8B-B14F-4D97-AF65-F5344CB8AC3E}">
        <p14:creationId xmlns:p14="http://schemas.microsoft.com/office/powerpoint/2010/main" val="2685085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5</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814374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Evidence</a:t>
            </a:r>
            <a:r>
              <a:rPr lang="en-GB" baseline="0" dirty="0" smtClean="0"/>
              <a:t> based HR.</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dirty="0"/>
          </a:p>
        </p:txBody>
      </p:sp>
    </p:spTree>
    <p:extLst>
      <p:ext uri="{BB962C8B-B14F-4D97-AF65-F5344CB8AC3E}">
        <p14:creationId xmlns:p14="http://schemas.microsoft.com/office/powerpoint/2010/main" val="3315876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dirty="0"/>
          </a:p>
        </p:txBody>
      </p:sp>
    </p:spTree>
    <p:extLst>
      <p:ext uri="{BB962C8B-B14F-4D97-AF65-F5344CB8AC3E}">
        <p14:creationId xmlns:p14="http://schemas.microsoft.com/office/powerpoint/2010/main" val="298180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Internet search activity</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dirty="0"/>
          </a:p>
        </p:txBody>
      </p:sp>
    </p:spTree>
    <p:extLst>
      <p:ext uri="{BB962C8B-B14F-4D97-AF65-F5344CB8AC3E}">
        <p14:creationId xmlns:p14="http://schemas.microsoft.com/office/powerpoint/2010/main" val="514617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dirty="0"/>
          </a:p>
        </p:txBody>
      </p:sp>
    </p:spTree>
    <p:extLst>
      <p:ext uri="{BB962C8B-B14F-4D97-AF65-F5344CB8AC3E}">
        <p14:creationId xmlns:p14="http://schemas.microsoft.com/office/powerpoint/2010/main" val="826565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 would you do first if you were undertaking a research project?</a:t>
            </a:r>
          </a:p>
          <a:p>
            <a:r>
              <a:rPr lang="en-GB" dirty="0" smtClean="0"/>
              <a:t>You</a:t>
            </a:r>
            <a:r>
              <a:rPr lang="en-GB" baseline="0" dirty="0" smtClean="0"/>
              <a:t> will not be required to do any primary research for this project but secondary research will be very important.  Next week we will look at different sources of secondary data and how they can be evaluated for reliability/validity etc.</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dirty="0"/>
          </a:p>
        </p:txBody>
      </p:sp>
    </p:spTree>
    <p:extLst>
      <p:ext uri="{BB962C8B-B14F-4D97-AF65-F5344CB8AC3E}">
        <p14:creationId xmlns:p14="http://schemas.microsoft.com/office/powerpoint/2010/main" val="3865193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group</a:t>
            </a:r>
            <a:r>
              <a:rPr lang="en-GB" baseline="0" dirty="0" smtClean="0"/>
              <a:t> write down 5 examples of each type of data and how you might collect it.</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Kahoot Quiz.</a:t>
            </a:r>
            <a:endParaRPr lang="en-GB"/>
          </a:p>
        </p:txBody>
      </p:sp>
      <p:sp>
        <p:nvSpPr>
          <p:cNvPr id="4" name="Header Placeholder 3"/>
          <p:cNvSpPr>
            <a:spLocks noGrp="1"/>
          </p:cNvSpPr>
          <p:nvPr>
            <p:ph type="hdr" sz="quarter" idx="10"/>
          </p:nvPr>
        </p:nvSpPr>
        <p:spPr/>
        <p:txBody>
          <a:bodyPr/>
          <a:lstStyle/>
          <a:p>
            <a:r>
              <a:rPr lang="en-GB"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dirty="0"/>
          </a:p>
        </p:txBody>
      </p:sp>
    </p:spTree>
    <p:extLst>
      <p:ext uri="{BB962C8B-B14F-4D97-AF65-F5344CB8AC3E}">
        <p14:creationId xmlns:p14="http://schemas.microsoft.com/office/powerpoint/2010/main" val="1048543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 to the UWTSD Referencing Guide</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dirty="0"/>
          </a:p>
        </p:txBody>
      </p:sp>
    </p:spTree>
    <p:extLst>
      <p:ext uri="{BB962C8B-B14F-4D97-AF65-F5344CB8AC3E}">
        <p14:creationId xmlns:p14="http://schemas.microsoft.com/office/powerpoint/2010/main" val="622477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word tool for citation</a:t>
            </a:r>
            <a:r>
              <a:rPr lang="en-GB" baseline="0" dirty="0" smtClean="0"/>
              <a:t> and creating a reference list</a:t>
            </a:r>
            <a:r>
              <a:rPr lang="en-GB" baseline="0" dirty="0" smtClean="0"/>
              <a:t>.</a:t>
            </a:r>
          </a:p>
          <a:p>
            <a:r>
              <a:rPr lang="en-GB" baseline="0" dirty="0" smtClean="0"/>
              <a:t>Kahoot Quiz: https://play.kahoot.it/#/?quizId=38770951-a08a-439c-98ef-facfd2cb017e </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dirty="0"/>
          </a:p>
        </p:txBody>
      </p:sp>
    </p:spTree>
    <p:extLst>
      <p:ext uri="{BB962C8B-B14F-4D97-AF65-F5344CB8AC3E}">
        <p14:creationId xmlns:p14="http://schemas.microsoft.com/office/powerpoint/2010/main" val="1164014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20</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849045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Demo</a:t>
            </a:r>
            <a:r>
              <a:rPr lang="en-GB" baseline="0" dirty="0" smtClean="0"/>
              <a:t> Turnitin</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dirty="0"/>
          </a:p>
        </p:txBody>
      </p:sp>
    </p:spTree>
    <p:extLst>
      <p:ext uri="{BB962C8B-B14F-4D97-AF65-F5344CB8AC3E}">
        <p14:creationId xmlns:p14="http://schemas.microsoft.com/office/powerpoint/2010/main" val="2220658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14/09/2018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dirty="0" smtClean="0">
                  <a:solidFill>
                    <a:srgbClr val="000000"/>
                  </a:solidFill>
                  <a:ea typeface="Tahoma" panose="020B0604030504040204" pitchFamily="34" charset="0"/>
                  <a:cs typeface="Arial" panose="020B0604020202020204" pitchFamily="34" charset="0"/>
                </a:rPr>
              </a:br>
              <a:r>
                <a:rPr lang="en-US" altLang="en-US" sz="1400" dirty="0" smtClean="0">
                  <a:solidFill>
                    <a:srgbClr val="000000"/>
                  </a:solidFill>
                  <a:ea typeface="Tahoma" panose="020B0604030504040204" pitchFamily="34" charset="0"/>
                  <a:cs typeface="Arial" panose="020B0604020202020204" pitchFamily="34" charset="0"/>
                </a:rPr>
                <a:t>Click</a:t>
              </a:r>
              <a:r>
                <a:rPr lang="en-US" altLang="en-US" sz="1400" dirty="0" smtClean="0">
                  <a:solidFill>
                    <a:srgbClr val="FFA100"/>
                  </a:solidFill>
                  <a:ea typeface="Tahoma" panose="020B0604030504040204" pitchFamily="34" charset="0"/>
                  <a:cs typeface="Arial" panose="020B0604020202020204" pitchFamily="34" charset="0"/>
                </a:rPr>
                <a:t> </a:t>
              </a:r>
              <a:r>
                <a:rPr lang="en-US" altLang="en-US" sz="1400" b="1" dirty="0"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smtClean="0">
                  <a:solidFill>
                    <a:srgbClr val="000000"/>
                  </a:solidFill>
                  <a:ea typeface="Tahoma" panose="020B0604030504040204" pitchFamily="34" charset="0"/>
                  <a:cs typeface="Arial" panose="020B0604020202020204" pitchFamily="34" charset="0"/>
                </a:rPr>
                <a:t>Select the picture and select</a:t>
              </a:r>
              <a:r>
                <a:rPr lang="en-US" altLang="en-US" sz="1400" dirty="0" smtClean="0">
                  <a:solidFill>
                    <a:srgbClr val="3D7EDB"/>
                  </a:solidFill>
                  <a:ea typeface="Tahoma" panose="020B0604030504040204" pitchFamily="34" charset="0"/>
                  <a:cs typeface="Arial" panose="020B0604020202020204" pitchFamily="34" charset="0"/>
                </a:rPr>
                <a:t> </a:t>
              </a:r>
              <a:r>
                <a:rPr lang="en-US" altLang="en-US" sz="1400" b="1" dirty="0"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dirty="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dirty="0"/>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Using Information in HR </a:t>
            </a:r>
            <a:br>
              <a:rPr lang="en-GB" dirty="0" smtClean="0">
                <a:solidFill>
                  <a:schemeClr val="accent4"/>
                </a:solidFill>
              </a:rPr>
            </a:br>
            <a:r>
              <a:rPr lang="en-GB" dirty="0" smtClean="0">
                <a:solidFill>
                  <a:schemeClr val="bg1"/>
                </a:solidFill>
              </a:rPr>
              <a:t>WK1:The </a:t>
            </a:r>
            <a:r>
              <a:rPr lang="en-GB" dirty="0" smtClean="0">
                <a:solidFill>
                  <a:schemeClr val="bg1"/>
                </a:solidFill>
              </a:rPr>
              <a:t>Research Process</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September 2017</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Module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337338783"/>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Research and enquiry</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Identifying appropriate sources of</a:t>
                      </a:r>
                      <a:r>
                        <a:rPr lang="en-US" sz="1700" b="0" baseline="0" dirty="0" smtClean="0">
                          <a:solidFill>
                            <a:schemeClr val="tx1"/>
                          </a:solidFill>
                        </a:rPr>
                        <a:t> information</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Preparing and presenting a business case for improvement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sp>
        <p:nvSpPr>
          <p:cNvPr id="3" name="TextBox 2"/>
          <p:cNvSpPr txBox="1"/>
          <p:nvPr/>
        </p:nvSpPr>
        <p:spPr>
          <a:xfrm>
            <a:off x="467544" y="1052736"/>
            <a:ext cx="8147248" cy="1477328"/>
          </a:xfrm>
          <a:prstGeom prst="rect">
            <a:avLst/>
          </a:prstGeom>
          <a:noFill/>
        </p:spPr>
        <p:txBody>
          <a:bodyPr wrap="square" rtlCol="0">
            <a:spAutoFit/>
          </a:bodyPr>
          <a:lstStyle/>
          <a:p>
            <a:r>
              <a:rPr lang="en-GB" dirty="0" smtClean="0"/>
              <a:t>The aim of this module is know how to be </a:t>
            </a:r>
            <a:r>
              <a:rPr lang="en-GB" dirty="0"/>
              <a:t>able to present a viable and realistic case for improvement based on sound work-based research and an understanding of what is considered good practice. </a:t>
            </a:r>
          </a:p>
          <a:p>
            <a:endParaRPr lang="en-GB" dirty="0"/>
          </a:p>
          <a:p>
            <a:r>
              <a:rPr lang="en-GB" dirty="0" smtClean="0"/>
              <a:t>This unit seeks to develop the skills of:</a:t>
            </a:r>
            <a:endParaRPr lang="en-GB" dirty="0"/>
          </a:p>
        </p:txBody>
      </p:sp>
    </p:spTree>
    <p:extLst>
      <p:ext uri="{BB962C8B-B14F-4D97-AF65-F5344CB8AC3E}">
        <p14:creationId xmlns:p14="http://schemas.microsoft.com/office/powerpoint/2010/main" val="3397327074"/>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Feelings About Research</a:t>
            </a:r>
            <a:endParaRPr lang="en-GB" dirty="0"/>
          </a:p>
        </p:txBody>
      </p:sp>
      <p:sp>
        <p:nvSpPr>
          <p:cNvPr id="3" name="Vertical Text Placeholder 2"/>
          <p:cNvSpPr>
            <a:spLocks noGrp="1"/>
          </p:cNvSpPr>
          <p:nvPr>
            <p:ph type="body" orient="vert" idx="1"/>
          </p:nvPr>
        </p:nvSpPr>
        <p:spPr/>
        <p:txBody>
          <a:bodyPr>
            <a:normAutofit fontScale="92500" lnSpcReduction="20000"/>
          </a:bodyPr>
          <a:lstStyle/>
          <a:p>
            <a:r>
              <a:rPr lang="en-GB" dirty="0" smtClean="0"/>
              <a:t>Just a way of proving what you already know</a:t>
            </a:r>
          </a:p>
          <a:p>
            <a:r>
              <a:rPr lang="en-GB" dirty="0" smtClean="0"/>
              <a:t>Best left to academics or experts</a:t>
            </a:r>
          </a:p>
          <a:p>
            <a:r>
              <a:rPr lang="en-GB" dirty="0" smtClean="0"/>
              <a:t>Just a way of justifying what the CEO wants to do anyway</a:t>
            </a:r>
          </a:p>
          <a:p>
            <a:r>
              <a:rPr lang="en-GB" dirty="0" smtClean="0"/>
              <a:t>Too difficult</a:t>
            </a:r>
          </a:p>
          <a:p>
            <a:r>
              <a:rPr lang="en-GB" dirty="0" smtClean="0"/>
              <a:t>Too time consuming</a:t>
            </a:r>
          </a:p>
          <a:p>
            <a:r>
              <a:rPr lang="en-GB" dirty="0" smtClean="0"/>
              <a:t>Too scientific and statistical</a:t>
            </a:r>
          </a:p>
          <a:p>
            <a:r>
              <a:rPr lang="en-GB" dirty="0" smtClean="0"/>
              <a:t>Too boring</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Common Objections</a:t>
            </a:r>
            <a:endParaRPr lang="en-GB" dirty="0"/>
          </a:p>
        </p:txBody>
      </p:sp>
    </p:spTree>
    <p:extLst>
      <p:ext uri="{BB962C8B-B14F-4D97-AF65-F5344CB8AC3E}">
        <p14:creationId xmlns:p14="http://schemas.microsoft.com/office/powerpoint/2010/main" val="955317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Core Resources</a:t>
            </a:r>
            <a:endParaRPr lang="en-GB" dirty="0"/>
          </a:p>
        </p:txBody>
      </p:sp>
      <p:sp>
        <p:nvSpPr>
          <p:cNvPr id="5" name="Vertical Text Placeholder 4"/>
          <p:cNvSpPr>
            <a:spLocks noGrp="1"/>
          </p:cNvSpPr>
          <p:nvPr>
            <p:ph type="body" orient="vert" idx="1"/>
          </p:nvPr>
        </p:nvSpPr>
        <p:spPr/>
        <p:txBody>
          <a:bodyPr>
            <a:normAutofit lnSpcReduction="10000"/>
          </a:bodyPr>
          <a:lstStyle/>
          <a:p>
            <a:r>
              <a:rPr lang="en-GB" dirty="0" smtClean="0"/>
              <a:t>Essential Text</a:t>
            </a:r>
          </a:p>
          <a:p>
            <a:r>
              <a:rPr lang="en-GB" dirty="0" smtClean="0"/>
              <a:t>Module descriptor</a:t>
            </a:r>
          </a:p>
          <a:p>
            <a:r>
              <a:rPr lang="en-GB" dirty="0" smtClean="0"/>
              <a:t>Lesson plan</a:t>
            </a:r>
          </a:p>
          <a:p>
            <a:r>
              <a:rPr lang="en-GB" dirty="0" smtClean="0"/>
              <a:t>Assessment activity</a:t>
            </a:r>
          </a:p>
          <a:p>
            <a:r>
              <a:rPr lang="en-GB" dirty="0" smtClean="0"/>
              <a:t>Assessment marking scheme</a:t>
            </a:r>
          </a:p>
          <a:p>
            <a:r>
              <a:rPr lang="en-GB" dirty="0" smtClean="0"/>
              <a:t>UIN Moodle page and resources</a:t>
            </a:r>
          </a:p>
          <a:p>
            <a:r>
              <a:rPr lang="en-GB" dirty="0" smtClean="0"/>
              <a:t>Your student group</a:t>
            </a:r>
            <a:endParaRPr lang="en-GB"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88640"/>
            <a:ext cx="2576375" cy="3259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62021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829428727"/>
              </p:ext>
            </p:extLst>
          </p:nvPr>
        </p:nvGraphicFramePr>
        <p:xfrm>
          <a:off x="365177" y="2281531"/>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smtClean="0">
                          <a:solidFill>
                            <a:schemeClr val="tx1"/>
                          </a:solidFill>
                        </a:rPr>
                        <a:t>Summarise</a:t>
                      </a:r>
                      <a:r>
                        <a:rPr lang="en-US" sz="1700" b="0" baseline="0" dirty="0" smtClean="0">
                          <a:solidFill>
                            <a:schemeClr val="tx1"/>
                          </a:solidFill>
                        </a:rPr>
                        <a:t> the stages in the research process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tx1"/>
                          </a:solidFill>
                          <a:effectLst/>
                          <a:latin typeface="+mn-lt"/>
                          <a:ea typeface="+mn-ea"/>
                          <a:cs typeface="+mn-cs"/>
                        </a:rPr>
                        <a:t>Identify an area</a:t>
                      </a:r>
                      <a:r>
                        <a:rPr lang="en-US" sz="1800" b="0" kern="1200" baseline="0" dirty="0" smtClean="0">
                          <a:solidFill>
                            <a:schemeClr val="tx1"/>
                          </a:solidFill>
                          <a:effectLst/>
                          <a:latin typeface="+mn-lt"/>
                          <a:ea typeface="+mn-ea"/>
                          <a:cs typeface="+mn-cs"/>
                        </a:rPr>
                        <a:t> of HR practice for investigation</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Compare different</a:t>
                      </a:r>
                      <a:r>
                        <a:rPr lang="en-US" sz="1700" baseline="0" dirty="0" smtClean="0"/>
                        <a:t> data collection methods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700" dirty="0" smtClean="0"/>
                        <a:t>Reference</a:t>
                      </a:r>
                      <a:r>
                        <a:rPr lang="en-US" sz="1700" baseline="0" dirty="0" smtClean="0"/>
                        <a:t> sources using the Harvard convention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5</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understand the research process and different approaches to research.</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2944743073"/>
      </p:ext>
    </p:extLst>
  </p:cSld>
  <p:clrMapOvr>
    <a:masterClrMapping/>
  </p:clrMapOvr>
  <p:transition spd="med">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dirty="0" smtClean="0"/>
              <a:t>1. Summarise the stages in the research process</a:t>
            </a:r>
            <a:endParaRPr lang="en-GB" sz="2800" dirty="0"/>
          </a:p>
        </p:txBody>
      </p:sp>
      <p:sp>
        <p:nvSpPr>
          <p:cNvPr id="5" name="Vertical Text Placeholder 4"/>
          <p:cNvSpPr>
            <a:spLocks noGrp="1"/>
          </p:cNvSpPr>
          <p:nvPr>
            <p:ph type="body" orient="vert" idx="1"/>
          </p:nvPr>
        </p:nvSpPr>
        <p:spPr/>
        <p:txBody>
          <a:bodyPr>
            <a:normAutofit fontScale="62500" lnSpcReduction="20000"/>
          </a:bodyPr>
          <a:lstStyle/>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smtClean="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smtClean="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smtClean="0">
              <a:latin typeface="Helvetica" charset="0"/>
              <a:ea typeface="Helvetica" charset="0"/>
              <a:cs typeface="Helvetica" charset="0"/>
              <a:sym typeface="Helvetica" charset="0"/>
            </a:endParaRPr>
          </a:p>
          <a:p>
            <a:pPr marL="189749" indent="-189749" defTabSz="914145">
              <a:lnSpc>
                <a:spcPct val="80000"/>
              </a:lnSpc>
              <a:spcBef>
                <a:spcPct val="0"/>
              </a:spcBef>
              <a:buNone/>
              <a:defRPr/>
            </a:pPr>
            <a:r>
              <a:rPr lang="en-US" dirty="0" smtClean="0">
                <a:latin typeface="Helvetica" charset="0"/>
                <a:ea typeface="Helvetica" charset="0"/>
                <a:cs typeface="Helvetica" charset="0"/>
                <a:sym typeface="Helvetica" charset="0"/>
              </a:rPr>
              <a:t>Research </a:t>
            </a:r>
            <a:r>
              <a:rPr lang="en-US" dirty="0">
                <a:latin typeface="Helvetica" charset="0"/>
                <a:ea typeface="Helvetica" charset="0"/>
                <a:cs typeface="Helvetica" charset="0"/>
                <a:sym typeface="Helvetica" charset="0"/>
              </a:rPr>
              <a:t>can be used to:</a:t>
            </a:r>
          </a:p>
          <a:p>
            <a:pPr marL="189749" indent="-189749" defTabSz="914145">
              <a:lnSpc>
                <a:spcPct val="80000"/>
              </a:lnSpc>
              <a:spcBef>
                <a:spcPts val="352"/>
              </a:spcBef>
              <a:buNone/>
              <a:defRPr/>
            </a:pPr>
            <a:endParaRPr lang="en-US" dirty="0">
              <a:latin typeface="Helvetica" charset="0"/>
              <a:ea typeface="Helvetica" charset="0"/>
              <a:cs typeface="Helvetica" charset="0"/>
              <a:sym typeface="Helvetica" charset="0"/>
            </a:endParaRP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Investigate an issue</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Provide solutions to a problem</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Support decision making</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Generate and enhance intellectual capital</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Benchmark good practice/performance to ensure continuous </a:t>
            </a:r>
            <a:r>
              <a:rPr lang="en-US" dirty="0" smtClean="0">
                <a:latin typeface="Helvetica" charset="0"/>
                <a:ea typeface="Helvetica" charset="0"/>
                <a:cs typeface="Helvetica" charset="0"/>
                <a:sym typeface="Helvetica" charset="0"/>
              </a:rPr>
              <a:t>improvement</a:t>
            </a:r>
            <a:endParaRPr lang="en-US" dirty="0">
              <a:latin typeface="Helvetica" charset="0"/>
              <a:ea typeface="Helvetica" charset="0"/>
              <a:cs typeface="Helvetica" charset="0"/>
              <a:sym typeface="Helvetica" charset="0"/>
            </a:endParaRPr>
          </a:p>
        </p:txBody>
      </p:sp>
      <p:sp>
        <p:nvSpPr>
          <p:cNvPr id="6" name="Vertical Text Placeholder 5"/>
          <p:cNvSpPr>
            <a:spLocks noGrp="1"/>
          </p:cNvSpPr>
          <p:nvPr>
            <p:ph type="body" orient="vert" idx="13"/>
          </p:nvPr>
        </p:nvSpPr>
        <p:spPr/>
        <p:txBody>
          <a:bodyPr/>
          <a:lstStyle/>
          <a:p>
            <a:pPr marL="0" indent="0">
              <a:buNone/>
            </a:pPr>
            <a:r>
              <a:rPr lang="en-GB" sz="2400" dirty="0" smtClean="0"/>
              <a:t>What is research?</a:t>
            </a:r>
            <a:endParaRPr lang="en-GB" sz="2400" dirty="0"/>
          </a:p>
        </p:txBody>
      </p:sp>
      <p:pic>
        <p:nvPicPr>
          <p:cNvPr id="7" name="Picture 6"/>
          <p:cNvPicPr>
            <a:picLocks noChangeAspect="1"/>
          </p:cNvPicPr>
          <p:nvPr/>
        </p:nvPicPr>
        <p:blipFill>
          <a:blip r:embed="rId3"/>
          <a:stretch>
            <a:fillRect/>
          </a:stretch>
        </p:blipFill>
        <p:spPr>
          <a:xfrm>
            <a:off x="7020272" y="2353043"/>
            <a:ext cx="1944793" cy="2347163"/>
          </a:xfrm>
          <a:prstGeom prst="rect">
            <a:avLst/>
          </a:prstGeom>
        </p:spPr>
      </p:pic>
      <p:sp>
        <p:nvSpPr>
          <p:cNvPr id="8" name="Rectangle 7"/>
          <p:cNvSpPr/>
          <p:nvPr/>
        </p:nvSpPr>
        <p:spPr>
          <a:xfrm>
            <a:off x="251520" y="1621249"/>
            <a:ext cx="7894582" cy="1200329"/>
          </a:xfrm>
          <a:prstGeom prst="rect">
            <a:avLst/>
          </a:prstGeom>
          <a:noFill/>
        </p:spPr>
        <p:txBody>
          <a:bodyPr wrap="square">
            <a:spAutoFit/>
          </a:bodyPr>
          <a:lstStyle/>
          <a:p>
            <a:pPr marL="189749" indent="-189749" defTabSz="914145">
              <a:defRPr/>
            </a:pPr>
            <a:r>
              <a:rPr lang="en-US" sz="2000" dirty="0" smtClean="0">
                <a:ea typeface="Helvetica" charset="0"/>
                <a:cs typeface="Helvetica" charset="0"/>
                <a:sym typeface="Helvetica" charset="0"/>
              </a:rPr>
              <a:t>   </a:t>
            </a:r>
            <a:r>
              <a:rPr lang="en-US" sz="2400" b="1" i="1" dirty="0" smtClean="0">
                <a:ea typeface="Helvetica" charset="0"/>
                <a:cs typeface="Helvetica" charset="0"/>
                <a:sym typeface="Helvetica" charset="0"/>
              </a:rPr>
              <a:t>Systematic</a:t>
            </a:r>
            <a:r>
              <a:rPr lang="en-US" sz="2400" dirty="0" smtClean="0">
                <a:ea typeface="Helvetica" charset="0"/>
                <a:cs typeface="Helvetica" charset="0"/>
                <a:sym typeface="Helvetica" charset="0"/>
              </a:rPr>
              <a:t> </a:t>
            </a:r>
            <a:r>
              <a:rPr lang="en-US" sz="2400" i="1" dirty="0" smtClean="0">
                <a:latin typeface="+mj-lt"/>
                <a:ea typeface="Helvetica" charset="0"/>
                <a:cs typeface="Helvetica" charset="0"/>
                <a:sym typeface="Helvetica" charset="0"/>
              </a:rPr>
              <a:t>(i</a:t>
            </a:r>
            <a:r>
              <a:rPr lang="en-GB" sz="2400" i="1" dirty="0" smtClean="0">
                <a:latin typeface="+mj-lt"/>
              </a:rPr>
              <a:t>nvolving </a:t>
            </a:r>
            <a:r>
              <a:rPr lang="en-GB" sz="2400" i="1" dirty="0">
                <a:latin typeface="+mj-lt"/>
              </a:rPr>
              <a:t>a system, method, or </a:t>
            </a:r>
            <a:r>
              <a:rPr lang="en-GB" sz="2400" i="1" dirty="0" smtClean="0">
                <a:latin typeface="+mj-lt"/>
              </a:rPr>
              <a:t>plan) </a:t>
            </a:r>
            <a:r>
              <a:rPr lang="en-US" sz="2400" dirty="0" smtClean="0">
                <a:ea typeface="Helvetica" charset="0"/>
                <a:cs typeface="Helvetica" charset="0"/>
                <a:sym typeface="Helvetica" charset="0"/>
              </a:rPr>
              <a:t>process </a:t>
            </a:r>
            <a:r>
              <a:rPr lang="en-US" sz="2400" dirty="0">
                <a:ea typeface="Helvetica" charset="0"/>
                <a:cs typeface="Helvetica" charset="0"/>
                <a:sym typeface="Helvetica" charset="0"/>
              </a:rPr>
              <a:t>of enquiry and investigation in order to </a:t>
            </a:r>
            <a:r>
              <a:rPr lang="en-US" sz="2400" dirty="0" smtClean="0">
                <a:ea typeface="Helvetica" charset="0"/>
                <a:cs typeface="Helvetica" charset="0"/>
                <a:sym typeface="Helvetica" charset="0"/>
              </a:rPr>
              <a:t>enhance </a:t>
            </a:r>
            <a:r>
              <a:rPr lang="en-US" sz="2400" dirty="0">
                <a:ea typeface="Helvetica" charset="0"/>
                <a:cs typeface="Helvetica" charset="0"/>
                <a:sym typeface="Helvetica" charset="0"/>
              </a:rPr>
              <a:t>knowledge of a particular issue or problem</a:t>
            </a:r>
            <a:r>
              <a:rPr lang="en-US" dirty="0">
                <a:ea typeface="Helvetica" charset="0"/>
                <a:cs typeface="Helvetica" charset="0"/>
                <a:sym typeface="Helvetica" charset="0"/>
              </a:rPr>
              <a:t>.  </a:t>
            </a:r>
            <a:r>
              <a:rPr lang="en-US" dirty="0" smtClean="0">
                <a:ea typeface="Helvetica" charset="0"/>
                <a:cs typeface="Helvetica" charset="0"/>
                <a:sym typeface="Helvetica" charset="0"/>
              </a:rPr>
              <a:t>  </a:t>
            </a:r>
            <a:endParaRPr lang="en-US" dirty="0">
              <a:ea typeface="Helvetica" charset="0"/>
              <a:cs typeface="Helvetica" charset="0"/>
              <a:sym typeface="Helvetica" charset="0"/>
            </a:endParaRPr>
          </a:p>
        </p:txBody>
      </p:sp>
    </p:spTree>
    <p:extLst>
      <p:ext uri="{BB962C8B-B14F-4D97-AF65-F5344CB8AC3E}">
        <p14:creationId xmlns:p14="http://schemas.microsoft.com/office/powerpoint/2010/main" val="27507478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1. Summarise the stages in the research process </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The research project journey</a:t>
            </a:r>
            <a:endParaRPr lang="en-GB" sz="2400" dirty="0"/>
          </a:p>
        </p:txBody>
      </p:sp>
      <p:pic>
        <p:nvPicPr>
          <p:cNvPr id="5" name="Content Placeholder 4" descr="figure 10.JPG"/>
          <p:cNvPicPr>
            <a:picLocks noChangeAspect="1"/>
          </p:cNvPicPr>
          <p:nvPr/>
        </p:nvPicPr>
        <p:blipFill>
          <a:blip r:embed="rId2" cstate="print">
            <a:lum bright="-6000" contrast="24000"/>
          </a:blip>
          <a:srcRect t="46419"/>
          <a:stretch>
            <a:fillRect/>
          </a:stretch>
        </p:blipFill>
        <p:spPr bwMode="auto">
          <a:xfrm>
            <a:off x="611560" y="1606711"/>
            <a:ext cx="7920880" cy="5012013"/>
          </a:xfrm>
          <a:prstGeom prst="rect">
            <a:avLst/>
          </a:prstGeom>
          <a:noFill/>
          <a:ln w="9525">
            <a:noFill/>
            <a:miter lim="800000"/>
            <a:headEnd/>
            <a:tailEnd/>
          </a:ln>
        </p:spPr>
      </p:pic>
    </p:spTree>
    <p:extLst>
      <p:ext uri="{BB962C8B-B14F-4D97-AF65-F5344CB8AC3E}">
        <p14:creationId xmlns:p14="http://schemas.microsoft.com/office/powerpoint/2010/main" val="10742182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1. Summarise the stages in the research process </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The research project journey</a:t>
            </a:r>
            <a:endParaRPr lang="en-GB" sz="2400" dirty="0"/>
          </a:p>
        </p:txBody>
      </p:sp>
      <p:pic>
        <p:nvPicPr>
          <p:cNvPr id="6" name="Content Placeholder 4" descr="figure 10.JPG"/>
          <p:cNvPicPr>
            <a:picLocks noChangeAspect="1"/>
          </p:cNvPicPr>
          <p:nvPr/>
        </p:nvPicPr>
        <p:blipFill rotWithShape="1">
          <a:blip r:embed="rId3" cstate="print">
            <a:lum bright="-6000" contrast="24000"/>
          </a:blip>
          <a:srcRect t="4034" b="52358"/>
          <a:stretch/>
        </p:blipFill>
        <p:spPr bwMode="auto">
          <a:xfrm>
            <a:off x="380976" y="1827453"/>
            <a:ext cx="8072494" cy="3689779"/>
          </a:xfrm>
          <a:prstGeom prst="rect">
            <a:avLst/>
          </a:prstGeom>
          <a:noFill/>
          <a:ln w="9525">
            <a:noFill/>
            <a:miter lim="800000"/>
            <a:headEnd/>
            <a:tailEnd/>
          </a:ln>
        </p:spPr>
      </p:pic>
      <p:sp>
        <p:nvSpPr>
          <p:cNvPr id="3" name="Line Callout 1 2"/>
          <p:cNvSpPr/>
          <p:nvPr/>
        </p:nvSpPr>
        <p:spPr>
          <a:xfrm>
            <a:off x="5436096" y="4149080"/>
            <a:ext cx="2088232" cy="1152128"/>
          </a:xfrm>
          <a:prstGeom prst="borderCallout1">
            <a:avLst>
              <a:gd name="adj1" fmla="val -5478"/>
              <a:gd name="adj2" fmla="val 99063"/>
              <a:gd name="adj3" fmla="val -134788"/>
              <a:gd name="adj4" fmla="val 10593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Upload to Turnitin on 26</a:t>
            </a:r>
            <a:r>
              <a:rPr lang="en-GB" baseline="30000" dirty="0" smtClean="0"/>
              <a:t>th</a:t>
            </a:r>
            <a:r>
              <a:rPr lang="en-GB" dirty="0" smtClean="0"/>
              <a:t> October 2017</a:t>
            </a:r>
            <a:endParaRPr lang="en-GB" dirty="0"/>
          </a:p>
        </p:txBody>
      </p:sp>
    </p:spTree>
    <p:extLst>
      <p:ext uri="{BB962C8B-B14F-4D97-AF65-F5344CB8AC3E}">
        <p14:creationId xmlns:p14="http://schemas.microsoft.com/office/powerpoint/2010/main" val="17089069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2. Identify an area of HR Practice for investigation</a:t>
            </a:r>
            <a:endParaRPr lang="en-GB" sz="2800" dirty="0"/>
          </a:p>
        </p:txBody>
      </p:sp>
      <p:sp>
        <p:nvSpPr>
          <p:cNvPr id="3" name="Vertical Text Placeholder 2"/>
          <p:cNvSpPr>
            <a:spLocks noGrp="1"/>
          </p:cNvSpPr>
          <p:nvPr>
            <p:ph type="body" orient="vert" idx="1"/>
          </p:nvPr>
        </p:nvSpPr>
        <p:spPr/>
        <p:txBody>
          <a:bodyPr/>
          <a:lstStyle/>
          <a:p>
            <a:r>
              <a:rPr lang="en-GB" dirty="0" smtClean="0"/>
              <a:t>The Burning Desire</a:t>
            </a:r>
          </a:p>
          <a:p>
            <a:r>
              <a:rPr lang="en-GB" dirty="0" smtClean="0"/>
              <a:t>The Replication</a:t>
            </a:r>
          </a:p>
          <a:p>
            <a:r>
              <a:rPr lang="en-GB" dirty="0" smtClean="0"/>
              <a:t>The Practical</a:t>
            </a:r>
          </a:p>
          <a:p>
            <a:r>
              <a:rPr lang="en-GB" dirty="0" smtClean="0"/>
              <a:t>The Convenient Access</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Horn (2009) Methods of Identification </a:t>
            </a:r>
            <a:endParaRPr lang="en-GB" dirty="0"/>
          </a:p>
        </p:txBody>
      </p:sp>
    </p:spTree>
    <p:extLst>
      <p:ext uri="{BB962C8B-B14F-4D97-AF65-F5344CB8AC3E}">
        <p14:creationId xmlns:p14="http://schemas.microsoft.com/office/powerpoint/2010/main" val="36150210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2. Identify an area of HR Practice for investigation</a:t>
            </a:r>
          </a:p>
        </p:txBody>
      </p:sp>
      <p:sp>
        <p:nvSpPr>
          <p:cNvPr id="4" name="Vertical Text Placeholder 3"/>
          <p:cNvSpPr>
            <a:spLocks noGrp="1"/>
          </p:cNvSpPr>
          <p:nvPr>
            <p:ph type="body" orient="vert" idx="13"/>
          </p:nvPr>
        </p:nvSpPr>
        <p:spPr/>
        <p:txBody>
          <a:bodyPr/>
          <a:lstStyle/>
          <a:p>
            <a:endParaRPr lang="en-GB" dirty="0"/>
          </a:p>
        </p:txBody>
      </p:sp>
      <p:graphicFrame>
        <p:nvGraphicFramePr>
          <p:cNvPr id="5" name="Content Placeholder 3"/>
          <p:cNvGraphicFramePr>
            <a:graphicFrameLocks/>
          </p:cNvGraphicFramePr>
          <p:nvPr>
            <p:extLst>
              <p:ext uri="{D42A27DB-BD31-4B8C-83A1-F6EECF244321}">
                <p14:modId xmlns:p14="http://schemas.microsoft.com/office/powerpoint/2010/main" val="3023759267"/>
              </p:ext>
            </p:extLst>
          </p:nvPr>
        </p:nvGraphicFramePr>
        <p:xfrm>
          <a:off x="634184" y="1844824"/>
          <a:ext cx="77724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24215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2</a:t>
            </a:r>
            <a:r>
              <a:rPr lang="en-GB" sz="2800" dirty="0"/>
              <a:t>. Identify an area of HR Practice for investigation</a:t>
            </a:r>
          </a:p>
        </p:txBody>
      </p:sp>
      <p:sp>
        <p:nvSpPr>
          <p:cNvPr id="3" name="Vertical Text Placeholder 2"/>
          <p:cNvSpPr>
            <a:spLocks noGrp="1"/>
          </p:cNvSpPr>
          <p:nvPr>
            <p:ph type="body" orient="vert" idx="1"/>
          </p:nvPr>
        </p:nvSpPr>
        <p:spPr/>
        <p:txBody>
          <a:bodyPr/>
          <a:lstStyle/>
          <a:p>
            <a:r>
              <a:rPr lang="en-GB" dirty="0" smtClean="0"/>
              <a:t>Who will be the recipient of the report and what are they looking for?</a:t>
            </a:r>
          </a:p>
          <a:p>
            <a:r>
              <a:rPr lang="en-GB" dirty="0" smtClean="0"/>
              <a:t>Who will be involved and how will it impact them – consider access to information</a:t>
            </a:r>
          </a:p>
          <a:p>
            <a:r>
              <a:rPr lang="en-GB" dirty="0" smtClean="0"/>
              <a:t>What will be the impact of your proposed recommendations on any other stakeholder groups?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Who are the stakeholders?</a:t>
            </a:r>
            <a:endParaRPr lang="en-GB" dirty="0"/>
          </a:p>
        </p:txBody>
      </p:sp>
    </p:spTree>
    <p:extLst>
      <p:ext uri="{BB962C8B-B14F-4D97-AF65-F5344CB8AC3E}">
        <p14:creationId xmlns:p14="http://schemas.microsoft.com/office/powerpoint/2010/main" val="9085616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3. Compare different data collection methods</a:t>
            </a:r>
            <a:endParaRPr lang="en-GB" sz="2800" dirty="0"/>
          </a:p>
        </p:txBody>
      </p:sp>
      <p:sp>
        <p:nvSpPr>
          <p:cNvPr id="3" name="Vertical Text Placeholder 2"/>
          <p:cNvSpPr>
            <a:spLocks noGrp="1"/>
          </p:cNvSpPr>
          <p:nvPr>
            <p:ph type="body" orient="vert" idx="1"/>
          </p:nvPr>
        </p:nvSpPr>
        <p:spPr/>
        <p:txBody>
          <a:bodyPr>
            <a:normAutofit fontScale="70000" lnSpcReduction="20000"/>
          </a:bodyPr>
          <a:lstStyle/>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Primary: </a:t>
            </a:r>
            <a:r>
              <a:rPr lang="en-US" altLang="en-US" dirty="0">
                <a:latin typeface="Arial" pitchFamily="34" charset="0"/>
                <a:ea typeface="Helvetica" charset="0"/>
                <a:cs typeface="Arial" pitchFamily="34" charset="0"/>
                <a:sym typeface="Helvetica" charset="0"/>
              </a:rPr>
              <a:t>collected first hand for the study in which it will be used (e.g. questionnaires, observation, focus groups, interviews, brainstorms)</a:t>
            </a:r>
          </a:p>
          <a:p>
            <a:pPr marL="0" indent="0">
              <a:spcBef>
                <a:spcPts val="281"/>
              </a:spcBef>
              <a:buClr>
                <a:srgbClr val="000000"/>
              </a:buClr>
              <a:buNone/>
            </a:pPr>
            <a:r>
              <a:rPr lang="en-GB" dirty="0">
                <a:solidFill>
                  <a:srgbClr val="0000FF"/>
                </a:solidFill>
              </a:rPr>
              <a:t>This is the information that you collect by doing  your own research   It is not data you analyse from pre-collected information e.g. a company survey</a:t>
            </a: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Secondary: </a:t>
            </a:r>
            <a:r>
              <a:rPr lang="en-US" altLang="en-US" dirty="0">
                <a:latin typeface="Arial" pitchFamily="34" charset="0"/>
                <a:ea typeface="Helvetica" charset="0"/>
                <a:cs typeface="Arial" pitchFamily="34" charset="0"/>
                <a:sym typeface="Helvetica" charset="0"/>
              </a:rPr>
              <a:t>already published sources from other studies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 to draw a conclusion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(e.g. academic journals, online databases, industry reports, the </a:t>
            </a:r>
            <a:r>
              <a:rPr lang="en-US" altLang="en-US" dirty="0" smtClean="0">
                <a:latin typeface="Arial" pitchFamily="34" charset="0"/>
                <a:ea typeface="Helvetica" charset="0"/>
                <a:cs typeface="Arial" pitchFamily="34" charset="0"/>
                <a:sym typeface="Helvetica" charset="0"/>
              </a:rPr>
              <a:t>Internet  </a:t>
            </a:r>
            <a:r>
              <a:rPr lang="en-US" altLang="en-US" dirty="0">
                <a:latin typeface="Arial" pitchFamily="34" charset="0"/>
                <a:ea typeface="Helvetica" charset="0"/>
                <a:cs typeface="Arial" pitchFamily="34" charset="0"/>
                <a:sym typeface="Helvetica" charset="0"/>
              </a:rPr>
              <a:t>governmental reports, market research, studies, podcasts, website articles)</a:t>
            </a:r>
            <a:endParaRPr lang="en-US" altLang="en-US" dirty="0">
              <a:latin typeface="Arial" pitchFamily="34" charset="0"/>
              <a:ea typeface="Helvetica" charset="0"/>
              <a:cs typeface="Arial" pitchFamily="34" charset="0"/>
              <a:sym typeface="Arial" pitchFamily="34" charset="0"/>
            </a:endParaRPr>
          </a:p>
          <a:p>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Primary and Secondary Research</a:t>
            </a:r>
            <a:endParaRPr lang="en-GB" sz="2400" dirty="0"/>
          </a:p>
        </p:txBody>
      </p:sp>
    </p:spTree>
    <p:extLst>
      <p:ext uri="{BB962C8B-B14F-4D97-AF65-F5344CB8AC3E}">
        <p14:creationId xmlns:p14="http://schemas.microsoft.com/office/powerpoint/2010/main" val="11536615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3. Compare different data collection methods</a:t>
            </a:r>
          </a:p>
        </p:txBody>
      </p:sp>
      <p:pic>
        <p:nvPicPr>
          <p:cNvPr id="6" name="Picture 5"/>
          <p:cNvPicPr>
            <a:picLocks noChangeAspect="1"/>
          </p:cNvPicPr>
          <p:nvPr/>
        </p:nvPicPr>
        <p:blipFill>
          <a:blip r:embed="rId3"/>
          <a:stretch>
            <a:fillRect/>
          </a:stretch>
        </p:blipFill>
        <p:spPr>
          <a:xfrm>
            <a:off x="827584" y="1916832"/>
            <a:ext cx="7329748" cy="3998633"/>
          </a:xfrm>
          <a:prstGeom prst="rect">
            <a:avLst/>
          </a:prstGeom>
        </p:spPr>
      </p:pic>
      <p:sp>
        <p:nvSpPr>
          <p:cNvPr id="4" name="Vertical Text Placeholder 3"/>
          <p:cNvSpPr>
            <a:spLocks noGrp="1"/>
          </p:cNvSpPr>
          <p:nvPr>
            <p:ph type="body" orient="vert" idx="13"/>
          </p:nvPr>
        </p:nvSpPr>
        <p:spPr/>
        <p:txBody>
          <a:bodyPr/>
          <a:lstStyle/>
          <a:p>
            <a:pPr marL="0" indent="0">
              <a:buNone/>
            </a:pPr>
            <a:r>
              <a:rPr lang="en-GB" sz="2400" dirty="0" smtClean="0"/>
              <a:t>Quantitative and Qualitative</a:t>
            </a:r>
            <a:endParaRPr lang="en-GB" sz="2400" dirty="0"/>
          </a:p>
        </p:txBody>
      </p:sp>
    </p:spTree>
    <p:extLst>
      <p:ext uri="{BB962C8B-B14F-4D97-AF65-F5344CB8AC3E}">
        <p14:creationId xmlns:p14="http://schemas.microsoft.com/office/powerpoint/2010/main" val="29057096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3. Compare different data collection methods</a:t>
            </a:r>
          </a:p>
        </p:txBody>
      </p:sp>
      <p:sp>
        <p:nvSpPr>
          <p:cNvPr id="4" name="Vertical Text Placeholder 3"/>
          <p:cNvSpPr>
            <a:spLocks noGrp="1"/>
          </p:cNvSpPr>
          <p:nvPr>
            <p:ph type="body" orient="vert" idx="13"/>
          </p:nvPr>
        </p:nvSpPr>
        <p:spPr/>
        <p:txBody>
          <a:bodyPr/>
          <a:lstStyle/>
          <a:p>
            <a:pPr marL="0" indent="0">
              <a:buNone/>
            </a:pPr>
            <a:r>
              <a:rPr lang="en-GB" sz="2400" dirty="0" smtClean="0"/>
              <a:t>Primary Data Collection Methods</a:t>
            </a:r>
            <a:endParaRPr lang="en-GB" sz="2400" dirty="0"/>
          </a:p>
        </p:txBody>
      </p:sp>
      <p:graphicFrame>
        <p:nvGraphicFramePr>
          <p:cNvPr id="5" name="Diagram 4"/>
          <p:cNvGraphicFramePr/>
          <p:nvPr>
            <p:extLst>
              <p:ext uri="{D42A27DB-BD31-4B8C-83A1-F6EECF244321}">
                <p14:modId xmlns:p14="http://schemas.microsoft.com/office/powerpoint/2010/main" val="3606025008"/>
              </p:ext>
            </p:extLst>
          </p:nvPr>
        </p:nvGraphicFramePr>
        <p:xfrm>
          <a:off x="0" y="404664"/>
          <a:ext cx="8829032" cy="6738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8418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p:cNvSpPr>
          <p:nvPr/>
        </p:nvSpPr>
        <p:spPr bwMode="auto">
          <a:xfrm>
            <a:off x="1181150" y="764704"/>
            <a:ext cx="7086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11163"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spcBef>
                <a:spcPct val="20000"/>
              </a:spcBef>
            </a:pPr>
            <a:r>
              <a:rPr lang="en-GB" altLang="en-US" sz="3200" dirty="0">
                <a:solidFill>
                  <a:schemeClr val="accent4"/>
                </a:solidFill>
                <a:latin typeface="Arial" charset="0"/>
              </a:rPr>
              <a:t>Questionnaires:</a:t>
            </a:r>
          </a:p>
          <a:p>
            <a:pPr>
              <a:spcBef>
                <a:spcPct val="20000"/>
              </a:spcBef>
            </a:pPr>
            <a:r>
              <a:rPr lang="en-GB" altLang="en-US" sz="2600" dirty="0">
                <a:latin typeface="Arial" charset="0"/>
              </a:rPr>
              <a:t>	</a:t>
            </a:r>
            <a:r>
              <a:rPr lang="en-GB" altLang="en-US" sz="2600" b="1" dirty="0">
                <a:latin typeface="Arial" charset="0"/>
              </a:rPr>
              <a:t>Good for gathering large quantities of data relatively cheaply</a:t>
            </a:r>
          </a:p>
          <a:p>
            <a:pPr>
              <a:spcBef>
                <a:spcPct val="20000"/>
              </a:spcBef>
            </a:pPr>
            <a:r>
              <a:rPr lang="en-GB" altLang="en-US" sz="2600" b="1" dirty="0">
                <a:latin typeface="Arial" charset="0"/>
              </a:rPr>
              <a:t>	Must be properly designed</a:t>
            </a:r>
          </a:p>
          <a:p>
            <a:pPr>
              <a:spcBef>
                <a:spcPct val="20000"/>
              </a:spcBef>
            </a:pPr>
            <a:endParaRPr lang="en-GB" altLang="en-US" sz="800" b="1" dirty="0">
              <a:latin typeface="Arial" charset="0"/>
            </a:endParaRPr>
          </a:p>
          <a:p>
            <a:pPr>
              <a:spcBef>
                <a:spcPct val="20000"/>
              </a:spcBef>
            </a:pPr>
            <a:r>
              <a:rPr lang="en-GB" altLang="en-US" sz="3200" dirty="0">
                <a:solidFill>
                  <a:schemeClr val="accent4"/>
                </a:solidFill>
                <a:latin typeface="Arial" charset="0"/>
              </a:rPr>
              <a:t>Interviews:</a:t>
            </a:r>
          </a:p>
          <a:p>
            <a:pPr>
              <a:spcBef>
                <a:spcPct val="20000"/>
              </a:spcBef>
            </a:pPr>
            <a:r>
              <a:rPr lang="en-GB" altLang="en-US" sz="2600" dirty="0">
                <a:latin typeface="Arial" charset="0"/>
              </a:rPr>
              <a:t>   </a:t>
            </a:r>
            <a:r>
              <a:rPr lang="en-GB" altLang="en-US" sz="2600" b="1" dirty="0">
                <a:latin typeface="Arial" charset="0"/>
              </a:rPr>
              <a:t>Good for gathering rich data and exploring themes</a:t>
            </a:r>
          </a:p>
          <a:p>
            <a:pPr>
              <a:spcBef>
                <a:spcPct val="20000"/>
              </a:spcBef>
            </a:pPr>
            <a:r>
              <a:rPr lang="en-GB" altLang="en-US" sz="2600" b="1" dirty="0">
                <a:latin typeface="Arial" charset="0"/>
              </a:rPr>
              <a:t>   Need robust interviewing/interpersonal skills</a:t>
            </a:r>
          </a:p>
          <a:p>
            <a:pPr>
              <a:spcBef>
                <a:spcPct val="20000"/>
              </a:spcBef>
            </a:pPr>
            <a:endParaRPr lang="en-US" altLang="en-US" sz="3200" dirty="0">
              <a:latin typeface="Arial" charset="0"/>
            </a:endParaRPr>
          </a:p>
        </p:txBody>
      </p:sp>
      <p:sp>
        <p:nvSpPr>
          <p:cNvPr id="4" name="Smiley Face 3"/>
          <p:cNvSpPr>
            <a:spLocks noChangeArrowheads="1"/>
          </p:cNvSpPr>
          <p:nvPr/>
        </p:nvSpPr>
        <p:spPr bwMode="auto">
          <a:xfrm>
            <a:off x="971600" y="1471142"/>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5" name="Smiley Face 4"/>
          <p:cNvSpPr>
            <a:spLocks noChangeArrowheads="1"/>
          </p:cNvSpPr>
          <p:nvPr/>
        </p:nvSpPr>
        <p:spPr bwMode="auto">
          <a:xfrm>
            <a:off x="971600" y="2114079"/>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6" name="Smiley Face 5"/>
          <p:cNvSpPr>
            <a:spLocks noChangeArrowheads="1"/>
          </p:cNvSpPr>
          <p:nvPr/>
        </p:nvSpPr>
        <p:spPr bwMode="auto">
          <a:xfrm>
            <a:off x="971600" y="3647604"/>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7" name="Smiley Face 6"/>
          <p:cNvSpPr>
            <a:spLocks noChangeArrowheads="1"/>
          </p:cNvSpPr>
          <p:nvPr/>
        </p:nvSpPr>
        <p:spPr bwMode="auto">
          <a:xfrm>
            <a:off x="971600" y="4371504"/>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3" name="TextBox 2"/>
          <p:cNvSpPr txBox="1"/>
          <p:nvPr/>
        </p:nvSpPr>
        <p:spPr>
          <a:xfrm>
            <a:off x="5654452" y="764704"/>
            <a:ext cx="2808312" cy="369332"/>
          </a:xfrm>
          <a:prstGeom prst="rect">
            <a:avLst/>
          </a:prstGeom>
          <a:noFill/>
        </p:spPr>
        <p:txBody>
          <a:bodyPr wrap="square" rtlCol="0">
            <a:spAutoFit/>
          </a:bodyPr>
          <a:lstStyle/>
          <a:p>
            <a:r>
              <a:rPr lang="en-GB" dirty="0" smtClean="0"/>
              <a:t>Cameron &amp; Price (2009)</a:t>
            </a:r>
            <a:endParaRPr lang="en-GB" dirty="0"/>
          </a:p>
        </p:txBody>
      </p:sp>
    </p:spTree>
    <p:extLst>
      <p:ext uri="{BB962C8B-B14F-4D97-AF65-F5344CB8AC3E}">
        <p14:creationId xmlns:p14="http://schemas.microsoft.com/office/powerpoint/2010/main" val="2855990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p:cNvSpPr>
          <p:nvPr/>
        </p:nvSpPr>
        <p:spPr bwMode="auto">
          <a:xfrm>
            <a:off x="1371600" y="692696"/>
            <a:ext cx="6705600" cy="484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11163"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lnSpc>
                <a:spcPct val="90000"/>
              </a:lnSpc>
              <a:spcBef>
                <a:spcPct val="20000"/>
              </a:spcBef>
            </a:pPr>
            <a:r>
              <a:rPr lang="en-GB" altLang="en-US" sz="3200" dirty="0">
                <a:solidFill>
                  <a:schemeClr val="accent4"/>
                </a:solidFill>
                <a:latin typeface="Arial" charset="0"/>
              </a:rPr>
              <a:t>Focus groups:</a:t>
            </a:r>
          </a:p>
          <a:p>
            <a:pPr>
              <a:lnSpc>
                <a:spcPct val="90000"/>
              </a:lnSpc>
              <a:spcBef>
                <a:spcPct val="20000"/>
              </a:spcBef>
            </a:pPr>
            <a:r>
              <a:rPr lang="en-GB" altLang="en-US" sz="2600" dirty="0">
                <a:latin typeface="Arial" charset="0"/>
              </a:rPr>
              <a:t>   </a:t>
            </a:r>
            <a:r>
              <a:rPr lang="en-GB" altLang="en-US" sz="2600" dirty="0" smtClean="0">
                <a:latin typeface="Arial" charset="0"/>
              </a:rPr>
              <a:t> </a:t>
            </a:r>
            <a:r>
              <a:rPr lang="en-GB" altLang="en-US" sz="2600" b="1" dirty="0" smtClean="0">
                <a:latin typeface="Arial" charset="0"/>
              </a:rPr>
              <a:t>Good </a:t>
            </a:r>
            <a:r>
              <a:rPr lang="en-GB" altLang="en-US" sz="2600" b="1" dirty="0">
                <a:latin typeface="Arial" charset="0"/>
              </a:rPr>
              <a:t>for allowing the respondents to develop and elaborate on themes</a:t>
            </a:r>
          </a:p>
          <a:p>
            <a:pPr>
              <a:lnSpc>
                <a:spcPct val="90000"/>
              </a:lnSpc>
              <a:spcBef>
                <a:spcPct val="20000"/>
              </a:spcBef>
              <a:spcAft>
                <a:spcPct val="40000"/>
              </a:spcAft>
            </a:pPr>
            <a:r>
              <a:rPr lang="en-GB" altLang="en-US" sz="2600" b="1" dirty="0">
                <a:latin typeface="Arial" charset="0"/>
              </a:rPr>
              <a:t>   </a:t>
            </a:r>
            <a:r>
              <a:rPr lang="en-GB" altLang="en-US" sz="2600" b="1" dirty="0" smtClean="0">
                <a:latin typeface="Arial" charset="0"/>
              </a:rPr>
              <a:t> Need </a:t>
            </a:r>
            <a:r>
              <a:rPr lang="en-GB" altLang="en-US" sz="2600" b="1" dirty="0">
                <a:latin typeface="Arial" charset="0"/>
              </a:rPr>
              <a:t>to be able to control discussions so that you get the information you need</a:t>
            </a:r>
          </a:p>
          <a:p>
            <a:pPr>
              <a:lnSpc>
                <a:spcPct val="90000"/>
              </a:lnSpc>
              <a:spcBef>
                <a:spcPct val="20000"/>
              </a:spcBef>
            </a:pPr>
            <a:r>
              <a:rPr lang="en-GB" altLang="en-US" sz="3200" dirty="0">
                <a:solidFill>
                  <a:schemeClr val="accent4"/>
                </a:solidFill>
                <a:latin typeface="Arial" charset="0"/>
              </a:rPr>
              <a:t>Observations:</a:t>
            </a:r>
          </a:p>
          <a:p>
            <a:pPr>
              <a:lnSpc>
                <a:spcPct val="90000"/>
              </a:lnSpc>
            </a:pPr>
            <a:r>
              <a:rPr lang="en-GB" altLang="en-US" sz="3200" dirty="0">
                <a:latin typeface="Arial" charset="0"/>
              </a:rPr>
              <a:t>  </a:t>
            </a:r>
            <a:r>
              <a:rPr lang="en-GB" altLang="en-US" sz="3200" dirty="0" smtClean="0">
                <a:latin typeface="Arial" charset="0"/>
              </a:rPr>
              <a:t> </a:t>
            </a:r>
            <a:r>
              <a:rPr lang="en-GB" altLang="en-US" sz="2600" b="1" dirty="0" smtClean="0">
                <a:latin typeface="Arial" charset="0"/>
              </a:rPr>
              <a:t>Good </a:t>
            </a:r>
            <a:r>
              <a:rPr lang="en-GB" altLang="en-US" sz="2600" b="1" dirty="0">
                <a:latin typeface="Arial" charset="0"/>
              </a:rPr>
              <a:t>for gathering data and information in natural settings</a:t>
            </a:r>
          </a:p>
          <a:p>
            <a:pPr>
              <a:lnSpc>
                <a:spcPct val="90000"/>
              </a:lnSpc>
              <a:spcBef>
                <a:spcPct val="20000"/>
              </a:spcBef>
            </a:pPr>
            <a:r>
              <a:rPr lang="en-GB" altLang="en-US" sz="2600" b="1" dirty="0">
                <a:latin typeface="Arial" charset="0"/>
              </a:rPr>
              <a:t>   </a:t>
            </a:r>
            <a:r>
              <a:rPr lang="en-GB" altLang="en-US" sz="2600" b="1" dirty="0" smtClean="0">
                <a:latin typeface="Arial" charset="0"/>
              </a:rPr>
              <a:t> Need </a:t>
            </a:r>
            <a:r>
              <a:rPr lang="en-GB" altLang="en-US" sz="2600" b="1" dirty="0">
                <a:latin typeface="Arial" charset="0"/>
              </a:rPr>
              <a:t>to make sure the data and information produced is trustworthy</a:t>
            </a:r>
            <a:endParaRPr lang="en-US" altLang="en-US" sz="2600" b="1" dirty="0">
              <a:latin typeface="Arial" charset="0"/>
            </a:endParaRPr>
          </a:p>
        </p:txBody>
      </p:sp>
      <p:sp>
        <p:nvSpPr>
          <p:cNvPr id="4" name="Smiley Face 3"/>
          <p:cNvSpPr>
            <a:spLocks noChangeArrowheads="1"/>
          </p:cNvSpPr>
          <p:nvPr/>
        </p:nvSpPr>
        <p:spPr bwMode="auto">
          <a:xfrm>
            <a:off x="1143000" y="1399134"/>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5" name="Smiley Face 4"/>
          <p:cNvSpPr>
            <a:spLocks noChangeArrowheads="1"/>
          </p:cNvSpPr>
          <p:nvPr/>
        </p:nvSpPr>
        <p:spPr bwMode="auto">
          <a:xfrm>
            <a:off x="1143000" y="2113509"/>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6" name="Smiley Face 5"/>
          <p:cNvSpPr>
            <a:spLocks noChangeArrowheads="1"/>
          </p:cNvSpPr>
          <p:nvPr/>
        </p:nvSpPr>
        <p:spPr bwMode="auto">
          <a:xfrm>
            <a:off x="1123950" y="3975646"/>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7" name="Smiley Face 6"/>
          <p:cNvSpPr>
            <a:spLocks noChangeArrowheads="1"/>
          </p:cNvSpPr>
          <p:nvPr/>
        </p:nvSpPr>
        <p:spPr bwMode="auto">
          <a:xfrm>
            <a:off x="1123950" y="4766221"/>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8" name="TextBox 7"/>
          <p:cNvSpPr txBox="1"/>
          <p:nvPr/>
        </p:nvSpPr>
        <p:spPr>
          <a:xfrm>
            <a:off x="5940152" y="820614"/>
            <a:ext cx="2808312" cy="369332"/>
          </a:xfrm>
          <a:prstGeom prst="rect">
            <a:avLst/>
          </a:prstGeom>
          <a:noFill/>
        </p:spPr>
        <p:txBody>
          <a:bodyPr wrap="square" rtlCol="0">
            <a:spAutoFit/>
          </a:bodyPr>
          <a:lstStyle/>
          <a:p>
            <a:r>
              <a:rPr lang="en-GB" dirty="0" smtClean="0"/>
              <a:t>Cameron &amp; Price (2009)</a:t>
            </a:r>
            <a:endParaRPr lang="en-GB" dirty="0"/>
          </a:p>
        </p:txBody>
      </p:sp>
    </p:spTree>
    <p:extLst>
      <p:ext uri="{BB962C8B-B14F-4D97-AF65-F5344CB8AC3E}">
        <p14:creationId xmlns:p14="http://schemas.microsoft.com/office/powerpoint/2010/main" val="19439823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3. Compare different data collection methods</a:t>
            </a:r>
          </a:p>
        </p:txBody>
      </p:sp>
      <p:sp>
        <p:nvSpPr>
          <p:cNvPr id="3" name="Vertical Text Placeholder 2"/>
          <p:cNvSpPr>
            <a:spLocks noGrp="1"/>
          </p:cNvSpPr>
          <p:nvPr>
            <p:ph type="body" orient="vert" idx="1"/>
          </p:nvPr>
        </p:nvSpPr>
        <p:spPr/>
        <p:txBody>
          <a:bodyPr>
            <a:normAutofit fontScale="92500" lnSpcReduction="10000"/>
          </a:bodyPr>
          <a:lstStyle/>
          <a:p>
            <a:r>
              <a:rPr lang="en-GB" b="1" dirty="0"/>
              <a:t>Reliable</a:t>
            </a:r>
            <a:r>
              <a:rPr lang="en-GB" dirty="0"/>
              <a:t> – are the results repeatable / data method collection consistent</a:t>
            </a:r>
          </a:p>
          <a:p>
            <a:endParaRPr lang="en-GB" dirty="0"/>
          </a:p>
          <a:p>
            <a:r>
              <a:rPr lang="en-GB" b="1" dirty="0"/>
              <a:t>Replicable </a:t>
            </a:r>
            <a:r>
              <a:rPr lang="en-GB" dirty="0"/>
              <a:t>– can another researcher replicate it the same/new setting</a:t>
            </a:r>
          </a:p>
          <a:p>
            <a:endParaRPr lang="en-GB" dirty="0"/>
          </a:p>
          <a:p>
            <a:r>
              <a:rPr lang="en-GB" b="1" dirty="0"/>
              <a:t>Valid</a:t>
            </a:r>
            <a:r>
              <a:rPr lang="en-GB" dirty="0"/>
              <a:t> – conclusions drawn must be consistent with the data that has been collected</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Must meet 3 basic criteria</a:t>
            </a:r>
            <a:endParaRPr lang="en-GB" dirty="0"/>
          </a:p>
        </p:txBody>
      </p:sp>
    </p:spTree>
    <p:extLst>
      <p:ext uri="{BB962C8B-B14F-4D97-AF65-F5344CB8AC3E}">
        <p14:creationId xmlns:p14="http://schemas.microsoft.com/office/powerpoint/2010/main" val="41225716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Vertical Text Placeholder 2"/>
          <p:cNvSpPr>
            <a:spLocks noGrp="1"/>
          </p:cNvSpPr>
          <p:nvPr>
            <p:ph type="body" orient="vert" idx="1"/>
          </p:nvPr>
        </p:nvSpPr>
        <p:spPr/>
        <p:txBody>
          <a:bodyPr/>
          <a:lstStyle/>
          <a:p>
            <a:endParaRPr lang="en-GB"/>
          </a:p>
        </p:txBody>
      </p:sp>
      <p:sp>
        <p:nvSpPr>
          <p:cNvPr id="4" name="Vertical Text Placeholder 3"/>
          <p:cNvSpPr>
            <a:spLocks noGrp="1"/>
          </p:cNvSpPr>
          <p:nvPr>
            <p:ph type="body" orient="vert" idx="13"/>
          </p:nvPr>
        </p:nvSpPr>
        <p:spPr/>
        <p:txBody>
          <a:bodyPr/>
          <a:lstStyle/>
          <a:p>
            <a:endParaRPr lang="en-GB"/>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tretch>
            <a:fillRect/>
          </a:stretch>
        </p:blipFill>
        <p:spPr>
          <a:xfrm>
            <a:off x="-972616" y="-121704"/>
            <a:ext cx="10710319" cy="7101408"/>
          </a:xfrm>
          <a:prstGeom prst="rect">
            <a:avLst/>
          </a:prstGeom>
        </p:spPr>
      </p:pic>
    </p:spTree>
    <p:extLst>
      <p:ext uri="{BB962C8B-B14F-4D97-AF65-F5344CB8AC3E}">
        <p14:creationId xmlns:p14="http://schemas.microsoft.com/office/powerpoint/2010/main" val="24651811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4. Referencing sources using Harvard convention</a:t>
            </a:r>
            <a:endParaRPr lang="en-GB" sz="2800"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268760"/>
            <a:ext cx="5829300" cy="5114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81017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826600872"/>
              </p:ext>
            </p:extLst>
          </p:nvPr>
        </p:nvGraphicFramePr>
        <p:xfrm>
          <a:off x="365177" y="2281531"/>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smtClean="0">
                          <a:solidFill>
                            <a:schemeClr val="tx1"/>
                          </a:solidFill>
                        </a:rPr>
                        <a:t>Summarise</a:t>
                      </a:r>
                      <a:r>
                        <a:rPr lang="en-US" sz="1700" b="0" baseline="0" dirty="0" smtClean="0">
                          <a:solidFill>
                            <a:schemeClr val="tx1"/>
                          </a:solidFill>
                        </a:rPr>
                        <a:t> the stages in the research process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tx1"/>
                          </a:solidFill>
                          <a:effectLst/>
                          <a:latin typeface="+mn-lt"/>
                          <a:ea typeface="+mn-ea"/>
                          <a:cs typeface="+mn-cs"/>
                        </a:rPr>
                        <a:t>Identify an area</a:t>
                      </a:r>
                      <a:r>
                        <a:rPr lang="en-US" sz="1800" b="0" kern="1200" baseline="0" dirty="0" smtClean="0">
                          <a:solidFill>
                            <a:schemeClr val="tx1"/>
                          </a:solidFill>
                          <a:effectLst/>
                          <a:latin typeface="+mn-lt"/>
                          <a:ea typeface="+mn-ea"/>
                          <a:cs typeface="+mn-cs"/>
                        </a:rPr>
                        <a:t> of HR practice for investigation</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Compare different</a:t>
                      </a:r>
                      <a:r>
                        <a:rPr lang="en-US" sz="1700" baseline="0" dirty="0" smtClean="0"/>
                        <a:t> data collection methods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r>
                        <a:rPr lang="en-US" sz="1700" dirty="0" smtClean="0"/>
                        <a:t>Reference</a:t>
                      </a:r>
                      <a:r>
                        <a:rPr lang="en-US" sz="1700" baseline="0" dirty="0" smtClean="0"/>
                        <a:t> sources using the Harvard convention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20</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know how to understand the research process and different approaches to research.</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4200432120"/>
      </p:ext>
    </p:extLst>
  </p:cSld>
  <p:clrMapOvr>
    <a:masterClrMapping/>
  </p:clrMapOvr>
  <p:transition spd="med">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Summarise </a:t>
            </a:r>
            <a:r>
              <a:rPr lang="en-GB" sz="2800" dirty="0" smtClean="0"/>
              <a:t>the stages in the research process </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The research project journey</a:t>
            </a:r>
            <a:endParaRPr lang="en-GB" sz="2400" dirty="0"/>
          </a:p>
        </p:txBody>
      </p:sp>
      <p:pic>
        <p:nvPicPr>
          <p:cNvPr id="5" name="Content Placeholder 4" descr="figure 10.JPG"/>
          <p:cNvPicPr>
            <a:picLocks noChangeAspect="1"/>
          </p:cNvPicPr>
          <p:nvPr/>
        </p:nvPicPr>
        <p:blipFill>
          <a:blip r:embed="rId2" cstate="print">
            <a:lum bright="-6000" contrast="24000"/>
          </a:blip>
          <a:srcRect t="46419"/>
          <a:stretch>
            <a:fillRect/>
          </a:stretch>
        </p:blipFill>
        <p:spPr bwMode="auto">
          <a:xfrm>
            <a:off x="611560" y="1606711"/>
            <a:ext cx="7920880" cy="5012013"/>
          </a:xfrm>
          <a:prstGeom prst="rect">
            <a:avLst/>
          </a:prstGeom>
          <a:noFill/>
          <a:ln w="9525">
            <a:noFill/>
            <a:miter lim="800000"/>
            <a:headEnd/>
            <a:tailEnd/>
          </a:ln>
        </p:spPr>
      </p:pic>
    </p:spTree>
    <p:extLst>
      <p:ext uri="{BB962C8B-B14F-4D97-AF65-F5344CB8AC3E}">
        <p14:creationId xmlns:p14="http://schemas.microsoft.com/office/powerpoint/2010/main" val="25403081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Summarise </a:t>
            </a:r>
            <a:r>
              <a:rPr lang="en-GB" sz="2800" dirty="0" smtClean="0"/>
              <a:t>the stages in the research process </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The research project journey</a:t>
            </a:r>
            <a:endParaRPr lang="en-GB" sz="2400" dirty="0"/>
          </a:p>
        </p:txBody>
      </p:sp>
      <p:pic>
        <p:nvPicPr>
          <p:cNvPr id="6" name="Content Placeholder 4" descr="figure 10.JPG"/>
          <p:cNvPicPr>
            <a:picLocks noChangeAspect="1"/>
          </p:cNvPicPr>
          <p:nvPr/>
        </p:nvPicPr>
        <p:blipFill rotWithShape="1">
          <a:blip r:embed="rId3" cstate="print">
            <a:lum bright="-6000" contrast="24000"/>
          </a:blip>
          <a:srcRect t="4034" b="52358"/>
          <a:stretch/>
        </p:blipFill>
        <p:spPr bwMode="auto">
          <a:xfrm>
            <a:off x="380976" y="1827453"/>
            <a:ext cx="8072494" cy="3689779"/>
          </a:xfrm>
          <a:prstGeom prst="rect">
            <a:avLst/>
          </a:prstGeom>
          <a:noFill/>
          <a:ln w="9525">
            <a:noFill/>
            <a:miter lim="800000"/>
            <a:headEnd/>
            <a:tailEnd/>
          </a:ln>
        </p:spPr>
      </p:pic>
      <p:sp>
        <p:nvSpPr>
          <p:cNvPr id="3" name="Line Callout 1 2"/>
          <p:cNvSpPr/>
          <p:nvPr/>
        </p:nvSpPr>
        <p:spPr>
          <a:xfrm>
            <a:off x="5436096" y="4149080"/>
            <a:ext cx="2088232" cy="1152128"/>
          </a:xfrm>
          <a:prstGeom prst="borderCallout1">
            <a:avLst>
              <a:gd name="adj1" fmla="val -5478"/>
              <a:gd name="adj2" fmla="val 99063"/>
              <a:gd name="adj3" fmla="val -134788"/>
              <a:gd name="adj4" fmla="val 10593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Upload to Turnitin on 26</a:t>
            </a:r>
            <a:r>
              <a:rPr lang="en-GB" baseline="30000" dirty="0" smtClean="0"/>
              <a:t>th</a:t>
            </a:r>
            <a:r>
              <a:rPr lang="en-GB" dirty="0" smtClean="0"/>
              <a:t> October 2017</a:t>
            </a:r>
            <a:endParaRPr lang="en-GB" dirty="0"/>
          </a:p>
        </p:txBody>
      </p:sp>
    </p:spTree>
    <p:extLst>
      <p:ext uri="{BB962C8B-B14F-4D97-AF65-F5344CB8AC3E}">
        <p14:creationId xmlns:p14="http://schemas.microsoft.com/office/powerpoint/2010/main" val="373528912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TM04033917[[fn=Berlin]]</Template>
  <TotalTime>624</TotalTime>
  <Words>994</Words>
  <Application>Microsoft Office PowerPoint</Application>
  <PresentationFormat>On-screen Show (4:3)</PresentationFormat>
  <Paragraphs>186</Paragraphs>
  <Slides>22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Helvetica</vt:lpstr>
      <vt:lpstr>Myriad Pro</vt:lpstr>
      <vt:lpstr>Tahoma</vt:lpstr>
      <vt:lpstr>Wingdings</vt:lpstr>
      <vt:lpstr>20140311PresentationUWTSDTemplate</vt:lpstr>
      <vt:lpstr>Using Information in HR  WK1:The Research Process</vt:lpstr>
      <vt:lpstr>Module Overview</vt:lpstr>
      <vt:lpstr>Initial Feelings About Research</vt:lpstr>
      <vt:lpstr>Core Resources</vt:lpstr>
      <vt:lpstr>Session Overview</vt:lpstr>
      <vt:lpstr>1. Summarise the stages in the research process</vt:lpstr>
      <vt:lpstr>1. Summarise the stages in the research process </vt:lpstr>
      <vt:lpstr>1. Summarise the stages in the research process </vt:lpstr>
      <vt:lpstr>2. Identify an area of HR Practice for investigation</vt:lpstr>
      <vt:lpstr>2. Identify an area of HR Practice for investigation</vt:lpstr>
      <vt:lpstr>2. Identify an area of HR Practice for investigation</vt:lpstr>
      <vt:lpstr>3. Compare different data collection methods</vt:lpstr>
      <vt:lpstr>3. Compare different data collection methods</vt:lpstr>
      <vt:lpstr>3. Compare different data collection methods</vt:lpstr>
      <vt:lpstr>PowerPoint Presentation</vt:lpstr>
      <vt:lpstr>PowerPoint Presentation</vt:lpstr>
      <vt:lpstr>3. Compare different data collection methods</vt:lpstr>
      <vt:lpstr>PowerPoint Presentation</vt:lpstr>
      <vt:lpstr>4. Referencing sources using Harvard convention</vt:lpstr>
      <vt:lpstr>Session Overview</vt:lpstr>
      <vt:lpstr>Summarise the stages in the research process </vt:lpstr>
      <vt:lpstr>Summarise the stages in the research process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30</cp:revision>
  <cp:lastPrinted>2016-11-03T10:04:23Z</cp:lastPrinted>
  <dcterms:created xsi:type="dcterms:W3CDTF">2015-04-14T15:21:28Z</dcterms:created>
  <dcterms:modified xsi:type="dcterms:W3CDTF">2018-09-14T17:58:20Z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