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22"/>
  </p:notesMasterIdLst>
  <p:sldIdLst>
    <p:sldId id="308" r:id="rId2"/>
    <p:sldId id="307" r:id="rId3"/>
    <p:sldId id="306" r:id="rId4"/>
    <p:sldId id="256" r:id="rId5"/>
    <p:sldId id="299" r:id="rId6"/>
    <p:sldId id="300" r:id="rId7"/>
    <p:sldId id="290" r:id="rId8"/>
    <p:sldId id="298" r:id="rId9"/>
    <p:sldId id="257" r:id="rId10"/>
    <p:sldId id="258" r:id="rId11"/>
    <p:sldId id="259" r:id="rId12"/>
    <p:sldId id="292" r:id="rId13"/>
    <p:sldId id="293" r:id="rId14"/>
    <p:sldId id="295" r:id="rId15"/>
    <p:sldId id="296" r:id="rId16"/>
    <p:sldId id="297" r:id="rId17"/>
    <p:sldId id="303" r:id="rId18"/>
    <p:sldId id="305" r:id="rId19"/>
    <p:sldId id="288" r:id="rId20"/>
    <p:sldId id="301"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15D0108-A6E1-ED4B-A6E1-5041332D5766}" v="11" dt="2026-03-15T00:10:19.1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83"/>
    <p:restoredTop sz="94626"/>
  </p:normalViewPr>
  <p:slideViewPr>
    <p:cSldViewPr snapToGrid="0">
      <p:cViewPr varScale="1">
        <p:scale>
          <a:sx n="121" d="100"/>
          <a:sy n="121" d="100"/>
        </p:scale>
        <p:origin x="81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F1998B-9000-428C-B3BE-FAF5E47C38B0}"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5A1DB498-9EBB-4D4A-A32A-FBEBFFADFB83}">
      <dgm:prSet/>
      <dgm:spPr/>
      <dgm:t>
        <a:bodyPr/>
        <a:lstStyle/>
        <a:p>
          <a:r>
            <a:rPr lang="en-US"/>
            <a:t>Introduction/Overview of (POLIO).</a:t>
          </a:r>
        </a:p>
      </dgm:t>
    </dgm:pt>
    <dgm:pt modelId="{68C0CCDB-8388-4599-A28C-EF6798199D16}" type="parTrans" cxnId="{32D53D3F-F3EF-4BDC-8A69-544573E928B6}">
      <dgm:prSet/>
      <dgm:spPr/>
      <dgm:t>
        <a:bodyPr/>
        <a:lstStyle/>
        <a:p>
          <a:endParaRPr lang="en-US"/>
        </a:p>
      </dgm:t>
    </dgm:pt>
    <dgm:pt modelId="{8F19A8FB-0B40-4E99-BA26-95F276511441}" type="sibTrans" cxnId="{32D53D3F-F3EF-4BDC-8A69-544573E928B6}">
      <dgm:prSet/>
      <dgm:spPr/>
      <dgm:t>
        <a:bodyPr/>
        <a:lstStyle/>
        <a:p>
          <a:endParaRPr lang="en-US"/>
        </a:p>
      </dgm:t>
    </dgm:pt>
    <dgm:pt modelId="{4858DABD-00BC-434D-BDFE-0557414C209F}">
      <dgm:prSet/>
      <dgm:spPr/>
      <dgm:t>
        <a:bodyPr/>
        <a:lstStyle/>
        <a:p>
          <a:r>
            <a:rPr lang="en-US"/>
            <a:t>Methods And Strategies Used To Measure Polio.</a:t>
          </a:r>
        </a:p>
      </dgm:t>
    </dgm:pt>
    <dgm:pt modelId="{F7D37649-2606-4B93-8945-14AB3535BBF1}" type="parTrans" cxnId="{17B52635-78BD-4795-BD14-6A7EC01F2A7F}">
      <dgm:prSet/>
      <dgm:spPr/>
      <dgm:t>
        <a:bodyPr/>
        <a:lstStyle/>
        <a:p>
          <a:endParaRPr lang="en-US"/>
        </a:p>
      </dgm:t>
    </dgm:pt>
    <dgm:pt modelId="{0ADA9257-2B51-493F-96E0-8B3361A4CAFF}" type="sibTrans" cxnId="{17B52635-78BD-4795-BD14-6A7EC01F2A7F}">
      <dgm:prSet/>
      <dgm:spPr/>
      <dgm:t>
        <a:bodyPr/>
        <a:lstStyle/>
        <a:p>
          <a:endParaRPr lang="en-US"/>
        </a:p>
      </dgm:t>
    </dgm:pt>
    <dgm:pt modelId="{0A1590A2-5C30-4C69-A904-2B9BDBCC2DA6}">
      <dgm:prSet/>
      <dgm:spPr/>
      <dgm:t>
        <a:bodyPr/>
        <a:lstStyle/>
        <a:p>
          <a:r>
            <a:rPr lang="en-US"/>
            <a:t>Methods And Strategies Used To Monitor Polio.</a:t>
          </a:r>
        </a:p>
      </dgm:t>
    </dgm:pt>
    <dgm:pt modelId="{B30157F9-6B39-4D75-8171-CF8ED42172E2}" type="parTrans" cxnId="{0F4D32A6-3D72-4CFA-B68F-4DB7D05230FC}">
      <dgm:prSet/>
      <dgm:spPr/>
      <dgm:t>
        <a:bodyPr/>
        <a:lstStyle/>
        <a:p>
          <a:endParaRPr lang="en-US"/>
        </a:p>
      </dgm:t>
    </dgm:pt>
    <dgm:pt modelId="{32BF5AA8-04DA-4E30-914F-31C27DD5DA86}" type="sibTrans" cxnId="{0F4D32A6-3D72-4CFA-B68F-4DB7D05230FC}">
      <dgm:prSet/>
      <dgm:spPr/>
      <dgm:t>
        <a:bodyPr/>
        <a:lstStyle/>
        <a:p>
          <a:endParaRPr lang="en-US"/>
        </a:p>
      </dgm:t>
    </dgm:pt>
    <dgm:pt modelId="{4988530F-57FF-4B4B-8864-F8D731C1FEFF}">
      <dgm:prSet/>
      <dgm:spPr/>
      <dgm:t>
        <a:bodyPr/>
        <a:lstStyle/>
        <a:p>
          <a:r>
            <a:rPr lang="en-US"/>
            <a:t>Methods And Strategies Used To Control Polio.</a:t>
          </a:r>
        </a:p>
      </dgm:t>
    </dgm:pt>
    <dgm:pt modelId="{0D7C3293-67B3-449D-B9FE-08BEEFA0F37D}" type="parTrans" cxnId="{F842DDD0-58EB-4330-B636-2CBBE0C0BA8A}">
      <dgm:prSet/>
      <dgm:spPr/>
      <dgm:t>
        <a:bodyPr/>
        <a:lstStyle/>
        <a:p>
          <a:endParaRPr lang="en-US"/>
        </a:p>
      </dgm:t>
    </dgm:pt>
    <dgm:pt modelId="{7D14AFE6-8D76-455F-8864-B897B8D07D22}" type="sibTrans" cxnId="{F842DDD0-58EB-4330-B636-2CBBE0C0BA8A}">
      <dgm:prSet/>
      <dgm:spPr/>
      <dgm:t>
        <a:bodyPr/>
        <a:lstStyle/>
        <a:p>
          <a:endParaRPr lang="en-US"/>
        </a:p>
      </dgm:t>
    </dgm:pt>
    <dgm:pt modelId="{EFE8CCF0-3C3D-4A6C-9713-23D1FBA9CC77}">
      <dgm:prSet/>
      <dgm:spPr/>
      <dgm:t>
        <a:bodyPr/>
        <a:lstStyle/>
        <a:p>
          <a:r>
            <a:rPr lang="en-US"/>
            <a:t>Policy And Strategies That Are Available To The UK Government To Maintain Public Health.</a:t>
          </a:r>
        </a:p>
      </dgm:t>
    </dgm:pt>
    <dgm:pt modelId="{CD862CCB-AAAF-4040-9B54-A7D53B3B8938}" type="parTrans" cxnId="{446191D5-623A-4FE9-8BD3-B8E9542B824A}">
      <dgm:prSet/>
      <dgm:spPr/>
      <dgm:t>
        <a:bodyPr/>
        <a:lstStyle/>
        <a:p>
          <a:endParaRPr lang="en-US"/>
        </a:p>
      </dgm:t>
    </dgm:pt>
    <dgm:pt modelId="{E2D8B20D-131D-422E-A643-526BD1847ABC}" type="sibTrans" cxnId="{446191D5-623A-4FE9-8BD3-B8E9542B824A}">
      <dgm:prSet/>
      <dgm:spPr/>
      <dgm:t>
        <a:bodyPr/>
        <a:lstStyle/>
        <a:p>
          <a:endParaRPr lang="en-US"/>
        </a:p>
      </dgm:t>
    </dgm:pt>
    <dgm:pt modelId="{D42D9BEB-5F81-47AF-AFC2-511B3C5FD713}">
      <dgm:prSet/>
      <dgm:spPr/>
      <dgm:t>
        <a:bodyPr/>
        <a:lstStyle/>
        <a:p>
          <a:r>
            <a:rPr lang="en-US"/>
            <a:t>Health Education And Prevention Strategies For College Management.</a:t>
          </a:r>
        </a:p>
      </dgm:t>
    </dgm:pt>
    <dgm:pt modelId="{30294B9B-2E28-4709-9E6C-48EF78DA4241}" type="parTrans" cxnId="{AD934CF1-2B75-4063-9CFD-5CAC79E8FCA0}">
      <dgm:prSet/>
      <dgm:spPr/>
      <dgm:t>
        <a:bodyPr/>
        <a:lstStyle/>
        <a:p>
          <a:endParaRPr lang="en-US"/>
        </a:p>
      </dgm:t>
    </dgm:pt>
    <dgm:pt modelId="{B96B9FBD-BB1C-4708-8FDC-AFF2A00051CE}" type="sibTrans" cxnId="{AD934CF1-2B75-4063-9CFD-5CAC79E8FCA0}">
      <dgm:prSet/>
      <dgm:spPr/>
      <dgm:t>
        <a:bodyPr/>
        <a:lstStyle/>
        <a:p>
          <a:endParaRPr lang="en-US"/>
        </a:p>
      </dgm:t>
    </dgm:pt>
    <dgm:pt modelId="{17ACC169-7BD2-324A-AF85-D6EBBB92C943}" type="pres">
      <dgm:prSet presAssocID="{A3F1998B-9000-428C-B3BE-FAF5E47C38B0}" presName="linear" presStyleCnt="0">
        <dgm:presLayoutVars>
          <dgm:animLvl val="lvl"/>
          <dgm:resizeHandles val="exact"/>
        </dgm:presLayoutVars>
      </dgm:prSet>
      <dgm:spPr/>
    </dgm:pt>
    <dgm:pt modelId="{CE81E053-3635-B946-B91F-651BBA9ECB9B}" type="pres">
      <dgm:prSet presAssocID="{5A1DB498-9EBB-4D4A-A32A-FBEBFFADFB83}" presName="parentText" presStyleLbl="node1" presStyleIdx="0" presStyleCnt="6">
        <dgm:presLayoutVars>
          <dgm:chMax val="0"/>
          <dgm:bulletEnabled val="1"/>
        </dgm:presLayoutVars>
      </dgm:prSet>
      <dgm:spPr/>
    </dgm:pt>
    <dgm:pt modelId="{442C9B0C-87AD-2E4D-AD37-2C3A60471C3C}" type="pres">
      <dgm:prSet presAssocID="{8F19A8FB-0B40-4E99-BA26-95F276511441}" presName="spacer" presStyleCnt="0"/>
      <dgm:spPr/>
    </dgm:pt>
    <dgm:pt modelId="{F100F7A5-A4A2-5642-865A-B4B6940330E9}" type="pres">
      <dgm:prSet presAssocID="{4858DABD-00BC-434D-BDFE-0557414C209F}" presName="parentText" presStyleLbl="node1" presStyleIdx="1" presStyleCnt="6">
        <dgm:presLayoutVars>
          <dgm:chMax val="0"/>
          <dgm:bulletEnabled val="1"/>
        </dgm:presLayoutVars>
      </dgm:prSet>
      <dgm:spPr/>
    </dgm:pt>
    <dgm:pt modelId="{3BD9044A-3A65-314C-92CC-7450A202ABA8}" type="pres">
      <dgm:prSet presAssocID="{0ADA9257-2B51-493F-96E0-8B3361A4CAFF}" presName="spacer" presStyleCnt="0"/>
      <dgm:spPr/>
    </dgm:pt>
    <dgm:pt modelId="{78EEA0B5-C371-0346-8B0D-5A1CE4A051E9}" type="pres">
      <dgm:prSet presAssocID="{0A1590A2-5C30-4C69-A904-2B9BDBCC2DA6}" presName="parentText" presStyleLbl="node1" presStyleIdx="2" presStyleCnt="6">
        <dgm:presLayoutVars>
          <dgm:chMax val="0"/>
          <dgm:bulletEnabled val="1"/>
        </dgm:presLayoutVars>
      </dgm:prSet>
      <dgm:spPr/>
    </dgm:pt>
    <dgm:pt modelId="{D24548BD-5FB9-4B4F-A3C2-1EE3E896A289}" type="pres">
      <dgm:prSet presAssocID="{32BF5AA8-04DA-4E30-914F-31C27DD5DA86}" presName="spacer" presStyleCnt="0"/>
      <dgm:spPr/>
    </dgm:pt>
    <dgm:pt modelId="{176CD77A-10C5-0548-9355-CC9D59857B98}" type="pres">
      <dgm:prSet presAssocID="{4988530F-57FF-4B4B-8864-F8D731C1FEFF}" presName="parentText" presStyleLbl="node1" presStyleIdx="3" presStyleCnt="6">
        <dgm:presLayoutVars>
          <dgm:chMax val="0"/>
          <dgm:bulletEnabled val="1"/>
        </dgm:presLayoutVars>
      </dgm:prSet>
      <dgm:spPr/>
    </dgm:pt>
    <dgm:pt modelId="{87F7C68E-801B-1C42-A146-9455BC6D4E00}" type="pres">
      <dgm:prSet presAssocID="{7D14AFE6-8D76-455F-8864-B897B8D07D22}" presName="spacer" presStyleCnt="0"/>
      <dgm:spPr/>
    </dgm:pt>
    <dgm:pt modelId="{06F057C9-E83F-D34B-8123-840AA6C037D8}" type="pres">
      <dgm:prSet presAssocID="{EFE8CCF0-3C3D-4A6C-9713-23D1FBA9CC77}" presName="parentText" presStyleLbl="node1" presStyleIdx="4" presStyleCnt="6">
        <dgm:presLayoutVars>
          <dgm:chMax val="0"/>
          <dgm:bulletEnabled val="1"/>
        </dgm:presLayoutVars>
      </dgm:prSet>
      <dgm:spPr/>
    </dgm:pt>
    <dgm:pt modelId="{A0C020D0-5C3C-E942-BD46-B2E676A2602A}" type="pres">
      <dgm:prSet presAssocID="{E2D8B20D-131D-422E-A643-526BD1847ABC}" presName="spacer" presStyleCnt="0"/>
      <dgm:spPr/>
    </dgm:pt>
    <dgm:pt modelId="{5A21E107-92E4-0248-ADBF-5A803BEABF52}" type="pres">
      <dgm:prSet presAssocID="{D42D9BEB-5F81-47AF-AFC2-511B3C5FD713}" presName="parentText" presStyleLbl="node1" presStyleIdx="5" presStyleCnt="6">
        <dgm:presLayoutVars>
          <dgm:chMax val="0"/>
          <dgm:bulletEnabled val="1"/>
        </dgm:presLayoutVars>
      </dgm:prSet>
      <dgm:spPr/>
    </dgm:pt>
  </dgm:ptLst>
  <dgm:cxnLst>
    <dgm:cxn modelId="{17B52635-78BD-4795-BD14-6A7EC01F2A7F}" srcId="{A3F1998B-9000-428C-B3BE-FAF5E47C38B0}" destId="{4858DABD-00BC-434D-BDFE-0557414C209F}" srcOrd="1" destOrd="0" parTransId="{F7D37649-2606-4B93-8945-14AB3535BBF1}" sibTransId="{0ADA9257-2B51-493F-96E0-8B3361A4CAFF}"/>
    <dgm:cxn modelId="{32D53D3F-F3EF-4BDC-8A69-544573E928B6}" srcId="{A3F1998B-9000-428C-B3BE-FAF5E47C38B0}" destId="{5A1DB498-9EBB-4D4A-A32A-FBEBFFADFB83}" srcOrd="0" destOrd="0" parTransId="{68C0CCDB-8388-4599-A28C-EF6798199D16}" sibTransId="{8F19A8FB-0B40-4E99-BA26-95F276511441}"/>
    <dgm:cxn modelId="{1AE80663-0B4F-BA48-A637-70A574A5A98A}" type="presOf" srcId="{EFE8CCF0-3C3D-4A6C-9713-23D1FBA9CC77}" destId="{06F057C9-E83F-D34B-8123-840AA6C037D8}" srcOrd="0" destOrd="0" presId="urn:microsoft.com/office/officeart/2005/8/layout/vList2"/>
    <dgm:cxn modelId="{865F2166-94B0-6043-8C73-4D63E6DCD9E5}" type="presOf" srcId="{4858DABD-00BC-434D-BDFE-0557414C209F}" destId="{F100F7A5-A4A2-5642-865A-B4B6940330E9}" srcOrd="0" destOrd="0" presId="urn:microsoft.com/office/officeart/2005/8/layout/vList2"/>
    <dgm:cxn modelId="{6E0E8378-7191-7E4B-B3E1-7841ACFCC7EF}" type="presOf" srcId="{5A1DB498-9EBB-4D4A-A32A-FBEBFFADFB83}" destId="{CE81E053-3635-B946-B91F-651BBA9ECB9B}" srcOrd="0" destOrd="0" presId="urn:microsoft.com/office/officeart/2005/8/layout/vList2"/>
    <dgm:cxn modelId="{0F4D32A6-3D72-4CFA-B68F-4DB7D05230FC}" srcId="{A3F1998B-9000-428C-B3BE-FAF5E47C38B0}" destId="{0A1590A2-5C30-4C69-A904-2B9BDBCC2DA6}" srcOrd="2" destOrd="0" parTransId="{B30157F9-6B39-4D75-8171-CF8ED42172E2}" sibTransId="{32BF5AA8-04DA-4E30-914F-31C27DD5DA86}"/>
    <dgm:cxn modelId="{F9E752AB-4C7B-0C47-A6C5-A5F0205DE83D}" type="presOf" srcId="{0A1590A2-5C30-4C69-A904-2B9BDBCC2DA6}" destId="{78EEA0B5-C371-0346-8B0D-5A1CE4A051E9}" srcOrd="0" destOrd="0" presId="urn:microsoft.com/office/officeart/2005/8/layout/vList2"/>
    <dgm:cxn modelId="{952ED0B8-6A48-7A4B-96F0-2BBAD8FDC147}" type="presOf" srcId="{A3F1998B-9000-428C-B3BE-FAF5E47C38B0}" destId="{17ACC169-7BD2-324A-AF85-D6EBBB92C943}" srcOrd="0" destOrd="0" presId="urn:microsoft.com/office/officeart/2005/8/layout/vList2"/>
    <dgm:cxn modelId="{F842DDD0-58EB-4330-B636-2CBBE0C0BA8A}" srcId="{A3F1998B-9000-428C-B3BE-FAF5E47C38B0}" destId="{4988530F-57FF-4B4B-8864-F8D731C1FEFF}" srcOrd="3" destOrd="0" parTransId="{0D7C3293-67B3-449D-B9FE-08BEEFA0F37D}" sibTransId="{7D14AFE6-8D76-455F-8864-B897B8D07D22}"/>
    <dgm:cxn modelId="{446191D5-623A-4FE9-8BD3-B8E9542B824A}" srcId="{A3F1998B-9000-428C-B3BE-FAF5E47C38B0}" destId="{EFE8CCF0-3C3D-4A6C-9713-23D1FBA9CC77}" srcOrd="4" destOrd="0" parTransId="{CD862CCB-AAAF-4040-9B54-A7D53B3B8938}" sibTransId="{E2D8B20D-131D-422E-A643-526BD1847ABC}"/>
    <dgm:cxn modelId="{902EA5DF-22BC-6B44-BB48-A17FE5A4E88C}" type="presOf" srcId="{4988530F-57FF-4B4B-8864-F8D731C1FEFF}" destId="{176CD77A-10C5-0548-9355-CC9D59857B98}" srcOrd="0" destOrd="0" presId="urn:microsoft.com/office/officeart/2005/8/layout/vList2"/>
    <dgm:cxn modelId="{AD934CF1-2B75-4063-9CFD-5CAC79E8FCA0}" srcId="{A3F1998B-9000-428C-B3BE-FAF5E47C38B0}" destId="{D42D9BEB-5F81-47AF-AFC2-511B3C5FD713}" srcOrd="5" destOrd="0" parTransId="{30294B9B-2E28-4709-9E6C-48EF78DA4241}" sibTransId="{B96B9FBD-BB1C-4708-8FDC-AFF2A00051CE}"/>
    <dgm:cxn modelId="{E01708FB-6CA1-5245-9212-FFA57587DFCB}" type="presOf" srcId="{D42D9BEB-5F81-47AF-AFC2-511B3C5FD713}" destId="{5A21E107-92E4-0248-ADBF-5A803BEABF52}" srcOrd="0" destOrd="0" presId="urn:microsoft.com/office/officeart/2005/8/layout/vList2"/>
    <dgm:cxn modelId="{CD5C4C09-19F3-B842-AF55-90CD91B311C5}" type="presParOf" srcId="{17ACC169-7BD2-324A-AF85-D6EBBB92C943}" destId="{CE81E053-3635-B946-B91F-651BBA9ECB9B}" srcOrd="0" destOrd="0" presId="urn:microsoft.com/office/officeart/2005/8/layout/vList2"/>
    <dgm:cxn modelId="{7A936EB3-F630-744F-BBE2-60FAB216DADE}" type="presParOf" srcId="{17ACC169-7BD2-324A-AF85-D6EBBB92C943}" destId="{442C9B0C-87AD-2E4D-AD37-2C3A60471C3C}" srcOrd="1" destOrd="0" presId="urn:microsoft.com/office/officeart/2005/8/layout/vList2"/>
    <dgm:cxn modelId="{80C65954-3C40-D440-8561-931D551E903C}" type="presParOf" srcId="{17ACC169-7BD2-324A-AF85-D6EBBB92C943}" destId="{F100F7A5-A4A2-5642-865A-B4B6940330E9}" srcOrd="2" destOrd="0" presId="urn:microsoft.com/office/officeart/2005/8/layout/vList2"/>
    <dgm:cxn modelId="{F90BA53D-59B8-CF45-99A8-F96B8F9AA7DE}" type="presParOf" srcId="{17ACC169-7BD2-324A-AF85-D6EBBB92C943}" destId="{3BD9044A-3A65-314C-92CC-7450A202ABA8}" srcOrd="3" destOrd="0" presId="urn:microsoft.com/office/officeart/2005/8/layout/vList2"/>
    <dgm:cxn modelId="{C8FAF6F4-ED2C-1544-BBB8-DDF13943266B}" type="presParOf" srcId="{17ACC169-7BD2-324A-AF85-D6EBBB92C943}" destId="{78EEA0B5-C371-0346-8B0D-5A1CE4A051E9}" srcOrd="4" destOrd="0" presId="urn:microsoft.com/office/officeart/2005/8/layout/vList2"/>
    <dgm:cxn modelId="{A71ABAC4-CDE7-9B41-B134-EFF70E253D04}" type="presParOf" srcId="{17ACC169-7BD2-324A-AF85-D6EBBB92C943}" destId="{D24548BD-5FB9-4B4F-A3C2-1EE3E896A289}" srcOrd="5" destOrd="0" presId="urn:microsoft.com/office/officeart/2005/8/layout/vList2"/>
    <dgm:cxn modelId="{E39E2158-352B-9E4A-8E51-0E41C4D9AA0A}" type="presParOf" srcId="{17ACC169-7BD2-324A-AF85-D6EBBB92C943}" destId="{176CD77A-10C5-0548-9355-CC9D59857B98}" srcOrd="6" destOrd="0" presId="urn:microsoft.com/office/officeart/2005/8/layout/vList2"/>
    <dgm:cxn modelId="{F9B03FB7-EF7C-FD48-9880-AC7780EBB1D5}" type="presParOf" srcId="{17ACC169-7BD2-324A-AF85-D6EBBB92C943}" destId="{87F7C68E-801B-1C42-A146-9455BC6D4E00}" srcOrd="7" destOrd="0" presId="urn:microsoft.com/office/officeart/2005/8/layout/vList2"/>
    <dgm:cxn modelId="{678451AE-2075-664F-9565-E8B933E1EA62}" type="presParOf" srcId="{17ACC169-7BD2-324A-AF85-D6EBBB92C943}" destId="{06F057C9-E83F-D34B-8123-840AA6C037D8}" srcOrd="8" destOrd="0" presId="urn:microsoft.com/office/officeart/2005/8/layout/vList2"/>
    <dgm:cxn modelId="{8B7F0BE5-3EB5-F142-88A8-03D3CCA1CF69}" type="presParOf" srcId="{17ACC169-7BD2-324A-AF85-D6EBBB92C943}" destId="{A0C020D0-5C3C-E942-BD46-B2E676A2602A}" srcOrd="9" destOrd="0" presId="urn:microsoft.com/office/officeart/2005/8/layout/vList2"/>
    <dgm:cxn modelId="{05BE1DC9-2AE4-724D-89B4-F89BBFA3EE93}" type="presParOf" srcId="{17ACC169-7BD2-324A-AF85-D6EBBB92C943}" destId="{5A21E107-92E4-0248-ADBF-5A803BEABF52}"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81E053-3635-B946-B91F-651BBA9ECB9B}">
      <dsp:nvSpPr>
        <dsp:cNvPr id="0" name=""/>
        <dsp:cNvSpPr/>
      </dsp:nvSpPr>
      <dsp:spPr>
        <a:xfrm>
          <a:off x="0" y="86814"/>
          <a:ext cx="6002110" cy="558967"/>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Introduction/Overview of (POLIO).</a:t>
          </a:r>
        </a:p>
      </dsp:txBody>
      <dsp:txXfrm>
        <a:off x="27287" y="114101"/>
        <a:ext cx="5947536" cy="504393"/>
      </dsp:txXfrm>
    </dsp:sp>
    <dsp:sp modelId="{F100F7A5-A4A2-5642-865A-B4B6940330E9}">
      <dsp:nvSpPr>
        <dsp:cNvPr id="0" name=""/>
        <dsp:cNvSpPr/>
      </dsp:nvSpPr>
      <dsp:spPr>
        <a:xfrm>
          <a:off x="0" y="686102"/>
          <a:ext cx="6002110" cy="558967"/>
        </a:xfrm>
        <a:prstGeom prst="roundRect">
          <a:avLst/>
        </a:prstGeom>
        <a:solidFill>
          <a:schemeClr val="accent5">
            <a:hueOff val="-2430430"/>
            <a:satOff val="-165"/>
            <a:lumOff val="39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Methods And Strategies Used To Measure Polio.</a:t>
          </a:r>
        </a:p>
      </dsp:txBody>
      <dsp:txXfrm>
        <a:off x="27287" y="713389"/>
        <a:ext cx="5947536" cy="504393"/>
      </dsp:txXfrm>
    </dsp:sp>
    <dsp:sp modelId="{78EEA0B5-C371-0346-8B0D-5A1CE4A051E9}">
      <dsp:nvSpPr>
        <dsp:cNvPr id="0" name=""/>
        <dsp:cNvSpPr/>
      </dsp:nvSpPr>
      <dsp:spPr>
        <a:xfrm>
          <a:off x="0" y="1285389"/>
          <a:ext cx="6002110" cy="558967"/>
        </a:xfrm>
        <a:prstGeom prst="roundRect">
          <a:avLst/>
        </a:prstGeom>
        <a:solidFill>
          <a:schemeClr val="accent5">
            <a:hueOff val="-4860860"/>
            <a:satOff val="-330"/>
            <a:lumOff val="78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Methods And Strategies Used To Monitor Polio.</a:t>
          </a:r>
        </a:p>
      </dsp:txBody>
      <dsp:txXfrm>
        <a:off x="27287" y="1312676"/>
        <a:ext cx="5947536" cy="504393"/>
      </dsp:txXfrm>
    </dsp:sp>
    <dsp:sp modelId="{176CD77A-10C5-0548-9355-CC9D59857B98}">
      <dsp:nvSpPr>
        <dsp:cNvPr id="0" name=""/>
        <dsp:cNvSpPr/>
      </dsp:nvSpPr>
      <dsp:spPr>
        <a:xfrm>
          <a:off x="0" y="1884676"/>
          <a:ext cx="6002110" cy="558967"/>
        </a:xfrm>
        <a:prstGeom prst="roundRect">
          <a:avLst/>
        </a:prstGeom>
        <a:solidFill>
          <a:schemeClr val="accent5">
            <a:hueOff val="-7291290"/>
            <a:satOff val="-496"/>
            <a:lumOff val="117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Methods And Strategies Used To Control Polio.</a:t>
          </a:r>
        </a:p>
      </dsp:txBody>
      <dsp:txXfrm>
        <a:off x="27287" y="1911963"/>
        <a:ext cx="5947536" cy="504393"/>
      </dsp:txXfrm>
    </dsp:sp>
    <dsp:sp modelId="{06F057C9-E83F-D34B-8123-840AA6C037D8}">
      <dsp:nvSpPr>
        <dsp:cNvPr id="0" name=""/>
        <dsp:cNvSpPr/>
      </dsp:nvSpPr>
      <dsp:spPr>
        <a:xfrm>
          <a:off x="0" y="2483964"/>
          <a:ext cx="6002110" cy="558967"/>
        </a:xfrm>
        <a:prstGeom prst="roundRect">
          <a:avLst/>
        </a:prstGeom>
        <a:solidFill>
          <a:schemeClr val="accent5">
            <a:hueOff val="-9721720"/>
            <a:satOff val="-661"/>
            <a:lumOff val="156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Policy And Strategies That Are Available To The UK Government To Maintain Public Health.</a:t>
          </a:r>
        </a:p>
      </dsp:txBody>
      <dsp:txXfrm>
        <a:off x="27287" y="2511251"/>
        <a:ext cx="5947536" cy="504393"/>
      </dsp:txXfrm>
    </dsp:sp>
    <dsp:sp modelId="{5A21E107-92E4-0248-ADBF-5A803BEABF52}">
      <dsp:nvSpPr>
        <dsp:cNvPr id="0" name=""/>
        <dsp:cNvSpPr/>
      </dsp:nvSpPr>
      <dsp:spPr>
        <a:xfrm>
          <a:off x="0" y="3083252"/>
          <a:ext cx="6002110" cy="558967"/>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Health Education And Prevention Strategies For College Management.</a:t>
          </a:r>
        </a:p>
      </dsp:txBody>
      <dsp:txXfrm>
        <a:off x="27287" y="3110539"/>
        <a:ext cx="5947536" cy="50439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BB0FD5-6DA5-B846-8B3B-3F970C0C057A}" type="datetimeFigureOut">
              <a:rPr lang="en-US" smtClean="0"/>
              <a:t>3/15/26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8B1A5B-8C52-A14F-8C2C-43AD1CC06883}" type="slidenum">
              <a:rPr lang="en-US" smtClean="0"/>
              <a:t>‹#›</a:t>
            </a:fld>
            <a:endParaRPr lang="en-US"/>
          </a:p>
        </p:txBody>
      </p:sp>
    </p:spTree>
    <p:extLst>
      <p:ext uri="{BB962C8B-B14F-4D97-AF65-F5344CB8AC3E}">
        <p14:creationId xmlns:p14="http://schemas.microsoft.com/office/powerpoint/2010/main" val="2132452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8B1A5B-8C52-A14F-8C2C-43AD1CC06883}" type="slidenum">
              <a:rPr lang="en-US" smtClean="0"/>
              <a:t>2</a:t>
            </a:fld>
            <a:endParaRPr lang="en-US"/>
          </a:p>
        </p:txBody>
      </p:sp>
    </p:spTree>
    <p:extLst>
      <p:ext uri="{BB962C8B-B14F-4D97-AF65-F5344CB8AC3E}">
        <p14:creationId xmlns:p14="http://schemas.microsoft.com/office/powerpoint/2010/main" val="30123011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12</a:t>
            </a:fld>
            <a:endParaRPr lang="en-GB"/>
          </a:p>
        </p:txBody>
      </p:sp>
    </p:spTree>
    <p:extLst>
      <p:ext uri="{BB962C8B-B14F-4D97-AF65-F5344CB8AC3E}">
        <p14:creationId xmlns:p14="http://schemas.microsoft.com/office/powerpoint/2010/main" val="38378804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13</a:t>
            </a:fld>
            <a:endParaRPr lang="en-GB"/>
          </a:p>
        </p:txBody>
      </p:sp>
    </p:spTree>
    <p:extLst>
      <p:ext uri="{BB962C8B-B14F-4D97-AF65-F5344CB8AC3E}">
        <p14:creationId xmlns:p14="http://schemas.microsoft.com/office/powerpoint/2010/main" val="39965750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7EA8173-6EA7-483C-A1E0-CFB4950086E9}" type="slidenum">
              <a:rPr lang="en-GB" smtClean="0"/>
              <a:t>18</a:t>
            </a:fld>
            <a:endParaRPr lang="en-GB"/>
          </a:p>
        </p:txBody>
      </p:sp>
    </p:spTree>
    <p:extLst>
      <p:ext uri="{BB962C8B-B14F-4D97-AF65-F5344CB8AC3E}">
        <p14:creationId xmlns:p14="http://schemas.microsoft.com/office/powerpoint/2010/main" val="24657365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95EB0-E441-7872-8C27-A7C2940B32D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4BB24E3A-A71C-024B-F5E8-025E8CC707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F8695406-01AF-7B0F-8332-583287DCC2AF}"/>
              </a:ext>
            </a:extLst>
          </p:cNvPr>
          <p:cNvSpPr>
            <a:spLocks noGrp="1"/>
          </p:cNvSpPr>
          <p:nvPr>
            <p:ph type="dt" sz="half" idx="10"/>
          </p:nvPr>
        </p:nvSpPr>
        <p:spPr/>
        <p:txBody>
          <a:bodyPr/>
          <a:lstStyle/>
          <a:p>
            <a:fld id="{48CB30D8-3B19-7E4B-8970-8AB6E046077B}" type="datetimeFigureOut">
              <a:rPr lang="en-US" smtClean="0"/>
              <a:t>3/15/26</a:t>
            </a:fld>
            <a:endParaRPr lang="en-US"/>
          </a:p>
        </p:txBody>
      </p:sp>
      <p:sp>
        <p:nvSpPr>
          <p:cNvPr id="5" name="Footer Placeholder 4">
            <a:extLst>
              <a:ext uri="{FF2B5EF4-FFF2-40B4-BE49-F238E27FC236}">
                <a16:creationId xmlns:a16="http://schemas.microsoft.com/office/drawing/2014/main" id="{2FEE6334-8B56-E23B-482E-9FB0D5EE94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381E72-0223-1932-D7BC-90BA17E01DAE}"/>
              </a:ext>
            </a:extLst>
          </p:cNvPr>
          <p:cNvSpPr>
            <a:spLocks noGrp="1"/>
          </p:cNvSpPr>
          <p:nvPr>
            <p:ph type="sldNum" sz="quarter" idx="12"/>
          </p:nvPr>
        </p:nvSpPr>
        <p:spPr/>
        <p:txBody>
          <a:bodyPr/>
          <a:lstStyle/>
          <a:p>
            <a:fld id="{7B1EB8F0-4C3A-314B-936F-80E59AED1F96}" type="slidenum">
              <a:rPr lang="en-US" smtClean="0"/>
              <a:t>‹#›</a:t>
            </a:fld>
            <a:endParaRPr lang="en-US"/>
          </a:p>
        </p:txBody>
      </p:sp>
    </p:spTree>
    <p:extLst>
      <p:ext uri="{BB962C8B-B14F-4D97-AF65-F5344CB8AC3E}">
        <p14:creationId xmlns:p14="http://schemas.microsoft.com/office/powerpoint/2010/main" val="1882148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563DA-CA7B-1C16-3CDD-EB7165F3C61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B3EF027-7E59-2D3B-C86B-984AAD14CE9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FCA2429-64D7-0B3D-5ECF-E6AB65D9BD61}"/>
              </a:ext>
            </a:extLst>
          </p:cNvPr>
          <p:cNvSpPr>
            <a:spLocks noGrp="1"/>
          </p:cNvSpPr>
          <p:nvPr>
            <p:ph type="dt" sz="half" idx="10"/>
          </p:nvPr>
        </p:nvSpPr>
        <p:spPr/>
        <p:txBody>
          <a:bodyPr/>
          <a:lstStyle/>
          <a:p>
            <a:fld id="{48CB30D8-3B19-7E4B-8970-8AB6E046077B}" type="datetimeFigureOut">
              <a:rPr lang="en-US" smtClean="0"/>
              <a:t>3/15/26</a:t>
            </a:fld>
            <a:endParaRPr lang="en-US"/>
          </a:p>
        </p:txBody>
      </p:sp>
      <p:sp>
        <p:nvSpPr>
          <p:cNvPr id="5" name="Footer Placeholder 4">
            <a:extLst>
              <a:ext uri="{FF2B5EF4-FFF2-40B4-BE49-F238E27FC236}">
                <a16:creationId xmlns:a16="http://schemas.microsoft.com/office/drawing/2014/main" id="{8F7E397D-06ED-7148-156D-A6AD736829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9032DA-6B4C-63E4-F139-10CE9A2BF5A4}"/>
              </a:ext>
            </a:extLst>
          </p:cNvPr>
          <p:cNvSpPr>
            <a:spLocks noGrp="1"/>
          </p:cNvSpPr>
          <p:nvPr>
            <p:ph type="sldNum" sz="quarter" idx="12"/>
          </p:nvPr>
        </p:nvSpPr>
        <p:spPr/>
        <p:txBody>
          <a:bodyPr/>
          <a:lstStyle/>
          <a:p>
            <a:fld id="{7B1EB8F0-4C3A-314B-936F-80E59AED1F96}" type="slidenum">
              <a:rPr lang="en-US" smtClean="0"/>
              <a:t>‹#›</a:t>
            </a:fld>
            <a:endParaRPr lang="en-US"/>
          </a:p>
        </p:txBody>
      </p:sp>
    </p:spTree>
    <p:extLst>
      <p:ext uri="{BB962C8B-B14F-4D97-AF65-F5344CB8AC3E}">
        <p14:creationId xmlns:p14="http://schemas.microsoft.com/office/powerpoint/2010/main" val="2928951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62DA8-0EBC-7FFE-0924-F90EB5345F7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6F14197-481C-098D-FEB4-82D3ACC4986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57DEDE3-EA78-DB09-B27E-F724FAF9B682}"/>
              </a:ext>
            </a:extLst>
          </p:cNvPr>
          <p:cNvSpPr>
            <a:spLocks noGrp="1"/>
          </p:cNvSpPr>
          <p:nvPr>
            <p:ph type="dt" sz="half" idx="10"/>
          </p:nvPr>
        </p:nvSpPr>
        <p:spPr/>
        <p:txBody>
          <a:bodyPr/>
          <a:lstStyle/>
          <a:p>
            <a:fld id="{48CB30D8-3B19-7E4B-8970-8AB6E046077B}" type="datetimeFigureOut">
              <a:rPr lang="en-US" smtClean="0"/>
              <a:t>3/15/26</a:t>
            </a:fld>
            <a:endParaRPr lang="en-US"/>
          </a:p>
        </p:txBody>
      </p:sp>
      <p:sp>
        <p:nvSpPr>
          <p:cNvPr id="5" name="Footer Placeholder 4">
            <a:extLst>
              <a:ext uri="{FF2B5EF4-FFF2-40B4-BE49-F238E27FC236}">
                <a16:creationId xmlns:a16="http://schemas.microsoft.com/office/drawing/2014/main" id="{3DA392EB-7D0D-0C08-6F08-D5D7B04C1B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F900CF-1E83-A4A3-CC07-3E1BAA452C03}"/>
              </a:ext>
            </a:extLst>
          </p:cNvPr>
          <p:cNvSpPr>
            <a:spLocks noGrp="1"/>
          </p:cNvSpPr>
          <p:nvPr>
            <p:ph type="sldNum" sz="quarter" idx="12"/>
          </p:nvPr>
        </p:nvSpPr>
        <p:spPr/>
        <p:txBody>
          <a:bodyPr/>
          <a:lstStyle/>
          <a:p>
            <a:fld id="{7B1EB8F0-4C3A-314B-936F-80E59AED1F96}" type="slidenum">
              <a:rPr lang="en-US" smtClean="0"/>
              <a:t>‹#›</a:t>
            </a:fld>
            <a:endParaRPr lang="en-US"/>
          </a:p>
        </p:txBody>
      </p:sp>
    </p:spTree>
    <p:extLst>
      <p:ext uri="{BB962C8B-B14F-4D97-AF65-F5344CB8AC3E}">
        <p14:creationId xmlns:p14="http://schemas.microsoft.com/office/powerpoint/2010/main" val="32428087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B1DE6-9E22-749B-35A0-AF4D03ADBF6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13665E0-A4C7-B21D-3CA6-847290490BA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66196F14-6DA2-E3FE-37C9-D7B46654F52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FBE7DE9-7850-C71A-8AD0-8AFA0DF3966B}"/>
              </a:ext>
            </a:extLst>
          </p:cNvPr>
          <p:cNvSpPr>
            <a:spLocks noGrp="1"/>
          </p:cNvSpPr>
          <p:nvPr>
            <p:ph type="dt" sz="half" idx="10"/>
          </p:nvPr>
        </p:nvSpPr>
        <p:spPr/>
        <p:txBody>
          <a:bodyPr/>
          <a:lstStyle/>
          <a:p>
            <a:fld id="{48CB30D8-3B19-7E4B-8970-8AB6E046077B}" type="datetimeFigureOut">
              <a:rPr lang="en-US" smtClean="0"/>
              <a:t>3/15/26</a:t>
            </a:fld>
            <a:endParaRPr lang="en-US"/>
          </a:p>
        </p:txBody>
      </p:sp>
      <p:sp>
        <p:nvSpPr>
          <p:cNvPr id="6" name="Footer Placeholder 5">
            <a:extLst>
              <a:ext uri="{FF2B5EF4-FFF2-40B4-BE49-F238E27FC236}">
                <a16:creationId xmlns:a16="http://schemas.microsoft.com/office/drawing/2014/main" id="{2459B730-67F2-FC13-C48C-841D2555C4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6CA4ADC-1CAD-1E2F-7060-2E85E656047D}"/>
              </a:ext>
            </a:extLst>
          </p:cNvPr>
          <p:cNvSpPr>
            <a:spLocks noGrp="1"/>
          </p:cNvSpPr>
          <p:nvPr>
            <p:ph type="sldNum" sz="quarter" idx="12"/>
          </p:nvPr>
        </p:nvSpPr>
        <p:spPr/>
        <p:txBody>
          <a:bodyPr/>
          <a:lstStyle/>
          <a:p>
            <a:fld id="{7B1EB8F0-4C3A-314B-936F-80E59AED1F96}" type="slidenum">
              <a:rPr lang="en-US" smtClean="0"/>
              <a:t>‹#›</a:t>
            </a:fld>
            <a:endParaRPr lang="en-US"/>
          </a:p>
        </p:txBody>
      </p:sp>
    </p:spTree>
    <p:extLst>
      <p:ext uri="{BB962C8B-B14F-4D97-AF65-F5344CB8AC3E}">
        <p14:creationId xmlns:p14="http://schemas.microsoft.com/office/powerpoint/2010/main" val="1125493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DA7F9-A638-1FB8-CAC8-13742BBFF945}"/>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B87BF9F-3C78-614E-0733-C565FA2A2C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B28B5E3-EC99-A000-81D8-6E8D48E2FEF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E9A38527-E0B0-35D7-A92F-804182CB6CC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A000E27-11CF-7363-5D6F-B7D1A42D227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D4A2C263-565E-F6CB-D4E7-A06FACC97FD7}"/>
              </a:ext>
            </a:extLst>
          </p:cNvPr>
          <p:cNvSpPr>
            <a:spLocks noGrp="1"/>
          </p:cNvSpPr>
          <p:nvPr>
            <p:ph type="dt" sz="half" idx="10"/>
          </p:nvPr>
        </p:nvSpPr>
        <p:spPr/>
        <p:txBody>
          <a:bodyPr/>
          <a:lstStyle/>
          <a:p>
            <a:fld id="{48CB30D8-3B19-7E4B-8970-8AB6E046077B}" type="datetimeFigureOut">
              <a:rPr lang="en-US" smtClean="0"/>
              <a:t>3/15/26</a:t>
            </a:fld>
            <a:endParaRPr lang="en-US"/>
          </a:p>
        </p:txBody>
      </p:sp>
      <p:sp>
        <p:nvSpPr>
          <p:cNvPr id="8" name="Footer Placeholder 7">
            <a:extLst>
              <a:ext uri="{FF2B5EF4-FFF2-40B4-BE49-F238E27FC236}">
                <a16:creationId xmlns:a16="http://schemas.microsoft.com/office/drawing/2014/main" id="{4A361350-B337-2597-EED7-9307414D2B2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E569C75-299F-DAD4-A378-066F6D6FB777}"/>
              </a:ext>
            </a:extLst>
          </p:cNvPr>
          <p:cNvSpPr>
            <a:spLocks noGrp="1"/>
          </p:cNvSpPr>
          <p:nvPr>
            <p:ph type="sldNum" sz="quarter" idx="12"/>
          </p:nvPr>
        </p:nvSpPr>
        <p:spPr/>
        <p:txBody>
          <a:bodyPr/>
          <a:lstStyle/>
          <a:p>
            <a:fld id="{7B1EB8F0-4C3A-314B-936F-80E59AED1F96}" type="slidenum">
              <a:rPr lang="en-US" smtClean="0"/>
              <a:t>‹#›</a:t>
            </a:fld>
            <a:endParaRPr lang="en-US"/>
          </a:p>
        </p:txBody>
      </p:sp>
    </p:spTree>
    <p:extLst>
      <p:ext uri="{BB962C8B-B14F-4D97-AF65-F5344CB8AC3E}">
        <p14:creationId xmlns:p14="http://schemas.microsoft.com/office/powerpoint/2010/main" val="1525633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732F3-36BA-9392-FC6D-E1B3FC88AD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4D22975-9819-BF18-638D-4FD35F52F04E}"/>
              </a:ext>
            </a:extLst>
          </p:cNvPr>
          <p:cNvSpPr>
            <a:spLocks noGrp="1"/>
          </p:cNvSpPr>
          <p:nvPr>
            <p:ph type="dt" sz="half" idx="10"/>
          </p:nvPr>
        </p:nvSpPr>
        <p:spPr/>
        <p:txBody>
          <a:bodyPr/>
          <a:lstStyle/>
          <a:p>
            <a:fld id="{48CB30D8-3B19-7E4B-8970-8AB6E046077B}" type="datetimeFigureOut">
              <a:rPr lang="en-US" smtClean="0"/>
              <a:t>3/15/26</a:t>
            </a:fld>
            <a:endParaRPr lang="en-US"/>
          </a:p>
        </p:txBody>
      </p:sp>
      <p:sp>
        <p:nvSpPr>
          <p:cNvPr id="4" name="Footer Placeholder 3">
            <a:extLst>
              <a:ext uri="{FF2B5EF4-FFF2-40B4-BE49-F238E27FC236}">
                <a16:creationId xmlns:a16="http://schemas.microsoft.com/office/drawing/2014/main" id="{514FC868-6424-3340-7AE2-AB9B81E36DC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7D1157C-F415-56E0-8B7A-F49F51E5A8E8}"/>
              </a:ext>
            </a:extLst>
          </p:cNvPr>
          <p:cNvSpPr>
            <a:spLocks noGrp="1"/>
          </p:cNvSpPr>
          <p:nvPr>
            <p:ph type="sldNum" sz="quarter" idx="12"/>
          </p:nvPr>
        </p:nvSpPr>
        <p:spPr/>
        <p:txBody>
          <a:bodyPr/>
          <a:lstStyle/>
          <a:p>
            <a:fld id="{7B1EB8F0-4C3A-314B-936F-80E59AED1F96}" type="slidenum">
              <a:rPr lang="en-US" smtClean="0"/>
              <a:t>‹#›</a:t>
            </a:fld>
            <a:endParaRPr lang="en-US"/>
          </a:p>
        </p:txBody>
      </p:sp>
    </p:spTree>
    <p:extLst>
      <p:ext uri="{BB962C8B-B14F-4D97-AF65-F5344CB8AC3E}">
        <p14:creationId xmlns:p14="http://schemas.microsoft.com/office/powerpoint/2010/main" val="15836954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31C000D-6217-92C8-C0C1-1C9C2BB3ADD7}"/>
              </a:ext>
            </a:extLst>
          </p:cNvPr>
          <p:cNvSpPr>
            <a:spLocks noGrp="1"/>
          </p:cNvSpPr>
          <p:nvPr>
            <p:ph type="dt" sz="half" idx="10"/>
          </p:nvPr>
        </p:nvSpPr>
        <p:spPr/>
        <p:txBody>
          <a:bodyPr/>
          <a:lstStyle/>
          <a:p>
            <a:fld id="{48CB30D8-3B19-7E4B-8970-8AB6E046077B}" type="datetimeFigureOut">
              <a:rPr lang="en-US" smtClean="0"/>
              <a:t>3/15/26</a:t>
            </a:fld>
            <a:endParaRPr lang="en-US"/>
          </a:p>
        </p:txBody>
      </p:sp>
      <p:sp>
        <p:nvSpPr>
          <p:cNvPr id="3" name="Footer Placeholder 2">
            <a:extLst>
              <a:ext uri="{FF2B5EF4-FFF2-40B4-BE49-F238E27FC236}">
                <a16:creationId xmlns:a16="http://schemas.microsoft.com/office/drawing/2014/main" id="{EB0CC14C-AA0A-4F48-3F12-4C0B7305986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BBD0E80-0E2B-42B0-4178-FFB0D3CA950B}"/>
              </a:ext>
            </a:extLst>
          </p:cNvPr>
          <p:cNvSpPr>
            <a:spLocks noGrp="1"/>
          </p:cNvSpPr>
          <p:nvPr>
            <p:ph type="sldNum" sz="quarter" idx="12"/>
          </p:nvPr>
        </p:nvSpPr>
        <p:spPr/>
        <p:txBody>
          <a:bodyPr/>
          <a:lstStyle/>
          <a:p>
            <a:fld id="{7B1EB8F0-4C3A-314B-936F-80E59AED1F96}" type="slidenum">
              <a:rPr lang="en-US" smtClean="0"/>
              <a:t>‹#›</a:t>
            </a:fld>
            <a:endParaRPr lang="en-US"/>
          </a:p>
        </p:txBody>
      </p:sp>
    </p:spTree>
    <p:extLst>
      <p:ext uri="{BB962C8B-B14F-4D97-AF65-F5344CB8AC3E}">
        <p14:creationId xmlns:p14="http://schemas.microsoft.com/office/powerpoint/2010/main" val="3281847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0FF96-A501-4E08-EAF7-E4235D16B36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9B7A282-C5D0-827F-D8C7-119720A2C9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7BE6CD7E-AA1A-453E-1B43-A1BE902802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52E8A2E-4605-5B23-5DB3-FFFC705C7EF3}"/>
              </a:ext>
            </a:extLst>
          </p:cNvPr>
          <p:cNvSpPr>
            <a:spLocks noGrp="1"/>
          </p:cNvSpPr>
          <p:nvPr>
            <p:ph type="dt" sz="half" idx="10"/>
          </p:nvPr>
        </p:nvSpPr>
        <p:spPr/>
        <p:txBody>
          <a:bodyPr/>
          <a:lstStyle/>
          <a:p>
            <a:fld id="{48CB30D8-3B19-7E4B-8970-8AB6E046077B}" type="datetimeFigureOut">
              <a:rPr lang="en-US" smtClean="0"/>
              <a:t>3/15/26</a:t>
            </a:fld>
            <a:endParaRPr lang="en-US"/>
          </a:p>
        </p:txBody>
      </p:sp>
      <p:sp>
        <p:nvSpPr>
          <p:cNvPr id="6" name="Footer Placeholder 5">
            <a:extLst>
              <a:ext uri="{FF2B5EF4-FFF2-40B4-BE49-F238E27FC236}">
                <a16:creationId xmlns:a16="http://schemas.microsoft.com/office/drawing/2014/main" id="{E2A8C6DB-4D74-62B8-E637-F91B30D9D8F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E6FDA1-8297-9343-2C45-269A92836F9E}"/>
              </a:ext>
            </a:extLst>
          </p:cNvPr>
          <p:cNvSpPr>
            <a:spLocks noGrp="1"/>
          </p:cNvSpPr>
          <p:nvPr>
            <p:ph type="sldNum" sz="quarter" idx="12"/>
          </p:nvPr>
        </p:nvSpPr>
        <p:spPr/>
        <p:txBody>
          <a:bodyPr/>
          <a:lstStyle/>
          <a:p>
            <a:fld id="{7B1EB8F0-4C3A-314B-936F-80E59AED1F96}" type="slidenum">
              <a:rPr lang="en-US" smtClean="0"/>
              <a:t>‹#›</a:t>
            </a:fld>
            <a:endParaRPr lang="en-US"/>
          </a:p>
        </p:txBody>
      </p:sp>
    </p:spTree>
    <p:extLst>
      <p:ext uri="{BB962C8B-B14F-4D97-AF65-F5344CB8AC3E}">
        <p14:creationId xmlns:p14="http://schemas.microsoft.com/office/powerpoint/2010/main" val="19716931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DEBCD-D4A5-32B8-BE6C-FDB9FCD17F1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FC332EF-E752-48D0-6B25-8E88C80E63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23AB416-94D8-FEB8-ADB9-455D031E72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560071C-0647-E500-004B-FDD1D5995AA0}"/>
              </a:ext>
            </a:extLst>
          </p:cNvPr>
          <p:cNvSpPr>
            <a:spLocks noGrp="1"/>
          </p:cNvSpPr>
          <p:nvPr>
            <p:ph type="dt" sz="half" idx="10"/>
          </p:nvPr>
        </p:nvSpPr>
        <p:spPr/>
        <p:txBody>
          <a:bodyPr/>
          <a:lstStyle/>
          <a:p>
            <a:fld id="{48CB30D8-3B19-7E4B-8970-8AB6E046077B}" type="datetimeFigureOut">
              <a:rPr lang="en-US" smtClean="0"/>
              <a:t>3/15/26</a:t>
            </a:fld>
            <a:endParaRPr lang="en-US"/>
          </a:p>
        </p:txBody>
      </p:sp>
      <p:sp>
        <p:nvSpPr>
          <p:cNvPr id="6" name="Footer Placeholder 5">
            <a:extLst>
              <a:ext uri="{FF2B5EF4-FFF2-40B4-BE49-F238E27FC236}">
                <a16:creationId xmlns:a16="http://schemas.microsoft.com/office/drawing/2014/main" id="{B2285ECA-8000-7AD7-B398-62407B2B80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D32AC73-19F4-DB13-AD01-CA8561D4B265}"/>
              </a:ext>
            </a:extLst>
          </p:cNvPr>
          <p:cNvSpPr>
            <a:spLocks noGrp="1"/>
          </p:cNvSpPr>
          <p:nvPr>
            <p:ph type="sldNum" sz="quarter" idx="12"/>
          </p:nvPr>
        </p:nvSpPr>
        <p:spPr/>
        <p:txBody>
          <a:bodyPr/>
          <a:lstStyle/>
          <a:p>
            <a:fld id="{7B1EB8F0-4C3A-314B-936F-80E59AED1F96}" type="slidenum">
              <a:rPr lang="en-US" smtClean="0"/>
              <a:t>‹#›</a:t>
            </a:fld>
            <a:endParaRPr lang="en-US"/>
          </a:p>
        </p:txBody>
      </p:sp>
    </p:spTree>
    <p:extLst>
      <p:ext uri="{BB962C8B-B14F-4D97-AF65-F5344CB8AC3E}">
        <p14:creationId xmlns:p14="http://schemas.microsoft.com/office/powerpoint/2010/main" val="3348473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639E5-4D1A-5BED-4AEB-2F67DA4D167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696C3C7-1C62-7AC1-A700-74CB38D6363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E15BFAE-2EFA-AFAC-2CB1-8FB0A39AE475}"/>
              </a:ext>
            </a:extLst>
          </p:cNvPr>
          <p:cNvSpPr>
            <a:spLocks noGrp="1"/>
          </p:cNvSpPr>
          <p:nvPr>
            <p:ph type="dt" sz="half" idx="10"/>
          </p:nvPr>
        </p:nvSpPr>
        <p:spPr/>
        <p:txBody>
          <a:bodyPr/>
          <a:lstStyle/>
          <a:p>
            <a:fld id="{48CB30D8-3B19-7E4B-8970-8AB6E046077B}" type="datetimeFigureOut">
              <a:rPr lang="en-US" smtClean="0"/>
              <a:t>3/15/26</a:t>
            </a:fld>
            <a:endParaRPr lang="en-US"/>
          </a:p>
        </p:txBody>
      </p:sp>
      <p:sp>
        <p:nvSpPr>
          <p:cNvPr id="5" name="Footer Placeholder 4">
            <a:extLst>
              <a:ext uri="{FF2B5EF4-FFF2-40B4-BE49-F238E27FC236}">
                <a16:creationId xmlns:a16="http://schemas.microsoft.com/office/drawing/2014/main" id="{C4E17068-924F-37C3-10EA-77333619E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F8910E-8D6D-9284-EB5E-724E2FB1C258}"/>
              </a:ext>
            </a:extLst>
          </p:cNvPr>
          <p:cNvSpPr>
            <a:spLocks noGrp="1"/>
          </p:cNvSpPr>
          <p:nvPr>
            <p:ph type="sldNum" sz="quarter" idx="12"/>
          </p:nvPr>
        </p:nvSpPr>
        <p:spPr/>
        <p:txBody>
          <a:bodyPr/>
          <a:lstStyle/>
          <a:p>
            <a:fld id="{7B1EB8F0-4C3A-314B-936F-80E59AED1F96}" type="slidenum">
              <a:rPr lang="en-US" smtClean="0"/>
              <a:t>‹#›</a:t>
            </a:fld>
            <a:endParaRPr lang="en-US"/>
          </a:p>
        </p:txBody>
      </p:sp>
    </p:spTree>
    <p:extLst>
      <p:ext uri="{BB962C8B-B14F-4D97-AF65-F5344CB8AC3E}">
        <p14:creationId xmlns:p14="http://schemas.microsoft.com/office/powerpoint/2010/main" val="814576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CC3546D-71A4-8F5F-C421-93C820A45668}"/>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BB9B856-A3F4-9295-DB6E-D00541544C3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487C95C-3112-D918-D517-5BA3C3619A91}"/>
              </a:ext>
            </a:extLst>
          </p:cNvPr>
          <p:cNvSpPr>
            <a:spLocks noGrp="1"/>
          </p:cNvSpPr>
          <p:nvPr>
            <p:ph type="dt" sz="half" idx="10"/>
          </p:nvPr>
        </p:nvSpPr>
        <p:spPr/>
        <p:txBody>
          <a:bodyPr/>
          <a:lstStyle/>
          <a:p>
            <a:fld id="{48CB30D8-3B19-7E4B-8970-8AB6E046077B}" type="datetimeFigureOut">
              <a:rPr lang="en-US" smtClean="0"/>
              <a:t>3/15/26</a:t>
            </a:fld>
            <a:endParaRPr lang="en-US"/>
          </a:p>
        </p:txBody>
      </p:sp>
      <p:sp>
        <p:nvSpPr>
          <p:cNvPr id="5" name="Footer Placeholder 4">
            <a:extLst>
              <a:ext uri="{FF2B5EF4-FFF2-40B4-BE49-F238E27FC236}">
                <a16:creationId xmlns:a16="http://schemas.microsoft.com/office/drawing/2014/main" id="{06E9D97C-FE15-3D59-14E1-B2A89572D1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8E0103-1A3C-B77E-E517-9F6BDC620654}"/>
              </a:ext>
            </a:extLst>
          </p:cNvPr>
          <p:cNvSpPr>
            <a:spLocks noGrp="1"/>
          </p:cNvSpPr>
          <p:nvPr>
            <p:ph type="sldNum" sz="quarter" idx="12"/>
          </p:nvPr>
        </p:nvSpPr>
        <p:spPr/>
        <p:txBody>
          <a:bodyPr/>
          <a:lstStyle/>
          <a:p>
            <a:fld id="{7B1EB8F0-4C3A-314B-936F-80E59AED1F96}" type="slidenum">
              <a:rPr lang="en-US" smtClean="0"/>
              <a:t>‹#›</a:t>
            </a:fld>
            <a:endParaRPr lang="en-US"/>
          </a:p>
        </p:txBody>
      </p:sp>
    </p:spTree>
    <p:extLst>
      <p:ext uri="{BB962C8B-B14F-4D97-AF65-F5344CB8AC3E}">
        <p14:creationId xmlns:p14="http://schemas.microsoft.com/office/powerpoint/2010/main" val="21613627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5CF2E4-0254-46D3-AAEB-D844AACFFCE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FAADF6E-8FE3-C7A4-6E30-26B8B2081D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CE510B3-4465-AC69-4B88-C62D1EA4C6B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8CB30D8-3B19-7E4B-8970-8AB6E046077B}" type="datetimeFigureOut">
              <a:rPr lang="en-US" smtClean="0"/>
              <a:t>3/15/26</a:t>
            </a:fld>
            <a:endParaRPr lang="en-US"/>
          </a:p>
        </p:txBody>
      </p:sp>
      <p:sp>
        <p:nvSpPr>
          <p:cNvPr id="5" name="Footer Placeholder 4">
            <a:extLst>
              <a:ext uri="{FF2B5EF4-FFF2-40B4-BE49-F238E27FC236}">
                <a16:creationId xmlns:a16="http://schemas.microsoft.com/office/drawing/2014/main" id="{0FFD753A-0C20-EC5A-4E2F-E6556D9D9B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54197B06-0261-C2CF-325E-5942F48C396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B1EB8F0-4C3A-314B-936F-80E59AED1F96}" type="slidenum">
              <a:rPr lang="en-US" smtClean="0"/>
              <a:t>‹#›</a:t>
            </a:fld>
            <a:endParaRPr lang="en-US"/>
          </a:p>
        </p:txBody>
      </p:sp>
    </p:spTree>
    <p:extLst>
      <p:ext uri="{BB962C8B-B14F-4D97-AF65-F5344CB8AC3E}">
        <p14:creationId xmlns:p14="http://schemas.microsoft.com/office/powerpoint/2010/main" val="319579019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hyperlink" Target="https://www.gov.uk/government/publications/polio-global-eradication-nac-and-environmental-surveillance/environmental-surveillance-for-polio" TargetMode="External"/><Relationship Id="rId3" Type="http://schemas.openxmlformats.org/officeDocument/2006/relationships/hyperlink" Target="https://polioeradication.org/" TargetMode="External"/><Relationship Id="rId7" Type="http://schemas.openxmlformats.org/officeDocument/2006/relationships/hyperlink" Target="https://www.gov.uk/government/news/poliovirus-detected-in-sewage-from-north-and-east-london" TargetMode="External"/><Relationship Id="rId2" Type="http://schemas.openxmlformats.org/officeDocument/2006/relationships/hyperlink" Target="https://www.cdc.gov/polio" TargetMode="External"/><Relationship Id="rId1" Type="http://schemas.openxmlformats.org/officeDocument/2006/relationships/slideLayout" Target="../slideLayouts/slideLayout2.xml"/><Relationship Id="rId6" Type="http://schemas.openxmlformats.org/officeDocument/2006/relationships/hyperlink" Target="https://www.gov.uk/government/news/all-children-aged-1-to-9-in-london-to-be-offered-a-dose-of-polio-vaccine" TargetMode="External"/><Relationship Id="rId5" Type="http://schemas.openxmlformats.org/officeDocument/2006/relationships/hyperlink" Target="https://www.nhs.uk/conditions/polio/" TargetMode="External"/><Relationship Id="rId4" Type="http://schemas.openxmlformats.org/officeDocument/2006/relationships/hyperlink" Target="https://polioeradication.org/who-we-are/polio-endgame-strategy-2019-2023/" TargetMode="External"/><Relationship Id="rId9" Type="http://schemas.openxmlformats.org/officeDocument/2006/relationships/hyperlink" Target="https://www.who.int/news-room/fact-sheets/detail/poliomyelitis"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nhs.uk/conditions/polio/" TargetMode="External"/><Relationship Id="rId2" Type="http://schemas.openxmlformats.org/officeDocument/2006/relationships/hyperlink" Target="https://www.gov.uk/government/news/polio-vaccine-catch-up-campaign-for-london-as-sewage-surveillance-findings-suggest-reduced-transmission" TargetMode="External"/><Relationship Id="rId1" Type="http://schemas.openxmlformats.org/officeDocument/2006/relationships/slideLayout" Target="../slideLayouts/slideLayout2.xml"/><Relationship Id="rId6" Type="http://schemas.openxmlformats.org/officeDocument/2006/relationships/hyperlink" Target="https://www.who.int/news-room/fact-sheets/detail/poliomyelitis" TargetMode="External"/><Relationship Id="rId5" Type="http://schemas.openxmlformats.org/officeDocument/2006/relationships/hyperlink" Target="https://www.cdc.gov/polio" TargetMode="External"/><Relationship Id="rId4" Type="http://schemas.openxmlformats.org/officeDocument/2006/relationships/hyperlink" Target="https://www.vaccination.org.uk/polio-vaccination-in-the-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AC2DB-B3A3-5E84-8DAA-D1A1C595267C}"/>
              </a:ext>
            </a:extLst>
          </p:cNvPr>
          <p:cNvSpPr>
            <a:spLocks noGrp="1"/>
          </p:cNvSpPr>
          <p:nvPr>
            <p:ph type="title"/>
          </p:nvPr>
        </p:nvSpPr>
        <p:spPr/>
        <p:txBody>
          <a:bodyPr/>
          <a:lstStyle/>
          <a:p>
            <a:endParaRPr lang="en-US"/>
          </a:p>
        </p:txBody>
      </p:sp>
      <p:pic>
        <p:nvPicPr>
          <p:cNvPr id="9" name="Content Placeholder 8" descr="A blue and white cover&#10;&#10;AI-generated content may be incorrect.">
            <a:extLst>
              <a:ext uri="{FF2B5EF4-FFF2-40B4-BE49-F238E27FC236}">
                <a16:creationId xmlns:a16="http://schemas.microsoft.com/office/drawing/2014/main" id="{B3551F0D-BAB1-498A-AC30-AAAEC46B8B8B}"/>
              </a:ext>
            </a:extLst>
          </p:cNvPr>
          <p:cNvPicPr>
            <a:picLocks noGrp="1" noChangeAspect="1"/>
          </p:cNvPicPr>
          <p:nvPr>
            <p:ph idx="1"/>
          </p:nvPr>
        </p:nvPicPr>
        <p:blipFill>
          <a:blip r:embed="rId2"/>
          <a:stretch>
            <a:fillRect/>
          </a:stretch>
        </p:blipFill>
        <p:spPr>
          <a:xfrm>
            <a:off x="-57665" y="-97617"/>
            <a:ext cx="12307330" cy="7053233"/>
          </a:xfrm>
          <a:prstGeom prst="rect">
            <a:avLst/>
          </a:prstGeom>
        </p:spPr>
      </p:pic>
    </p:spTree>
    <p:extLst>
      <p:ext uri="{BB962C8B-B14F-4D97-AF65-F5344CB8AC3E}">
        <p14:creationId xmlns:p14="http://schemas.microsoft.com/office/powerpoint/2010/main" val="6119447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7840E-9EA6-018D-DBE5-9ED49273E3B8}"/>
              </a:ext>
            </a:extLst>
          </p:cNvPr>
          <p:cNvSpPr>
            <a:spLocks noGrp="1"/>
          </p:cNvSpPr>
          <p:nvPr>
            <p:ph type="title"/>
          </p:nvPr>
        </p:nvSpPr>
        <p:spPr>
          <a:xfrm>
            <a:off x="2575249" y="365125"/>
            <a:ext cx="3732245" cy="1325563"/>
          </a:xfrm>
        </p:spPr>
        <p:txBody>
          <a:bodyPr>
            <a:normAutofit/>
          </a:bodyPr>
          <a:lstStyle/>
          <a:p>
            <a:r>
              <a:rPr lang="en-US" sz="3600" b="1" dirty="0">
                <a:latin typeface="Times New Roman" panose="02020603050405020304" pitchFamily="18" charset="0"/>
                <a:cs typeface="Times New Roman" panose="02020603050405020304" pitchFamily="18" charset="0"/>
              </a:rPr>
              <a:t>Group(POLIO)</a:t>
            </a:r>
          </a:p>
        </p:txBody>
      </p:sp>
      <p:graphicFrame>
        <p:nvGraphicFramePr>
          <p:cNvPr id="6" name="Content Placeholder 5">
            <a:extLst>
              <a:ext uri="{FF2B5EF4-FFF2-40B4-BE49-F238E27FC236}">
                <a16:creationId xmlns:a16="http://schemas.microsoft.com/office/drawing/2014/main" id="{1862ADA1-530D-40ED-FF93-85A1B1FD68CB}"/>
              </a:ext>
            </a:extLst>
          </p:cNvPr>
          <p:cNvGraphicFramePr>
            <a:graphicFrameLocks noGrp="1"/>
          </p:cNvGraphicFramePr>
          <p:nvPr>
            <p:ph idx="1"/>
            <p:extLst>
              <p:ext uri="{D42A27DB-BD31-4B8C-83A1-F6EECF244321}">
                <p14:modId xmlns:p14="http://schemas.microsoft.com/office/powerpoint/2010/main" val="2909574824"/>
              </p:ext>
            </p:extLst>
          </p:nvPr>
        </p:nvGraphicFramePr>
        <p:xfrm>
          <a:off x="851338" y="1825625"/>
          <a:ext cx="8861830" cy="1854200"/>
        </p:xfrm>
        <a:graphic>
          <a:graphicData uri="http://schemas.openxmlformats.org/drawingml/2006/table">
            <a:tbl>
              <a:tblPr firstRow="1" bandRow="1">
                <a:tableStyleId>{5C22544A-7EE6-4342-B048-85BDC9FD1C3A}</a:tableStyleId>
              </a:tblPr>
              <a:tblGrid>
                <a:gridCol w="4424346">
                  <a:extLst>
                    <a:ext uri="{9D8B030D-6E8A-4147-A177-3AD203B41FA5}">
                      <a16:colId xmlns:a16="http://schemas.microsoft.com/office/drawing/2014/main" val="2462968965"/>
                    </a:ext>
                  </a:extLst>
                </a:gridCol>
                <a:gridCol w="4437484">
                  <a:extLst>
                    <a:ext uri="{9D8B030D-6E8A-4147-A177-3AD203B41FA5}">
                      <a16:colId xmlns:a16="http://schemas.microsoft.com/office/drawing/2014/main" val="1740788255"/>
                    </a:ext>
                  </a:extLst>
                </a:gridCol>
              </a:tblGrid>
              <a:tr h="370840">
                <a:tc>
                  <a:txBody>
                    <a:bodyPr/>
                    <a:lstStyle/>
                    <a:p>
                      <a:r>
                        <a:rPr lang="en-US" dirty="0">
                          <a:solidFill>
                            <a:schemeClr val="tx1"/>
                          </a:solidFill>
                          <a:latin typeface="Times New Roman" panose="02020603050405020304" pitchFamily="18" charset="0"/>
                          <a:cs typeface="Times New Roman" panose="02020603050405020304" pitchFamily="18" charset="0"/>
                        </a:rPr>
                        <a:t>Student Name </a:t>
                      </a:r>
                    </a:p>
                  </a:txBody>
                  <a:tcPr/>
                </a:tc>
                <a:tc>
                  <a:txBody>
                    <a:bodyPr/>
                    <a:lstStyle/>
                    <a:p>
                      <a:r>
                        <a:rPr lang="en-US" dirty="0">
                          <a:solidFill>
                            <a:schemeClr val="tx1"/>
                          </a:solidFill>
                        </a:rPr>
                        <a:t>Student Number</a:t>
                      </a:r>
                    </a:p>
                  </a:txBody>
                  <a:tcPr/>
                </a:tc>
                <a:extLst>
                  <a:ext uri="{0D108BD9-81ED-4DB2-BD59-A6C34878D82A}">
                    <a16:rowId xmlns:a16="http://schemas.microsoft.com/office/drawing/2014/main" val="1944412021"/>
                  </a:ext>
                </a:extLst>
              </a:tr>
              <a:tr h="370840">
                <a:tc>
                  <a:txBody>
                    <a:bodyPr/>
                    <a:lstStyle/>
                    <a:p>
                      <a:r>
                        <a:rPr lang="en-US" dirty="0">
                          <a:latin typeface="Times New Roman" panose="02020603050405020304" pitchFamily="18" charset="0"/>
                          <a:cs typeface="Times New Roman" panose="02020603050405020304" pitchFamily="18" charset="0"/>
                        </a:rPr>
                        <a:t>NAZIA AZIMI</a:t>
                      </a:r>
                    </a:p>
                  </a:txBody>
                  <a:tcPr/>
                </a:tc>
                <a:tc>
                  <a:txBody>
                    <a:bodyPr/>
                    <a:lstStyle/>
                    <a:p>
                      <a:r>
                        <a:rPr lang="en-US" dirty="0"/>
                        <a:t>2511889</a:t>
                      </a:r>
                    </a:p>
                  </a:txBody>
                  <a:tcPr/>
                </a:tc>
                <a:extLst>
                  <a:ext uri="{0D108BD9-81ED-4DB2-BD59-A6C34878D82A}">
                    <a16:rowId xmlns:a16="http://schemas.microsoft.com/office/drawing/2014/main" val="1299787574"/>
                  </a:ext>
                </a:extLst>
              </a:tr>
              <a:tr h="370840">
                <a:tc>
                  <a:txBody>
                    <a:bodyPr/>
                    <a:lstStyle/>
                    <a:p>
                      <a:r>
                        <a:rPr lang="en-US" dirty="0"/>
                        <a:t>RABEYA PAYEL</a:t>
                      </a:r>
                    </a:p>
                  </a:txBody>
                  <a:tcPr/>
                </a:tc>
                <a:tc>
                  <a:txBody>
                    <a:bodyPr/>
                    <a:lstStyle/>
                    <a:p>
                      <a:r>
                        <a:rPr lang="en-US" dirty="0"/>
                        <a:t>2513891</a:t>
                      </a:r>
                    </a:p>
                  </a:txBody>
                  <a:tcPr/>
                </a:tc>
                <a:extLst>
                  <a:ext uri="{0D108BD9-81ED-4DB2-BD59-A6C34878D82A}">
                    <a16:rowId xmlns:a16="http://schemas.microsoft.com/office/drawing/2014/main" val="328858498"/>
                  </a:ext>
                </a:extLst>
              </a:tr>
              <a:tr h="370840">
                <a:tc>
                  <a:txBody>
                    <a:bodyPr/>
                    <a:lstStyle/>
                    <a:p>
                      <a:r>
                        <a:rPr lang="en-US" dirty="0"/>
                        <a:t>OANA-ZLATITA ILICI</a:t>
                      </a:r>
                    </a:p>
                  </a:txBody>
                  <a:tcPr/>
                </a:tc>
                <a:tc>
                  <a:txBody>
                    <a:bodyPr/>
                    <a:lstStyle/>
                    <a:p>
                      <a:r>
                        <a:rPr lang="en-US" dirty="0"/>
                        <a:t>2516914</a:t>
                      </a:r>
                    </a:p>
                  </a:txBody>
                  <a:tcPr/>
                </a:tc>
                <a:extLst>
                  <a:ext uri="{0D108BD9-81ED-4DB2-BD59-A6C34878D82A}">
                    <a16:rowId xmlns:a16="http://schemas.microsoft.com/office/drawing/2014/main" val="71357539"/>
                  </a:ext>
                </a:extLst>
              </a:tr>
              <a:tr h="370840">
                <a:tc>
                  <a:txBody>
                    <a:bodyPr/>
                    <a:lstStyle/>
                    <a:p>
                      <a:r>
                        <a:rPr lang="en-US" dirty="0"/>
                        <a:t>HUMA IRFAN</a:t>
                      </a:r>
                    </a:p>
                  </a:txBody>
                  <a:tcPr/>
                </a:tc>
                <a:tc>
                  <a:txBody>
                    <a:bodyPr/>
                    <a:lstStyle/>
                    <a:p>
                      <a:r>
                        <a:rPr lang="en-US"/>
                        <a:t>2513415</a:t>
                      </a:r>
                      <a:endParaRPr lang="en-US" dirty="0"/>
                    </a:p>
                  </a:txBody>
                  <a:tcPr/>
                </a:tc>
                <a:extLst>
                  <a:ext uri="{0D108BD9-81ED-4DB2-BD59-A6C34878D82A}">
                    <a16:rowId xmlns:a16="http://schemas.microsoft.com/office/drawing/2014/main" val="2436600533"/>
                  </a:ext>
                </a:extLst>
              </a:tr>
            </a:tbl>
          </a:graphicData>
        </a:graphic>
      </p:graphicFrame>
    </p:spTree>
    <p:extLst>
      <p:ext uri="{BB962C8B-B14F-4D97-AF65-F5344CB8AC3E}">
        <p14:creationId xmlns:p14="http://schemas.microsoft.com/office/powerpoint/2010/main" val="31563759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D26FFC-67EE-9EE1-D57B-E9E734D943F1}"/>
              </a:ext>
            </a:extLst>
          </p:cNvPr>
          <p:cNvSpPr>
            <a:spLocks noGrp="1"/>
          </p:cNvSpPr>
          <p:nvPr>
            <p:ph type="title"/>
          </p:nvPr>
        </p:nvSpPr>
        <p:spPr>
          <a:xfrm>
            <a:off x="836679" y="723898"/>
            <a:ext cx="6002110" cy="1495425"/>
          </a:xfrm>
        </p:spPr>
        <p:txBody>
          <a:bodyPr>
            <a:normAutofit/>
          </a:bodyPr>
          <a:lstStyle/>
          <a:p>
            <a:r>
              <a:rPr lang="en-US" sz="4000" b="1">
                <a:latin typeface="Times New Roman" panose="02020603050405020304" pitchFamily="18" charset="0"/>
                <a:cs typeface="Times New Roman" panose="02020603050405020304" pitchFamily="18" charset="0"/>
              </a:rPr>
              <a:t>Presentation Overview</a:t>
            </a:r>
          </a:p>
        </p:txBody>
      </p:sp>
      <p:pic>
        <p:nvPicPr>
          <p:cNvPr id="6" name="Picture 5">
            <a:extLst>
              <a:ext uri="{FF2B5EF4-FFF2-40B4-BE49-F238E27FC236}">
                <a16:creationId xmlns:a16="http://schemas.microsoft.com/office/drawing/2014/main" id="{E40B5641-C89D-0642-8905-8B8BD055C8C0}"/>
              </a:ext>
            </a:extLst>
          </p:cNvPr>
          <p:cNvPicPr>
            <a:picLocks noChangeAspect="1"/>
          </p:cNvPicPr>
          <p:nvPr/>
        </p:nvPicPr>
        <p:blipFill>
          <a:blip r:embed="rId2"/>
          <a:srcRect l="28449" r="22957" b="-1"/>
          <a:stretch>
            <a:fillRect/>
          </a:stretch>
        </p:blipFill>
        <p:spPr>
          <a:xfrm>
            <a:off x="7199440" y="10"/>
            <a:ext cx="4992560" cy="6857990"/>
          </a:xfrm>
          <a:prstGeom prst="rect">
            <a:avLst/>
          </a:prstGeom>
          <a:effectLst/>
        </p:spPr>
      </p:pic>
      <p:graphicFrame>
        <p:nvGraphicFramePr>
          <p:cNvPr id="5" name="Content Placeholder 2">
            <a:extLst>
              <a:ext uri="{FF2B5EF4-FFF2-40B4-BE49-F238E27FC236}">
                <a16:creationId xmlns:a16="http://schemas.microsoft.com/office/drawing/2014/main" id="{6CD40DE3-3DE0-7633-EE31-6249D3C23BD6}"/>
              </a:ext>
            </a:extLst>
          </p:cNvPr>
          <p:cNvGraphicFramePr>
            <a:graphicFrameLocks noGrp="1"/>
          </p:cNvGraphicFramePr>
          <p:nvPr>
            <p:ph idx="1"/>
            <p:extLst>
              <p:ext uri="{D42A27DB-BD31-4B8C-83A1-F6EECF244321}">
                <p14:modId xmlns:p14="http://schemas.microsoft.com/office/powerpoint/2010/main" val="1204714613"/>
              </p:ext>
            </p:extLst>
          </p:nvPr>
        </p:nvGraphicFramePr>
        <p:xfrm>
          <a:off x="836680" y="2405067"/>
          <a:ext cx="6002110" cy="37290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537869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170C7-F04A-EB9E-8688-6989F36149E0}"/>
              </a:ext>
            </a:extLst>
          </p:cNvPr>
          <p:cNvSpPr>
            <a:spLocks noGrp="1"/>
          </p:cNvSpPr>
          <p:nvPr>
            <p:ph type="ctrTitle"/>
          </p:nvPr>
        </p:nvSpPr>
        <p:spPr>
          <a:xfrm>
            <a:off x="3303269" y="194310"/>
            <a:ext cx="7677753" cy="560070"/>
          </a:xfrm>
        </p:spPr>
        <p:txBody>
          <a:bodyPr vert="horz" lIns="91440" tIns="45720" rIns="91440" bIns="45720" rtlCol="0" anchor="b">
            <a:normAutofit/>
          </a:bodyPr>
          <a:lstStyle/>
          <a:p>
            <a:pPr algn="l"/>
            <a:r>
              <a:rPr lang="en-US" sz="2800" b="1" dirty="0">
                <a:latin typeface="Times New Roman" panose="02020603050405020304" pitchFamily="18" charset="0"/>
                <a:cs typeface="Times New Roman" panose="02020603050405020304" pitchFamily="18" charset="0"/>
              </a:rPr>
              <a:t>Introduction/Overview Of Polio Disease</a:t>
            </a:r>
          </a:p>
        </p:txBody>
      </p:sp>
      <p:sp>
        <p:nvSpPr>
          <p:cNvPr id="3" name="Subtitle 2">
            <a:extLst>
              <a:ext uri="{FF2B5EF4-FFF2-40B4-BE49-F238E27FC236}">
                <a16:creationId xmlns:a16="http://schemas.microsoft.com/office/drawing/2014/main" id="{E1B55BAE-DB1A-645F-8C9F-C4CF8799E882}"/>
              </a:ext>
            </a:extLst>
          </p:cNvPr>
          <p:cNvSpPr>
            <a:spLocks noGrp="1"/>
          </p:cNvSpPr>
          <p:nvPr>
            <p:ph type="subTitle" idx="1"/>
          </p:nvPr>
        </p:nvSpPr>
        <p:spPr>
          <a:xfrm>
            <a:off x="3432651" y="1005840"/>
            <a:ext cx="8203089" cy="5852150"/>
          </a:xfrm>
        </p:spPr>
        <p:txBody>
          <a:bodyPr vert="horz" lIns="91440" tIns="45720" rIns="91440" bIns="45720" rtlCol="0">
            <a:noAutofit/>
          </a:bodyPr>
          <a:lstStyle/>
          <a:p>
            <a:pPr indent="-228600" algn="l">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Polio is an infectious disease caused by the poliovirus. It mainly spreads through the </a:t>
            </a:r>
            <a:r>
              <a:rPr lang="en-US" sz="2000" dirty="0" err="1">
                <a:latin typeface="Times New Roman" panose="02020603050405020304" pitchFamily="18" charset="0"/>
                <a:cs typeface="Times New Roman" panose="02020603050405020304" pitchFamily="18" charset="0"/>
              </a:rPr>
              <a:t>faecal</a:t>
            </a:r>
            <a:r>
              <a:rPr lang="en-US" sz="2000" dirty="0">
                <a:latin typeface="Times New Roman" panose="02020603050405020304" pitchFamily="18" charset="0"/>
                <a:cs typeface="Times New Roman" panose="02020603050405020304" pitchFamily="18" charset="0"/>
              </a:rPr>
              <a:t>-oral route, and it may spread through coughs or sneezes. The virus attacks the nervous system and can cause muscle weakness, including paralysis </a:t>
            </a:r>
            <a:r>
              <a:rPr lang="en-US" sz="2000" b="1" dirty="0">
                <a:latin typeface="Times New Roman" panose="02020603050405020304" pitchFamily="18" charset="0"/>
                <a:cs typeface="Times New Roman" panose="02020603050405020304" pitchFamily="18" charset="0"/>
              </a:rPr>
              <a:t>(WHO, 2025).</a:t>
            </a:r>
          </a:p>
          <a:p>
            <a:pPr indent="-228600" algn="l">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Most individuals infected with polio do not develop symptoms. However, symptoms can include  fever, fatigue ,headaches. In severe cases it can affect the brain and nerves </a:t>
            </a:r>
            <a:r>
              <a:rPr lang="en-US" sz="2000" b="1" dirty="0">
                <a:latin typeface="Times New Roman" panose="02020603050405020304" pitchFamily="18" charset="0"/>
                <a:cs typeface="Times New Roman" panose="02020603050405020304" pitchFamily="18" charset="0"/>
              </a:rPr>
              <a:t>(NHS,2024).</a:t>
            </a:r>
          </a:p>
          <a:p>
            <a:pPr indent="-228600" algn="l">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Polio is extremely rare in the UK due to NHS vaccination </a:t>
            </a:r>
            <a:r>
              <a:rPr lang="en-US" sz="2000" dirty="0" err="1">
                <a:latin typeface="Times New Roman" panose="02020603050405020304" pitchFamily="18" charset="0"/>
                <a:cs typeface="Times New Roman" panose="02020603050405020304" pitchFamily="18" charset="0"/>
              </a:rPr>
              <a:t>programme</a:t>
            </a:r>
            <a:r>
              <a:rPr lang="en-US" sz="2000" dirty="0">
                <a:latin typeface="Times New Roman" panose="02020603050405020304" pitchFamily="18" charset="0"/>
                <a:cs typeface="Times New Roman" panose="02020603050405020304" pitchFamily="18" charset="0"/>
              </a:rPr>
              <a:t> and naturally occurring wild polio in the UK was recorded in 1984. Uk declared polio free in 2003.However the UK Health Security Agency (UKHSA) found poliovirus in sewage samples taken from the London Beckton Sewage Treatment Works in 2022. (</a:t>
            </a:r>
            <a:r>
              <a:rPr lang="en-US" sz="2000" b="1" dirty="0">
                <a:latin typeface="Times New Roman" panose="02020603050405020304" pitchFamily="18" charset="0"/>
                <a:cs typeface="Times New Roman" panose="02020603050405020304" pitchFamily="18" charset="0"/>
              </a:rPr>
              <a:t>UK Health Security Agency, 2022).</a:t>
            </a:r>
            <a:endParaRPr lang="en-US" sz="2000" dirty="0">
              <a:latin typeface="Times New Roman" panose="02020603050405020304" pitchFamily="18" charset="0"/>
              <a:cs typeface="Times New Roman" panose="02020603050405020304" pitchFamily="18" charset="0"/>
            </a:endParaRPr>
          </a:p>
          <a:p>
            <a:pPr indent="-228600" algn="l">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Morbidity refers to health complications caused by the disease. According to WHO, 1 in 200 individual who get infected with poliovirus will develop paralysis which can not be reversed or cured.</a:t>
            </a:r>
          </a:p>
          <a:p>
            <a:pPr indent="-228600" algn="l">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Mortality refers to death caused by the disease. Among the individuals who develop paralysis, 5-10% die because the paralysis affects the muscle that help them breath</a:t>
            </a:r>
            <a:r>
              <a:rPr lang="en-US" sz="2000" b="1" dirty="0">
                <a:latin typeface="Times New Roman" panose="02020603050405020304" pitchFamily="18" charset="0"/>
                <a:cs typeface="Times New Roman" panose="02020603050405020304" pitchFamily="18" charset="0"/>
              </a:rPr>
              <a:t>.( WHO, 2025).</a:t>
            </a:r>
          </a:p>
        </p:txBody>
      </p:sp>
      <p:pic>
        <p:nvPicPr>
          <p:cNvPr id="5" name="Picture 4" descr="Bacteria in a capsule">
            <a:extLst>
              <a:ext uri="{FF2B5EF4-FFF2-40B4-BE49-F238E27FC236}">
                <a16:creationId xmlns:a16="http://schemas.microsoft.com/office/drawing/2014/main" id="{53646829-974D-1520-72FD-75A0B69D26C5}"/>
              </a:ext>
            </a:extLst>
          </p:cNvPr>
          <p:cNvPicPr>
            <a:picLocks noChangeAspect="1"/>
          </p:cNvPicPr>
          <p:nvPr/>
        </p:nvPicPr>
        <p:blipFill>
          <a:blip r:embed="rId2"/>
          <a:srcRect l="30914" r="21549" b="1"/>
          <a:stretch>
            <a:fillRect/>
          </a:stretch>
        </p:blipFill>
        <p:spPr>
          <a:xfrm>
            <a:off x="-1549399" y="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Tree>
    <p:extLst>
      <p:ext uri="{BB962C8B-B14F-4D97-AF65-F5344CB8AC3E}">
        <p14:creationId xmlns:p14="http://schemas.microsoft.com/office/powerpoint/2010/main" val="313866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C565ED-29BA-035A-DFB2-3F94DFD9969C}"/>
              </a:ext>
            </a:extLst>
          </p:cNvPr>
          <p:cNvSpPr>
            <a:spLocks noGrp="1"/>
          </p:cNvSpPr>
          <p:nvPr>
            <p:ph type="title"/>
          </p:nvPr>
        </p:nvSpPr>
        <p:spPr/>
        <p:txBody>
          <a:bodyPr>
            <a:normAutofit/>
          </a:bodyPr>
          <a:lstStyle/>
          <a:p>
            <a:r>
              <a:rPr lang="en-GB" sz="3600" b="1" dirty="0"/>
              <a:t>strategies that could be used to Measure  the Polio  disease</a:t>
            </a:r>
            <a:endParaRPr lang="en-GB" dirty="0"/>
          </a:p>
        </p:txBody>
      </p:sp>
      <p:sp>
        <p:nvSpPr>
          <p:cNvPr id="3" name="Content Placeholder 2">
            <a:extLst>
              <a:ext uri="{FF2B5EF4-FFF2-40B4-BE49-F238E27FC236}">
                <a16:creationId xmlns:a16="http://schemas.microsoft.com/office/drawing/2014/main" id="{BC294C68-887F-3152-D79F-3C618D116B24}"/>
              </a:ext>
            </a:extLst>
          </p:cNvPr>
          <p:cNvSpPr>
            <a:spLocks noGrp="1"/>
          </p:cNvSpPr>
          <p:nvPr>
            <p:ph idx="1"/>
          </p:nvPr>
        </p:nvSpPr>
        <p:spPr>
          <a:xfrm>
            <a:off x="1981200" y="1417639"/>
            <a:ext cx="8229600" cy="4099595"/>
          </a:xfrm>
        </p:spPr>
        <p:txBody>
          <a:bodyPr>
            <a:normAutofit/>
          </a:bodyPr>
          <a:lstStyle/>
          <a:p>
            <a:r>
              <a:rPr lang="en-GB" b="1" dirty="0"/>
              <a:t>Clinical Surveillance</a:t>
            </a:r>
            <a:r>
              <a:rPr lang="en-GB" dirty="0"/>
              <a:t>: The most direct way to measure the disease is by tracking its primary symptom: </a:t>
            </a:r>
            <a:r>
              <a:rPr lang="en-GB" b="1" dirty="0"/>
              <a:t>Acute Flaccid Paralysis (AFP)</a:t>
            </a:r>
            <a:r>
              <a:rPr lang="en-GB" dirty="0"/>
              <a:t>.</a:t>
            </a:r>
          </a:p>
          <a:p>
            <a:r>
              <a:rPr lang="en-GB" b="1" dirty="0"/>
              <a:t>Environmental Surveillance (ES)</a:t>
            </a:r>
          </a:p>
          <a:p>
            <a:r>
              <a:rPr lang="en-GB" dirty="0"/>
              <a:t>Collecting wastewater samples to detect polioviruses in a population.</a:t>
            </a:r>
          </a:p>
          <a:p>
            <a:r>
              <a:rPr lang="en-GB" dirty="0"/>
              <a:t>Aimed on community with lower vaccination rate (Department of health and social care 2019).</a:t>
            </a:r>
          </a:p>
          <a:p>
            <a:endParaRPr lang="en-GB" dirty="0"/>
          </a:p>
          <a:p>
            <a:endParaRPr lang="en-GB" dirty="0"/>
          </a:p>
        </p:txBody>
      </p:sp>
    </p:spTree>
    <p:extLst>
      <p:ext uri="{BB962C8B-B14F-4D97-AF65-F5344CB8AC3E}">
        <p14:creationId xmlns:p14="http://schemas.microsoft.com/office/powerpoint/2010/main" val="41253714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441860-9345-9E21-D9BC-0C97AFA4E815}"/>
              </a:ext>
            </a:extLst>
          </p:cNvPr>
          <p:cNvSpPr>
            <a:spLocks noGrp="1"/>
          </p:cNvSpPr>
          <p:nvPr>
            <p:ph idx="1"/>
          </p:nvPr>
        </p:nvSpPr>
        <p:spPr>
          <a:xfrm>
            <a:off x="1981200" y="332657"/>
            <a:ext cx="8229600" cy="5184577"/>
          </a:xfrm>
        </p:spPr>
        <p:txBody>
          <a:bodyPr>
            <a:normAutofit/>
          </a:bodyPr>
          <a:lstStyle/>
          <a:p>
            <a:pPr marL="0" indent="0">
              <a:buNone/>
            </a:pPr>
            <a:r>
              <a:rPr lang="en-GB" b="1" dirty="0"/>
              <a:t>  Measuring Population Immunity</a:t>
            </a:r>
            <a:endParaRPr lang="en-GB" dirty="0"/>
          </a:p>
          <a:p>
            <a:r>
              <a:rPr lang="en-GB" dirty="0"/>
              <a:t>To predict where an outbreak might occur, authorities measure how well-protected a population is. Vaccination Coverage, Serosurveys</a:t>
            </a:r>
          </a:p>
          <a:p>
            <a:r>
              <a:rPr lang="en-GB" b="1" dirty="0"/>
              <a:t>Digital and Geospatial Mapping: </a:t>
            </a:r>
            <a:endParaRPr lang="en-GB" dirty="0"/>
          </a:p>
          <a:p>
            <a:pPr marL="0" indent="0">
              <a:buNone/>
            </a:pPr>
            <a:r>
              <a:rPr lang="en-GB" dirty="0"/>
              <a:t>technology plays a major role in measuring the reach of the disease(WHO,2023).</a:t>
            </a:r>
          </a:p>
          <a:p>
            <a:pPr marL="0" indent="0" algn="r">
              <a:buNone/>
            </a:pPr>
            <a:r>
              <a:rPr lang="en-GB" dirty="0"/>
              <a:t>                                                                             </a:t>
            </a:r>
          </a:p>
        </p:txBody>
      </p:sp>
    </p:spTree>
    <p:extLst>
      <p:ext uri="{BB962C8B-B14F-4D97-AF65-F5344CB8AC3E}">
        <p14:creationId xmlns:p14="http://schemas.microsoft.com/office/powerpoint/2010/main" val="42381417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84182D-3204-CE1B-DD3E-3CF166F653D5}"/>
              </a:ext>
            </a:extLst>
          </p:cNvPr>
          <p:cNvSpPr>
            <a:spLocks noGrp="1"/>
          </p:cNvSpPr>
          <p:nvPr>
            <p:ph type="title"/>
          </p:nvPr>
        </p:nvSpPr>
        <p:spPr>
          <a:xfrm>
            <a:off x="2013198" y="1"/>
            <a:ext cx="8229600" cy="1340767"/>
          </a:xfrm>
        </p:spPr>
        <p:txBody>
          <a:bodyPr>
            <a:normAutofit/>
          </a:bodyPr>
          <a:lstStyle/>
          <a:p>
            <a:r>
              <a:rPr lang="en-GB" sz="3100" b="1" kern="100" dirty="0">
                <a:latin typeface="Arial" panose="020B0604020202020204" pitchFamily="34" charset="0"/>
                <a:ea typeface="Calibri" panose="020F0502020204030204" pitchFamily="34" charset="0"/>
                <a:cs typeface="Times New Roman" panose="02020603050405020304" pitchFamily="18" charset="0"/>
              </a:rPr>
              <a:t>Main approaches and strategies  to Monitor Polio disease</a:t>
            </a:r>
            <a:endParaRPr lang="en-GB" dirty="0"/>
          </a:p>
        </p:txBody>
      </p:sp>
      <p:sp>
        <p:nvSpPr>
          <p:cNvPr id="3" name="Content Placeholder 2">
            <a:extLst>
              <a:ext uri="{FF2B5EF4-FFF2-40B4-BE49-F238E27FC236}">
                <a16:creationId xmlns:a16="http://schemas.microsoft.com/office/drawing/2014/main" id="{88B646EE-5449-430C-44F6-67EEC31C7986}"/>
              </a:ext>
            </a:extLst>
          </p:cNvPr>
          <p:cNvSpPr>
            <a:spLocks noGrp="1"/>
          </p:cNvSpPr>
          <p:nvPr>
            <p:ph idx="1"/>
          </p:nvPr>
        </p:nvSpPr>
        <p:spPr>
          <a:xfrm>
            <a:off x="1981200" y="1196753"/>
            <a:ext cx="8229600" cy="4320481"/>
          </a:xfrm>
        </p:spPr>
        <p:txBody>
          <a:bodyPr>
            <a:normAutofit/>
          </a:bodyPr>
          <a:lstStyle/>
          <a:p>
            <a:r>
              <a:rPr lang="en-GB" dirty="0"/>
              <a:t>Acute flaccid paralysis (AFP) Surveillance  is the primary strategy for monitoring polio globally(WHO,2018). </a:t>
            </a:r>
          </a:p>
          <a:p>
            <a:r>
              <a:rPr lang="en-GB" dirty="0"/>
              <a:t>Environmental  and Laboratory Surveillance(WHO,2022)</a:t>
            </a:r>
          </a:p>
          <a:p>
            <a:r>
              <a:rPr lang="en-GB" dirty="0"/>
              <a:t>Immunization monitoring and outbreak response  monitoring vaccination coverage helps to prevent virus spread , identify immunity gap(WHO,2018).</a:t>
            </a:r>
          </a:p>
          <a:p>
            <a:endParaRPr lang="en-GB" dirty="0"/>
          </a:p>
          <a:p>
            <a:endParaRPr lang="en-GB" dirty="0"/>
          </a:p>
          <a:p>
            <a:endParaRPr lang="en-GB" dirty="0"/>
          </a:p>
        </p:txBody>
      </p:sp>
    </p:spTree>
    <p:extLst>
      <p:ext uri="{BB962C8B-B14F-4D97-AF65-F5344CB8AC3E}">
        <p14:creationId xmlns:p14="http://schemas.microsoft.com/office/powerpoint/2010/main" val="40942685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6C1A3-37F0-F0A5-8C5B-B3B9F441A8AD}"/>
              </a:ext>
            </a:extLst>
          </p:cNvPr>
          <p:cNvSpPr>
            <a:spLocks noGrp="1"/>
          </p:cNvSpPr>
          <p:nvPr>
            <p:ph type="title"/>
          </p:nvPr>
        </p:nvSpPr>
        <p:spPr>
          <a:xfrm>
            <a:off x="1981200" y="274638"/>
            <a:ext cx="8229600" cy="778098"/>
          </a:xfrm>
        </p:spPr>
        <p:txBody>
          <a:bodyPr/>
          <a:lstStyle/>
          <a:p>
            <a:r>
              <a:rPr lang="en-GB" b="1" dirty="0"/>
              <a:t>Supplementary Strategies </a:t>
            </a:r>
          </a:p>
        </p:txBody>
      </p:sp>
      <p:sp>
        <p:nvSpPr>
          <p:cNvPr id="3" name="Content Placeholder 2">
            <a:extLst>
              <a:ext uri="{FF2B5EF4-FFF2-40B4-BE49-F238E27FC236}">
                <a16:creationId xmlns:a16="http://schemas.microsoft.com/office/drawing/2014/main" id="{5AC094C5-67F9-C9DB-E5E6-5F9AA3AE5E5C}"/>
              </a:ext>
            </a:extLst>
          </p:cNvPr>
          <p:cNvSpPr>
            <a:spLocks noGrp="1"/>
          </p:cNvSpPr>
          <p:nvPr>
            <p:ph idx="1"/>
          </p:nvPr>
        </p:nvSpPr>
        <p:spPr>
          <a:xfrm>
            <a:off x="1981200" y="1196753"/>
            <a:ext cx="8229600" cy="4320481"/>
          </a:xfrm>
        </p:spPr>
        <p:txBody>
          <a:bodyPr>
            <a:normAutofit/>
          </a:bodyPr>
          <a:lstStyle/>
          <a:p>
            <a:r>
              <a:rPr lang="en-GB" dirty="0"/>
              <a:t>Contact sampling: testing healthy children in the immediate circle of a suspected case.</a:t>
            </a:r>
          </a:p>
          <a:p>
            <a:r>
              <a:rPr lang="en-GB" dirty="0"/>
              <a:t>Zero Reporting: requiring health facilities to submit a report every week even if they saw zero cases (this ensures they are (actually  looking).</a:t>
            </a:r>
          </a:p>
          <a:p>
            <a:r>
              <a:rPr lang="en-GB" dirty="0"/>
              <a:t>Community volunteers: utilizing local leaders and traditional healers to report </a:t>
            </a:r>
            <a:r>
              <a:rPr lang="en-GB" dirty="0" err="1"/>
              <a:t>rumors</a:t>
            </a:r>
            <a:r>
              <a:rPr lang="en-GB" dirty="0"/>
              <a:t> of paralyzed children In remote areas (World Health Organization, 2018).   </a:t>
            </a:r>
          </a:p>
          <a:p>
            <a:endParaRPr lang="en-GB" dirty="0"/>
          </a:p>
        </p:txBody>
      </p:sp>
    </p:spTree>
    <p:extLst>
      <p:ext uri="{BB962C8B-B14F-4D97-AF65-F5344CB8AC3E}">
        <p14:creationId xmlns:p14="http://schemas.microsoft.com/office/powerpoint/2010/main" val="19449925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1FB9E-DAEE-BB2B-A342-003B27D854BC}"/>
              </a:ext>
            </a:extLst>
          </p:cNvPr>
          <p:cNvSpPr>
            <a:spLocks noGrp="1"/>
          </p:cNvSpPr>
          <p:nvPr>
            <p:ph type="title"/>
          </p:nvPr>
        </p:nvSpPr>
        <p:spPr>
          <a:xfrm>
            <a:off x="0" y="160863"/>
            <a:ext cx="7685590" cy="715829"/>
          </a:xfrm>
        </p:spPr>
        <p:txBody>
          <a:bodyPr anchor="b">
            <a:normAutofit/>
          </a:bodyPr>
          <a:lstStyle/>
          <a:p>
            <a:r>
              <a:rPr lang="en-US" sz="2400" b="1" dirty="0">
                <a:latin typeface="Times New Roman" panose="02020603050405020304" pitchFamily="18" charset="0"/>
                <a:cs typeface="Times New Roman" panose="02020603050405020304" pitchFamily="18" charset="0"/>
              </a:rPr>
              <a:t>Strategies</a:t>
            </a:r>
            <a:r>
              <a:rPr lang="en-US" sz="2400" b="1" dirty="0"/>
              <a:t> </a:t>
            </a:r>
            <a:r>
              <a:rPr lang="en-US" sz="2400" b="1" dirty="0">
                <a:latin typeface="Times New Roman" panose="02020603050405020304" pitchFamily="18" charset="0"/>
                <a:cs typeface="Times New Roman" panose="02020603050405020304" pitchFamily="18" charset="0"/>
              </a:rPr>
              <a:t>Used To Control Polio</a:t>
            </a:r>
          </a:p>
        </p:txBody>
      </p:sp>
      <p:sp>
        <p:nvSpPr>
          <p:cNvPr id="3" name="Content Placeholder 2">
            <a:extLst>
              <a:ext uri="{FF2B5EF4-FFF2-40B4-BE49-F238E27FC236}">
                <a16:creationId xmlns:a16="http://schemas.microsoft.com/office/drawing/2014/main" id="{AB804828-66D8-1C0C-DC21-059E3DA170A8}"/>
              </a:ext>
            </a:extLst>
          </p:cNvPr>
          <p:cNvSpPr>
            <a:spLocks noGrp="1"/>
          </p:cNvSpPr>
          <p:nvPr>
            <p:ph idx="1"/>
          </p:nvPr>
        </p:nvSpPr>
        <p:spPr>
          <a:xfrm>
            <a:off x="0" y="1155111"/>
            <a:ext cx="7986532" cy="5582607"/>
          </a:xfrm>
        </p:spPr>
        <p:txBody>
          <a:bodyPr anchor="t">
            <a:normAutofit/>
          </a:bodyPr>
          <a:lstStyle/>
          <a:p>
            <a:pPr marL="0" indent="0">
              <a:buNone/>
            </a:pPr>
            <a:r>
              <a:rPr lang="en-US" sz="2000" dirty="0">
                <a:latin typeface="Times New Roman" panose="02020603050405020304" pitchFamily="18" charset="0"/>
                <a:cs typeface="Times New Roman" panose="02020603050405020304" pitchFamily="18" charset="0"/>
              </a:rPr>
              <a:t>Polio can be controlled by using safe and effective vaccination as there is no cure once a person get infected with the virus.</a:t>
            </a:r>
          </a:p>
          <a:p>
            <a:pPr marL="0" indent="0">
              <a:buNone/>
            </a:pPr>
            <a:r>
              <a:rPr lang="en-US" sz="2000" b="1" dirty="0">
                <a:latin typeface="Times New Roman" panose="02020603050405020304" pitchFamily="18" charset="0"/>
                <a:cs typeface="Times New Roman" panose="02020603050405020304" pitchFamily="18" charset="0"/>
              </a:rPr>
              <a:t>Targeted IPV Booster Campaign</a:t>
            </a:r>
          </a:p>
          <a:p>
            <a:pPr>
              <a:buFont typeface="Wingdings" pitchFamily="2" charset="2"/>
              <a:buChar char="Ø"/>
            </a:pPr>
            <a:r>
              <a:rPr lang="en-US" sz="2000" dirty="0">
                <a:latin typeface="Times New Roman" panose="02020603050405020304" pitchFamily="18" charset="0"/>
                <a:cs typeface="Times New Roman" panose="02020603050405020304" pitchFamily="18" charset="0"/>
              </a:rPr>
              <a:t> After the detection of type 2 vaccine-derived poliovirus in sewage in  London, the health authorities implemented a targeted IPV booster dose campaign.</a:t>
            </a:r>
          </a:p>
          <a:p>
            <a:pPr>
              <a:buFont typeface="Wingdings" pitchFamily="2" charset="2"/>
              <a:buChar char="Ø"/>
            </a:pPr>
            <a:r>
              <a:rPr lang="en-US" sz="2000" dirty="0">
                <a:latin typeface="Times New Roman" panose="02020603050405020304" pitchFamily="18" charset="0"/>
                <a:cs typeface="Times New Roman" panose="02020603050405020304" pitchFamily="18" charset="0"/>
              </a:rPr>
              <a:t> This booster dose offered to all children between the ages of 1-9.</a:t>
            </a:r>
          </a:p>
          <a:p>
            <a:pPr>
              <a:buFont typeface="Wingdings" pitchFamily="2" charset="2"/>
              <a:buChar char="Ø"/>
            </a:pPr>
            <a:r>
              <a:rPr lang="en-US" sz="2000" dirty="0">
                <a:latin typeface="Times New Roman" panose="02020603050405020304" pitchFamily="18" charset="0"/>
                <a:cs typeface="Times New Roman" panose="02020603050405020304" pitchFamily="18" charset="0"/>
              </a:rPr>
              <a:t> It also focused the areas where poliovirus has been detected and the communities with the lowest rate of vaccination.</a:t>
            </a:r>
          </a:p>
          <a:p>
            <a:pPr marL="0" indent="0">
              <a:buNone/>
            </a:pPr>
            <a:r>
              <a:rPr lang="en-US" sz="2000" b="1" dirty="0">
                <a:latin typeface="Times New Roman" panose="02020603050405020304" pitchFamily="18" charset="0"/>
                <a:cs typeface="Times New Roman" panose="02020603050405020304" pitchFamily="18" charset="0"/>
              </a:rPr>
              <a:t>Goal - </a:t>
            </a:r>
            <a:r>
              <a:rPr lang="en-US" sz="2000" dirty="0">
                <a:latin typeface="Times New Roman" panose="02020603050405020304" pitchFamily="18" charset="0"/>
                <a:cs typeface="Times New Roman" panose="02020603050405020304" pitchFamily="18" charset="0"/>
              </a:rPr>
              <a:t>To reduce paralysis and permanent disability caused by poliovirus infection.</a:t>
            </a:r>
          </a:p>
          <a:p>
            <a:pPr marL="0" indent="0">
              <a:buNone/>
            </a:pPr>
            <a:r>
              <a:rPr lang="en-US" sz="2000" dirty="0">
                <a:latin typeface="Times New Roman" panose="02020603050405020304" pitchFamily="18" charset="0"/>
                <a:cs typeface="Times New Roman" panose="02020603050405020304" pitchFamily="18" charset="0"/>
              </a:rPr>
              <a:t>   To prevent further transmission of the virus ( </a:t>
            </a:r>
            <a:r>
              <a:rPr lang="en-US" sz="2000" b="1" dirty="0">
                <a:latin typeface="Times New Roman" panose="02020603050405020304" pitchFamily="18" charset="0"/>
                <a:cs typeface="Times New Roman" panose="02020603050405020304" pitchFamily="18" charset="0"/>
              </a:rPr>
              <a:t>UK Health Security agency,2022)</a:t>
            </a:r>
          </a:p>
          <a:p>
            <a:pPr marL="0" indent="0">
              <a:buNone/>
            </a:pPr>
            <a:endParaRPr lang="en-US" sz="1300" b="1" dirty="0">
              <a:latin typeface="Times New Roman" panose="02020603050405020304" pitchFamily="18" charset="0"/>
              <a:cs typeface="Times New Roman" panose="02020603050405020304" pitchFamily="18" charset="0"/>
            </a:endParaRPr>
          </a:p>
        </p:txBody>
      </p:sp>
      <p:pic>
        <p:nvPicPr>
          <p:cNvPr id="5" name="Picture 4" descr="Close up photo of vial beside a syringe">
            <a:extLst>
              <a:ext uri="{FF2B5EF4-FFF2-40B4-BE49-F238E27FC236}">
                <a16:creationId xmlns:a16="http://schemas.microsoft.com/office/drawing/2014/main" id="{B9B1B358-29E5-22CB-D4B0-2EB385F7C7BE}"/>
              </a:ext>
            </a:extLst>
          </p:cNvPr>
          <p:cNvPicPr>
            <a:picLocks noChangeAspect="1"/>
          </p:cNvPicPr>
          <p:nvPr/>
        </p:nvPicPr>
        <p:blipFill>
          <a:blip r:embed="rId2"/>
          <a:srcRect l="24558" r="16041" b="-2"/>
          <a:stretch>
            <a:fillRect/>
          </a:stretch>
        </p:blipFill>
        <p:spPr>
          <a:xfrm>
            <a:off x="7986532" y="1314450"/>
            <a:ext cx="4205468" cy="4160376"/>
          </a:xfrm>
          <a:prstGeom prst="rect">
            <a:avLst/>
          </a:prstGeom>
        </p:spPr>
      </p:pic>
    </p:spTree>
    <p:extLst>
      <p:ext uri="{BB962C8B-B14F-4D97-AF65-F5344CB8AC3E}">
        <p14:creationId xmlns:p14="http://schemas.microsoft.com/office/powerpoint/2010/main" val="14537687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75F3D5-7BE5-8907-7E10-87213EFF8FD0}"/>
              </a:ext>
            </a:extLst>
          </p:cNvPr>
          <p:cNvSpPr>
            <a:spLocks noGrp="1"/>
          </p:cNvSpPr>
          <p:nvPr>
            <p:ph idx="1"/>
          </p:nvPr>
        </p:nvSpPr>
        <p:spPr>
          <a:xfrm>
            <a:off x="192803" y="681037"/>
            <a:ext cx="11806393" cy="6091902"/>
          </a:xfrm>
        </p:spPr>
        <p:txBody>
          <a:bodyPr/>
          <a:lstStyle/>
          <a:p>
            <a:pPr marL="0" indent="0">
              <a:buNone/>
            </a:pPr>
            <a:r>
              <a:rPr lang="en-US" sz="2000" b="1" dirty="0">
                <a:latin typeface="Times New Roman" panose="02020603050405020304" pitchFamily="18" charset="0"/>
                <a:cs typeface="Times New Roman" panose="02020603050405020304" pitchFamily="18" charset="0"/>
              </a:rPr>
              <a:t>Polio Eradication Strategy</a:t>
            </a:r>
          </a:p>
          <a:p>
            <a:pPr>
              <a:buFont typeface="Wingdings" pitchFamily="2" charset="2"/>
              <a:buChar char="Ø"/>
            </a:pP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In 2020 , the Global Polio Eradication Initiative (GPEI) updated its strategy to eradicate polio worldwide.</a:t>
            </a:r>
          </a:p>
          <a:p>
            <a:pPr>
              <a:buFont typeface="Wingdings" pitchFamily="2" charset="2"/>
              <a:buChar char="Ø"/>
            </a:pPr>
            <a:r>
              <a:rPr lang="en-US" sz="2000" dirty="0">
                <a:latin typeface="Times New Roman" panose="02020603050405020304" pitchFamily="18" charset="0"/>
                <a:cs typeface="Times New Roman" panose="02020603050405020304" pitchFamily="18" charset="0"/>
              </a:rPr>
              <a:t>The strategy aimed at faster response during polio outbreak.</a:t>
            </a:r>
          </a:p>
          <a:p>
            <a:pPr>
              <a:buFont typeface="Wingdings" pitchFamily="2" charset="2"/>
              <a:buChar char="Ø"/>
            </a:pPr>
            <a:r>
              <a:rPr lang="en-US" sz="2000" dirty="0">
                <a:latin typeface="Times New Roman" panose="02020603050405020304" pitchFamily="18" charset="0"/>
                <a:cs typeface="Times New Roman" panose="02020603050405020304" pitchFamily="18" charset="0"/>
              </a:rPr>
              <a:t>Rising public awareness for poliovirus and making vaccination easier to access.</a:t>
            </a:r>
          </a:p>
          <a:p>
            <a:pPr>
              <a:buFont typeface="Wingdings" pitchFamily="2" charset="2"/>
              <a:buChar char="Ø"/>
            </a:pPr>
            <a:r>
              <a:rPr lang="en-US" sz="2000" dirty="0">
                <a:latin typeface="Times New Roman" panose="02020603050405020304" pitchFamily="18" charset="0"/>
                <a:cs typeface="Times New Roman" panose="02020603050405020304" pitchFamily="18" charset="0"/>
              </a:rPr>
              <a:t>Improving the effectiveness of vaccination campaign </a:t>
            </a:r>
            <a:r>
              <a:rPr lang="en-US" sz="2000" b="1" dirty="0">
                <a:latin typeface="Times New Roman" panose="02020603050405020304" pitchFamily="18" charset="0"/>
                <a:cs typeface="Times New Roman" panose="02020603050405020304" pitchFamily="18" charset="0"/>
              </a:rPr>
              <a:t>(Global Polio Eradication Initiative, 2019).</a:t>
            </a:r>
          </a:p>
          <a:p>
            <a:pPr marL="0" indent="0">
              <a:buNone/>
            </a:pPr>
            <a:r>
              <a:rPr lang="en-US" sz="2400" b="1"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Polio Surveillance Strategy  </a:t>
            </a:r>
          </a:p>
          <a:p>
            <a:pPr>
              <a:buFont typeface="Wingdings" pitchFamily="2" charset="2"/>
              <a:buChar char="Ø"/>
            </a:pPr>
            <a:r>
              <a:rPr lang="en-US" sz="2000" dirty="0">
                <a:latin typeface="Times New Roman" panose="02020603050405020304" pitchFamily="18" charset="0"/>
                <a:cs typeface="Times New Roman" panose="02020603050405020304" pitchFamily="18" charset="0"/>
              </a:rPr>
              <a:t>Sewage surveillance is a method to monitor wastewater to detect viruses and pathogens circulating in a community.</a:t>
            </a:r>
          </a:p>
          <a:p>
            <a:pPr>
              <a:buFont typeface="Wingdings" pitchFamily="2" charset="2"/>
              <a:buChar char="Ø"/>
            </a:pPr>
            <a:r>
              <a:rPr lang="en-US" sz="2000" dirty="0">
                <a:latin typeface="Times New Roman" panose="02020603050405020304" pitchFamily="18" charset="0"/>
                <a:cs typeface="Times New Roman" panose="02020603050405020304" pitchFamily="18" charset="0"/>
              </a:rPr>
              <a:t>It acts as an early warning system for potential disease outbreaks.</a:t>
            </a:r>
          </a:p>
          <a:p>
            <a:pPr>
              <a:buFont typeface="Wingdings" pitchFamily="2" charset="2"/>
              <a:buChar char="Ø"/>
            </a:pPr>
            <a:r>
              <a:rPr lang="en-US" sz="2000" dirty="0">
                <a:latin typeface="Times New Roman" panose="02020603050405020304" pitchFamily="18" charset="0"/>
                <a:cs typeface="Times New Roman" panose="02020603050405020304" pitchFamily="18" charset="0"/>
              </a:rPr>
              <a:t>By </a:t>
            </a:r>
            <a:r>
              <a:rPr lang="en-US" sz="2000" dirty="0" err="1">
                <a:latin typeface="Times New Roman" panose="02020603050405020304" pitchFamily="18" charset="0"/>
                <a:cs typeface="Times New Roman" panose="02020603050405020304" pitchFamily="18" charset="0"/>
              </a:rPr>
              <a:t>analysing</a:t>
            </a:r>
            <a:r>
              <a:rPr lang="en-US" sz="2000" dirty="0">
                <a:latin typeface="Times New Roman" panose="02020603050405020304" pitchFamily="18" charset="0"/>
                <a:cs typeface="Times New Roman" panose="02020603050405020304" pitchFamily="18" charset="0"/>
              </a:rPr>
              <a:t> sewage samples scientists can detect viruses even when infected individuals show no symptoms such as polio infection.</a:t>
            </a:r>
          </a:p>
          <a:p>
            <a:pPr marL="0" indent="0">
              <a:buNone/>
            </a:pPr>
            <a:r>
              <a:rPr lang="en-US" sz="2000" b="1" dirty="0">
                <a:latin typeface="Times New Roman" panose="02020603050405020304" pitchFamily="18" charset="0"/>
                <a:cs typeface="Times New Roman" panose="02020603050405020304" pitchFamily="18" charset="0"/>
              </a:rPr>
              <a:t>Goal- </a:t>
            </a:r>
            <a:r>
              <a:rPr lang="en-US" sz="2000" dirty="0">
                <a:latin typeface="Times New Roman" panose="02020603050405020304" pitchFamily="18" charset="0"/>
                <a:cs typeface="Times New Roman" panose="02020603050405020304" pitchFamily="18" charset="0"/>
              </a:rPr>
              <a:t>This data collection helps public health authorities to respond quickly. </a:t>
            </a:r>
          </a:p>
          <a:p>
            <a:pPr marL="0" indent="0">
              <a:buNone/>
            </a:pP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It also helps with putting correct measures in place such as vaccination campaign and targeted (Inactivated Polio Vaccine) booster dose </a:t>
            </a:r>
            <a:r>
              <a:rPr lang="en-US" sz="2000" b="1" dirty="0">
                <a:latin typeface="Times New Roman" panose="02020603050405020304" pitchFamily="18" charset="0"/>
                <a:cs typeface="Times New Roman" panose="02020603050405020304" pitchFamily="18" charset="0"/>
              </a:rPr>
              <a:t>(Uk Health Security Agency,2026).</a:t>
            </a:r>
          </a:p>
          <a:p>
            <a:pPr>
              <a:buFont typeface="Wingdings" pitchFamily="2" charset="2"/>
              <a:buChar char="Ø"/>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78118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018D2D-9419-9C8F-CBE6-AD8DCD8FCD4E}"/>
              </a:ext>
            </a:extLst>
          </p:cNvPr>
          <p:cNvSpPr>
            <a:spLocks noGrp="1"/>
          </p:cNvSpPr>
          <p:nvPr>
            <p:ph idx="1"/>
          </p:nvPr>
        </p:nvSpPr>
        <p:spPr>
          <a:xfrm>
            <a:off x="5705" y="1"/>
            <a:ext cx="6178279" cy="4751108"/>
          </a:xfrm>
        </p:spPr>
        <p:txBody>
          <a:bodyPr anchor="ctr">
            <a:normAutofit/>
          </a:bodyPr>
          <a:lstStyle/>
          <a:p>
            <a:pPr marL="0" indent="0">
              <a:buNone/>
            </a:pP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Polio Catch-Up Campaign</a:t>
            </a:r>
          </a:p>
          <a:p>
            <a:pPr>
              <a:buFont typeface="Wingdings" pitchFamily="2" charset="2"/>
              <a:buChar char="Ø"/>
            </a:pPr>
            <a:r>
              <a:rPr lang="en-US" sz="2000" dirty="0">
                <a:latin typeface="Times New Roman" panose="02020603050405020304" pitchFamily="18" charset="0"/>
                <a:cs typeface="Times New Roman" panose="02020603050405020304" pitchFamily="18" charset="0"/>
              </a:rPr>
              <a:t> NHS offered vaccination to children between the ages of 1-11 who were unvaccinated or partially vaccinated during the summer term campaign.</a:t>
            </a:r>
          </a:p>
          <a:p>
            <a:pPr>
              <a:buFont typeface="Wingdings" pitchFamily="2" charset="2"/>
              <a:buChar char="Ø"/>
            </a:pPr>
            <a:r>
              <a:rPr lang="en-US" sz="2000" dirty="0">
                <a:latin typeface="Times New Roman" panose="02020603050405020304" pitchFamily="18" charset="0"/>
                <a:cs typeface="Times New Roman" panose="02020603050405020304" pitchFamily="18" charset="0"/>
              </a:rPr>
              <a:t>Children has received other routine vaccination such as measles, mumps and rubella (MMR).</a:t>
            </a:r>
          </a:p>
          <a:p>
            <a:pPr>
              <a:buFont typeface="Wingdings" pitchFamily="2" charset="2"/>
              <a:buChar char="Ø"/>
            </a:pPr>
            <a:r>
              <a:rPr lang="en-US" sz="2000" dirty="0">
                <a:latin typeface="Times New Roman" panose="02020603050405020304" pitchFamily="18" charset="0"/>
                <a:cs typeface="Times New Roman" panose="02020603050405020304" pitchFamily="18" charset="0"/>
              </a:rPr>
              <a:t>Vaccinations provided through primary schools and community clinics </a:t>
            </a:r>
            <a:r>
              <a:rPr lang="en-US" sz="2000" b="1" dirty="0">
                <a:latin typeface="Times New Roman" panose="02020603050405020304" pitchFamily="18" charset="0"/>
                <a:cs typeface="Times New Roman" panose="02020603050405020304" pitchFamily="18" charset="0"/>
              </a:rPr>
              <a:t>(Uk Health Security Agency,2023).</a:t>
            </a:r>
            <a:endParaRPr lang="en-US" sz="2000" dirty="0">
              <a:latin typeface="Times New Roman" panose="02020603050405020304" pitchFamily="18" charset="0"/>
              <a:cs typeface="Times New Roman" panose="02020603050405020304" pitchFamily="18" charset="0"/>
            </a:endParaRPr>
          </a:p>
        </p:txBody>
      </p:sp>
      <p:pic>
        <p:nvPicPr>
          <p:cNvPr id="5" name="Picture 4" descr="Person using a syringe">
            <a:extLst>
              <a:ext uri="{FF2B5EF4-FFF2-40B4-BE49-F238E27FC236}">
                <a16:creationId xmlns:a16="http://schemas.microsoft.com/office/drawing/2014/main" id="{838817BE-8410-738B-6FCB-1EC1796EAEA9}"/>
              </a:ext>
            </a:extLst>
          </p:cNvPr>
          <p:cNvPicPr>
            <a:picLocks noChangeAspect="1"/>
          </p:cNvPicPr>
          <p:nvPr/>
        </p:nvPicPr>
        <p:blipFill>
          <a:blip r:embed="rId2"/>
          <a:srcRect l="12410" r="28413"/>
          <a:stretch>
            <a:fillRect/>
          </a:stretch>
        </p:blipFill>
        <p:spPr>
          <a:xfrm>
            <a:off x="6325173" y="641023"/>
            <a:ext cx="5872529" cy="5665509"/>
          </a:xfrm>
          <a:prstGeom prst="rect">
            <a:avLst/>
          </a:prstGeom>
        </p:spPr>
      </p:pic>
    </p:spTree>
    <p:extLst>
      <p:ext uri="{BB962C8B-B14F-4D97-AF65-F5344CB8AC3E}">
        <p14:creationId xmlns:p14="http://schemas.microsoft.com/office/powerpoint/2010/main" val="3575180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2705A-736C-E0D5-BEC2-3F4335142373}"/>
              </a:ext>
            </a:extLst>
          </p:cNvPr>
          <p:cNvSpPr>
            <a:spLocks noGrp="1"/>
          </p:cNvSpPr>
          <p:nvPr>
            <p:ph type="title"/>
          </p:nvPr>
        </p:nvSpPr>
        <p:spPr>
          <a:xfrm>
            <a:off x="1981200" y="274638"/>
            <a:ext cx="8075240" cy="994122"/>
          </a:xfrm>
        </p:spPr>
        <p:txBody>
          <a:bodyPr>
            <a:normAutofit fontScale="90000"/>
          </a:bodyPr>
          <a:lstStyle/>
          <a:p>
            <a:r>
              <a:rPr lang="en-GB" sz="2700" b="1" dirty="0">
                <a:latin typeface="Arial" panose="020B0604020202020204" pitchFamily="34" charset="0"/>
                <a:ea typeface="Calibri" panose="020F0502020204030204" pitchFamily="34" charset="0"/>
              </a:rPr>
              <a:t>What policy and strategies are available to the UK government to maintain public health</a:t>
            </a:r>
            <a:br>
              <a:rPr lang="en-GB" sz="2800" b="1" dirty="0">
                <a:latin typeface="Arial" panose="020B0604020202020204" pitchFamily="34" charset="0"/>
                <a:ea typeface="Calibri" panose="020F0502020204030204" pitchFamily="34" charset="0"/>
              </a:rPr>
            </a:br>
            <a:r>
              <a:rPr lang="en-GB" sz="2800" b="1" dirty="0">
                <a:latin typeface="Arial" panose="020B0604020202020204" pitchFamily="34" charset="0"/>
                <a:ea typeface="Calibri" panose="020F0502020204030204" pitchFamily="34" charset="0"/>
              </a:rPr>
              <a:t> </a:t>
            </a:r>
            <a:endParaRPr lang="en-GB" sz="2800" b="1" dirty="0"/>
          </a:p>
        </p:txBody>
      </p:sp>
      <p:sp>
        <p:nvSpPr>
          <p:cNvPr id="3" name="Content Placeholder 2">
            <a:extLst>
              <a:ext uri="{FF2B5EF4-FFF2-40B4-BE49-F238E27FC236}">
                <a16:creationId xmlns:a16="http://schemas.microsoft.com/office/drawing/2014/main" id="{866BF3E1-6C7E-C568-760D-3A308F31B765}"/>
              </a:ext>
            </a:extLst>
          </p:cNvPr>
          <p:cNvSpPr>
            <a:spLocks noGrp="1"/>
          </p:cNvSpPr>
          <p:nvPr>
            <p:ph idx="1"/>
          </p:nvPr>
        </p:nvSpPr>
        <p:spPr>
          <a:xfrm>
            <a:off x="1775085" y="1268760"/>
            <a:ext cx="8856984" cy="4320480"/>
          </a:xfrm>
        </p:spPr>
        <p:txBody>
          <a:bodyPr>
            <a:normAutofit fontScale="25000" lnSpcReduction="20000"/>
          </a:bodyPr>
          <a:lstStyle/>
          <a:p>
            <a:pPr marL="0" indent="0">
              <a:buNone/>
            </a:pPr>
            <a:r>
              <a:rPr lang="en-GB" sz="9600" b="1" u="sng" dirty="0"/>
              <a:t>NHS Long Term Plan </a:t>
            </a:r>
            <a:r>
              <a:rPr lang="en-GB" sz="9600" dirty="0"/>
              <a:t>The Uk’s poliomyelitis vaccination policy is a crucial component of its public health strategy, aiming to maintain a polio-free status since the last endemic case in 1984. (NHS,2026)</a:t>
            </a:r>
          </a:p>
          <a:p>
            <a:pPr marL="0" indent="0">
              <a:buNone/>
            </a:pPr>
            <a:r>
              <a:rPr lang="en-GB" sz="9600" b="1" u="sng" dirty="0">
                <a:latin typeface="Arial" panose="020B0604020202020204" pitchFamily="34" charset="0"/>
                <a:ea typeface="Calibri" panose="020F0502020204030204" pitchFamily="34" charset="0"/>
              </a:rPr>
              <a:t>Policy and strategies </a:t>
            </a:r>
          </a:p>
          <a:p>
            <a:pPr marL="0" indent="0">
              <a:buNone/>
            </a:pPr>
            <a:r>
              <a:rPr lang="en-GB" sz="9600" b="1" dirty="0"/>
              <a:t>Polio Vaccination Schedule:</a:t>
            </a:r>
            <a:endParaRPr lang="en-GB" sz="9600" dirty="0"/>
          </a:p>
          <a:p>
            <a:pPr marL="0" indent="0">
              <a:buNone/>
            </a:pPr>
            <a:r>
              <a:rPr lang="en-GB" sz="9600" b="1" dirty="0"/>
              <a:t>6in1</a:t>
            </a:r>
            <a:r>
              <a:rPr lang="en-GB" sz="9600" dirty="0"/>
              <a:t> </a:t>
            </a:r>
            <a:r>
              <a:rPr lang="en-GB" sz="9600" b="1" dirty="0"/>
              <a:t>vaccine</a:t>
            </a:r>
            <a:r>
              <a:rPr lang="en-GB" sz="9600" dirty="0"/>
              <a:t> at 8,12 and 1,and 18 </a:t>
            </a:r>
            <a:r>
              <a:rPr lang="en-GB" sz="9600" dirty="0">
                <a:latin typeface="Arial" panose="020B0604020202020204" pitchFamily="34" charset="0"/>
                <a:cs typeface="Arial" panose="020B0604020202020204" pitchFamily="34" charset="0"/>
              </a:rPr>
              <a:t>months</a:t>
            </a:r>
            <a:r>
              <a:rPr lang="en-GB" sz="9600" dirty="0"/>
              <a:t> old (protect    against diphtheria, tetanus, pertussis, polio, </a:t>
            </a:r>
            <a:r>
              <a:rPr lang="en-GB" sz="9600" dirty="0" err="1"/>
              <a:t>influenze</a:t>
            </a:r>
            <a:r>
              <a:rPr lang="en-GB" sz="9600" dirty="0"/>
              <a:t> type B, and hepatitis B). </a:t>
            </a:r>
          </a:p>
          <a:p>
            <a:pPr marL="0" indent="0">
              <a:buNone/>
            </a:pPr>
            <a:r>
              <a:rPr lang="en-GB" sz="9600" b="1" dirty="0"/>
              <a:t>Booster Doses -</a:t>
            </a:r>
            <a:r>
              <a:rPr lang="en-GB" sz="9600" dirty="0"/>
              <a:t> </a:t>
            </a:r>
            <a:r>
              <a:rPr lang="en-GB" sz="9600" b="1" dirty="0"/>
              <a:t>4in1</a:t>
            </a:r>
            <a:r>
              <a:rPr lang="en-GB" sz="9600" dirty="0"/>
              <a:t> </a:t>
            </a:r>
            <a:r>
              <a:rPr lang="en-GB" sz="9600" b="1" dirty="0"/>
              <a:t>pre-school booster </a:t>
            </a:r>
            <a:r>
              <a:rPr lang="en-GB" sz="9600" dirty="0"/>
              <a:t>(diphtheria, tetanus, pertussis and polio).</a:t>
            </a:r>
          </a:p>
          <a:p>
            <a:pPr marL="0" indent="0">
              <a:buNone/>
            </a:pPr>
            <a:r>
              <a:rPr lang="en-GB" sz="9600" b="1" dirty="0"/>
              <a:t>3in1-</a:t>
            </a:r>
            <a:r>
              <a:rPr lang="en-GB" sz="9600" dirty="0"/>
              <a:t> </a:t>
            </a:r>
            <a:r>
              <a:rPr lang="en-GB" sz="9600" b="1" dirty="0"/>
              <a:t>teenage booster </a:t>
            </a:r>
            <a:r>
              <a:rPr lang="en-GB" sz="9600" dirty="0"/>
              <a:t>(tetanus, diphtheria and polio).</a:t>
            </a:r>
          </a:p>
          <a:p>
            <a:pPr marL="0" indent="0">
              <a:buNone/>
            </a:pPr>
            <a:r>
              <a:rPr lang="en-GB" sz="9600" dirty="0"/>
              <a:t>(NHS,2026)</a:t>
            </a:r>
          </a:p>
          <a:p>
            <a:pPr marL="0" indent="0">
              <a:buNone/>
            </a:pPr>
            <a:endParaRPr lang="en-GB" sz="6800" dirty="0"/>
          </a:p>
          <a:p>
            <a:pPr marL="0" indent="0">
              <a:buNone/>
            </a:pPr>
            <a:endParaRPr lang="en-GB" dirty="0"/>
          </a:p>
        </p:txBody>
      </p:sp>
    </p:spTree>
    <p:extLst>
      <p:ext uri="{BB962C8B-B14F-4D97-AF65-F5344CB8AC3E}">
        <p14:creationId xmlns:p14="http://schemas.microsoft.com/office/powerpoint/2010/main" val="34191119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5277B-2505-F213-EEC1-EC0A9D41D0BB}"/>
              </a:ext>
            </a:extLst>
          </p:cNvPr>
          <p:cNvSpPr>
            <a:spLocks noGrp="1"/>
          </p:cNvSpPr>
          <p:nvPr>
            <p:ph type="title"/>
          </p:nvPr>
        </p:nvSpPr>
        <p:spPr>
          <a:xfrm>
            <a:off x="1981200" y="260648"/>
            <a:ext cx="8363272" cy="2304256"/>
          </a:xfrm>
        </p:spPr>
        <p:txBody>
          <a:bodyPr>
            <a:normAutofit/>
          </a:bodyPr>
          <a:lstStyle/>
          <a:p>
            <a:pPr algn="l"/>
            <a:r>
              <a:rPr lang="en-GB" sz="2400" b="1" u="sng" dirty="0"/>
              <a:t>Surveillance</a:t>
            </a:r>
            <a:r>
              <a:rPr lang="en-GB" sz="2400" u="sng" dirty="0"/>
              <a:t> </a:t>
            </a:r>
            <a:r>
              <a:rPr lang="en-GB" sz="2400" b="1" u="sng" dirty="0"/>
              <a:t>and Monitoring </a:t>
            </a:r>
            <a:r>
              <a:rPr lang="en-GB" sz="2400" dirty="0"/>
              <a:t>– vigilant monitoring for potential cases, focusing on imported infections or vaccine-derived outbreaks. </a:t>
            </a:r>
            <a:br>
              <a:rPr lang="en-GB" sz="2400" dirty="0"/>
            </a:br>
            <a:r>
              <a:rPr lang="en-GB" sz="2400" dirty="0"/>
              <a:t>(Polio-NHS,2026)</a:t>
            </a:r>
          </a:p>
        </p:txBody>
      </p:sp>
      <p:sp>
        <p:nvSpPr>
          <p:cNvPr id="3" name="Content Placeholder 2">
            <a:extLst>
              <a:ext uri="{FF2B5EF4-FFF2-40B4-BE49-F238E27FC236}">
                <a16:creationId xmlns:a16="http://schemas.microsoft.com/office/drawing/2014/main" id="{7D950C4D-0C34-03D6-E403-C4CA211BB289}"/>
              </a:ext>
            </a:extLst>
          </p:cNvPr>
          <p:cNvSpPr>
            <a:spLocks noGrp="1"/>
          </p:cNvSpPr>
          <p:nvPr>
            <p:ph idx="1"/>
          </p:nvPr>
        </p:nvSpPr>
        <p:spPr>
          <a:xfrm>
            <a:off x="1981200" y="2564904"/>
            <a:ext cx="8363272" cy="2664296"/>
          </a:xfrm>
        </p:spPr>
        <p:txBody>
          <a:bodyPr>
            <a:normAutofit/>
          </a:bodyPr>
          <a:lstStyle/>
          <a:p>
            <a:pPr marL="0" indent="0">
              <a:buNone/>
            </a:pPr>
            <a:r>
              <a:rPr lang="en-GB" sz="2400" b="1" u="sng" dirty="0"/>
              <a:t>Global Efforts </a:t>
            </a:r>
            <a:r>
              <a:rPr lang="en-GB" sz="2400" dirty="0"/>
              <a:t>The UK contributes financially and provides expertise to global polio eradication initiatives, aligning with the World Health </a:t>
            </a:r>
            <a:r>
              <a:rPr lang="en-GB" sz="2400" dirty="0" err="1"/>
              <a:t>Organizations’s</a:t>
            </a:r>
            <a:r>
              <a:rPr lang="en-GB" sz="2400" dirty="0"/>
              <a:t> (WHO) goals. </a:t>
            </a:r>
          </a:p>
          <a:p>
            <a:pPr marL="0" indent="0">
              <a:buNone/>
            </a:pPr>
            <a:r>
              <a:rPr lang="en-GB" sz="2400" dirty="0"/>
              <a:t>(House of Commons Library, 2026). </a:t>
            </a:r>
            <a:endParaRPr lang="en-GB" sz="2400" b="1" dirty="0"/>
          </a:p>
          <a:p>
            <a:pPr marL="0" indent="0">
              <a:buNone/>
            </a:pPr>
            <a:endParaRPr lang="en-GB" sz="3600" dirty="0"/>
          </a:p>
          <a:p>
            <a:endParaRPr lang="en-GB" dirty="0"/>
          </a:p>
        </p:txBody>
      </p:sp>
    </p:spTree>
    <p:extLst>
      <p:ext uri="{BB962C8B-B14F-4D97-AF65-F5344CB8AC3E}">
        <p14:creationId xmlns:p14="http://schemas.microsoft.com/office/powerpoint/2010/main" val="20493618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0DA90-6387-B93E-CE0D-FDEACEC93FAF}"/>
              </a:ext>
            </a:extLst>
          </p:cNvPr>
          <p:cNvSpPr>
            <a:spLocks noGrp="1"/>
          </p:cNvSpPr>
          <p:nvPr>
            <p:ph type="title"/>
          </p:nvPr>
        </p:nvSpPr>
        <p:spPr/>
        <p:txBody>
          <a:bodyPr>
            <a:noAutofit/>
          </a:bodyPr>
          <a:lstStyle/>
          <a:p>
            <a:r>
              <a:rPr lang="en-US" sz="3200" dirty="0"/>
              <a:t>Health Education and Awareness Campaign</a:t>
            </a:r>
          </a:p>
        </p:txBody>
      </p:sp>
      <p:sp>
        <p:nvSpPr>
          <p:cNvPr id="3" name="Content Placeholder 2">
            <a:extLst>
              <a:ext uri="{FF2B5EF4-FFF2-40B4-BE49-F238E27FC236}">
                <a16:creationId xmlns:a16="http://schemas.microsoft.com/office/drawing/2014/main" id="{6AB43164-E865-5579-1D5B-DBB2A61D0955}"/>
              </a:ext>
            </a:extLst>
          </p:cNvPr>
          <p:cNvSpPr>
            <a:spLocks noGrp="1"/>
          </p:cNvSpPr>
          <p:nvPr>
            <p:ph idx="1"/>
          </p:nvPr>
        </p:nvSpPr>
        <p:spPr/>
        <p:txBody>
          <a:bodyPr>
            <a:normAutofit fontScale="70000" lnSpcReduction="20000"/>
          </a:bodyPr>
          <a:lstStyle/>
          <a:p>
            <a:r>
              <a:rPr lang="en-US" dirty="0"/>
              <a:t>The aim of these campaigns are to increase awareness of how vaccine-derived polio virus (VDPV)  or type 2 polio virus spreads to for students to be able to protect themselves by carrying out the necessary precautions.</a:t>
            </a:r>
          </a:p>
          <a:p>
            <a:r>
              <a:rPr lang="en-US" dirty="0"/>
              <a:t>As VDPV2 is spreading throughout north-east London through </a:t>
            </a:r>
            <a:r>
              <a:rPr lang="en-US" dirty="0" err="1"/>
              <a:t>faecal</a:t>
            </a:r>
            <a:r>
              <a:rPr lang="en-US" dirty="0"/>
              <a:t> contamination, it’s important for students, especially those in shared college accommodations, to be weary of hygiene.</a:t>
            </a:r>
          </a:p>
          <a:p>
            <a:r>
              <a:rPr lang="en-US" dirty="0"/>
              <a:t>There should be assemblies explaining what poliovirus is and how it spreads, e.g. primarily though </a:t>
            </a:r>
            <a:r>
              <a:rPr lang="en-US" dirty="0" err="1"/>
              <a:t>faecal</a:t>
            </a:r>
            <a:r>
              <a:rPr lang="en-US" dirty="0"/>
              <a:t>-oral route, especially in shared environments </a:t>
            </a:r>
            <a:r>
              <a:rPr lang="en-GB" dirty="0"/>
              <a:t>(World Health Organisation (WHO), 2023).</a:t>
            </a:r>
          </a:p>
          <a:p>
            <a:r>
              <a:rPr lang="en-GB" dirty="0"/>
              <a:t>There should be posters in the bathrooms and around the college campus explaining how to maintain preventative hygiene measures.</a:t>
            </a:r>
          </a:p>
          <a:p>
            <a:r>
              <a:rPr lang="en-GB" dirty="0"/>
              <a:t>Additionally, students may be provided with Q&amp;A sessions with healthcare professionals.</a:t>
            </a:r>
          </a:p>
          <a:p>
            <a:r>
              <a:rPr lang="en-GB" dirty="0"/>
              <a:t>Education is important as it improves the understanding of said diseases and encourages compliant behaviour. (</a:t>
            </a:r>
            <a:r>
              <a:rPr lang="en-GB" dirty="0" err="1"/>
              <a:t>Centers</a:t>
            </a:r>
            <a:r>
              <a:rPr lang="en-GB" dirty="0"/>
              <a:t> for Disease Control and Prevention (CDC), 2022)</a:t>
            </a:r>
          </a:p>
          <a:p>
            <a:pPr marL="0" indent="0">
              <a:buNone/>
            </a:pPr>
            <a:endParaRPr lang="en-US" dirty="0"/>
          </a:p>
          <a:p>
            <a:endParaRPr lang="en-US" dirty="0"/>
          </a:p>
        </p:txBody>
      </p:sp>
    </p:spTree>
    <p:extLst>
      <p:ext uri="{BB962C8B-B14F-4D97-AF65-F5344CB8AC3E}">
        <p14:creationId xmlns:p14="http://schemas.microsoft.com/office/powerpoint/2010/main" val="9891771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165F6-1D46-8C76-5E4E-1DF4BA9034F8}"/>
              </a:ext>
            </a:extLst>
          </p:cNvPr>
          <p:cNvSpPr>
            <a:spLocks noGrp="1"/>
          </p:cNvSpPr>
          <p:nvPr>
            <p:ph type="title"/>
          </p:nvPr>
        </p:nvSpPr>
        <p:spPr/>
        <p:txBody>
          <a:bodyPr/>
          <a:lstStyle/>
          <a:p>
            <a:r>
              <a:rPr lang="en-US" dirty="0"/>
              <a:t>Hand Hygiene</a:t>
            </a:r>
          </a:p>
        </p:txBody>
      </p:sp>
      <p:sp>
        <p:nvSpPr>
          <p:cNvPr id="3" name="Content Placeholder 2">
            <a:extLst>
              <a:ext uri="{FF2B5EF4-FFF2-40B4-BE49-F238E27FC236}">
                <a16:creationId xmlns:a16="http://schemas.microsoft.com/office/drawing/2014/main" id="{BD45CDF2-F78C-A442-5E42-AA8D7CD32834}"/>
              </a:ext>
            </a:extLst>
          </p:cNvPr>
          <p:cNvSpPr>
            <a:spLocks noGrp="1"/>
          </p:cNvSpPr>
          <p:nvPr>
            <p:ph idx="1"/>
          </p:nvPr>
        </p:nvSpPr>
        <p:spPr/>
        <p:txBody>
          <a:bodyPr>
            <a:normAutofit/>
          </a:bodyPr>
          <a:lstStyle/>
          <a:p>
            <a:r>
              <a:rPr lang="en-US" dirty="0"/>
              <a:t>By taking care of hand hygiene, the transmission of infection is significantly reduced. </a:t>
            </a:r>
            <a:r>
              <a:rPr lang="en-GB" dirty="0"/>
              <a:t>(Aiello &amp; Et Al, 2008)</a:t>
            </a:r>
          </a:p>
          <a:p>
            <a:r>
              <a:rPr lang="en-US" dirty="0"/>
              <a:t>Keeping hands clean are crucial to avoid the </a:t>
            </a:r>
            <a:r>
              <a:rPr lang="en-US" dirty="0" err="1"/>
              <a:t>faecal</a:t>
            </a:r>
            <a:r>
              <a:rPr lang="en-US" dirty="0"/>
              <a:t>-oral transmission of polio.</a:t>
            </a:r>
          </a:p>
          <a:p>
            <a:r>
              <a:rPr lang="en-US" dirty="0"/>
              <a:t>Install hand sanitizer dispensers at appropriate areas across the college, hang up hand washing posters, ensure soap and paper towels are always available in the toilets.</a:t>
            </a:r>
          </a:p>
        </p:txBody>
      </p:sp>
    </p:spTree>
    <p:extLst>
      <p:ext uri="{BB962C8B-B14F-4D97-AF65-F5344CB8AC3E}">
        <p14:creationId xmlns:p14="http://schemas.microsoft.com/office/powerpoint/2010/main" val="32597516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C69DB-6821-F8B6-88B2-6B00BBE78751}"/>
              </a:ext>
            </a:extLst>
          </p:cNvPr>
          <p:cNvSpPr>
            <a:spLocks noGrp="1"/>
          </p:cNvSpPr>
          <p:nvPr>
            <p:ph type="title"/>
          </p:nvPr>
        </p:nvSpPr>
        <p:spPr/>
        <p:txBody>
          <a:bodyPr>
            <a:noAutofit/>
          </a:bodyPr>
          <a:lstStyle/>
          <a:p>
            <a:r>
              <a:rPr lang="en-US" sz="3600" dirty="0"/>
              <a:t>Sanitation and Environmental Hygiene</a:t>
            </a:r>
          </a:p>
        </p:txBody>
      </p:sp>
      <p:sp>
        <p:nvSpPr>
          <p:cNvPr id="3" name="Content Placeholder 2">
            <a:extLst>
              <a:ext uri="{FF2B5EF4-FFF2-40B4-BE49-F238E27FC236}">
                <a16:creationId xmlns:a16="http://schemas.microsoft.com/office/drawing/2014/main" id="{0F76C67A-56CF-D066-3E50-139A2369F6AC}"/>
              </a:ext>
            </a:extLst>
          </p:cNvPr>
          <p:cNvSpPr>
            <a:spLocks noGrp="1"/>
          </p:cNvSpPr>
          <p:nvPr>
            <p:ph idx="1"/>
          </p:nvPr>
        </p:nvSpPr>
        <p:spPr/>
        <p:txBody>
          <a:bodyPr>
            <a:normAutofit fontScale="92500"/>
          </a:bodyPr>
          <a:lstStyle/>
          <a:p>
            <a:r>
              <a:rPr lang="en-US" dirty="0"/>
              <a:t>VDPV2 can survive in contaminated areas, such as shared toilets.</a:t>
            </a:r>
          </a:p>
          <a:p>
            <a:r>
              <a:rPr lang="en-US" dirty="0"/>
              <a:t>Poliovirus can persist in the environment for long periods of time, increasing the risk of transmitting the disease, therefore, increased sanitation reduces the survival chance of the virus. </a:t>
            </a:r>
            <a:r>
              <a:rPr lang="en-GB" dirty="0"/>
              <a:t>(World Health Organisation (WHO), 2023)</a:t>
            </a:r>
          </a:p>
          <a:p>
            <a:r>
              <a:rPr lang="en-US" dirty="0"/>
              <a:t>Increase the cleaning frequency of toilets, door handles, desks, chairs and equipment.</a:t>
            </a:r>
          </a:p>
          <a:p>
            <a:r>
              <a:rPr lang="en-US" dirty="0"/>
              <a:t>Use disinfectant sprays.</a:t>
            </a:r>
          </a:p>
          <a:p>
            <a:r>
              <a:rPr lang="en-US" dirty="0"/>
              <a:t>Conduct daily inspections of the toilets/environment.</a:t>
            </a:r>
          </a:p>
          <a:p>
            <a:r>
              <a:rPr lang="en-US" dirty="0"/>
              <a:t>Ensure that all waste is disposed appropriately, safely and effectively.</a:t>
            </a:r>
          </a:p>
        </p:txBody>
      </p:sp>
    </p:spTree>
    <p:extLst>
      <p:ext uri="{BB962C8B-B14F-4D97-AF65-F5344CB8AC3E}">
        <p14:creationId xmlns:p14="http://schemas.microsoft.com/office/powerpoint/2010/main" val="20610029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8ECB3-198B-6E9C-4798-34209E1F77E1}"/>
              </a:ext>
            </a:extLst>
          </p:cNvPr>
          <p:cNvSpPr>
            <a:spLocks noGrp="1"/>
          </p:cNvSpPr>
          <p:nvPr>
            <p:ph type="title"/>
          </p:nvPr>
        </p:nvSpPr>
        <p:spPr/>
        <p:txBody>
          <a:bodyPr>
            <a:noAutofit/>
          </a:bodyPr>
          <a:lstStyle/>
          <a:p>
            <a:r>
              <a:rPr lang="en-US" sz="3200" dirty="0"/>
              <a:t>Health Monitoring and Symptom Screening</a:t>
            </a:r>
          </a:p>
        </p:txBody>
      </p:sp>
      <p:sp>
        <p:nvSpPr>
          <p:cNvPr id="3" name="Content Placeholder 2">
            <a:extLst>
              <a:ext uri="{FF2B5EF4-FFF2-40B4-BE49-F238E27FC236}">
                <a16:creationId xmlns:a16="http://schemas.microsoft.com/office/drawing/2014/main" id="{18AFC83B-E9E2-E379-0BA3-7EF502EE896C}"/>
              </a:ext>
            </a:extLst>
          </p:cNvPr>
          <p:cNvSpPr>
            <a:spLocks noGrp="1"/>
          </p:cNvSpPr>
          <p:nvPr>
            <p:ph idx="1"/>
          </p:nvPr>
        </p:nvSpPr>
        <p:spPr/>
        <p:txBody>
          <a:bodyPr>
            <a:normAutofit/>
          </a:bodyPr>
          <a:lstStyle/>
          <a:p>
            <a:r>
              <a:rPr lang="en-US" sz="2400" dirty="0"/>
              <a:t>By identifying symptom early, a wider spread is prevented. </a:t>
            </a:r>
            <a:r>
              <a:rPr lang="en-GB" sz="2000" dirty="0"/>
              <a:t>(Heymann, 2015)</a:t>
            </a:r>
            <a:endParaRPr lang="en-US" sz="2400" dirty="0"/>
          </a:p>
          <a:p>
            <a:r>
              <a:rPr lang="en-US" sz="2400" dirty="0"/>
              <a:t>Educate the students and staff about the symptoms, which include:</a:t>
            </a:r>
          </a:p>
          <a:p>
            <a:pPr lvl="1"/>
            <a:r>
              <a:rPr lang="en-US" sz="2000" dirty="0"/>
              <a:t>Fever</a:t>
            </a:r>
          </a:p>
          <a:p>
            <a:pPr lvl="1"/>
            <a:r>
              <a:rPr lang="en-US" sz="2000" dirty="0"/>
              <a:t>Fatigue</a:t>
            </a:r>
          </a:p>
          <a:p>
            <a:pPr lvl="1"/>
            <a:r>
              <a:rPr lang="en-US" sz="2000" dirty="0"/>
              <a:t>Headache </a:t>
            </a:r>
          </a:p>
          <a:p>
            <a:pPr lvl="1"/>
            <a:r>
              <a:rPr lang="en-US" sz="2000" dirty="0"/>
              <a:t>Vomiting </a:t>
            </a:r>
          </a:p>
          <a:p>
            <a:pPr lvl="1"/>
            <a:r>
              <a:rPr lang="en-US" sz="2000" dirty="0"/>
              <a:t>Stiff neck</a:t>
            </a:r>
          </a:p>
          <a:p>
            <a:pPr lvl="1"/>
            <a:r>
              <a:rPr lang="en-US" sz="2000" dirty="0"/>
              <a:t>Limb weakness </a:t>
            </a:r>
            <a:r>
              <a:rPr lang="en-GB" sz="2000" dirty="0"/>
              <a:t>(NHS, 2026)</a:t>
            </a:r>
            <a:endParaRPr lang="en-US" sz="2000" dirty="0"/>
          </a:p>
          <a:p>
            <a:r>
              <a:rPr lang="en-US" sz="2400" dirty="0"/>
              <a:t>Encourage reporting symptoms as soon as possible and advise symptomatic individuals to stay at home and seek medical help.</a:t>
            </a:r>
          </a:p>
          <a:p>
            <a:r>
              <a:rPr lang="en-US" sz="2400" dirty="0"/>
              <a:t>Create a reporting system.</a:t>
            </a:r>
          </a:p>
        </p:txBody>
      </p:sp>
    </p:spTree>
    <p:extLst>
      <p:ext uri="{BB962C8B-B14F-4D97-AF65-F5344CB8AC3E}">
        <p14:creationId xmlns:p14="http://schemas.microsoft.com/office/powerpoint/2010/main" val="571425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9DDF-6E82-C106-0BF1-6C3AE8125E17}"/>
              </a:ext>
            </a:extLst>
          </p:cNvPr>
          <p:cNvSpPr>
            <a:spLocks noGrp="1"/>
          </p:cNvSpPr>
          <p:nvPr>
            <p:ph type="title"/>
          </p:nvPr>
        </p:nvSpPr>
        <p:spPr/>
        <p:txBody>
          <a:bodyPr/>
          <a:lstStyle/>
          <a:p>
            <a:r>
              <a:rPr lang="en-US" dirty="0"/>
              <a:t>Conclusion </a:t>
            </a:r>
          </a:p>
        </p:txBody>
      </p:sp>
      <p:sp>
        <p:nvSpPr>
          <p:cNvPr id="3" name="Content Placeholder 2">
            <a:extLst>
              <a:ext uri="{FF2B5EF4-FFF2-40B4-BE49-F238E27FC236}">
                <a16:creationId xmlns:a16="http://schemas.microsoft.com/office/drawing/2014/main" id="{EE3899EA-EE0A-1860-50D0-E441DBBDFCB2}"/>
              </a:ext>
            </a:extLst>
          </p:cNvPr>
          <p:cNvSpPr>
            <a:spLocks noGrp="1"/>
          </p:cNvSpPr>
          <p:nvPr>
            <p:ph idx="1"/>
          </p:nvPr>
        </p:nvSpPr>
        <p:spPr/>
        <p:txBody>
          <a:bodyPr>
            <a:normAutofit/>
          </a:bodyPr>
          <a:lstStyle/>
          <a:p>
            <a:r>
              <a:rPr lang="en-US" dirty="0"/>
              <a:t>Overall, the control of polio depends on strong vaccination </a:t>
            </a:r>
            <a:r>
              <a:rPr lang="en-US" dirty="0" err="1"/>
              <a:t>programmes</a:t>
            </a:r>
            <a:r>
              <a:rPr lang="en-US" dirty="0"/>
              <a:t>, effective surveillance, and rapid public health responses. In the UK, high vaccination coverage, environmental monitoring and reliable laboratory data have helped maintain a polio-free status since 1984.</a:t>
            </a:r>
          </a:p>
          <a:p>
            <a:r>
              <a:rPr lang="en-US" dirty="0"/>
              <a:t>To prevent a re-emergence, these strategies must continue alongside public health education and good hygiene practices.</a:t>
            </a:r>
          </a:p>
        </p:txBody>
      </p:sp>
    </p:spTree>
    <p:extLst>
      <p:ext uri="{BB962C8B-B14F-4D97-AF65-F5344CB8AC3E}">
        <p14:creationId xmlns:p14="http://schemas.microsoft.com/office/powerpoint/2010/main" val="10141244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D0F85-4EA6-36F4-B4EB-F217DDFE1D29}"/>
              </a:ext>
            </a:extLst>
          </p:cNvPr>
          <p:cNvSpPr>
            <a:spLocks noGrp="1"/>
          </p:cNvSpPr>
          <p:nvPr>
            <p:ph type="title"/>
          </p:nvPr>
        </p:nvSpPr>
        <p:spPr>
          <a:xfrm>
            <a:off x="0" y="0"/>
            <a:ext cx="10210800" cy="690465"/>
          </a:xfrm>
        </p:spPr>
        <p:txBody>
          <a:bodyPr>
            <a:normAutofit/>
          </a:bodyPr>
          <a:lstStyle/>
          <a:p>
            <a:r>
              <a:rPr lang="en-GB" sz="2400" b="1" dirty="0">
                <a:latin typeface="Times New Roman" panose="02020603050405020304" pitchFamily="18" charset="0"/>
                <a:cs typeface="Times New Roman" panose="02020603050405020304" pitchFamily="18" charset="0"/>
              </a:rPr>
              <a:t>Reference List</a:t>
            </a:r>
          </a:p>
        </p:txBody>
      </p:sp>
      <p:sp>
        <p:nvSpPr>
          <p:cNvPr id="3" name="Content Placeholder 2">
            <a:extLst>
              <a:ext uri="{FF2B5EF4-FFF2-40B4-BE49-F238E27FC236}">
                <a16:creationId xmlns:a16="http://schemas.microsoft.com/office/drawing/2014/main" id="{558AAEA7-FA60-D911-2C6A-30D7682997C3}"/>
              </a:ext>
            </a:extLst>
          </p:cNvPr>
          <p:cNvSpPr>
            <a:spLocks noGrp="1"/>
          </p:cNvSpPr>
          <p:nvPr>
            <p:ph idx="1"/>
          </p:nvPr>
        </p:nvSpPr>
        <p:spPr>
          <a:xfrm>
            <a:off x="-1" y="755780"/>
            <a:ext cx="11719249" cy="6102219"/>
          </a:xfrm>
        </p:spPr>
        <p:txBody>
          <a:bodyPr>
            <a:normAutofit fontScale="77500" lnSpcReduction="20000"/>
          </a:bodyPr>
          <a:lstStyle/>
          <a:p>
            <a:pPr>
              <a:buFont typeface="Courier New" panose="02070309020205020404" pitchFamily="49" charset="0"/>
              <a:buChar char="o"/>
            </a:pPr>
            <a:r>
              <a:rPr lang="en-GB" sz="2000" dirty="0" err="1">
                <a:latin typeface="Times New Roman" panose="02020603050405020304" pitchFamily="18" charset="0"/>
                <a:cs typeface="Times New Roman" panose="02020603050405020304" pitchFamily="18" charset="0"/>
              </a:rPr>
              <a:t>Centers</a:t>
            </a:r>
            <a:r>
              <a:rPr lang="en-GB" sz="2000" dirty="0">
                <a:latin typeface="Times New Roman" panose="02020603050405020304" pitchFamily="18" charset="0"/>
                <a:cs typeface="Times New Roman" panose="02020603050405020304" pitchFamily="18" charset="0"/>
              </a:rPr>
              <a:t> for Disease Control and Prevention (CDC) (2023) Polio surveillance and outbreak response. Available at:  </a:t>
            </a:r>
            <a:r>
              <a:rPr lang="en-GB" sz="2000" u="sng" dirty="0">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https://www.cdc.gov/polio</a:t>
            </a:r>
            <a:r>
              <a:rPr lang="en-GB" sz="2000" dirty="0">
                <a:latin typeface="Times New Roman" panose="02020603050405020304" pitchFamily="18" charset="0"/>
                <a:cs typeface="Times New Roman" panose="02020603050405020304" pitchFamily="18" charset="0"/>
              </a:rPr>
              <a:t>  (Accessed: 1 March 2026).</a:t>
            </a:r>
          </a:p>
          <a:p>
            <a:pPr>
              <a:buFont typeface="Courier New" panose="02070309020205020404" pitchFamily="49" charset="0"/>
              <a:buChar char="o"/>
            </a:pPr>
            <a:r>
              <a:rPr lang="en-GB" sz="2000" dirty="0" err="1">
                <a:latin typeface="Times New Roman" panose="02020603050405020304" pitchFamily="18" charset="0"/>
                <a:cs typeface="Times New Roman" panose="02020603050405020304" pitchFamily="18" charset="0"/>
              </a:rPr>
              <a:t>Duintjer</a:t>
            </a:r>
            <a:r>
              <a:rPr lang="en-GB" sz="2000" dirty="0">
                <a:latin typeface="Times New Roman" panose="02020603050405020304" pitchFamily="18" charset="0"/>
                <a:cs typeface="Times New Roman" panose="02020603050405020304" pitchFamily="18" charset="0"/>
              </a:rPr>
              <a:t> </a:t>
            </a:r>
            <a:r>
              <a:rPr lang="en-GB" sz="2000" dirty="0" err="1">
                <a:latin typeface="Times New Roman" panose="02020603050405020304" pitchFamily="18" charset="0"/>
                <a:cs typeface="Times New Roman" panose="02020603050405020304" pitchFamily="18" charset="0"/>
              </a:rPr>
              <a:t>Tebbens</a:t>
            </a:r>
            <a:r>
              <a:rPr lang="en-GB" sz="2000" dirty="0">
                <a:latin typeface="Times New Roman" panose="02020603050405020304" pitchFamily="18" charset="0"/>
                <a:cs typeface="Times New Roman" panose="02020603050405020304" pitchFamily="18" charset="0"/>
              </a:rPr>
              <a:t>, R.J., Pallansch, M.A., Thompson, K.M., </a:t>
            </a:r>
            <a:r>
              <a:rPr lang="en-GB" sz="2000" dirty="0" err="1">
                <a:latin typeface="Times New Roman" panose="02020603050405020304" pitchFamily="18" charset="0"/>
                <a:cs typeface="Times New Roman" panose="02020603050405020304" pitchFamily="18" charset="0"/>
              </a:rPr>
              <a:t>Wassilak</a:t>
            </a:r>
            <a:r>
              <a:rPr lang="en-GB" sz="2000" dirty="0">
                <a:latin typeface="Times New Roman" panose="02020603050405020304" pitchFamily="18" charset="0"/>
                <a:cs typeface="Times New Roman" panose="02020603050405020304" pitchFamily="18" charset="0"/>
              </a:rPr>
              <a:t>, S.G.F., </a:t>
            </a:r>
            <a:r>
              <a:rPr lang="en-GB" sz="2000" dirty="0" err="1">
                <a:latin typeface="Times New Roman" panose="02020603050405020304" pitchFamily="18" charset="0"/>
                <a:cs typeface="Times New Roman" panose="02020603050405020304" pitchFamily="18" charset="0"/>
              </a:rPr>
              <a:t>Cochi</a:t>
            </a:r>
            <a:r>
              <a:rPr lang="en-GB" sz="2000" dirty="0">
                <a:latin typeface="Times New Roman" panose="02020603050405020304" pitchFamily="18" charset="0"/>
                <a:cs typeface="Times New Roman" panose="02020603050405020304" pitchFamily="18" charset="0"/>
              </a:rPr>
              <a:t>, S.L. and Kim, J.H. (2013) ‘Economic analysis of the global polio eradication initiative’, Vaccine, 31(7), pp. 1103–1109.</a:t>
            </a:r>
          </a:p>
          <a:p>
            <a:pPr>
              <a:buFont typeface="Courier New" panose="02070309020205020404" pitchFamily="49" charset="0"/>
              <a:buChar char="o"/>
            </a:pPr>
            <a:r>
              <a:rPr lang="en-GB" sz="2000" dirty="0">
                <a:latin typeface="Times New Roman" panose="02020603050405020304" pitchFamily="18" charset="0"/>
                <a:cs typeface="Times New Roman" panose="02020603050405020304" pitchFamily="18" charset="0"/>
              </a:rPr>
              <a:t>Fine, P. and Carneiro, I. (1999) ‘Transmissibility and persistence of oral polio vaccine viruses: implications for the global eradication initiative’, Bulletin of the World Health Organization, 77(3), pp. 170–177.</a:t>
            </a:r>
          </a:p>
          <a:p>
            <a:pPr>
              <a:buFont typeface="Courier New" panose="02070309020205020404" pitchFamily="49" charset="0"/>
              <a:buChar char="o"/>
            </a:pPr>
            <a:r>
              <a:rPr lang="en-GB" sz="2000" dirty="0">
                <a:latin typeface="Times New Roman" panose="02020603050405020304" pitchFamily="18" charset="0"/>
                <a:cs typeface="Times New Roman" panose="02020603050405020304" pitchFamily="18" charset="0"/>
              </a:rPr>
              <a:t>Global Polio Eradication Initiative (GPEI) (2023) Polio surveillance strategy 2022–2026. Available at: </a:t>
            </a:r>
            <a:r>
              <a:rPr lang="en-GB" sz="2000" u="sng" dirty="0">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https://polioeradication.org</a:t>
            </a:r>
            <a:r>
              <a:rPr lang="en-GB" sz="2000" u="sng" dirty="0">
                <a:latin typeface="Times New Roman" panose="02020603050405020304" pitchFamily="18" charset="0"/>
                <a:cs typeface="Times New Roman" panose="02020603050405020304" pitchFamily="18" charset="0"/>
              </a:rPr>
              <a:t>.</a:t>
            </a:r>
            <a:r>
              <a:rPr lang="en-GB" sz="2000" dirty="0">
                <a:latin typeface="Times New Roman" panose="02020603050405020304" pitchFamily="18" charset="0"/>
                <a:cs typeface="Times New Roman" panose="02020603050405020304" pitchFamily="18" charset="0"/>
              </a:rPr>
              <a:t> (Accessed: 1 March 2026).</a:t>
            </a:r>
          </a:p>
          <a:p>
            <a:pPr>
              <a:buFont typeface="Courier New" panose="02070309020205020404" pitchFamily="49" charset="0"/>
              <a:buChar char="o"/>
            </a:pPr>
            <a:r>
              <a:rPr lang="en-GB" sz="2000" dirty="0">
                <a:latin typeface="Times New Roman" panose="02020603050405020304" pitchFamily="18" charset="0"/>
                <a:cs typeface="Times New Roman" panose="02020603050405020304" pitchFamily="18" charset="0"/>
              </a:rPr>
              <a:t>World Health Organization (WHO) 2018 Polio surveillance: a field guide. Geneva: World Health Organization.</a:t>
            </a:r>
          </a:p>
          <a:p>
            <a:pPr>
              <a:buFont typeface="Courier New" panose="02070309020205020404" pitchFamily="49" charset="0"/>
              <a:buChar char="o"/>
            </a:pPr>
            <a:r>
              <a:rPr lang="en-GB" sz="2000" dirty="0">
                <a:latin typeface="Times New Roman" panose="02020603050405020304" pitchFamily="18" charset="0"/>
                <a:cs typeface="Times New Roman" panose="02020603050405020304" pitchFamily="18" charset="0"/>
              </a:rPr>
              <a:t>World Health Organization (WHO) (2022) Environmental surveillance for poliovirus circulation: guidelines. Geneva: World Health Organization</a:t>
            </a:r>
            <a:r>
              <a:rPr lang="en-GB" sz="1800" dirty="0">
                <a:latin typeface="Times New Roman" panose="02020603050405020304" pitchFamily="18" charset="0"/>
                <a:cs typeface="Times New Roman" panose="02020603050405020304" pitchFamily="18" charset="0"/>
              </a:rPr>
              <a:t>.</a:t>
            </a:r>
          </a:p>
          <a:p>
            <a:pPr>
              <a:buFont typeface="Courier New" panose="02070309020205020404" pitchFamily="49" charset="0"/>
              <a:buChar char="o"/>
            </a:pPr>
            <a:r>
              <a:rPr lang="en-US" sz="2200" dirty="0"/>
              <a:t>Global Polio Eradication Initiative (2019) Polio Endgame Strategy 2019–2023. Available at: </a:t>
            </a:r>
            <a:r>
              <a:rPr lang="en-US" sz="2200" dirty="0">
                <a:hlinkClick r:id="rId4"/>
              </a:rPr>
              <a:t>https://polioeradication.org/who-we-are/polio-endgame-strategy-2019-2023/</a:t>
            </a:r>
            <a:r>
              <a:rPr lang="en-US" sz="2200" dirty="0"/>
              <a:t>   (Accessed: 10 March 2026).</a:t>
            </a:r>
          </a:p>
          <a:p>
            <a:pPr>
              <a:buFont typeface="Courier New" panose="02070309020205020404" pitchFamily="49" charset="0"/>
              <a:buChar char="o"/>
            </a:pPr>
            <a:r>
              <a:rPr lang="en-US" sz="2200" dirty="0"/>
              <a:t>NHS (2024) Polio. Available at: </a:t>
            </a:r>
            <a:r>
              <a:rPr lang="en-US" sz="2200" dirty="0">
                <a:hlinkClick r:id="rId5"/>
              </a:rPr>
              <a:t>https://www.nhs.uk/conditions/polio/</a:t>
            </a:r>
            <a:r>
              <a:rPr lang="en-US" sz="2200" dirty="0"/>
              <a:t>  (Accessed: 10 March 2026).</a:t>
            </a:r>
          </a:p>
          <a:p>
            <a:pPr>
              <a:buFont typeface="Courier New" panose="02070309020205020404" pitchFamily="49" charset="0"/>
              <a:buChar char="o"/>
            </a:pPr>
            <a:r>
              <a:rPr lang="en-US" sz="2200" dirty="0"/>
              <a:t>UK Health Security Agency (2022) All children aged 1 to 9 in London to be offered a dose of polio vaccine. Available at: </a:t>
            </a:r>
            <a:r>
              <a:rPr lang="en-US" sz="2200" dirty="0">
                <a:hlinkClick r:id="rId6"/>
              </a:rPr>
              <a:t>https://www.gov.uk/government/news/all-children-aged-1-to-9-in-london-to-be-offered-a-dose-of-polio-vaccine</a:t>
            </a:r>
            <a:r>
              <a:rPr lang="en-US" sz="2200" dirty="0"/>
              <a:t>  (Accessed: 10 March 2026).</a:t>
            </a:r>
          </a:p>
          <a:p>
            <a:pPr>
              <a:buFont typeface="Courier New" panose="02070309020205020404" pitchFamily="49" charset="0"/>
              <a:buChar char="o"/>
            </a:pPr>
            <a:r>
              <a:rPr lang="en-US" sz="2200" dirty="0"/>
              <a:t>UK Health Security Agency (2022) Poliovirus detected in sewage from North and East London. Available at: </a:t>
            </a:r>
            <a:r>
              <a:rPr lang="en-US" sz="2200" dirty="0">
                <a:hlinkClick r:id="rId7"/>
              </a:rPr>
              <a:t>https://www.gov.uk/government/news/poliovirus-detected-in-sewage-from-north-and-east-london</a:t>
            </a:r>
            <a:r>
              <a:rPr lang="en-US" sz="2200" dirty="0"/>
              <a:t>  (Accessed: 10 March 2026).</a:t>
            </a:r>
          </a:p>
          <a:p>
            <a:pPr>
              <a:buFont typeface="Courier New" panose="02070309020205020404" pitchFamily="49" charset="0"/>
              <a:buChar char="o"/>
            </a:pPr>
            <a:r>
              <a:rPr lang="en-US" sz="2200" dirty="0"/>
              <a:t>UK Health Security Agency (2026) Environmental surveillance for polio. Available at: </a:t>
            </a:r>
            <a:r>
              <a:rPr lang="en-US" sz="2200" dirty="0">
                <a:hlinkClick r:id="rId8"/>
              </a:rPr>
              <a:t>https://www.gov.uk/government/publications/polio-global-eradication-nac-and-environmental-surveillance/environmental-surveillance-for-polio</a:t>
            </a:r>
            <a:r>
              <a:rPr lang="en-US" sz="2200" dirty="0"/>
              <a:t>  (Accessed: 10 March 2026).</a:t>
            </a:r>
          </a:p>
          <a:p>
            <a:pPr>
              <a:buFont typeface="Courier New" panose="02070309020205020404" pitchFamily="49" charset="0"/>
              <a:buChar char="o"/>
            </a:pPr>
            <a:r>
              <a:rPr lang="en-US" sz="2200" dirty="0"/>
              <a:t>World Health Organization (2025) Poliomyelitis (polio) fact sheet. Available at: </a:t>
            </a:r>
            <a:r>
              <a:rPr lang="en-US" sz="2200" dirty="0">
                <a:hlinkClick r:id="rId9"/>
              </a:rPr>
              <a:t>https://www.who.int/news-room/fact-sheets/detail/poliomyelitis</a:t>
            </a:r>
            <a:r>
              <a:rPr lang="en-US" sz="2200" dirty="0"/>
              <a:t>  (Accessed: 10 March 2026).</a:t>
            </a:r>
          </a:p>
          <a:p>
            <a:pPr marL="0" indent="0">
              <a:buNone/>
            </a:pPr>
            <a:endParaRPr lang="en-GB" dirty="0"/>
          </a:p>
        </p:txBody>
      </p:sp>
    </p:spTree>
    <p:extLst>
      <p:ext uri="{BB962C8B-B14F-4D97-AF65-F5344CB8AC3E}">
        <p14:creationId xmlns:p14="http://schemas.microsoft.com/office/powerpoint/2010/main" val="371250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8AAEA7-FA60-D911-2C6A-30D7682997C3}"/>
              </a:ext>
            </a:extLst>
          </p:cNvPr>
          <p:cNvSpPr>
            <a:spLocks noGrp="1"/>
          </p:cNvSpPr>
          <p:nvPr>
            <p:ph idx="1"/>
          </p:nvPr>
        </p:nvSpPr>
        <p:spPr>
          <a:xfrm>
            <a:off x="0" y="168166"/>
            <a:ext cx="12265572" cy="6689833"/>
          </a:xfrm>
        </p:spPr>
        <p:txBody>
          <a:bodyPr>
            <a:normAutofit/>
          </a:bodyPr>
          <a:lstStyle/>
          <a:p>
            <a:pPr>
              <a:buFont typeface="Courier New" panose="02070309020205020404" pitchFamily="49" charset="0"/>
              <a:buChar char="o"/>
            </a:pPr>
            <a:r>
              <a:rPr lang="en-US" sz="2000" dirty="0">
                <a:latin typeface="Times New Roman" panose="02020603050405020304" pitchFamily="18" charset="0"/>
                <a:cs typeface="Times New Roman" panose="02020603050405020304" pitchFamily="18" charset="0"/>
              </a:rPr>
              <a:t>UK Health Security Agency (2023) Polio vaccine catch-up campaign for London as sewage surveillance findings suggest reduced transmission. Available at: </a:t>
            </a:r>
            <a:r>
              <a:rPr lang="en-US" sz="2000" dirty="0">
                <a:latin typeface="Times New Roman" panose="02020603050405020304" pitchFamily="18" charset="0"/>
                <a:cs typeface="Times New Roman" panose="02020603050405020304" pitchFamily="18" charset="0"/>
                <a:hlinkClick r:id="rId2"/>
              </a:rPr>
              <a:t>https://www.gov.uk/government/news/polio-vaccine-catch-up-campaign-for-london-as-sewage-surveillance-findings-suggest-reduced-transmission</a:t>
            </a:r>
            <a:r>
              <a:rPr lang="en-US" sz="2000" dirty="0">
                <a:latin typeface="Times New Roman" panose="02020603050405020304" pitchFamily="18" charset="0"/>
                <a:cs typeface="Times New Roman" panose="02020603050405020304" pitchFamily="18" charset="0"/>
              </a:rPr>
              <a:t> . (Accessed : 10 March,2026).</a:t>
            </a:r>
          </a:p>
          <a:p>
            <a:pPr>
              <a:buFont typeface="Courier New" panose="02070309020205020404" pitchFamily="49" charset="0"/>
              <a:buChar char="o"/>
            </a:pPr>
            <a:r>
              <a:rPr lang="en-US" sz="1800" dirty="0">
                <a:latin typeface="Times New Roman" panose="02020603050405020304" pitchFamily="18" charset="0"/>
                <a:cs typeface="Times New Roman" panose="02020603050405020304" pitchFamily="18" charset="0"/>
              </a:rPr>
              <a:t>N</a:t>
            </a:r>
            <a:r>
              <a:rPr lang="en-GB" sz="1800" dirty="0" err="1">
                <a:latin typeface="Times New Roman" panose="02020603050405020304" pitchFamily="18" charset="0"/>
                <a:cs typeface="Times New Roman" panose="02020603050405020304" pitchFamily="18" charset="0"/>
              </a:rPr>
              <a:t>ational</a:t>
            </a:r>
            <a:r>
              <a:rPr lang="en-GB" sz="1800" dirty="0">
                <a:latin typeface="Times New Roman" panose="02020603050405020304" pitchFamily="18" charset="0"/>
                <a:cs typeface="Times New Roman" panose="02020603050405020304" pitchFamily="18" charset="0"/>
              </a:rPr>
              <a:t> Health Service. (2026). Polio vaccination in the Uk. Available at </a:t>
            </a:r>
            <a:r>
              <a:rPr lang="en-GB" sz="1800" dirty="0">
                <a:latin typeface="Times New Roman" panose="02020603050405020304" pitchFamily="18" charset="0"/>
                <a:cs typeface="Times New Roman" panose="02020603050405020304" pitchFamily="18" charset="0"/>
                <a:hlinkClick r:id="rId3"/>
              </a:rPr>
              <a:t>https://www.nhs.uk/conditions/polio/</a:t>
            </a:r>
            <a:r>
              <a:rPr lang="en-GB" sz="1800" dirty="0">
                <a:latin typeface="Times New Roman" panose="02020603050405020304" pitchFamily="18" charset="0"/>
                <a:cs typeface="Times New Roman" panose="02020603050405020304" pitchFamily="18" charset="0"/>
              </a:rPr>
              <a:t> </a:t>
            </a:r>
          </a:p>
          <a:p>
            <a:pPr>
              <a:buFont typeface="Courier New" panose="02070309020205020404" pitchFamily="49" charset="0"/>
              <a:buChar char="o"/>
            </a:pPr>
            <a:r>
              <a:rPr lang="en-GB" sz="1800" dirty="0">
                <a:latin typeface="Times New Roman" panose="02020603050405020304" pitchFamily="18" charset="0"/>
                <a:cs typeface="Times New Roman" panose="02020603050405020304" pitchFamily="18" charset="0"/>
              </a:rPr>
              <a:t>(Accessed 8</a:t>
            </a:r>
            <a:r>
              <a:rPr lang="en-GB" sz="1800" baseline="30000" dirty="0">
                <a:latin typeface="Times New Roman" panose="02020603050405020304" pitchFamily="18" charset="0"/>
                <a:cs typeface="Times New Roman" panose="02020603050405020304" pitchFamily="18" charset="0"/>
              </a:rPr>
              <a:t>th</a:t>
            </a:r>
            <a:r>
              <a:rPr lang="en-GB" sz="1800" dirty="0">
                <a:latin typeface="Times New Roman" panose="02020603050405020304" pitchFamily="18" charset="0"/>
                <a:cs typeface="Times New Roman" panose="02020603050405020304" pitchFamily="18" charset="0"/>
              </a:rPr>
              <a:t> March,2026) </a:t>
            </a:r>
          </a:p>
          <a:p>
            <a:pPr>
              <a:buFont typeface="Courier New" panose="02070309020205020404" pitchFamily="49" charset="0"/>
              <a:buChar char="o"/>
            </a:pPr>
            <a:r>
              <a:rPr lang="en-GB" sz="1800" dirty="0">
                <a:latin typeface="Times New Roman" panose="02020603050405020304" pitchFamily="18" charset="0"/>
                <a:cs typeface="Times New Roman" panose="02020603050405020304" pitchFamily="18" charset="0"/>
              </a:rPr>
              <a:t>House of Commons Library. (2026). UK Vaccination Policy </a:t>
            </a:r>
          </a:p>
          <a:p>
            <a:pPr>
              <a:buFont typeface="Courier New" panose="02070309020205020404" pitchFamily="49" charset="0"/>
              <a:buChar char="o"/>
            </a:pPr>
            <a:r>
              <a:rPr lang="en-GB" sz="1800" dirty="0">
                <a:latin typeface="Times New Roman" panose="02020603050405020304" pitchFamily="18" charset="0"/>
                <a:cs typeface="Times New Roman" panose="02020603050405020304" pitchFamily="18" charset="0"/>
              </a:rPr>
              <a:t>Available at </a:t>
            </a:r>
            <a:r>
              <a:rPr lang="en-GB" sz="1800" dirty="0">
                <a:latin typeface="Times New Roman" panose="02020603050405020304" pitchFamily="18" charset="0"/>
                <a:cs typeface="Times New Roman" panose="02020603050405020304" pitchFamily="18" charset="0"/>
                <a:hlinkClick r:id="rId4"/>
              </a:rPr>
              <a:t>https://www.vaccination.org.uk/polio-vaccination-in-the-uk/</a:t>
            </a:r>
            <a:r>
              <a:rPr lang="en-GB" sz="1800" dirty="0">
                <a:latin typeface="Times New Roman" panose="02020603050405020304" pitchFamily="18" charset="0"/>
                <a:cs typeface="Times New Roman" panose="02020603050405020304" pitchFamily="18" charset="0"/>
              </a:rPr>
              <a:t> </a:t>
            </a:r>
          </a:p>
          <a:p>
            <a:pPr>
              <a:buFont typeface="Courier New" panose="02070309020205020404" pitchFamily="49" charset="0"/>
              <a:buChar char="o"/>
            </a:pPr>
            <a:r>
              <a:rPr lang="en-GB" sz="1800">
                <a:latin typeface="Times New Roman" panose="02020603050405020304" pitchFamily="18" charset="0"/>
                <a:cs typeface="Times New Roman" panose="02020603050405020304" pitchFamily="18" charset="0"/>
              </a:rPr>
              <a:t>(Accessed </a:t>
            </a:r>
            <a:r>
              <a:rPr lang="en-GB" sz="1800" dirty="0">
                <a:latin typeface="Times New Roman" panose="02020603050405020304" pitchFamily="18" charset="0"/>
                <a:cs typeface="Times New Roman" panose="02020603050405020304" pitchFamily="18" charset="0"/>
              </a:rPr>
              <a:t>8</a:t>
            </a:r>
            <a:r>
              <a:rPr lang="en-GB" sz="1800" baseline="30000" dirty="0">
                <a:latin typeface="Times New Roman" panose="02020603050405020304" pitchFamily="18" charset="0"/>
                <a:cs typeface="Times New Roman" panose="02020603050405020304" pitchFamily="18" charset="0"/>
              </a:rPr>
              <a:t>th</a:t>
            </a:r>
            <a:r>
              <a:rPr lang="en-GB" sz="1800" dirty="0">
                <a:latin typeface="Times New Roman" panose="02020603050405020304" pitchFamily="18" charset="0"/>
                <a:cs typeface="Times New Roman" panose="02020603050405020304" pitchFamily="18" charset="0"/>
              </a:rPr>
              <a:t> March,2026)</a:t>
            </a:r>
          </a:p>
          <a:p>
            <a:pPr eaLnBrk="0" fontAlgn="base" hangingPunct="0">
              <a:lnSpc>
                <a:spcPct val="100000"/>
              </a:lnSpc>
              <a:spcBef>
                <a:spcPct val="0"/>
              </a:spcBef>
              <a:spcAft>
                <a:spcPct val="0"/>
              </a:spcAft>
              <a:buFont typeface="Courier New" panose="02070309020205020404" pitchFamily="49" charset="0"/>
              <a:buChar char="o"/>
            </a:pPr>
            <a:r>
              <a:rPr lang="en-US" altLang="en-US" sz="1800" dirty="0">
                <a:latin typeface="Aptos" panose="020B0004020202020204" pitchFamily="34" charset="0"/>
                <a:ea typeface="Aptos" panose="020B0004020202020204" pitchFamily="34" charset="0"/>
                <a:cs typeface="Times New Roman" panose="02020603050405020304" pitchFamily="18" charset="0"/>
              </a:rPr>
              <a:t>Aiello &amp; Et Al, 2008. Effect of hand </a:t>
            </a:r>
            <a:r>
              <a:rPr lang="en-US" altLang="en-US" sz="1800" dirty="0" err="1">
                <a:latin typeface="Aptos" panose="020B0004020202020204" pitchFamily="34" charset="0"/>
                <a:ea typeface="Aptos" panose="020B0004020202020204" pitchFamily="34" charset="0"/>
                <a:cs typeface="Times New Roman" panose="02020603050405020304" pitchFamily="18" charset="0"/>
              </a:rPr>
              <a:t>hygience</a:t>
            </a:r>
            <a:r>
              <a:rPr lang="en-US" altLang="en-US" sz="1800" dirty="0">
                <a:latin typeface="Aptos" panose="020B0004020202020204" pitchFamily="34" charset="0"/>
                <a:ea typeface="Aptos" panose="020B0004020202020204" pitchFamily="34" charset="0"/>
                <a:cs typeface="Times New Roman" panose="02020603050405020304" pitchFamily="18" charset="0"/>
              </a:rPr>
              <a:t> on infectious disease risk in the community setting: a meta-analysis. </a:t>
            </a:r>
            <a:r>
              <a:rPr lang="en-US" altLang="en-US" sz="1800" i="1" dirty="0">
                <a:latin typeface="Aptos" panose="020B0004020202020204" pitchFamily="34" charset="0"/>
                <a:ea typeface="Aptos" panose="020B0004020202020204" pitchFamily="34" charset="0"/>
                <a:cs typeface="Times New Roman" panose="02020603050405020304" pitchFamily="18" charset="0"/>
              </a:rPr>
              <a:t>American </a:t>
            </a:r>
            <a:r>
              <a:rPr lang="en-US" altLang="en-US" sz="1800" i="1" dirty="0" err="1">
                <a:latin typeface="Aptos" panose="020B0004020202020204" pitchFamily="34" charset="0"/>
                <a:ea typeface="Aptos" panose="020B0004020202020204" pitchFamily="34" charset="0"/>
                <a:cs typeface="Times New Roman" panose="02020603050405020304" pitchFamily="18" charset="0"/>
              </a:rPr>
              <a:t>joirnal</a:t>
            </a:r>
            <a:r>
              <a:rPr lang="en-US" altLang="en-US" sz="1800" i="1" dirty="0">
                <a:latin typeface="Aptos" panose="020B0004020202020204" pitchFamily="34" charset="0"/>
                <a:ea typeface="Aptos" panose="020B0004020202020204" pitchFamily="34" charset="0"/>
                <a:cs typeface="Times New Roman" panose="02020603050405020304" pitchFamily="18" charset="0"/>
              </a:rPr>
              <a:t> of Public health, </a:t>
            </a:r>
            <a:r>
              <a:rPr lang="en-US" altLang="en-US" sz="1800" dirty="0">
                <a:latin typeface="Aptos" panose="020B0004020202020204" pitchFamily="34" charset="0"/>
                <a:ea typeface="Aptos" panose="020B0004020202020204" pitchFamily="34" charset="0"/>
                <a:cs typeface="Times New Roman" panose="02020603050405020304" pitchFamily="18" charset="0"/>
              </a:rPr>
              <a:t>pp. 1371-1381.</a:t>
            </a:r>
            <a:endParaRPr lang="en-US" altLang="en-US" sz="1800" dirty="0"/>
          </a:p>
          <a:p>
            <a:pPr eaLnBrk="0" fontAlgn="base" hangingPunct="0">
              <a:lnSpc>
                <a:spcPct val="100000"/>
              </a:lnSpc>
              <a:spcBef>
                <a:spcPct val="0"/>
              </a:spcBef>
              <a:spcAft>
                <a:spcPct val="0"/>
              </a:spcAft>
              <a:buFont typeface="Courier New" panose="02070309020205020404" pitchFamily="49" charset="0"/>
              <a:buChar char="o"/>
            </a:pPr>
            <a:r>
              <a:rPr lang="en-US" altLang="en-US" sz="1800" dirty="0">
                <a:latin typeface="Aptos" panose="020B0004020202020204" pitchFamily="34" charset="0"/>
                <a:ea typeface="Aptos" panose="020B0004020202020204" pitchFamily="34" charset="0"/>
                <a:cs typeface="Times New Roman" panose="02020603050405020304" pitchFamily="18" charset="0"/>
              </a:rPr>
              <a:t>Centers for Disease Control and Prevention (CDC), 2022. </a:t>
            </a:r>
            <a:r>
              <a:rPr lang="en-US" altLang="en-US" sz="1800" i="1" dirty="0">
                <a:latin typeface="Aptos" panose="020B0004020202020204" pitchFamily="34" charset="0"/>
                <a:ea typeface="Aptos" panose="020B0004020202020204" pitchFamily="34" charset="0"/>
                <a:cs typeface="Times New Roman" panose="02020603050405020304" pitchFamily="18" charset="0"/>
              </a:rPr>
              <a:t>Polio: Transmission and prevention. </a:t>
            </a:r>
            <a:r>
              <a:rPr lang="en-US" altLang="en-US" sz="1800" dirty="0">
                <a:latin typeface="Aptos" panose="020B0004020202020204" pitchFamily="34" charset="0"/>
                <a:ea typeface="Aptos" panose="020B0004020202020204" pitchFamily="34" charset="0"/>
                <a:cs typeface="Times New Roman" panose="02020603050405020304" pitchFamily="18" charset="0"/>
              </a:rPr>
              <a:t>[Online] </a:t>
            </a:r>
            <a:br>
              <a:rPr lang="en-US" altLang="en-US" sz="1800" dirty="0">
                <a:latin typeface="Aptos" panose="020B0004020202020204" pitchFamily="34" charset="0"/>
                <a:ea typeface="Aptos" panose="020B0004020202020204" pitchFamily="34" charset="0"/>
                <a:cs typeface="Times New Roman" panose="02020603050405020304" pitchFamily="18" charset="0"/>
              </a:rPr>
            </a:br>
            <a:r>
              <a:rPr lang="en-US" altLang="en-US" sz="1800" dirty="0">
                <a:latin typeface="Aptos" panose="020B0004020202020204" pitchFamily="34" charset="0"/>
                <a:ea typeface="Aptos" panose="020B0004020202020204" pitchFamily="34" charset="0"/>
                <a:cs typeface="Times New Roman" panose="02020603050405020304" pitchFamily="18" charset="0"/>
              </a:rPr>
              <a:t>Available at: </a:t>
            </a:r>
            <a:r>
              <a:rPr lang="en-US" altLang="en-US" sz="1800" u="sng" dirty="0">
                <a:latin typeface="Aptos" panose="020B0004020202020204" pitchFamily="34" charset="0"/>
                <a:ea typeface="Aptos" panose="020B0004020202020204" pitchFamily="34" charset="0"/>
                <a:cs typeface="Times New Roman" panose="02020603050405020304" pitchFamily="18" charset="0"/>
                <a:hlinkClick r:id="rId5"/>
              </a:rPr>
              <a:t>https://www.cdc.gov/polio</a:t>
            </a:r>
            <a:r>
              <a:rPr lang="en-US" altLang="en-US" sz="1800" u="sng" dirty="0">
                <a:latin typeface="Aptos" panose="020B0004020202020204" pitchFamily="34" charset="0"/>
                <a:ea typeface="Aptos" panose="020B0004020202020204" pitchFamily="34" charset="0"/>
                <a:cs typeface="Times New Roman" panose="02020603050405020304" pitchFamily="18" charset="0"/>
              </a:rPr>
              <a:t> </a:t>
            </a:r>
            <a:br>
              <a:rPr lang="en-US" altLang="en-US" sz="1800" dirty="0">
                <a:latin typeface="Aptos" panose="020B0004020202020204" pitchFamily="34" charset="0"/>
                <a:ea typeface="Aptos" panose="020B0004020202020204" pitchFamily="34" charset="0"/>
                <a:cs typeface="Times New Roman" panose="02020603050405020304" pitchFamily="18" charset="0"/>
              </a:rPr>
            </a:br>
            <a:r>
              <a:rPr lang="en-US" altLang="en-US" sz="1800" dirty="0">
                <a:latin typeface="Aptos" panose="020B0004020202020204" pitchFamily="34" charset="0"/>
                <a:ea typeface="Aptos" panose="020B0004020202020204" pitchFamily="34" charset="0"/>
                <a:cs typeface="Times New Roman" panose="02020603050405020304" pitchFamily="18" charset="0"/>
              </a:rPr>
              <a:t>[Accessed 28 February 2026].</a:t>
            </a:r>
            <a:endParaRPr lang="en-US" altLang="en-US" sz="1800" dirty="0"/>
          </a:p>
          <a:p>
            <a:pPr eaLnBrk="0" fontAlgn="base" hangingPunct="0">
              <a:lnSpc>
                <a:spcPct val="100000"/>
              </a:lnSpc>
              <a:spcBef>
                <a:spcPct val="0"/>
              </a:spcBef>
              <a:spcAft>
                <a:spcPct val="0"/>
              </a:spcAft>
              <a:buFont typeface="Courier New" panose="02070309020205020404" pitchFamily="49" charset="0"/>
              <a:buChar char="o"/>
            </a:pPr>
            <a:r>
              <a:rPr lang="en-US" altLang="en-US" sz="1800" dirty="0">
                <a:latin typeface="Aptos" panose="020B0004020202020204" pitchFamily="34" charset="0"/>
                <a:ea typeface="Aptos" panose="020B0004020202020204" pitchFamily="34" charset="0"/>
                <a:cs typeface="Times New Roman" panose="02020603050405020304" pitchFamily="18" charset="0"/>
              </a:rPr>
              <a:t>Heymann, 2015. </a:t>
            </a:r>
            <a:r>
              <a:rPr lang="en-US" altLang="en-US" sz="1800" i="1" dirty="0">
                <a:latin typeface="Aptos" panose="020B0004020202020204" pitchFamily="34" charset="0"/>
                <a:ea typeface="Aptos" panose="020B0004020202020204" pitchFamily="34" charset="0"/>
                <a:cs typeface="Times New Roman" panose="02020603050405020304" pitchFamily="18" charset="0"/>
              </a:rPr>
              <a:t>Control of Communicable Diseases Manual. </a:t>
            </a:r>
            <a:r>
              <a:rPr lang="en-US" altLang="en-US" sz="1800" dirty="0">
                <a:latin typeface="Aptos" panose="020B0004020202020204" pitchFamily="34" charset="0"/>
                <a:ea typeface="Aptos" panose="020B0004020202020204" pitchFamily="34" charset="0"/>
                <a:cs typeface="Times New Roman" panose="02020603050405020304" pitchFamily="18" charset="0"/>
              </a:rPr>
              <a:t>20th ed. Washington DC: American Public Health Association .</a:t>
            </a:r>
            <a:endParaRPr lang="en-US" altLang="en-US" sz="1800" dirty="0"/>
          </a:p>
          <a:p>
            <a:pPr eaLnBrk="0" fontAlgn="base" hangingPunct="0">
              <a:lnSpc>
                <a:spcPct val="100000"/>
              </a:lnSpc>
              <a:spcBef>
                <a:spcPct val="0"/>
              </a:spcBef>
              <a:spcAft>
                <a:spcPct val="0"/>
              </a:spcAft>
              <a:buFont typeface="Courier New" panose="02070309020205020404" pitchFamily="49" charset="0"/>
              <a:buChar char="o"/>
            </a:pPr>
            <a:r>
              <a:rPr lang="en-US" altLang="en-US" sz="1800" dirty="0">
                <a:latin typeface="Aptos" panose="020B0004020202020204" pitchFamily="34" charset="0"/>
                <a:ea typeface="Aptos" panose="020B0004020202020204" pitchFamily="34" charset="0"/>
                <a:cs typeface="Times New Roman" panose="02020603050405020304" pitchFamily="18" charset="0"/>
              </a:rPr>
              <a:t>NHS, 2026. </a:t>
            </a:r>
            <a:r>
              <a:rPr lang="en-US" altLang="en-US" sz="1800" i="1" dirty="0">
                <a:latin typeface="Aptos" panose="020B0004020202020204" pitchFamily="34" charset="0"/>
                <a:ea typeface="Aptos" panose="020B0004020202020204" pitchFamily="34" charset="0"/>
                <a:cs typeface="Times New Roman" panose="02020603050405020304" pitchFamily="18" charset="0"/>
              </a:rPr>
              <a:t>Polio. </a:t>
            </a:r>
            <a:r>
              <a:rPr lang="en-US" altLang="en-US" sz="1800" dirty="0">
                <a:latin typeface="Aptos" panose="020B0004020202020204" pitchFamily="34" charset="0"/>
                <a:ea typeface="Aptos" panose="020B0004020202020204" pitchFamily="34" charset="0"/>
                <a:cs typeface="Times New Roman" panose="02020603050405020304" pitchFamily="18" charset="0"/>
              </a:rPr>
              <a:t>[Online] </a:t>
            </a:r>
            <a:br>
              <a:rPr lang="en-US" altLang="en-US" sz="1800" dirty="0">
                <a:latin typeface="Aptos" panose="020B0004020202020204" pitchFamily="34" charset="0"/>
                <a:ea typeface="Aptos" panose="020B0004020202020204" pitchFamily="34" charset="0"/>
                <a:cs typeface="Times New Roman" panose="02020603050405020304" pitchFamily="18" charset="0"/>
              </a:rPr>
            </a:br>
            <a:r>
              <a:rPr lang="en-US" altLang="en-US" sz="1800" dirty="0">
                <a:latin typeface="Aptos" panose="020B0004020202020204" pitchFamily="34" charset="0"/>
                <a:ea typeface="Aptos" panose="020B0004020202020204" pitchFamily="34" charset="0"/>
                <a:cs typeface="Times New Roman" panose="02020603050405020304" pitchFamily="18" charset="0"/>
              </a:rPr>
              <a:t>Available at: </a:t>
            </a:r>
            <a:r>
              <a:rPr lang="en-US" altLang="en-US" sz="1800" u="sng" dirty="0">
                <a:latin typeface="Aptos" panose="020B0004020202020204" pitchFamily="34" charset="0"/>
                <a:ea typeface="Aptos" panose="020B0004020202020204" pitchFamily="34" charset="0"/>
                <a:cs typeface="Times New Roman" panose="02020603050405020304" pitchFamily="18" charset="0"/>
                <a:hlinkClick r:id="rId3"/>
              </a:rPr>
              <a:t>https://www.nhs.uk/conditions/polio/</a:t>
            </a:r>
            <a:r>
              <a:rPr lang="en-US" altLang="en-US" sz="1800" u="sng" dirty="0">
                <a:latin typeface="Aptos" panose="020B0004020202020204" pitchFamily="34" charset="0"/>
                <a:ea typeface="Aptos" panose="020B0004020202020204" pitchFamily="34" charset="0"/>
                <a:cs typeface="Times New Roman" panose="02020603050405020304" pitchFamily="18" charset="0"/>
              </a:rPr>
              <a:t> </a:t>
            </a:r>
            <a:br>
              <a:rPr lang="en-US" altLang="en-US" sz="1800" dirty="0">
                <a:latin typeface="Aptos" panose="020B0004020202020204" pitchFamily="34" charset="0"/>
                <a:ea typeface="Aptos" panose="020B0004020202020204" pitchFamily="34" charset="0"/>
                <a:cs typeface="Times New Roman" panose="02020603050405020304" pitchFamily="18" charset="0"/>
              </a:rPr>
            </a:br>
            <a:r>
              <a:rPr lang="en-US" altLang="en-US" sz="1800" dirty="0">
                <a:latin typeface="Aptos" panose="020B0004020202020204" pitchFamily="34" charset="0"/>
                <a:ea typeface="Aptos" panose="020B0004020202020204" pitchFamily="34" charset="0"/>
                <a:cs typeface="Times New Roman" panose="02020603050405020304" pitchFamily="18" charset="0"/>
              </a:rPr>
              <a:t>[Accessed 4 March 2026].</a:t>
            </a:r>
            <a:endParaRPr lang="en-US" altLang="en-US" sz="1800" dirty="0"/>
          </a:p>
          <a:p>
            <a:pPr eaLnBrk="0" fontAlgn="base" hangingPunct="0">
              <a:lnSpc>
                <a:spcPct val="100000"/>
              </a:lnSpc>
              <a:spcBef>
                <a:spcPct val="0"/>
              </a:spcBef>
              <a:spcAft>
                <a:spcPct val="0"/>
              </a:spcAft>
              <a:buFont typeface="Courier New" panose="02070309020205020404" pitchFamily="49" charset="0"/>
              <a:buChar char="o"/>
            </a:pPr>
            <a:r>
              <a:rPr lang="en-US" altLang="en-US" sz="1800" dirty="0">
                <a:latin typeface="Aptos" panose="020B0004020202020204" pitchFamily="34" charset="0"/>
                <a:ea typeface="Aptos" panose="020B0004020202020204" pitchFamily="34" charset="0"/>
                <a:cs typeface="Times New Roman" panose="02020603050405020304" pitchFamily="18" charset="0"/>
              </a:rPr>
              <a:t>World Health </a:t>
            </a:r>
            <a:r>
              <a:rPr lang="en-US" altLang="en-US" sz="1800" dirty="0" err="1">
                <a:latin typeface="Aptos" panose="020B0004020202020204" pitchFamily="34" charset="0"/>
                <a:ea typeface="Aptos" panose="020B0004020202020204" pitchFamily="34" charset="0"/>
                <a:cs typeface="Times New Roman" panose="02020603050405020304" pitchFamily="18" charset="0"/>
              </a:rPr>
              <a:t>Organisation</a:t>
            </a:r>
            <a:r>
              <a:rPr lang="en-US" altLang="en-US" sz="1800" dirty="0">
                <a:latin typeface="Aptos" panose="020B0004020202020204" pitchFamily="34" charset="0"/>
                <a:ea typeface="Aptos" panose="020B0004020202020204" pitchFamily="34" charset="0"/>
                <a:cs typeface="Times New Roman" panose="02020603050405020304" pitchFamily="18" charset="0"/>
              </a:rPr>
              <a:t> (WHO), 2023. </a:t>
            </a:r>
            <a:r>
              <a:rPr lang="en-US" altLang="en-US" sz="1800" i="1" dirty="0">
                <a:latin typeface="Aptos" panose="020B0004020202020204" pitchFamily="34" charset="0"/>
                <a:ea typeface="Aptos" panose="020B0004020202020204" pitchFamily="34" charset="0"/>
                <a:cs typeface="Times New Roman" panose="02020603050405020304" pitchFamily="18" charset="0"/>
              </a:rPr>
              <a:t>Poliomyelitis fact sheet. </a:t>
            </a:r>
            <a:r>
              <a:rPr lang="en-US" altLang="en-US" sz="1800" dirty="0">
                <a:latin typeface="Aptos" panose="020B0004020202020204" pitchFamily="34" charset="0"/>
                <a:ea typeface="Aptos" panose="020B0004020202020204" pitchFamily="34" charset="0"/>
                <a:cs typeface="Times New Roman" panose="02020603050405020304" pitchFamily="18" charset="0"/>
              </a:rPr>
              <a:t>[Online] </a:t>
            </a:r>
            <a:br>
              <a:rPr lang="en-US" altLang="en-US" sz="1800" dirty="0">
                <a:latin typeface="Aptos" panose="020B0004020202020204" pitchFamily="34" charset="0"/>
                <a:ea typeface="Aptos" panose="020B0004020202020204" pitchFamily="34" charset="0"/>
                <a:cs typeface="Times New Roman" panose="02020603050405020304" pitchFamily="18" charset="0"/>
              </a:rPr>
            </a:br>
            <a:r>
              <a:rPr lang="en-US" altLang="en-US" sz="1800" dirty="0">
                <a:latin typeface="Aptos" panose="020B0004020202020204" pitchFamily="34" charset="0"/>
                <a:ea typeface="Aptos" panose="020B0004020202020204" pitchFamily="34" charset="0"/>
                <a:cs typeface="Times New Roman" panose="02020603050405020304" pitchFamily="18" charset="0"/>
              </a:rPr>
              <a:t>Available at: </a:t>
            </a:r>
            <a:r>
              <a:rPr lang="en-US" altLang="en-US" sz="1800" u="sng" dirty="0">
                <a:latin typeface="Aptos" panose="020B0004020202020204" pitchFamily="34" charset="0"/>
                <a:ea typeface="Aptos" panose="020B0004020202020204" pitchFamily="34" charset="0"/>
                <a:cs typeface="Times New Roman" panose="02020603050405020304" pitchFamily="18" charset="0"/>
                <a:hlinkClick r:id="rId6"/>
              </a:rPr>
              <a:t>https://www.who.int/news-room/fact-sheets/detail/poliomyelitis</a:t>
            </a:r>
            <a:r>
              <a:rPr lang="en-US" altLang="en-US" sz="1800" u="sng" dirty="0">
                <a:latin typeface="Aptos" panose="020B0004020202020204" pitchFamily="34" charset="0"/>
                <a:ea typeface="Aptos" panose="020B0004020202020204" pitchFamily="34" charset="0"/>
                <a:cs typeface="Times New Roman" panose="02020603050405020304" pitchFamily="18" charset="0"/>
              </a:rPr>
              <a:t> </a:t>
            </a:r>
            <a:br>
              <a:rPr lang="en-US" altLang="en-US" sz="1800" dirty="0">
                <a:latin typeface="Aptos" panose="020B0004020202020204" pitchFamily="34" charset="0"/>
                <a:ea typeface="Aptos" panose="020B0004020202020204" pitchFamily="34" charset="0"/>
                <a:cs typeface="Times New Roman" panose="02020603050405020304" pitchFamily="18" charset="0"/>
              </a:rPr>
            </a:br>
            <a:r>
              <a:rPr lang="en-US" altLang="en-US" sz="1800" dirty="0">
                <a:latin typeface="Aptos" panose="020B0004020202020204" pitchFamily="34" charset="0"/>
                <a:ea typeface="Aptos" panose="020B0004020202020204" pitchFamily="34" charset="0"/>
                <a:cs typeface="Times New Roman" panose="02020603050405020304" pitchFamily="18" charset="0"/>
              </a:rPr>
              <a:t>[Accessed 1 March 2026].</a:t>
            </a:r>
            <a:endParaRPr lang="en-US" altLang="en-US" sz="1800" dirty="0"/>
          </a:p>
          <a:p>
            <a:pPr>
              <a:buFont typeface="Courier New" panose="02070309020205020404" pitchFamily="49" charset="0"/>
              <a:buChar char="o"/>
            </a:pPr>
            <a:endParaRPr lang="en-GB"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48672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5831</TotalTime>
  <Words>2247</Words>
  <Application>Microsoft Macintosh PowerPoint</Application>
  <PresentationFormat>Widescreen</PresentationFormat>
  <Paragraphs>137</Paragraphs>
  <Slides>20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Aptos</vt:lpstr>
      <vt:lpstr>Aptos Display</vt:lpstr>
      <vt:lpstr>Arial</vt:lpstr>
      <vt:lpstr>Courier New</vt:lpstr>
      <vt:lpstr>Times New Roman</vt:lpstr>
      <vt:lpstr>Wingdings</vt:lpstr>
      <vt:lpstr>Office Theme</vt:lpstr>
      <vt:lpstr>PowerPoint Presentation</vt:lpstr>
      <vt:lpstr>Group(POLIO)</vt:lpstr>
      <vt:lpstr>Presentation Overview</vt:lpstr>
      <vt:lpstr>Introduction/Overview Of Polio Disease</vt:lpstr>
      <vt:lpstr>strategies that could be used to Measure  the Polio  disease</vt:lpstr>
      <vt:lpstr>PowerPoint Presentation</vt:lpstr>
      <vt:lpstr>Main approaches and strategies  to Monitor Polio disease</vt:lpstr>
      <vt:lpstr>Supplementary Strategies </vt:lpstr>
      <vt:lpstr>Strategies Used To Control Polio</vt:lpstr>
      <vt:lpstr>PowerPoint Presentation</vt:lpstr>
      <vt:lpstr>PowerPoint Presentation</vt:lpstr>
      <vt:lpstr>What policy and strategies are available to the UK government to maintain public health  </vt:lpstr>
      <vt:lpstr>Surveillance and Monitoring – vigilant monitoring for potential cases, focusing on imported infections or vaccine-derived outbreaks.  (Polio-NHS,2026)</vt:lpstr>
      <vt:lpstr>Health Education and Awareness Campaign</vt:lpstr>
      <vt:lpstr>Hand Hygiene</vt:lpstr>
      <vt:lpstr>Sanitation and Environmental Hygiene</vt:lpstr>
      <vt:lpstr>Health Monitoring and Symptom Screening</vt:lpstr>
      <vt:lpstr>Conclusion </vt:lpstr>
      <vt:lpstr>Reference List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Rabeya Payel (2513891)</dc:creator>
  <cp:lastModifiedBy>Rabeya Payel (2513891)</cp:lastModifiedBy>
  <cp:revision>29</cp:revision>
  <dcterms:created xsi:type="dcterms:W3CDTF">2026-02-27T10:32:41Z</dcterms:created>
  <dcterms:modified xsi:type="dcterms:W3CDTF">2026-03-15T00:35:57Z</dcterms:modified>
</cp:coreProperties>
</file>