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slideshow.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notesMasterIdLst>
    <p:notesMasterId r:id="rId12"/>
  </p:notesMasterIdLst>
  <p:sldIdLst>
    <p:sldId id="256" r:id="rId2"/>
    <p:sldId id="258" r:id="rId3"/>
    <p:sldId id="260" r:id="rId4"/>
    <p:sldId id="259" r:id="rId5"/>
    <p:sldId id="261" r:id="rId6"/>
    <p:sldId id="262" r:id="rId7"/>
    <p:sldId id="263" r:id="rId8"/>
    <p:sldId id="265" r:id="rId9"/>
    <p:sldId id="264" r:id="rId10"/>
    <p:sldId id="257" r:id="rId11"/>
  </p:sldIdLst>
  <p:sldSz cx="12801600" cy="9601200" type="A3"/>
  <p:notesSz cx="9144000" cy="6858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B98FE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1703"/>
    <p:restoredTop sz="94427"/>
  </p:normalViewPr>
  <p:slideViewPr>
    <p:cSldViewPr snapToGrid="0">
      <p:cViewPr>
        <p:scale>
          <a:sx n="61" d="100"/>
          <a:sy n="61" d="100"/>
        </p:scale>
        <p:origin x="2632" y="5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44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5180013" y="0"/>
            <a:ext cx="3962400" cy="344488"/>
          </a:xfrm>
          <a:prstGeom prst="rect">
            <a:avLst/>
          </a:prstGeom>
        </p:spPr>
        <p:txBody>
          <a:bodyPr vert="horz" lIns="91440" tIns="45720" rIns="91440" bIns="45720" rtlCol="0"/>
          <a:lstStyle>
            <a:lvl1pPr algn="r">
              <a:defRPr sz="1200"/>
            </a:lvl1pPr>
          </a:lstStyle>
          <a:p>
            <a:fld id="{0901E87B-3622-8B41-848C-070A08E1A935}" type="datetimeFigureOut">
              <a:rPr lang="en-US" smtClean="0"/>
              <a:t>11/10/24</a:t>
            </a:fld>
            <a:endParaRPr lang="en-US"/>
          </a:p>
        </p:txBody>
      </p:sp>
      <p:sp>
        <p:nvSpPr>
          <p:cNvPr id="4" name="Slide Image Placeholder 3"/>
          <p:cNvSpPr>
            <a:spLocks noGrp="1" noRot="1" noChangeAspect="1"/>
          </p:cNvSpPr>
          <p:nvPr>
            <p:ph type="sldImg" idx="2"/>
          </p:nvPr>
        </p:nvSpPr>
        <p:spPr>
          <a:xfrm>
            <a:off x="3028950" y="857250"/>
            <a:ext cx="3086100" cy="2314575"/>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914400" y="3300413"/>
            <a:ext cx="7315200" cy="2700337"/>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6513513"/>
            <a:ext cx="3962400" cy="3444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5180013" y="6513513"/>
            <a:ext cx="3962400" cy="344487"/>
          </a:xfrm>
          <a:prstGeom prst="rect">
            <a:avLst/>
          </a:prstGeom>
        </p:spPr>
        <p:txBody>
          <a:bodyPr vert="horz" lIns="91440" tIns="45720" rIns="91440" bIns="45720" rtlCol="0" anchor="b"/>
          <a:lstStyle>
            <a:lvl1pPr algn="r">
              <a:defRPr sz="1200"/>
            </a:lvl1pPr>
          </a:lstStyle>
          <a:p>
            <a:fld id="{C35B839A-7EC6-5846-927A-642E152292DC}" type="slidenum">
              <a:rPr lang="en-US" smtClean="0"/>
              <a:t>‹#›</a:t>
            </a:fld>
            <a:endParaRPr lang="en-US"/>
          </a:p>
        </p:txBody>
      </p:sp>
    </p:spTree>
    <p:extLst>
      <p:ext uri="{BB962C8B-B14F-4D97-AF65-F5344CB8AC3E}">
        <p14:creationId xmlns:p14="http://schemas.microsoft.com/office/powerpoint/2010/main" val="29823385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35B839A-7EC6-5846-927A-642E152292DC}" type="slidenum">
              <a:rPr lang="en-US" smtClean="0"/>
              <a:t>1</a:t>
            </a:fld>
            <a:endParaRPr lang="en-US"/>
          </a:p>
        </p:txBody>
      </p:sp>
    </p:spTree>
    <p:extLst>
      <p:ext uri="{BB962C8B-B14F-4D97-AF65-F5344CB8AC3E}">
        <p14:creationId xmlns:p14="http://schemas.microsoft.com/office/powerpoint/2010/main" val="24812403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60120" y="1571308"/>
            <a:ext cx="10881360" cy="3342640"/>
          </a:xfrm>
        </p:spPr>
        <p:txBody>
          <a:bodyPr anchor="b"/>
          <a:lstStyle>
            <a:lvl1pPr algn="ctr">
              <a:defRPr sz="8400"/>
            </a:lvl1pPr>
          </a:lstStyle>
          <a:p>
            <a:r>
              <a:rPr lang="en-US"/>
              <a:t>Click to edit Master title style</a:t>
            </a:r>
            <a:endParaRPr lang="en-US" dirty="0"/>
          </a:p>
        </p:txBody>
      </p:sp>
      <p:sp>
        <p:nvSpPr>
          <p:cNvPr id="3" name="Subtitle 2"/>
          <p:cNvSpPr>
            <a:spLocks noGrp="1"/>
          </p:cNvSpPr>
          <p:nvPr>
            <p:ph type="subTitle" idx="1"/>
          </p:nvPr>
        </p:nvSpPr>
        <p:spPr>
          <a:xfrm>
            <a:off x="1600200" y="5042853"/>
            <a:ext cx="9601200" cy="2318067"/>
          </a:xfrm>
        </p:spPr>
        <p:txBody>
          <a:bodyPr/>
          <a:lstStyle>
            <a:lvl1pPr marL="0" indent="0" algn="ctr">
              <a:buNone/>
              <a:defRPr sz="3360"/>
            </a:lvl1pPr>
            <a:lvl2pPr marL="640080" indent="0" algn="ctr">
              <a:buNone/>
              <a:defRPr sz="2800"/>
            </a:lvl2pPr>
            <a:lvl3pPr marL="1280160" indent="0" algn="ctr">
              <a:buNone/>
              <a:defRPr sz="2520"/>
            </a:lvl3pPr>
            <a:lvl4pPr marL="1920240" indent="0" algn="ctr">
              <a:buNone/>
              <a:defRPr sz="2240"/>
            </a:lvl4pPr>
            <a:lvl5pPr marL="2560320" indent="0" algn="ctr">
              <a:buNone/>
              <a:defRPr sz="2240"/>
            </a:lvl5pPr>
            <a:lvl6pPr marL="3200400" indent="0" algn="ctr">
              <a:buNone/>
              <a:defRPr sz="2240"/>
            </a:lvl6pPr>
            <a:lvl7pPr marL="3840480" indent="0" algn="ctr">
              <a:buNone/>
              <a:defRPr sz="2240"/>
            </a:lvl7pPr>
            <a:lvl8pPr marL="4480560" indent="0" algn="ctr">
              <a:buNone/>
              <a:defRPr sz="2240"/>
            </a:lvl8pPr>
            <a:lvl9pPr marL="5120640" indent="0" algn="ctr">
              <a:buNone/>
              <a:defRPr sz="224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085C8A3-3151-8549-9E90-44FE552B65AA}" type="datetimeFigureOut">
              <a:rPr lang="en-US" smtClean="0"/>
              <a:t>11/10/24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A177190-3D4A-0640-A912-99084CBEA8B5}" type="slidenum">
              <a:rPr lang="en-US" smtClean="0"/>
              <a:t>‹#›</a:t>
            </a:fld>
            <a:endParaRPr lang="en-US"/>
          </a:p>
        </p:txBody>
      </p:sp>
    </p:spTree>
    <p:extLst>
      <p:ext uri="{BB962C8B-B14F-4D97-AF65-F5344CB8AC3E}">
        <p14:creationId xmlns:p14="http://schemas.microsoft.com/office/powerpoint/2010/main" val="16945450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085C8A3-3151-8549-9E90-44FE552B65AA}" type="datetimeFigureOut">
              <a:rPr lang="en-US" smtClean="0"/>
              <a:t>11/10/24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A177190-3D4A-0640-A912-99084CBEA8B5}" type="slidenum">
              <a:rPr lang="en-US" smtClean="0"/>
              <a:t>‹#›</a:t>
            </a:fld>
            <a:endParaRPr lang="en-US"/>
          </a:p>
        </p:txBody>
      </p:sp>
    </p:spTree>
    <p:extLst>
      <p:ext uri="{BB962C8B-B14F-4D97-AF65-F5344CB8AC3E}">
        <p14:creationId xmlns:p14="http://schemas.microsoft.com/office/powerpoint/2010/main" val="38422084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73443" y="2393635"/>
            <a:ext cx="11041380" cy="3993832"/>
          </a:xfrm>
        </p:spPr>
        <p:txBody>
          <a:bodyPr anchor="b"/>
          <a:lstStyle>
            <a:lvl1pPr>
              <a:defRPr sz="8400"/>
            </a:lvl1pPr>
          </a:lstStyle>
          <a:p>
            <a:r>
              <a:rPr lang="en-US"/>
              <a:t>Click to edit Master title style</a:t>
            </a:r>
            <a:endParaRPr lang="en-US" dirty="0"/>
          </a:p>
        </p:txBody>
      </p:sp>
      <p:sp>
        <p:nvSpPr>
          <p:cNvPr id="3" name="Text Placeholder 2"/>
          <p:cNvSpPr>
            <a:spLocks noGrp="1"/>
          </p:cNvSpPr>
          <p:nvPr>
            <p:ph type="body" idx="1"/>
          </p:nvPr>
        </p:nvSpPr>
        <p:spPr>
          <a:xfrm>
            <a:off x="873443" y="6425250"/>
            <a:ext cx="11041380" cy="2100262"/>
          </a:xfrm>
        </p:spPr>
        <p:txBody>
          <a:bodyPr/>
          <a:lstStyle>
            <a:lvl1pPr marL="0" indent="0">
              <a:buNone/>
              <a:defRPr sz="3360">
                <a:solidFill>
                  <a:schemeClr val="tx1"/>
                </a:solidFill>
              </a:defRPr>
            </a:lvl1pPr>
            <a:lvl2pPr marL="640080" indent="0">
              <a:buNone/>
              <a:defRPr sz="2800">
                <a:solidFill>
                  <a:schemeClr val="tx1">
                    <a:tint val="75000"/>
                  </a:schemeClr>
                </a:solidFill>
              </a:defRPr>
            </a:lvl2pPr>
            <a:lvl3pPr marL="1280160" indent="0">
              <a:buNone/>
              <a:defRPr sz="2520">
                <a:solidFill>
                  <a:schemeClr val="tx1">
                    <a:tint val="75000"/>
                  </a:schemeClr>
                </a:solidFill>
              </a:defRPr>
            </a:lvl3pPr>
            <a:lvl4pPr marL="1920240" indent="0">
              <a:buNone/>
              <a:defRPr sz="2240">
                <a:solidFill>
                  <a:schemeClr val="tx1">
                    <a:tint val="75000"/>
                  </a:schemeClr>
                </a:solidFill>
              </a:defRPr>
            </a:lvl4pPr>
            <a:lvl5pPr marL="2560320" indent="0">
              <a:buNone/>
              <a:defRPr sz="2240">
                <a:solidFill>
                  <a:schemeClr val="tx1">
                    <a:tint val="75000"/>
                  </a:schemeClr>
                </a:solidFill>
              </a:defRPr>
            </a:lvl5pPr>
            <a:lvl6pPr marL="3200400" indent="0">
              <a:buNone/>
              <a:defRPr sz="2240">
                <a:solidFill>
                  <a:schemeClr val="tx1">
                    <a:tint val="75000"/>
                  </a:schemeClr>
                </a:solidFill>
              </a:defRPr>
            </a:lvl6pPr>
            <a:lvl7pPr marL="3840480" indent="0">
              <a:buNone/>
              <a:defRPr sz="2240">
                <a:solidFill>
                  <a:schemeClr val="tx1">
                    <a:tint val="75000"/>
                  </a:schemeClr>
                </a:solidFill>
              </a:defRPr>
            </a:lvl7pPr>
            <a:lvl8pPr marL="4480560" indent="0">
              <a:buNone/>
              <a:defRPr sz="2240">
                <a:solidFill>
                  <a:schemeClr val="tx1">
                    <a:tint val="75000"/>
                  </a:schemeClr>
                </a:solidFill>
              </a:defRPr>
            </a:lvl8pPr>
            <a:lvl9pPr marL="5120640" indent="0">
              <a:buNone/>
              <a:defRPr sz="224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085C8A3-3151-8549-9E90-44FE552B65AA}" type="datetimeFigureOut">
              <a:rPr lang="en-US" smtClean="0"/>
              <a:t>11/10/24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A177190-3D4A-0640-A912-99084CBEA8B5}" type="slidenum">
              <a:rPr lang="en-US" smtClean="0"/>
              <a:t>‹#›</a:t>
            </a:fld>
            <a:endParaRPr lang="en-US"/>
          </a:p>
        </p:txBody>
      </p:sp>
    </p:spTree>
    <p:extLst>
      <p:ext uri="{BB962C8B-B14F-4D97-AF65-F5344CB8AC3E}">
        <p14:creationId xmlns:p14="http://schemas.microsoft.com/office/powerpoint/2010/main" val="26905080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80110" y="2555875"/>
            <a:ext cx="5440680" cy="60918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80810" y="2555875"/>
            <a:ext cx="5440680" cy="60918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085C8A3-3151-8549-9E90-44FE552B65AA}" type="datetimeFigureOut">
              <a:rPr lang="en-US" smtClean="0"/>
              <a:t>11/10/24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A177190-3D4A-0640-A912-99084CBEA8B5}" type="slidenum">
              <a:rPr lang="en-US" smtClean="0"/>
              <a:t>‹#›</a:t>
            </a:fld>
            <a:endParaRPr lang="en-US"/>
          </a:p>
        </p:txBody>
      </p:sp>
    </p:spTree>
    <p:extLst>
      <p:ext uri="{BB962C8B-B14F-4D97-AF65-F5344CB8AC3E}">
        <p14:creationId xmlns:p14="http://schemas.microsoft.com/office/powerpoint/2010/main" val="7363159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81777" y="511177"/>
            <a:ext cx="11041380" cy="1855788"/>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1779" y="2353628"/>
            <a:ext cx="5415676" cy="1153477"/>
          </a:xfrm>
        </p:spPr>
        <p:txBody>
          <a:bodyPr anchor="b"/>
          <a:lstStyle>
            <a:lvl1pPr marL="0" indent="0">
              <a:buNone/>
              <a:defRPr sz="3360" b="1"/>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a:t>Click to edit Master text styles</a:t>
            </a:r>
          </a:p>
        </p:txBody>
      </p:sp>
      <p:sp>
        <p:nvSpPr>
          <p:cNvPr id="4" name="Content Placeholder 3"/>
          <p:cNvSpPr>
            <a:spLocks noGrp="1"/>
          </p:cNvSpPr>
          <p:nvPr>
            <p:ph sz="half" idx="2"/>
          </p:nvPr>
        </p:nvSpPr>
        <p:spPr>
          <a:xfrm>
            <a:off x="881779" y="3507105"/>
            <a:ext cx="5415676" cy="51584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80811" y="2353628"/>
            <a:ext cx="5442347" cy="1153477"/>
          </a:xfrm>
        </p:spPr>
        <p:txBody>
          <a:bodyPr anchor="b"/>
          <a:lstStyle>
            <a:lvl1pPr marL="0" indent="0">
              <a:buNone/>
              <a:defRPr sz="3360" b="1"/>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a:t>Click to edit Master text styles</a:t>
            </a:r>
          </a:p>
        </p:txBody>
      </p:sp>
      <p:sp>
        <p:nvSpPr>
          <p:cNvPr id="6" name="Content Placeholder 5"/>
          <p:cNvSpPr>
            <a:spLocks noGrp="1"/>
          </p:cNvSpPr>
          <p:nvPr>
            <p:ph sz="quarter" idx="4"/>
          </p:nvPr>
        </p:nvSpPr>
        <p:spPr>
          <a:xfrm>
            <a:off x="6480811" y="3507105"/>
            <a:ext cx="5442347" cy="51584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085C8A3-3151-8549-9E90-44FE552B65AA}" type="datetimeFigureOut">
              <a:rPr lang="en-US" smtClean="0"/>
              <a:t>11/10/24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A177190-3D4A-0640-A912-99084CBEA8B5}" type="slidenum">
              <a:rPr lang="en-US" smtClean="0"/>
              <a:t>‹#›</a:t>
            </a:fld>
            <a:endParaRPr lang="en-US"/>
          </a:p>
        </p:txBody>
      </p:sp>
    </p:spTree>
    <p:extLst>
      <p:ext uri="{BB962C8B-B14F-4D97-AF65-F5344CB8AC3E}">
        <p14:creationId xmlns:p14="http://schemas.microsoft.com/office/powerpoint/2010/main" val="20402231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085C8A3-3151-8549-9E90-44FE552B65AA}" type="datetimeFigureOut">
              <a:rPr lang="en-US" smtClean="0"/>
              <a:t>11/10/24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A177190-3D4A-0640-A912-99084CBEA8B5}" type="slidenum">
              <a:rPr lang="en-US" smtClean="0"/>
              <a:t>‹#›</a:t>
            </a:fld>
            <a:endParaRPr lang="en-US"/>
          </a:p>
        </p:txBody>
      </p:sp>
    </p:spTree>
    <p:extLst>
      <p:ext uri="{BB962C8B-B14F-4D97-AF65-F5344CB8AC3E}">
        <p14:creationId xmlns:p14="http://schemas.microsoft.com/office/powerpoint/2010/main" val="15766434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085C8A3-3151-8549-9E90-44FE552B65AA}" type="datetimeFigureOut">
              <a:rPr lang="en-US" smtClean="0"/>
              <a:t>11/10/24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A177190-3D4A-0640-A912-99084CBEA8B5}" type="slidenum">
              <a:rPr lang="en-US" smtClean="0"/>
              <a:t>‹#›</a:t>
            </a:fld>
            <a:endParaRPr lang="en-US"/>
          </a:p>
        </p:txBody>
      </p:sp>
    </p:spTree>
    <p:extLst>
      <p:ext uri="{BB962C8B-B14F-4D97-AF65-F5344CB8AC3E}">
        <p14:creationId xmlns:p14="http://schemas.microsoft.com/office/powerpoint/2010/main" val="35989873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1778" y="640080"/>
            <a:ext cx="4128849" cy="2240280"/>
          </a:xfrm>
        </p:spPr>
        <p:txBody>
          <a:bodyPr anchor="b"/>
          <a:lstStyle>
            <a:lvl1pPr>
              <a:defRPr sz="4480"/>
            </a:lvl1pPr>
          </a:lstStyle>
          <a:p>
            <a:r>
              <a:rPr lang="en-US"/>
              <a:t>Click to edit Master title style</a:t>
            </a:r>
            <a:endParaRPr lang="en-US" dirty="0"/>
          </a:p>
        </p:txBody>
      </p:sp>
      <p:sp>
        <p:nvSpPr>
          <p:cNvPr id="3" name="Content Placeholder 2"/>
          <p:cNvSpPr>
            <a:spLocks noGrp="1"/>
          </p:cNvSpPr>
          <p:nvPr>
            <p:ph idx="1"/>
          </p:nvPr>
        </p:nvSpPr>
        <p:spPr>
          <a:xfrm>
            <a:off x="5442347" y="1382397"/>
            <a:ext cx="6480810" cy="6823075"/>
          </a:xfrm>
        </p:spPr>
        <p:txBody>
          <a:bodyPr/>
          <a:lstStyle>
            <a:lvl1pPr>
              <a:defRPr sz="4480"/>
            </a:lvl1pPr>
            <a:lvl2pPr>
              <a:defRPr sz="3920"/>
            </a:lvl2pPr>
            <a:lvl3pPr>
              <a:defRPr sz="3360"/>
            </a:lvl3pPr>
            <a:lvl4pPr>
              <a:defRPr sz="2800"/>
            </a:lvl4pPr>
            <a:lvl5pPr>
              <a:defRPr sz="2800"/>
            </a:lvl5pPr>
            <a:lvl6pPr>
              <a:defRPr sz="2800"/>
            </a:lvl6pPr>
            <a:lvl7pPr>
              <a:defRPr sz="2800"/>
            </a:lvl7pPr>
            <a:lvl8pPr>
              <a:defRPr sz="2800"/>
            </a:lvl8pPr>
            <a:lvl9pPr>
              <a:defRPr sz="2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81778" y="2880360"/>
            <a:ext cx="4128849" cy="5336223"/>
          </a:xfrm>
        </p:spPr>
        <p:txBody>
          <a:bodyPr/>
          <a:lstStyle>
            <a:lvl1pPr marL="0" indent="0">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US"/>
              <a:t>Click to edit Master text styles</a:t>
            </a:r>
          </a:p>
        </p:txBody>
      </p:sp>
      <p:sp>
        <p:nvSpPr>
          <p:cNvPr id="5" name="Date Placeholder 4"/>
          <p:cNvSpPr>
            <a:spLocks noGrp="1"/>
          </p:cNvSpPr>
          <p:nvPr>
            <p:ph type="dt" sz="half" idx="10"/>
          </p:nvPr>
        </p:nvSpPr>
        <p:spPr/>
        <p:txBody>
          <a:bodyPr/>
          <a:lstStyle/>
          <a:p>
            <a:fld id="{9085C8A3-3151-8549-9E90-44FE552B65AA}" type="datetimeFigureOut">
              <a:rPr lang="en-US" smtClean="0"/>
              <a:t>11/10/24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A177190-3D4A-0640-A912-99084CBEA8B5}" type="slidenum">
              <a:rPr lang="en-US" smtClean="0"/>
              <a:t>‹#›</a:t>
            </a:fld>
            <a:endParaRPr lang="en-US"/>
          </a:p>
        </p:txBody>
      </p:sp>
    </p:spTree>
    <p:extLst>
      <p:ext uri="{BB962C8B-B14F-4D97-AF65-F5344CB8AC3E}">
        <p14:creationId xmlns:p14="http://schemas.microsoft.com/office/powerpoint/2010/main" val="32821043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1778" y="640080"/>
            <a:ext cx="4128849" cy="2240280"/>
          </a:xfrm>
        </p:spPr>
        <p:txBody>
          <a:bodyPr anchor="b"/>
          <a:lstStyle>
            <a:lvl1pPr>
              <a:defRPr sz="4480"/>
            </a:lvl1pPr>
          </a:lstStyle>
          <a:p>
            <a:r>
              <a:rPr lang="en-US"/>
              <a:t>Click to edit Master title style</a:t>
            </a:r>
            <a:endParaRPr lang="en-US" dirty="0"/>
          </a:p>
        </p:txBody>
      </p:sp>
      <p:sp>
        <p:nvSpPr>
          <p:cNvPr id="3" name="Picture Placeholder 2"/>
          <p:cNvSpPr>
            <a:spLocks noGrp="1" noChangeAspect="1"/>
          </p:cNvSpPr>
          <p:nvPr>
            <p:ph type="pic" idx="1"/>
          </p:nvPr>
        </p:nvSpPr>
        <p:spPr>
          <a:xfrm>
            <a:off x="5442347" y="1382397"/>
            <a:ext cx="6480810" cy="6823075"/>
          </a:xfrm>
        </p:spPr>
        <p:txBody>
          <a:bodyPr anchor="t"/>
          <a:lstStyle>
            <a:lvl1pPr marL="0" indent="0">
              <a:buNone/>
              <a:defRPr sz="4480"/>
            </a:lvl1pPr>
            <a:lvl2pPr marL="640080" indent="0">
              <a:buNone/>
              <a:defRPr sz="3920"/>
            </a:lvl2pPr>
            <a:lvl3pPr marL="1280160" indent="0">
              <a:buNone/>
              <a:defRPr sz="3360"/>
            </a:lvl3pPr>
            <a:lvl4pPr marL="1920240" indent="0">
              <a:buNone/>
              <a:defRPr sz="2800"/>
            </a:lvl4pPr>
            <a:lvl5pPr marL="2560320" indent="0">
              <a:buNone/>
              <a:defRPr sz="2800"/>
            </a:lvl5pPr>
            <a:lvl6pPr marL="3200400" indent="0">
              <a:buNone/>
              <a:defRPr sz="2800"/>
            </a:lvl6pPr>
            <a:lvl7pPr marL="3840480" indent="0">
              <a:buNone/>
              <a:defRPr sz="2800"/>
            </a:lvl7pPr>
            <a:lvl8pPr marL="4480560" indent="0">
              <a:buNone/>
              <a:defRPr sz="2800"/>
            </a:lvl8pPr>
            <a:lvl9pPr marL="5120640" indent="0">
              <a:buNone/>
              <a:defRPr sz="2800"/>
            </a:lvl9pPr>
          </a:lstStyle>
          <a:p>
            <a:r>
              <a:rPr lang="en-US"/>
              <a:t>Click icon to add picture</a:t>
            </a:r>
            <a:endParaRPr lang="en-US" dirty="0"/>
          </a:p>
        </p:txBody>
      </p:sp>
      <p:sp>
        <p:nvSpPr>
          <p:cNvPr id="4" name="Text Placeholder 3"/>
          <p:cNvSpPr>
            <a:spLocks noGrp="1"/>
          </p:cNvSpPr>
          <p:nvPr>
            <p:ph type="body" sz="half" idx="2"/>
          </p:nvPr>
        </p:nvSpPr>
        <p:spPr>
          <a:xfrm>
            <a:off x="881778" y="2880360"/>
            <a:ext cx="4128849" cy="5336223"/>
          </a:xfrm>
        </p:spPr>
        <p:txBody>
          <a:bodyPr/>
          <a:lstStyle>
            <a:lvl1pPr marL="0" indent="0">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US"/>
              <a:t>Click to edit Master text styles</a:t>
            </a:r>
          </a:p>
        </p:txBody>
      </p:sp>
      <p:sp>
        <p:nvSpPr>
          <p:cNvPr id="5" name="Date Placeholder 4"/>
          <p:cNvSpPr>
            <a:spLocks noGrp="1"/>
          </p:cNvSpPr>
          <p:nvPr>
            <p:ph type="dt" sz="half" idx="10"/>
          </p:nvPr>
        </p:nvSpPr>
        <p:spPr/>
        <p:txBody>
          <a:bodyPr/>
          <a:lstStyle/>
          <a:p>
            <a:fld id="{9085C8A3-3151-8549-9E90-44FE552B65AA}" type="datetimeFigureOut">
              <a:rPr lang="en-US" smtClean="0"/>
              <a:t>11/10/24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A177190-3D4A-0640-A912-99084CBEA8B5}" type="slidenum">
              <a:rPr lang="en-US" smtClean="0"/>
              <a:t>‹#›</a:t>
            </a:fld>
            <a:endParaRPr lang="en-US"/>
          </a:p>
        </p:txBody>
      </p:sp>
    </p:spTree>
    <p:extLst>
      <p:ext uri="{BB962C8B-B14F-4D97-AF65-F5344CB8AC3E}">
        <p14:creationId xmlns:p14="http://schemas.microsoft.com/office/powerpoint/2010/main" val="25176157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085C8A3-3151-8549-9E90-44FE552B65AA}" type="datetimeFigureOut">
              <a:rPr lang="en-US" smtClean="0"/>
              <a:t>11/10/24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A177190-3D4A-0640-A912-99084CBEA8B5}" type="slidenum">
              <a:rPr lang="en-US" smtClean="0"/>
              <a:t>‹#›</a:t>
            </a:fld>
            <a:endParaRPr lang="en-US"/>
          </a:p>
        </p:txBody>
      </p:sp>
    </p:spTree>
    <p:extLst>
      <p:ext uri="{BB962C8B-B14F-4D97-AF65-F5344CB8AC3E}">
        <p14:creationId xmlns:p14="http://schemas.microsoft.com/office/powerpoint/2010/main" val="28080625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61146" y="511175"/>
            <a:ext cx="2760345" cy="81365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80111" y="511175"/>
            <a:ext cx="8121015" cy="813657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085C8A3-3151-8549-9E90-44FE552B65AA}" type="datetimeFigureOut">
              <a:rPr lang="en-US" smtClean="0"/>
              <a:t>11/10/24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A177190-3D4A-0640-A912-99084CBEA8B5}" type="slidenum">
              <a:rPr lang="en-US" smtClean="0"/>
              <a:t>‹#›</a:t>
            </a:fld>
            <a:endParaRPr lang="en-US"/>
          </a:p>
        </p:txBody>
      </p:sp>
    </p:spTree>
    <p:extLst>
      <p:ext uri="{BB962C8B-B14F-4D97-AF65-F5344CB8AC3E}">
        <p14:creationId xmlns:p14="http://schemas.microsoft.com/office/powerpoint/2010/main" val="9767833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5">
                <a:lumMod val="0"/>
                <a:lumOff val="100000"/>
              </a:schemeClr>
            </a:gs>
            <a:gs pos="35000">
              <a:schemeClr val="accent5">
                <a:lumMod val="0"/>
                <a:lumOff val="100000"/>
              </a:schemeClr>
            </a:gs>
            <a:gs pos="100000">
              <a:schemeClr val="accent5">
                <a:lumMod val="100000"/>
              </a:schemeClr>
            </a:gs>
          </a:gsLst>
          <a:path path="circle">
            <a:fillToRect l="50000" t="-80000" r="50000" b="180000"/>
          </a:path>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80110" y="511177"/>
            <a:ext cx="11041380" cy="185578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80110" y="2555875"/>
            <a:ext cx="11041380" cy="60918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80110" y="8898892"/>
            <a:ext cx="2880360" cy="511175"/>
          </a:xfrm>
          <a:prstGeom prst="rect">
            <a:avLst/>
          </a:prstGeom>
        </p:spPr>
        <p:txBody>
          <a:bodyPr vert="horz" lIns="91440" tIns="45720" rIns="91440" bIns="45720" rtlCol="0" anchor="ctr"/>
          <a:lstStyle>
            <a:lvl1pPr algn="l">
              <a:defRPr sz="1680">
                <a:solidFill>
                  <a:schemeClr val="tx1">
                    <a:tint val="75000"/>
                  </a:schemeClr>
                </a:solidFill>
              </a:defRPr>
            </a:lvl1pPr>
          </a:lstStyle>
          <a:p>
            <a:fld id="{9085C8A3-3151-8549-9E90-44FE552B65AA}" type="datetimeFigureOut">
              <a:rPr lang="en-US" smtClean="0"/>
              <a:t>11/10/24</a:t>
            </a:fld>
            <a:endParaRPr lang="en-US"/>
          </a:p>
        </p:txBody>
      </p:sp>
      <p:sp>
        <p:nvSpPr>
          <p:cNvPr id="5" name="Footer Placeholder 4"/>
          <p:cNvSpPr>
            <a:spLocks noGrp="1"/>
          </p:cNvSpPr>
          <p:nvPr>
            <p:ph type="ftr" sz="quarter" idx="3"/>
          </p:nvPr>
        </p:nvSpPr>
        <p:spPr>
          <a:xfrm>
            <a:off x="4240530" y="8898892"/>
            <a:ext cx="4320540" cy="511175"/>
          </a:xfrm>
          <a:prstGeom prst="rect">
            <a:avLst/>
          </a:prstGeom>
        </p:spPr>
        <p:txBody>
          <a:bodyPr vert="horz" lIns="91440" tIns="45720" rIns="91440" bIns="45720" rtlCol="0" anchor="ctr"/>
          <a:lstStyle>
            <a:lvl1pPr algn="ctr">
              <a:defRPr sz="168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9041130" y="8898892"/>
            <a:ext cx="2880360" cy="511175"/>
          </a:xfrm>
          <a:prstGeom prst="rect">
            <a:avLst/>
          </a:prstGeom>
        </p:spPr>
        <p:txBody>
          <a:bodyPr vert="horz" lIns="91440" tIns="45720" rIns="91440" bIns="45720" rtlCol="0" anchor="ctr"/>
          <a:lstStyle>
            <a:lvl1pPr algn="r">
              <a:defRPr sz="1680">
                <a:solidFill>
                  <a:schemeClr val="tx1">
                    <a:tint val="75000"/>
                  </a:schemeClr>
                </a:solidFill>
              </a:defRPr>
            </a:lvl1pPr>
          </a:lstStyle>
          <a:p>
            <a:fld id="{EA177190-3D4A-0640-A912-99084CBEA8B5}" type="slidenum">
              <a:rPr lang="en-US" smtClean="0"/>
              <a:t>‹#›</a:t>
            </a:fld>
            <a:endParaRPr lang="en-US"/>
          </a:p>
        </p:txBody>
      </p:sp>
    </p:spTree>
    <p:extLst>
      <p:ext uri="{BB962C8B-B14F-4D97-AF65-F5344CB8AC3E}">
        <p14:creationId xmlns:p14="http://schemas.microsoft.com/office/powerpoint/2010/main" val="287951161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1280160" rtl="0" eaLnBrk="1" latinLnBrk="0" hangingPunct="1">
        <a:lnSpc>
          <a:spcPct val="90000"/>
        </a:lnSpc>
        <a:spcBef>
          <a:spcPct val="0"/>
        </a:spcBef>
        <a:buNone/>
        <a:defRPr sz="6160" kern="1200">
          <a:solidFill>
            <a:schemeClr val="tx1"/>
          </a:solidFill>
          <a:latin typeface="+mj-lt"/>
          <a:ea typeface="+mj-ea"/>
          <a:cs typeface="+mj-cs"/>
        </a:defRPr>
      </a:lvl1pPr>
    </p:titleStyle>
    <p:bodyStyle>
      <a:lvl1pPr marL="320040" indent="-320040" algn="l" defTabSz="1280160" rtl="0" eaLnBrk="1" latinLnBrk="0" hangingPunct="1">
        <a:lnSpc>
          <a:spcPct val="90000"/>
        </a:lnSpc>
        <a:spcBef>
          <a:spcPts val="1400"/>
        </a:spcBef>
        <a:buFont typeface="Arial" panose="020B0604020202020204" pitchFamily="34" charset="0"/>
        <a:buChar char="•"/>
        <a:defRPr sz="3920" kern="1200">
          <a:solidFill>
            <a:schemeClr val="tx1"/>
          </a:solidFill>
          <a:latin typeface="+mn-lt"/>
          <a:ea typeface="+mn-ea"/>
          <a:cs typeface="+mn-cs"/>
        </a:defRPr>
      </a:lvl1pPr>
      <a:lvl2pPr marL="960120" indent="-320040" algn="l" defTabSz="1280160" rtl="0" eaLnBrk="1" latinLnBrk="0" hangingPunct="1">
        <a:lnSpc>
          <a:spcPct val="90000"/>
        </a:lnSpc>
        <a:spcBef>
          <a:spcPts val="700"/>
        </a:spcBef>
        <a:buFont typeface="Arial" panose="020B0604020202020204" pitchFamily="34" charset="0"/>
        <a:buChar char="•"/>
        <a:defRPr sz="3360" kern="1200">
          <a:solidFill>
            <a:schemeClr val="tx1"/>
          </a:solidFill>
          <a:latin typeface="+mn-lt"/>
          <a:ea typeface="+mn-ea"/>
          <a:cs typeface="+mn-cs"/>
        </a:defRPr>
      </a:lvl2pPr>
      <a:lvl3pPr marL="1600200" indent="-320040" algn="l" defTabSz="1280160" rtl="0" eaLnBrk="1" latinLnBrk="0" hangingPunct="1">
        <a:lnSpc>
          <a:spcPct val="90000"/>
        </a:lnSpc>
        <a:spcBef>
          <a:spcPts val="700"/>
        </a:spcBef>
        <a:buFont typeface="Arial" panose="020B0604020202020204" pitchFamily="34" charset="0"/>
        <a:buChar char="•"/>
        <a:defRPr sz="2800" kern="1200">
          <a:solidFill>
            <a:schemeClr val="tx1"/>
          </a:solidFill>
          <a:latin typeface="+mn-lt"/>
          <a:ea typeface="+mn-ea"/>
          <a:cs typeface="+mn-cs"/>
        </a:defRPr>
      </a:lvl3pPr>
      <a:lvl4pPr marL="224028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4pPr>
      <a:lvl5pPr marL="288036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5pPr>
      <a:lvl6pPr marL="352044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6pPr>
      <a:lvl7pPr marL="416052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7pPr>
      <a:lvl8pPr marL="480060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8pPr>
      <a:lvl9pPr marL="544068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9pPr>
    </p:bodyStyle>
    <p:otherStyle>
      <a:defPPr>
        <a:defRPr lang="en-US"/>
      </a:defPPr>
      <a:lvl1pPr marL="0" algn="l" defTabSz="1280160" rtl="0" eaLnBrk="1" latinLnBrk="0" hangingPunct="1">
        <a:defRPr sz="2520" kern="1200">
          <a:solidFill>
            <a:schemeClr val="tx1"/>
          </a:solidFill>
          <a:latin typeface="+mn-lt"/>
          <a:ea typeface="+mn-ea"/>
          <a:cs typeface="+mn-cs"/>
        </a:defRPr>
      </a:lvl1pPr>
      <a:lvl2pPr marL="640080" algn="l" defTabSz="1280160" rtl="0" eaLnBrk="1" latinLnBrk="0" hangingPunct="1">
        <a:defRPr sz="2520" kern="1200">
          <a:solidFill>
            <a:schemeClr val="tx1"/>
          </a:solidFill>
          <a:latin typeface="+mn-lt"/>
          <a:ea typeface="+mn-ea"/>
          <a:cs typeface="+mn-cs"/>
        </a:defRPr>
      </a:lvl2pPr>
      <a:lvl3pPr marL="1280160" algn="l" defTabSz="1280160" rtl="0" eaLnBrk="1" latinLnBrk="0" hangingPunct="1">
        <a:defRPr sz="2520" kern="1200">
          <a:solidFill>
            <a:schemeClr val="tx1"/>
          </a:solidFill>
          <a:latin typeface="+mn-lt"/>
          <a:ea typeface="+mn-ea"/>
          <a:cs typeface="+mn-cs"/>
        </a:defRPr>
      </a:lvl3pPr>
      <a:lvl4pPr marL="1920240" algn="l" defTabSz="1280160" rtl="0" eaLnBrk="1" latinLnBrk="0" hangingPunct="1">
        <a:defRPr sz="2520" kern="1200">
          <a:solidFill>
            <a:schemeClr val="tx1"/>
          </a:solidFill>
          <a:latin typeface="+mn-lt"/>
          <a:ea typeface="+mn-ea"/>
          <a:cs typeface="+mn-cs"/>
        </a:defRPr>
      </a:lvl4pPr>
      <a:lvl5pPr marL="2560320" algn="l" defTabSz="1280160" rtl="0" eaLnBrk="1" latinLnBrk="0" hangingPunct="1">
        <a:defRPr sz="2520" kern="1200">
          <a:solidFill>
            <a:schemeClr val="tx1"/>
          </a:solidFill>
          <a:latin typeface="+mn-lt"/>
          <a:ea typeface="+mn-ea"/>
          <a:cs typeface="+mn-cs"/>
        </a:defRPr>
      </a:lvl5pPr>
      <a:lvl6pPr marL="3200400" algn="l" defTabSz="1280160" rtl="0" eaLnBrk="1" latinLnBrk="0" hangingPunct="1">
        <a:defRPr sz="2520" kern="1200">
          <a:solidFill>
            <a:schemeClr val="tx1"/>
          </a:solidFill>
          <a:latin typeface="+mn-lt"/>
          <a:ea typeface="+mn-ea"/>
          <a:cs typeface="+mn-cs"/>
        </a:defRPr>
      </a:lvl6pPr>
      <a:lvl7pPr marL="3840480" algn="l" defTabSz="1280160" rtl="0" eaLnBrk="1" latinLnBrk="0" hangingPunct="1">
        <a:defRPr sz="2520" kern="1200">
          <a:solidFill>
            <a:schemeClr val="tx1"/>
          </a:solidFill>
          <a:latin typeface="+mn-lt"/>
          <a:ea typeface="+mn-ea"/>
          <a:cs typeface="+mn-cs"/>
        </a:defRPr>
      </a:lvl7pPr>
      <a:lvl8pPr marL="4480560" algn="l" defTabSz="1280160" rtl="0" eaLnBrk="1" latinLnBrk="0" hangingPunct="1">
        <a:defRPr sz="2520" kern="1200">
          <a:solidFill>
            <a:schemeClr val="tx1"/>
          </a:solidFill>
          <a:latin typeface="+mn-lt"/>
          <a:ea typeface="+mn-ea"/>
          <a:cs typeface="+mn-cs"/>
        </a:defRPr>
      </a:lvl8pPr>
      <a:lvl9pPr marL="5120640" algn="l" defTabSz="1280160" rtl="0" eaLnBrk="1" latinLnBrk="0" hangingPunct="1">
        <a:defRPr sz="252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3.jpeg"/><Relationship Id="rId3" Type="http://schemas.openxmlformats.org/officeDocument/2006/relationships/slideLayout" Target="../slideLayouts/slideLayout1.xml"/><Relationship Id="rId7" Type="http://schemas.openxmlformats.org/officeDocument/2006/relationships/image" Target="../media/image2.jpe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https://www.tandfonline.com/cms/asset/dfcca57c-839d-4d26-9b8b-2259500c7eae/hlld_a_1890080_f0001_oc.jpg" TargetMode="External"/><Relationship Id="rId5" Type="http://schemas.openxmlformats.org/officeDocument/2006/relationships/image" Target="../media/image1.jpeg"/><Relationship Id="rId4" Type="http://schemas.openxmlformats.org/officeDocument/2006/relationships/notesSlide" Target="../notesSlides/notesSlide1.xml"/><Relationship Id="rId9"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4.png"/><Relationship Id="rId5" Type="http://schemas.openxmlformats.org/officeDocument/2006/relationships/image" Target="../media/image3.jpeg"/><Relationship Id="rId4" Type="http://schemas.openxmlformats.org/officeDocument/2006/relationships/image" Target="../media/image2.jpe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4.png"/><Relationship Id="rId5" Type="http://schemas.openxmlformats.org/officeDocument/2006/relationships/image" Target="https://www.tandfonline.com/cms/asset/dfcca57c-839d-4d26-9b8b-2259500c7eae/hlld_a_1890080_f0001_oc.jpg" TargetMode="External"/><Relationship Id="rId4" Type="http://schemas.openxmlformats.org/officeDocument/2006/relationships/image" Target="../media/image1.jpe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4.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4.pn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hyperlink" Target="https://englishexplorations.check.uni-hamburg.de/connected-speech-elision/" TargetMode="External"/><Relationship Id="rId5" Type="http://schemas.openxmlformats.org/officeDocument/2006/relationships/hyperlink" Target="https://doi.org/10.1016/j.specom.2014.11.001" TargetMode="External"/><Relationship Id="rId4" Type="http://schemas.openxmlformats.org/officeDocument/2006/relationships/hyperlink" Target="https://ihworld.com/ih-journal/issues/issue-47/beyond-comprehens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4A2996D-1F2B-391B-B411-1E56C4100E0D}"/>
              </a:ext>
            </a:extLst>
          </p:cNvPr>
          <p:cNvSpPr txBox="1"/>
          <p:nvPr/>
        </p:nvSpPr>
        <p:spPr>
          <a:xfrm>
            <a:off x="-42393" y="26233"/>
            <a:ext cx="12801600" cy="502766"/>
          </a:xfrm>
          <a:prstGeom prst="rect">
            <a:avLst/>
          </a:prstGeom>
          <a:noFill/>
        </p:spPr>
        <p:txBody>
          <a:bodyPr wrap="square" rtlCol="0">
            <a:spAutoFit/>
          </a:bodyPr>
          <a:lstStyle/>
          <a:p>
            <a:pPr algn="ctr"/>
            <a:r>
              <a:rPr lang="en-US" sz="2667" b="1" dirty="0">
                <a:latin typeface="Palatino" pitchFamily="2" charset="77"/>
                <a:ea typeface="Palatino" pitchFamily="2" charset="77"/>
                <a:cs typeface="FUTURA MEDIUM" panose="020B0602020204020303" pitchFamily="34" charset="-79"/>
              </a:rPr>
              <a:t>Understanding Coarticulation and its </a:t>
            </a:r>
            <a:r>
              <a:rPr lang="en-US" sz="2667" b="1" dirty="0">
                <a:latin typeface="Palatino" pitchFamily="2" charset="77"/>
                <a:ea typeface="Palatino" pitchFamily="2" charset="77"/>
                <a:cs typeface="Futura Medium" panose="020B0602020204020303" pitchFamily="34" charset="-79"/>
              </a:rPr>
              <a:t>Effects on Speech</a:t>
            </a:r>
            <a:endParaRPr lang="en-US" sz="2667" b="1" dirty="0">
              <a:latin typeface="Palatino" pitchFamily="2" charset="77"/>
              <a:ea typeface="Palatino" pitchFamily="2" charset="77"/>
              <a:cs typeface="FUTURA MEDIUM" panose="020B0602020204020303" pitchFamily="34" charset="-79"/>
            </a:endParaRPr>
          </a:p>
        </p:txBody>
      </p:sp>
      <p:cxnSp>
        <p:nvCxnSpPr>
          <p:cNvPr id="6" name="Straight Connector 5">
            <a:extLst>
              <a:ext uri="{FF2B5EF4-FFF2-40B4-BE49-F238E27FC236}">
                <a16:creationId xmlns:a16="http://schemas.microsoft.com/office/drawing/2014/main" id="{D210969C-D1A1-1AEC-CD95-F0264AB6A3AE}"/>
              </a:ext>
            </a:extLst>
          </p:cNvPr>
          <p:cNvCxnSpPr/>
          <p:nvPr/>
        </p:nvCxnSpPr>
        <p:spPr>
          <a:xfrm>
            <a:off x="-14288" y="653970"/>
            <a:ext cx="12801600"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12" name="Straight Connector 11">
            <a:extLst>
              <a:ext uri="{FF2B5EF4-FFF2-40B4-BE49-F238E27FC236}">
                <a16:creationId xmlns:a16="http://schemas.microsoft.com/office/drawing/2014/main" id="{DAED3154-2281-D9E5-7FB2-D33AACCDA0D5}"/>
              </a:ext>
            </a:extLst>
          </p:cNvPr>
          <p:cNvCxnSpPr>
            <a:cxnSpLocks/>
          </p:cNvCxnSpPr>
          <p:nvPr/>
        </p:nvCxnSpPr>
        <p:spPr>
          <a:xfrm>
            <a:off x="6442080" y="651832"/>
            <a:ext cx="0" cy="6982423"/>
          </a:xfrm>
          <a:prstGeom prst="line">
            <a:avLst/>
          </a:prstGeom>
          <a:ln w="38100">
            <a:solidFill>
              <a:schemeClr val="tx1"/>
            </a:solidFill>
          </a:ln>
        </p:spPr>
        <p:style>
          <a:lnRef idx="1">
            <a:schemeClr val="dk1"/>
          </a:lnRef>
          <a:fillRef idx="0">
            <a:schemeClr val="dk1"/>
          </a:fillRef>
          <a:effectRef idx="0">
            <a:schemeClr val="dk1"/>
          </a:effectRef>
          <a:fontRef idx="minor">
            <a:schemeClr val="tx1"/>
          </a:fontRef>
        </p:style>
      </p:cxnSp>
      <p:sp>
        <p:nvSpPr>
          <p:cNvPr id="17" name="TextBox 16">
            <a:extLst>
              <a:ext uri="{FF2B5EF4-FFF2-40B4-BE49-F238E27FC236}">
                <a16:creationId xmlns:a16="http://schemas.microsoft.com/office/drawing/2014/main" id="{3BBEB71F-5DDF-0BB9-5A7D-C63D224C9AEC}"/>
              </a:ext>
            </a:extLst>
          </p:cNvPr>
          <p:cNvSpPr txBox="1"/>
          <p:nvPr/>
        </p:nvSpPr>
        <p:spPr>
          <a:xfrm>
            <a:off x="-32084" y="772048"/>
            <a:ext cx="6400792" cy="338554"/>
          </a:xfrm>
          <a:prstGeom prst="rect">
            <a:avLst/>
          </a:prstGeom>
          <a:noFill/>
        </p:spPr>
        <p:txBody>
          <a:bodyPr wrap="square" rtlCol="0">
            <a:spAutoFit/>
          </a:bodyPr>
          <a:lstStyle/>
          <a:p>
            <a:r>
              <a:rPr lang="en-US" sz="1600" b="1" dirty="0">
                <a:latin typeface="Futura" panose="020B0602020204020303" pitchFamily="34" charset="-79"/>
                <a:ea typeface="Palatino" pitchFamily="2" charset="77"/>
                <a:cs typeface="Futura" panose="020B0602020204020303" pitchFamily="34" charset="-79"/>
              </a:rPr>
              <a:t>What is coarticulation:</a:t>
            </a:r>
          </a:p>
        </p:txBody>
      </p:sp>
      <p:sp>
        <p:nvSpPr>
          <p:cNvPr id="18" name="Rectangle 2">
            <a:extLst>
              <a:ext uri="{FF2B5EF4-FFF2-40B4-BE49-F238E27FC236}">
                <a16:creationId xmlns:a16="http://schemas.microsoft.com/office/drawing/2014/main" id="{12D662CD-8EEF-3D99-93F3-75E653B8F479}"/>
              </a:ext>
            </a:extLst>
          </p:cNvPr>
          <p:cNvSpPr>
            <a:spLocks noChangeArrowheads="1"/>
          </p:cNvSpPr>
          <p:nvPr/>
        </p:nvSpPr>
        <p:spPr bwMode="auto">
          <a:xfrm flipV="1">
            <a:off x="325464" y="3837259"/>
            <a:ext cx="15178053"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US"/>
          </a:p>
        </p:txBody>
      </p:sp>
      <p:pic>
        <p:nvPicPr>
          <p:cNvPr id="1025" name="Picture 1" descr="Figure 1. Factors directly and indirectly contributing to coarticulation in child speech. Solid arrows indicate known connections and dotted arrows indicate hypothesized connections. Only connections relevant to coarticulation are indicated">
            <a:extLst>
              <a:ext uri="{FF2B5EF4-FFF2-40B4-BE49-F238E27FC236}">
                <a16:creationId xmlns:a16="http://schemas.microsoft.com/office/drawing/2014/main" id="{F924B21B-7DF5-F290-FE5F-0CE8C54E1FBD}"/>
              </a:ext>
            </a:extLst>
          </p:cNvPr>
          <p:cNvPicPr>
            <a:picLocks noChangeAspect="1" noChangeArrowheads="1"/>
          </p:cNvPicPr>
          <p:nvPr/>
        </p:nvPicPr>
        <p:blipFill>
          <a:blip r:embed="rId5" r:link="rId6">
            <a:extLst>
              <a:ext uri="{28A0092B-C50C-407E-A947-70E740481C1C}">
                <a14:useLocalDpi xmlns:a14="http://schemas.microsoft.com/office/drawing/2010/main" val="0"/>
              </a:ext>
            </a:extLst>
          </a:blip>
          <a:srcRect/>
          <a:stretch>
            <a:fillRect/>
          </a:stretch>
        </p:blipFill>
        <p:spPr bwMode="auto">
          <a:xfrm>
            <a:off x="6442080" y="7689317"/>
            <a:ext cx="2566916" cy="1885649"/>
          </a:xfrm>
          <a:prstGeom prst="rect">
            <a:avLst/>
          </a:prstGeom>
          <a:noFill/>
          <a:extLst>
            <a:ext uri="{909E8E84-426E-40DD-AFC4-6F175D3DCCD1}">
              <a14:hiddenFill xmlns:a14="http://schemas.microsoft.com/office/drawing/2010/main">
                <a:solidFill>
                  <a:srgbClr val="FFFFFF"/>
                </a:solidFill>
              </a14:hiddenFill>
            </a:ext>
          </a:extLst>
        </p:spPr>
      </p:pic>
      <p:sp>
        <p:nvSpPr>
          <p:cNvPr id="20" name="TextBox 19">
            <a:extLst>
              <a:ext uri="{FF2B5EF4-FFF2-40B4-BE49-F238E27FC236}">
                <a16:creationId xmlns:a16="http://schemas.microsoft.com/office/drawing/2014/main" id="{32EDAC16-3AA3-9D51-FCA6-9E1B1A00529F}"/>
              </a:ext>
            </a:extLst>
          </p:cNvPr>
          <p:cNvSpPr txBox="1"/>
          <p:nvPr/>
        </p:nvSpPr>
        <p:spPr>
          <a:xfrm>
            <a:off x="9008996" y="8645143"/>
            <a:ext cx="2252400" cy="707886"/>
          </a:xfrm>
          <a:prstGeom prst="rect">
            <a:avLst/>
          </a:prstGeom>
          <a:noFill/>
        </p:spPr>
        <p:txBody>
          <a:bodyPr wrap="square">
            <a:spAutoFit/>
          </a:bodyPr>
          <a:lstStyle/>
          <a:p>
            <a:r>
              <a:rPr lang="en-US" sz="1000" i="1" kern="100" dirty="0">
                <a:solidFill>
                  <a:srgbClr val="333333"/>
                </a:solidFill>
                <a:latin typeface="Futura Medium" panose="020B0602020204020303" pitchFamily="34" charset="-79"/>
                <a:ea typeface="Palatino" pitchFamily="2" charset="77"/>
                <a:cs typeface="Futura Medium" panose="020B0602020204020303" pitchFamily="34" charset="-79"/>
              </a:rPr>
              <a:t>Solid arrows indicate known connections and dotted arrows indicate hypothesized connections.</a:t>
            </a:r>
            <a:r>
              <a:rPr lang="en-US" sz="1000" kern="100" dirty="0">
                <a:solidFill>
                  <a:srgbClr val="333333"/>
                </a:solidFill>
                <a:latin typeface="Futura Medium" panose="020B0602020204020303" pitchFamily="34" charset="-79"/>
                <a:ea typeface="DengXian" panose="02010600030101010101" pitchFamily="2" charset="-122"/>
                <a:cs typeface="Futura Medium" panose="020B0602020204020303" pitchFamily="34" charset="-79"/>
              </a:rPr>
              <a:t> </a:t>
            </a:r>
            <a:r>
              <a:rPr lang="en-US" sz="1000" kern="100" dirty="0" err="1">
                <a:solidFill>
                  <a:srgbClr val="333333"/>
                </a:solidFill>
                <a:latin typeface="Futura Medium" panose="020B0602020204020303" pitchFamily="34" charset="-79"/>
                <a:ea typeface="DengXian" panose="02010600030101010101" pitchFamily="2" charset="-122"/>
                <a:cs typeface="Futura Medium" panose="020B0602020204020303" pitchFamily="34" charset="-79"/>
              </a:rPr>
              <a:t>Cychosz</a:t>
            </a:r>
            <a:r>
              <a:rPr lang="en-US" sz="1000" kern="100" dirty="0">
                <a:solidFill>
                  <a:srgbClr val="333333"/>
                </a:solidFill>
                <a:latin typeface="Futura Medium" panose="020B0602020204020303" pitchFamily="34" charset="-79"/>
                <a:ea typeface="DengXian" panose="02010600030101010101" pitchFamily="2" charset="-122"/>
                <a:cs typeface="Futura Medium" panose="020B0602020204020303" pitchFamily="34" charset="-79"/>
              </a:rPr>
              <a:t>, M., (2021) </a:t>
            </a:r>
            <a:endParaRPr lang="en-US" sz="1000" i="1" kern="100" dirty="0">
              <a:latin typeface="Futura Medium" panose="020B0602020204020303" pitchFamily="34" charset="-79"/>
              <a:ea typeface="Palatino" pitchFamily="2" charset="77"/>
              <a:cs typeface="Futura Medium" panose="020B0602020204020303" pitchFamily="34" charset="-79"/>
            </a:endParaRPr>
          </a:p>
        </p:txBody>
      </p:sp>
      <p:sp>
        <p:nvSpPr>
          <p:cNvPr id="21" name="Rectangle 2">
            <a:extLst>
              <a:ext uri="{FF2B5EF4-FFF2-40B4-BE49-F238E27FC236}">
                <a16:creationId xmlns:a16="http://schemas.microsoft.com/office/drawing/2014/main" id="{3D50E63B-6602-49A0-5DC5-04D49A556A7C}"/>
              </a:ext>
            </a:extLst>
          </p:cNvPr>
          <p:cNvSpPr>
            <a:spLocks noChangeArrowheads="1"/>
          </p:cNvSpPr>
          <p:nvPr/>
        </p:nvSpPr>
        <p:spPr bwMode="auto">
          <a:xfrm flipV="1">
            <a:off x="774916" y="2437583"/>
            <a:ext cx="15178053"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US"/>
          </a:p>
        </p:txBody>
      </p:sp>
      <p:sp>
        <p:nvSpPr>
          <p:cNvPr id="3" name="TextBox 2">
            <a:extLst>
              <a:ext uri="{FF2B5EF4-FFF2-40B4-BE49-F238E27FC236}">
                <a16:creationId xmlns:a16="http://schemas.microsoft.com/office/drawing/2014/main" id="{AAD266F2-1BF2-F8B0-157D-5EC04D6369E7}"/>
              </a:ext>
            </a:extLst>
          </p:cNvPr>
          <p:cNvSpPr txBox="1"/>
          <p:nvPr/>
        </p:nvSpPr>
        <p:spPr>
          <a:xfrm>
            <a:off x="-14288" y="994457"/>
            <a:ext cx="6091263" cy="1508105"/>
          </a:xfrm>
          <a:prstGeom prst="rect">
            <a:avLst/>
          </a:prstGeom>
          <a:noFill/>
        </p:spPr>
        <p:txBody>
          <a:bodyPr wrap="square">
            <a:spAutoFit/>
          </a:bodyPr>
          <a:lstStyle/>
          <a:p>
            <a:r>
              <a:rPr lang="en-US" sz="1400" i="1" kern="100" dirty="0">
                <a:latin typeface="Futura Medium" panose="020B0602020204020303" pitchFamily="34" charset="-79"/>
                <a:ea typeface="DengXian" panose="02010600030101010101" pitchFamily="2" charset="-122"/>
                <a:cs typeface="Futura Medium" panose="020B0602020204020303" pitchFamily="34" charset="-79"/>
              </a:rPr>
              <a:t>Also known as Connected Speech</a:t>
            </a:r>
          </a:p>
          <a:p>
            <a:endParaRPr lang="en-US" sz="1400" i="1" kern="100" dirty="0">
              <a:latin typeface="Futura Medium" panose="020B0602020204020303" pitchFamily="34" charset="-79"/>
              <a:ea typeface="DengXian" panose="02010600030101010101" pitchFamily="2" charset="-122"/>
              <a:cs typeface="Futura Medium" panose="020B0602020204020303" pitchFamily="34" charset="-79"/>
            </a:endParaRPr>
          </a:p>
          <a:p>
            <a:pPr algn="just"/>
            <a:r>
              <a:rPr lang="en-US" sz="1200" kern="100" dirty="0">
                <a:latin typeface="Futura Medium" panose="020B0602020204020303" pitchFamily="34" charset="-79"/>
                <a:ea typeface="DengXian" panose="02010600030101010101" pitchFamily="2" charset="-122"/>
                <a:cs typeface="Futura Medium" panose="020B0602020204020303" pitchFamily="34" charset="-79"/>
              </a:rPr>
              <a:t>Coarticulation refers to how speech is influenced by its neighboring sounds, which causes an overlap in articulatory gestures. In ordinary speech, coarticulation does not occur in isolation but is intertwined with a continuous stream of articulation.</a:t>
            </a:r>
          </a:p>
          <a:p>
            <a:pPr algn="just"/>
            <a:r>
              <a:rPr lang="en-US" sz="1200" kern="100" dirty="0">
                <a:latin typeface="Futura Medium" panose="020B0602020204020303" pitchFamily="34" charset="-79"/>
                <a:ea typeface="DengXian" panose="02010600030101010101" pitchFamily="2" charset="-122"/>
                <a:cs typeface="Futura Medium" panose="020B0602020204020303" pitchFamily="34" charset="-79"/>
              </a:rPr>
              <a:t> </a:t>
            </a:r>
            <a:endParaRPr lang="en-US" sz="1400" kern="100" dirty="0">
              <a:latin typeface="Calibri" panose="020F0502020204030204" pitchFamily="34" charset="0"/>
              <a:ea typeface="DengXian" panose="02010600030101010101" pitchFamily="2" charset="-122"/>
              <a:cs typeface="Times New Roman" panose="02020603050405020304" pitchFamily="18" charset="0"/>
            </a:endParaRPr>
          </a:p>
          <a:p>
            <a:r>
              <a:rPr lang="en-US" sz="1600" b="1" kern="100" dirty="0">
                <a:latin typeface="FUTURA MEDIUM" panose="020B0602020204020303" pitchFamily="34" charset="-79"/>
                <a:ea typeface="DengXian" panose="02010600030101010101" pitchFamily="2" charset="-122"/>
                <a:cs typeface="FUTURA MEDIUM" panose="020B0602020204020303" pitchFamily="34" charset="-79"/>
              </a:rPr>
              <a:t>Types of Coarticulation:</a:t>
            </a:r>
          </a:p>
        </p:txBody>
      </p:sp>
      <p:graphicFrame>
        <p:nvGraphicFramePr>
          <p:cNvPr id="7" name="Table 6">
            <a:extLst>
              <a:ext uri="{FF2B5EF4-FFF2-40B4-BE49-F238E27FC236}">
                <a16:creationId xmlns:a16="http://schemas.microsoft.com/office/drawing/2014/main" id="{CDFE3086-9B8F-E79B-197A-C08C5926CB90}"/>
              </a:ext>
            </a:extLst>
          </p:cNvPr>
          <p:cNvGraphicFramePr>
            <a:graphicFrameLocks noGrp="1"/>
          </p:cNvGraphicFramePr>
          <p:nvPr>
            <p:extLst>
              <p:ext uri="{D42A27DB-BD31-4B8C-83A1-F6EECF244321}">
                <p14:modId xmlns:p14="http://schemas.microsoft.com/office/powerpoint/2010/main" val="4123980564"/>
              </p:ext>
            </p:extLst>
          </p:nvPr>
        </p:nvGraphicFramePr>
        <p:xfrm>
          <a:off x="44576" y="2510391"/>
          <a:ext cx="6269254" cy="2095899"/>
        </p:xfrm>
        <a:graphic>
          <a:graphicData uri="http://schemas.openxmlformats.org/drawingml/2006/table">
            <a:tbl>
              <a:tblPr firstRow="1" firstCol="1" bandRow="1">
                <a:tableStyleId>{5940675A-B579-460E-94D1-54222C63F5DA}</a:tableStyleId>
              </a:tblPr>
              <a:tblGrid>
                <a:gridCol w="2941053">
                  <a:extLst>
                    <a:ext uri="{9D8B030D-6E8A-4147-A177-3AD203B41FA5}">
                      <a16:colId xmlns:a16="http://schemas.microsoft.com/office/drawing/2014/main" val="2584718469"/>
                    </a:ext>
                  </a:extLst>
                </a:gridCol>
                <a:gridCol w="3328201">
                  <a:extLst>
                    <a:ext uri="{9D8B030D-6E8A-4147-A177-3AD203B41FA5}">
                      <a16:colId xmlns:a16="http://schemas.microsoft.com/office/drawing/2014/main" val="2111792062"/>
                    </a:ext>
                  </a:extLst>
                </a:gridCol>
              </a:tblGrid>
              <a:tr h="852328">
                <a:tc>
                  <a:txBody>
                    <a:bodyPr/>
                    <a:lstStyle/>
                    <a:p>
                      <a:pPr marL="0" marR="0" algn="ctr">
                        <a:spcBef>
                          <a:spcPts val="0"/>
                        </a:spcBef>
                        <a:spcAft>
                          <a:spcPts val="0"/>
                        </a:spcAft>
                      </a:pPr>
                      <a:r>
                        <a:rPr lang="en-US" sz="1200" b="1" kern="100" dirty="0">
                          <a:effectLst/>
                          <a:latin typeface="FUTURA MEDIUM" panose="020B0602020204020303" pitchFamily="34" charset="-79"/>
                          <a:cs typeface="FUTURA MEDIUM" panose="020B0602020204020303" pitchFamily="34" charset="-79"/>
                        </a:rPr>
                        <a:t>Elision</a:t>
                      </a:r>
                    </a:p>
                    <a:p>
                      <a:pPr marL="0" marR="0" lvl="0" indent="0" algn="ctr" defTabSz="960120" rtl="0" eaLnBrk="1" fontAlgn="auto" latinLnBrk="0" hangingPunct="1">
                        <a:lnSpc>
                          <a:spcPct val="100000"/>
                        </a:lnSpc>
                        <a:spcBef>
                          <a:spcPts val="0"/>
                        </a:spcBef>
                        <a:spcAft>
                          <a:spcPts val="0"/>
                        </a:spcAft>
                        <a:buClrTx/>
                        <a:buSzTx/>
                        <a:buFontTx/>
                        <a:buNone/>
                        <a:tabLst/>
                        <a:defRPr/>
                      </a:pPr>
                      <a:r>
                        <a:rPr lang="en-US" sz="1200" b="0" i="0" kern="100" dirty="0">
                          <a:effectLst/>
                          <a:latin typeface="Futura Medium" panose="020B0602020204020303" pitchFamily="34" charset="-79"/>
                          <a:cs typeface="Futura Medium" panose="020B0602020204020303" pitchFamily="34" charset="-79"/>
                        </a:rPr>
                        <a:t>Sounds are lost</a:t>
                      </a:r>
                    </a:p>
                    <a:p>
                      <a:pPr marL="0" marR="0" lvl="0" indent="0" algn="ctr" defTabSz="960120" rtl="0" eaLnBrk="1" fontAlgn="auto" latinLnBrk="0" hangingPunct="1">
                        <a:lnSpc>
                          <a:spcPct val="100000"/>
                        </a:lnSpc>
                        <a:spcBef>
                          <a:spcPts val="0"/>
                        </a:spcBef>
                        <a:spcAft>
                          <a:spcPts val="0"/>
                        </a:spcAft>
                        <a:buClrTx/>
                        <a:buSzTx/>
                        <a:buFontTx/>
                        <a:buNone/>
                        <a:tabLst/>
                        <a:defRPr/>
                      </a:pPr>
                      <a:r>
                        <a:rPr lang="en-US" sz="1100" i="1" kern="100" dirty="0">
                          <a:effectLst/>
                          <a:latin typeface="Futura Medium" panose="020B0602020204020303" pitchFamily="34" charset="-79"/>
                          <a:cs typeface="Futura Medium" panose="020B0602020204020303" pitchFamily="34" charset="-79"/>
                        </a:rPr>
                        <a:t>(the omission of sounds, syllables, and/or words in speech)</a:t>
                      </a:r>
                    </a:p>
                  </a:txBody>
                  <a:tcPr marT="0" marB="0"/>
                </a:tc>
                <a:tc>
                  <a:txBody>
                    <a:bodyPr/>
                    <a:lstStyle/>
                    <a:p>
                      <a:pPr marL="0" marR="0" algn="ctr">
                        <a:spcBef>
                          <a:spcPts val="0"/>
                        </a:spcBef>
                        <a:spcAft>
                          <a:spcPts val="0"/>
                        </a:spcAft>
                      </a:pPr>
                      <a:r>
                        <a:rPr lang="en-US" sz="1200" b="1" kern="100" dirty="0">
                          <a:effectLst/>
                          <a:latin typeface="FUTURA MEDIUM" panose="020B0602020204020303" pitchFamily="34" charset="-79"/>
                          <a:cs typeface="FUTURA MEDIUM" panose="020B0602020204020303" pitchFamily="34" charset="-79"/>
                        </a:rPr>
                        <a:t>Assimilation</a:t>
                      </a:r>
                    </a:p>
                    <a:p>
                      <a:pPr marL="0" marR="0" lvl="0" indent="0" algn="ctr" defTabSz="960120" rtl="0" eaLnBrk="1" fontAlgn="auto" latinLnBrk="0" hangingPunct="1">
                        <a:lnSpc>
                          <a:spcPct val="100000"/>
                        </a:lnSpc>
                        <a:spcBef>
                          <a:spcPts val="0"/>
                        </a:spcBef>
                        <a:spcAft>
                          <a:spcPts val="0"/>
                        </a:spcAft>
                        <a:buClrTx/>
                        <a:buSzTx/>
                        <a:buFontTx/>
                        <a:buNone/>
                        <a:tabLst/>
                        <a:defRPr/>
                      </a:pPr>
                      <a:r>
                        <a:rPr lang="en-US" sz="1200" i="1" kern="100" dirty="0">
                          <a:effectLst/>
                          <a:latin typeface="Futura Medium" panose="020B0602020204020303" pitchFamily="34" charset="-79"/>
                          <a:cs typeface="Futura Medium" panose="020B0602020204020303" pitchFamily="34" charset="-79"/>
                        </a:rPr>
                        <a:t>Sounds change</a:t>
                      </a:r>
                    </a:p>
                    <a:p>
                      <a:pPr marL="0" marR="0" lvl="0" indent="0" algn="ctr" defTabSz="960120" rtl="0" eaLnBrk="1" fontAlgn="auto" latinLnBrk="0" hangingPunct="1">
                        <a:lnSpc>
                          <a:spcPct val="100000"/>
                        </a:lnSpc>
                        <a:spcBef>
                          <a:spcPts val="0"/>
                        </a:spcBef>
                        <a:spcAft>
                          <a:spcPts val="0"/>
                        </a:spcAft>
                        <a:buClrTx/>
                        <a:buSzTx/>
                        <a:buFontTx/>
                        <a:buNone/>
                        <a:tabLst/>
                        <a:defRPr/>
                      </a:pPr>
                      <a:r>
                        <a:rPr lang="en-US" sz="1200" i="1" kern="100" dirty="0">
                          <a:effectLst/>
                          <a:latin typeface="Futura Medium" panose="020B0602020204020303" pitchFamily="34" charset="-79"/>
                          <a:cs typeface="Futura Medium" panose="020B0602020204020303" pitchFamily="34" charset="-79"/>
                        </a:rPr>
                        <a:t>(sounds are influenced by and become similar to a surrounding sound)</a:t>
                      </a:r>
                    </a:p>
                  </a:txBody>
                  <a:tcPr marT="0" marB="0"/>
                </a:tc>
                <a:extLst>
                  <a:ext uri="{0D108BD9-81ED-4DB2-BD59-A6C34878D82A}">
                    <a16:rowId xmlns:a16="http://schemas.microsoft.com/office/drawing/2014/main" val="1150020391"/>
                  </a:ext>
                </a:extLst>
              </a:tr>
              <a:tr h="1243571">
                <a:tc>
                  <a:txBody>
                    <a:bodyPr/>
                    <a:lstStyle/>
                    <a:p>
                      <a:pPr marL="171450" marR="0" indent="-171450">
                        <a:spcBef>
                          <a:spcPts val="0"/>
                        </a:spcBef>
                        <a:spcAft>
                          <a:spcPts val="0"/>
                        </a:spcAft>
                        <a:buFont typeface="Arial" panose="020B0604020202020204" pitchFamily="34" charset="0"/>
                        <a:buChar char="•"/>
                      </a:pPr>
                      <a:endParaRPr lang="en-US" sz="1200" kern="100" dirty="0">
                        <a:effectLst/>
                        <a:latin typeface="Futura Medium" panose="020B0602020204020303" pitchFamily="34" charset="-79"/>
                        <a:cs typeface="Futura Medium" panose="020B0602020204020303" pitchFamily="34" charset="-79"/>
                      </a:endParaRPr>
                    </a:p>
                    <a:p>
                      <a:pPr marL="171450" marR="0" indent="-171450">
                        <a:spcBef>
                          <a:spcPts val="0"/>
                        </a:spcBef>
                        <a:spcAft>
                          <a:spcPts val="0"/>
                        </a:spcAft>
                        <a:buFont typeface="Arial" panose="020B0604020202020204" pitchFamily="34" charset="0"/>
                        <a:buChar char="•"/>
                      </a:pPr>
                      <a:r>
                        <a:rPr lang="en-US" sz="1200" kern="100" dirty="0">
                          <a:effectLst/>
                          <a:latin typeface="Futura Medium" panose="020B0602020204020303" pitchFamily="34" charset="-79"/>
                          <a:cs typeface="Futura Medium" panose="020B0602020204020303" pitchFamily="34" charset="-79"/>
                        </a:rPr>
                        <a:t>Police → /p </a:t>
                      </a:r>
                      <a:r>
                        <a:rPr lang="en-US" sz="1200" kern="100" dirty="0" err="1">
                          <a:effectLst/>
                          <a:latin typeface="Futura Medium" panose="020B0602020204020303" pitchFamily="34" charset="-79"/>
                          <a:cs typeface="Futura Medium" panose="020B0602020204020303" pitchFamily="34" charset="-79"/>
                        </a:rPr>
                        <a:t>l`is</a:t>
                      </a:r>
                      <a:r>
                        <a:rPr lang="en-US" sz="1200" kern="100" dirty="0">
                          <a:effectLst/>
                          <a:latin typeface="Futura Medium" panose="020B0602020204020303" pitchFamily="34" charset="-79"/>
                          <a:cs typeface="Futura Medium" panose="020B0602020204020303" pitchFamily="34" charset="-79"/>
                        </a:rPr>
                        <a:t>/</a:t>
                      </a:r>
                    </a:p>
                    <a:p>
                      <a:pPr marL="171450" marR="0" indent="-171450">
                        <a:spcBef>
                          <a:spcPts val="0"/>
                        </a:spcBef>
                        <a:spcAft>
                          <a:spcPts val="0"/>
                        </a:spcAft>
                        <a:buFont typeface="Arial" panose="020B0604020202020204" pitchFamily="34" charset="0"/>
                        <a:buChar char="•"/>
                      </a:pPr>
                      <a:endParaRPr lang="en-US" sz="1200" kern="100" dirty="0">
                        <a:effectLst/>
                        <a:latin typeface="Futura Medium" panose="020B0602020204020303" pitchFamily="34" charset="-79"/>
                        <a:cs typeface="Futura Medium" panose="020B0602020204020303" pitchFamily="34" charset="-79"/>
                      </a:endParaRPr>
                    </a:p>
                    <a:p>
                      <a:pPr marL="171450" marR="0" indent="-171450">
                        <a:spcBef>
                          <a:spcPts val="0"/>
                        </a:spcBef>
                        <a:spcAft>
                          <a:spcPts val="0"/>
                        </a:spcAft>
                        <a:buFont typeface="Arial" panose="020B0604020202020204" pitchFamily="34" charset="0"/>
                        <a:buChar char="•"/>
                      </a:pPr>
                      <a:r>
                        <a:rPr lang="en-US" sz="1200" kern="100" dirty="0">
                          <a:effectLst/>
                          <a:latin typeface="Futura Medium" panose="020B0602020204020303" pitchFamily="34" charset="-79"/>
                          <a:cs typeface="Futura Medium" panose="020B0602020204020303" pitchFamily="34" charset="-79"/>
                        </a:rPr>
                        <a:t>Different→ /</a:t>
                      </a:r>
                      <a:r>
                        <a:rPr lang="en-US" sz="1200" kern="100" dirty="0" err="1">
                          <a:effectLst/>
                          <a:latin typeface="Futura Medium" panose="020B0602020204020303" pitchFamily="34" charset="-79"/>
                          <a:cs typeface="Futura Medium" panose="020B0602020204020303" pitchFamily="34" charset="-79"/>
                        </a:rPr>
                        <a:t>dɪfr`ənt</a:t>
                      </a:r>
                      <a:r>
                        <a:rPr lang="en-US" sz="1200" kern="100" dirty="0">
                          <a:effectLst/>
                          <a:latin typeface="Futura Medium" panose="020B0602020204020303" pitchFamily="34" charset="-79"/>
                          <a:cs typeface="Futura Medium" panose="020B0602020204020303" pitchFamily="34" charset="-79"/>
                        </a:rPr>
                        <a:t>/</a:t>
                      </a:r>
                    </a:p>
                    <a:p>
                      <a:pPr marL="171450" marR="0" indent="-171450">
                        <a:spcBef>
                          <a:spcPts val="0"/>
                        </a:spcBef>
                        <a:spcAft>
                          <a:spcPts val="0"/>
                        </a:spcAft>
                        <a:buFont typeface="Arial" panose="020B0604020202020204" pitchFamily="34" charset="0"/>
                        <a:buChar char="•"/>
                      </a:pPr>
                      <a:endParaRPr lang="en-US" sz="1200" kern="100" dirty="0">
                        <a:effectLst/>
                        <a:latin typeface="Futura Medium" panose="020B0602020204020303" pitchFamily="34" charset="-79"/>
                        <a:cs typeface="Futura Medium" panose="020B0602020204020303" pitchFamily="34" charset="-79"/>
                      </a:endParaRPr>
                    </a:p>
                    <a:p>
                      <a:pPr marL="171450" marR="0" indent="-171450">
                        <a:spcBef>
                          <a:spcPts val="0"/>
                        </a:spcBef>
                        <a:spcAft>
                          <a:spcPts val="0"/>
                        </a:spcAft>
                        <a:buFont typeface="Arial" panose="020B0604020202020204" pitchFamily="34" charset="0"/>
                        <a:buChar char="•"/>
                      </a:pPr>
                      <a:r>
                        <a:rPr lang="en-US" sz="1200" kern="100" dirty="0">
                          <a:effectLst/>
                          <a:latin typeface="Futura Medium" panose="020B0602020204020303" pitchFamily="34" charset="-79"/>
                          <a:cs typeface="Futura Medium" panose="020B0602020204020303" pitchFamily="34" charset="-79"/>
                        </a:rPr>
                        <a:t>Did you eat yet? → /</a:t>
                      </a:r>
                      <a:r>
                        <a:rPr lang="en-US" sz="1200" kern="100" dirty="0" err="1">
                          <a:effectLst/>
                          <a:latin typeface="Futura Medium" panose="020B0602020204020303" pitchFamily="34" charset="-79"/>
                          <a:cs typeface="Futura Medium" panose="020B0602020204020303" pitchFamily="34" charset="-79"/>
                        </a:rPr>
                        <a:t>dʒitʃɛt</a:t>
                      </a:r>
                      <a:r>
                        <a:rPr lang="en-US" sz="1200" kern="100" dirty="0">
                          <a:effectLst/>
                          <a:latin typeface="Futura Medium" panose="020B0602020204020303" pitchFamily="34" charset="-79"/>
                          <a:cs typeface="Futura Medium" panose="020B0602020204020303" pitchFamily="34" charset="-79"/>
                        </a:rPr>
                        <a:t>/</a:t>
                      </a:r>
                    </a:p>
                  </a:txBody>
                  <a:tcPr marT="0" marB="0"/>
                </a:tc>
                <a:tc>
                  <a:txBody>
                    <a:bodyPr/>
                    <a:lstStyle/>
                    <a:p>
                      <a:pPr marL="171450" marR="0" indent="-171450">
                        <a:spcBef>
                          <a:spcPts val="0"/>
                        </a:spcBef>
                        <a:spcAft>
                          <a:spcPts val="0"/>
                        </a:spcAft>
                        <a:buFont typeface="Arial" panose="020B0604020202020204" pitchFamily="34" charset="0"/>
                        <a:buChar char="•"/>
                      </a:pPr>
                      <a:endParaRPr lang="en-US" sz="1200" kern="100" dirty="0">
                        <a:effectLst/>
                        <a:latin typeface="Futura Medium" panose="020B0602020204020303" pitchFamily="34" charset="-79"/>
                        <a:cs typeface="Futura Medium" panose="020B0602020204020303" pitchFamily="34" charset="-79"/>
                      </a:endParaRPr>
                    </a:p>
                    <a:p>
                      <a:pPr marL="171450" marR="0" indent="-171450">
                        <a:spcBef>
                          <a:spcPts val="0"/>
                        </a:spcBef>
                        <a:spcAft>
                          <a:spcPts val="0"/>
                        </a:spcAft>
                        <a:buFont typeface="Arial" panose="020B0604020202020204" pitchFamily="34" charset="0"/>
                        <a:buChar char="•"/>
                      </a:pPr>
                      <a:r>
                        <a:rPr lang="en-US" sz="1200" kern="100" dirty="0">
                          <a:effectLst/>
                          <a:latin typeface="Futura Medium" panose="020B0602020204020303" pitchFamily="34" charset="-79"/>
                          <a:cs typeface="Futura Medium" panose="020B0602020204020303" pitchFamily="34" charset="-79"/>
                        </a:rPr>
                        <a:t>Handbag→ /ˈ</a:t>
                      </a:r>
                      <a:r>
                        <a:rPr lang="en-US" sz="1200" kern="100" dirty="0" err="1">
                          <a:effectLst/>
                          <a:latin typeface="Futura Medium" panose="020B0602020204020303" pitchFamily="34" charset="-79"/>
                          <a:cs typeface="Futura Medium" panose="020B0602020204020303" pitchFamily="34" charset="-79"/>
                        </a:rPr>
                        <a:t>hæm.bəɡ</a:t>
                      </a:r>
                      <a:r>
                        <a:rPr lang="en-US" sz="1200" kern="100" dirty="0">
                          <a:effectLst/>
                          <a:latin typeface="Futura Medium" panose="020B0602020204020303" pitchFamily="34" charset="-79"/>
                          <a:cs typeface="Futura Medium" panose="020B0602020204020303" pitchFamily="34" charset="-79"/>
                        </a:rPr>
                        <a:t>/</a:t>
                      </a:r>
                    </a:p>
                    <a:p>
                      <a:pPr marL="171450" marR="0" indent="-171450">
                        <a:spcBef>
                          <a:spcPts val="0"/>
                        </a:spcBef>
                        <a:spcAft>
                          <a:spcPts val="0"/>
                        </a:spcAft>
                        <a:buFont typeface="Arial" panose="020B0604020202020204" pitchFamily="34" charset="0"/>
                        <a:buChar char="•"/>
                      </a:pPr>
                      <a:endParaRPr lang="en-US" sz="1200" kern="100" dirty="0">
                        <a:effectLst/>
                        <a:latin typeface="Futura Medium" panose="020B0602020204020303" pitchFamily="34" charset="-79"/>
                        <a:cs typeface="Futura Medium" panose="020B0602020204020303" pitchFamily="34" charset="-79"/>
                      </a:endParaRPr>
                    </a:p>
                    <a:p>
                      <a:pPr marL="171450" marR="0" indent="-171450">
                        <a:spcBef>
                          <a:spcPts val="0"/>
                        </a:spcBef>
                        <a:spcAft>
                          <a:spcPts val="0"/>
                        </a:spcAft>
                        <a:buFont typeface="Arial" panose="020B0604020202020204" pitchFamily="34" charset="0"/>
                        <a:buChar char="•"/>
                      </a:pPr>
                      <a:r>
                        <a:rPr lang="en-US" sz="1200" kern="100" dirty="0">
                          <a:effectLst/>
                          <a:latin typeface="Futura Medium" panose="020B0602020204020303" pitchFamily="34" charset="-79"/>
                          <a:cs typeface="Futura Medium" panose="020B0602020204020303" pitchFamily="34" charset="-79"/>
                        </a:rPr>
                        <a:t>Fourth Sunday→ / </a:t>
                      </a:r>
                      <a:r>
                        <a:rPr lang="en-US" sz="1200" kern="100" dirty="0" err="1">
                          <a:effectLst/>
                          <a:latin typeface="Futura Medium" panose="020B0602020204020303" pitchFamily="34" charset="-79"/>
                          <a:cs typeface="Futura Medium" panose="020B0602020204020303" pitchFamily="34" charset="-79"/>
                        </a:rPr>
                        <a:t>fɔːs</a:t>
                      </a:r>
                      <a:r>
                        <a:rPr lang="en-US" sz="1200" kern="100" dirty="0">
                          <a:effectLst/>
                          <a:latin typeface="Futura Medium" panose="020B0602020204020303" pitchFamily="34" charset="-79"/>
                          <a:cs typeface="Futura Medium" panose="020B0602020204020303" pitchFamily="34" charset="-79"/>
                        </a:rPr>
                        <a:t> </a:t>
                      </a:r>
                      <a:r>
                        <a:rPr lang="en-US" sz="1200" kern="100" dirty="0" err="1">
                          <a:effectLst/>
                          <a:latin typeface="Futura Medium" panose="020B0602020204020303" pitchFamily="34" charset="-79"/>
                          <a:cs typeface="Futura Medium" panose="020B0602020204020303" pitchFamily="34" charset="-79"/>
                        </a:rPr>
                        <a:t>sʌndeɪ</a:t>
                      </a:r>
                      <a:r>
                        <a:rPr lang="en-US" sz="1200" kern="100" dirty="0">
                          <a:effectLst/>
                          <a:latin typeface="Futura Medium" panose="020B0602020204020303" pitchFamily="34" charset="-79"/>
                          <a:cs typeface="Futura Medium" panose="020B0602020204020303" pitchFamily="34" charset="-79"/>
                        </a:rPr>
                        <a:t>/</a:t>
                      </a:r>
                    </a:p>
                    <a:p>
                      <a:pPr marL="171450" marR="0" indent="-171450">
                        <a:spcBef>
                          <a:spcPts val="0"/>
                        </a:spcBef>
                        <a:spcAft>
                          <a:spcPts val="0"/>
                        </a:spcAft>
                        <a:buFont typeface="Arial" panose="020B0604020202020204" pitchFamily="34" charset="0"/>
                        <a:buChar char="•"/>
                      </a:pPr>
                      <a:endParaRPr lang="en-US" sz="1200" kern="100" dirty="0">
                        <a:effectLst/>
                        <a:latin typeface="Futura Medium" panose="020B0602020204020303" pitchFamily="34" charset="-79"/>
                        <a:cs typeface="Futura Medium" panose="020B0602020204020303" pitchFamily="34" charset="-79"/>
                      </a:endParaRPr>
                    </a:p>
                    <a:p>
                      <a:pPr marL="171450" marR="0" indent="-171450">
                        <a:spcBef>
                          <a:spcPts val="0"/>
                        </a:spcBef>
                        <a:spcAft>
                          <a:spcPts val="0"/>
                        </a:spcAft>
                        <a:buFont typeface="Arial" panose="020B0604020202020204" pitchFamily="34" charset="0"/>
                        <a:buChar char="•"/>
                      </a:pPr>
                      <a:r>
                        <a:rPr lang="en-US" sz="1200" kern="100" dirty="0">
                          <a:effectLst/>
                          <a:latin typeface="Futura Medium" panose="020B0602020204020303" pitchFamily="34" charset="-79"/>
                          <a:cs typeface="Futura Medium" panose="020B0602020204020303" pitchFamily="34" charset="-79"/>
                        </a:rPr>
                        <a:t>Grandpa→ /</a:t>
                      </a:r>
                      <a:r>
                        <a:rPr lang="en-US" sz="1200" kern="100" dirty="0" err="1">
                          <a:effectLst/>
                          <a:latin typeface="Futura Medium" panose="020B0602020204020303" pitchFamily="34" charset="-79"/>
                          <a:cs typeface="Futura Medium" panose="020B0602020204020303" pitchFamily="34" charset="-79"/>
                        </a:rPr>
                        <a:t>græmpa</a:t>
                      </a:r>
                      <a:r>
                        <a:rPr lang="en-US" sz="1200" kern="100" dirty="0">
                          <a:effectLst/>
                          <a:latin typeface="Futura Medium" panose="020B0602020204020303" pitchFamily="34" charset="-79"/>
                          <a:cs typeface="Futura Medium" panose="020B0602020204020303" pitchFamily="34" charset="-79"/>
                        </a:rPr>
                        <a:t>/</a:t>
                      </a:r>
                    </a:p>
                  </a:txBody>
                  <a:tcPr marT="0" marB="0"/>
                </a:tc>
                <a:extLst>
                  <a:ext uri="{0D108BD9-81ED-4DB2-BD59-A6C34878D82A}">
                    <a16:rowId xmlns:a16="http://schemas.microsoft.com/office/drawing/2014/main" val="3110573943"/>
                  </a:ext>
                </a:extLst>
              </a:tr>
            </a:tbl>
          </a:graphicData>
        </a:graphic>
      </p:graphicFrame>
      <p:sp>
        <p:nvSpPr>
          <p:cNvPr id="11" name="TextBox 10">
            <a:extLst>
              <a:ext uri="{FF2B5EF4-FFF2-40B4-BE49-F238E27FC236}">
                <a16:creationId xmlns:a16="http://schemas.microsoft.com/office/drawing/2014/main" id="{22BE6AA5-62D8-496B-168E-E7D2B254CABE}"/>
              </a:ext>
            </a:extLst>
          </p:cNvPr>
          <p:cNvSpPr txBox="1"/>
          <p:nvPr/>
        </p:nvSpPr>
        <p:spPr>
          <a:xfrm>
            <a:off x="111596" y="6027967"/>
            <a:ext cx="6147931" cy="2123658"/>
          </a:xfrm>
          <a:prstGeom prst="rect">
            <a:avLst/>
          </a:prstGeom>
          <a:noFill/>
          <a:ln w="38100"/>
        </p:spPr>
        <p:style>
          <a:lnRef idx="2">
            <a:schemeClr val="dk1"/>
          </a:lnRef>
          <a:fillRef idx="1">
            <a:schemeClr val="lt1"/>
          </a:fillRef>
          <a:effectRef idx="0">
            <a:schemeClr val="dk1"/>
          </a:effectRef>
          <a:fontRef idx="minor">
            <a:schemeClr val="dk1"/>
          </a:fontRef>
        </p:style>
        <p:txBody>
          <a:bodyPr wrap="square">
            <a:spAutoFit/>
          </a:bodyPr>
          <a:lstStyle/>
          <a:p>
            <a:pPr>
              <a:spcBef>
                <a:spcPts val="0"/>
              </a:spcBef>
              <a:spcAft>
                <a:spcPts val="0"/>
              </a:spcAft>
            </a:pPr>
            <a:r>
              <a:rPr lang="en-US" sz="1100" b="1" dirty="0">
                <a:solidFill>
                  <a:srgbClr val="0E101A"/>
                </a:solidFill>
                <a:effectLst/>
                <a:latin typeface="FUTURA MEDIUM" panose="020B0602020204020303" pitchFamily="34" charset="-79"/>
                <a:cs typeface="FUTURA MEDIUM" panose="020B0602020204020303" pitchFamily="34" charset="-79"/>
              </a:rPr>
              <a:t>Negatives Aspects of Coarticulation:</a:t>
            </a:r>
            <a:endParaRPr lang="en-US" sz="1100" dirty="0">
              <a:solidFill>
                <a:srgbClr val="0E101A"/>
              </a:solidFill>
              <a:effectLst/>
              <a:latin typeface="Futura Medium" panose="020B0602020204020303" pitchFamily="34" charset="-79"/>
              <a:cs typeface="Futura Medium" panose="020B0602020204020303" pitchFamily="34" charset="-79"/>
            </a:endParaRPr>
          </a:p>
          <a:p>
            <a:pPr>
              <a:spcBef>
                <a:spcPts val="0"/>
              </a:spcBef>
              <a:spcAft>
                <a:spcPts val="0"/>
              </a:spcAft>
            </a:pPr>
            <a:r>
              <a:rPr lang="en-US" sz="1100" dirty="0">
                <a:solidFill>
                  <a:srgbClr val="0E101A"/>
                </a:solidFill>
                <a:effectLst/>
                <a:latin typeface="Futura Medium" panose="020B0602020204020303" pitchFamily="34" charset="-79"/>
                <a:cs typeface="Futura Medium" panose="020B0602020204020303" pitchFamily="34" charset="-79"/>
              </a:rPr>
              <a:t>•Hard for language learners who expect a more precise and isolated sound. Sounds are harder to distinguish when blended.</a:t>
            </a:r>
          </a:p>
          <a:p>
            <a:pPr>
              <a:spcBef>
                <a:spcPts val="0"/>
              </a:spcBef>
              <a:spcAft>
                <a:spcPts val="0"/>
              </a:spcAft>
            </a:pPr>
            <a:endParaRPr lang="en-US" sz="1100" dirty="0">
              <a:solidFill>
                <a:srgbClr val="0E101A"/>
              </a:solidFill>
              <a:effectLst/>
              <a:latin typeface="Futura Medium" panose="020B0602020204020303" pitchFamily="34" charset="-79"/>
              <a:cs typeface="Futura Medium" panose="020B0602020204020303" pitchFamily="34" charset="-79"/>
            </a:endParaRPr>
          </a:p>
          <a:p>
            <a:pPr>
              <a:spcBef>
                <a:spcPts val="0"/>
              </a:spcBef>
              <a:spcAft>
                <a:spcPts val="0"/>
              </a:spcAft>
            </a:pPr>
            <a:r>
              <a:rPr lang="en-US" sz="1100" dirty="0">
                <a:solidFill>
                  <a:srgbClr val="0E101A"/>
                </a:solidFill>
                <a:effectLst/>
                <a:latin typeface="Futura Medium" panose="020B0602020204020303" pitchFamily="34" charset="-79"/>
                <a:cs typeface="Futura Medium" panose="020B0602020204020303" pitchFamily="34" charset="-79"/>
              </a:rPr>
              <a:t>•Automatic Speech Recognition (ASR) has difficulty interpreting speech commands which can influence accuracy and interpretation</a:t>
            </a:r>
          </a:p>
          <a:p>
            <a:pPr>
              <a:spcBef>
                <a:spcPts val="0"/>
              </a:spcBef>
              <a:spcAft>
                <a:spcPts val="0"/>
              </a:spcAft>
            </a:pPr>
            <a:endParaRPr lang="en-US" sz="1100" dirty="0">
              <a:solidFill>
                <a:srgbClr val="0E101A"/>
              </a:solidFill>
              <a:effectLst/>
              <a:latin typeface="Futura Medium" panose="020B0602020204020303" pitchFamily="34" charset="-79"/>
              <a:cs typeface="Futura Medium" panose="020B0602020204020303" pitchFamily="34" charset="-79"/>
            </a:endParaRPr>
          </a:p>
          <a:p>
            <a:pPr>
              <a:spcBef>
                <a:spcPts val="0"/>
              </a:spcBef>
              <a:spcAft>
                <a:spcPts val="0"/>
              </a:spcAft>
            </a:pPr>
            <a:r>
              <a:rPr lang="en-US" sz="1100" dirty="0">
                <a:solidFill>
                  <a:srgbClr val="0E101A"/>
                </a:solidFill>
                <a:effectLst/>
                <a:latin typeface="Futura Medium" panose="020B0602020204020303" pitchFamily="34" charset="-79"/>
                <a:cs typeface="Futura Medium" panose="020B0602020204020303" pitchFamily="34" charset="-79"/>
              </a:rPr>
              <a:t>• It is difficult for researchers to study sounds in their "pure" forms. Neighboring sounds impact sounds. It can be difficult to isolate these individual sounds.</a:t>
            </a:r>
          </a:p>
          <a:p>
            <a:pPr>
              <a:spcBef>
                <a:spcPts val="0"/>
              </a:spcBef>
              <a:spcAft>
                <a:spcPts val="0"/>
              </a:spcAft>
            </a:pPr>
            <a:endParaRPr lang="en-US" sz="1100" dirty="0">
              <a:solidFill>
                <a:srgbClr val="0E101A"/>
              </a:solidFill>
              <a:effectLst/>
              <a:latin typeface="Futura Medium" panose="020B0602020204020303" pitchFamily="34" charset="-79"/>
              <a:cs typeface="Futura Medium" panose="020B0602020204020303" pitchFamily="34" charset="-79"/>
            </a:endParaRPr>
          </a:p>
          <a:p>
            <a:pPr>
              <a:spcBef>
                <a:spcPts val="0"/>
              </a:spcBef>
              <a:spcAft>
                <a:spcPts val="0"/>
              </a:spcAft>
            </a:pPr>
            <a:r>
              <a:rPr lang="en-US" sz="1100" dirty="0">
                <a:solidFill>
                  <a:srgbClr val="0E101A"/>
                </a:solidFill>
                <a:effectLst/>
                <a:latin typeface="Futura Medium" panose="020B0602020204020303" pitchFamily="34" charset="-79"/>
                <a:cs typeface="Futura Medium" panose="020B0602020204020303" pitchFamily="34" charset="-79"/>
              </a:rPr>
              <a:t>•Miscommunication can occur. Regional dialects and accents influence the way a person speaks and can cause misunderstanding of a speaker's intentions and subtle word differences. </a:t>
            </a:r>
          </a:p>
        </p:txBody>
      </p:sp>
      <p:cxnSp>
        <p:nvCxnSpPr>
          <p:cNvPr id="14" name="Straight Connector 13">
            <a:extLst>
              <a:ext uri="{FF2B5EF4-FFF2-40B4-BE49-F238E27FC236}">
                <a16:creationId xmlns:a16="http://schemas.microsoft.com/office/drawing/2014/main" id="{01C2F78E-476F-266E-B8BF-666BDDEDA86B}"/>
              </a:ext>
            </a:extLst>
          </p:cNvPr>
          <p:cNvCxnSpPr>
            <a:cxnSpLocks/>
          </p:cNvCxnSpPr>
          <p:nvPr/>
        </p:nvCxnSpPr>
        <p:spPr>
          <a:xfrm>
            <a:off x="6442080" y="7614377"/>
            <a:ext cx="6363691" cy="0"/>
          </a:xfrm>
          <a:prstGeom prst="line">
            <a:avLst/>
          </a:prstGeom>
          <a:ln w="38100">
            <a:solidFill>
              <a:schemeClr val="tx1"/>
            </a:solidFill>
          </a:ln>
        </p:spPr>
        <p:style>
          <a:lnRef idx="1">
            <a:schemeClr val="dk1"/>
          </a:lnRef>
          <a:fillRef idx="0">
            <a:schemeClr val="dk1"/>
          </a:fillRef>
          <a:effectRef idx="0">
            <a:schemeClr val="dk1"/>
          </a:effectRef>
          <a:fontRef idx="minor">
            <a:schemeClr val="tx1"/>
          </a:fontRef>
        </p:style>
      </p:cxnSp>
      <p:sp>
        <p:nvSpPr>
          <p:cNvPr id="19" name="TextBox 18">
            <a:extLst>
              <a:ext uri="{FF2B5EF4-FFF2-40B4-BE49-F238E27FC236}">
                <a16:creationId xmlns:a16="http://schemas.microsoft.com/office/drawing/2014/main" id="{B3BCC235-B87E-997B-C8DF-46B7A3E363DC}"/>
              </a:ext>
            </a:extLst>
          </p:cNvPr>
          <p:cNvSpPr txBox="1"/>
          <p:nvPr/>
        </p:nvSpPr>
        <p:spPr>
          <a:xfrm>
            <a:off x="-127951" y="356550"/>
            <a:ext cx="12972716" cy="338554"/>
          </a:xfrm>
          <a:prstGeom prst="rect">
            <a:avLst/>
          </a:prstGeom>
          <a:noFill/>
        </p:spPr>
        <p:txBody>
          <a:bodyPr wrap="square" rtlCol="0">
            <a:spAutoFit/>
          </a:bodyPr>
          <a:lstStyle/>
          <a:p>
            <a:pPr algn="ctr"/>
            <a:r>
              <a:rPr lang="en-US" sz="1600" dirty="0">
                <a:latin typeface="Futura Medium" panose="020B0602020204020303" pitchFamily="34" charset="-79"/>
                <a:cs typeface="Futura Medium" panose="020B0602020204020303" pitchFamily="34" charset="-79"/>
              </a:rPr>
              <a:t>James Cogdill</a:t>
            </a:r>
          </a:p>
        </p:txBody>
      </p:sp>
      <p:sp>
        <p:nvSpPr>
          <p:cNvPr id="27" name="TextBox 26">
            <a:extLst>
              <a:ext uri="{FF2B5EF4-FFF2-40B4-BE49-F238E27FC236}">
                <a16:creationId xmlns:a16="http://schemas.microsoft.com/office/drawing/2014/main" id="{B23F3200-D8B2-AAD0-DE8F-46104E3656A4}"/>
              </a:ext>
            </a:extLst>
          </p:cNvPr>
          <p:cNvSpPr txBox="1"/>
          <p:nvPr/>
        </p:nvSpPr>
        <p:spPr>
          <a:xfrm>
            <a:off x="47014" y="4629231"/>
            <a:ext cx="6539920" cy="1600438"/>
          </a:xfrm>
          <a:prstGeom prst="rect">
            <a:avLst/>
          </a:prstGeom>
          <a:noFill/>
        </p:spPr>
        <p:txBody>
          <a:bodyPr wrap="square">
            <a:spAutoFit/>
          </a:bodyPr>
          <a:lstStyle/>
          <a:p>
            <a:pPr marL="285750" indent="-285750">
              <a:buFont typeface="Arial" panose="020B0604020202020204" pitchFamily="34" charset="0"/>
              <a:buChar char="•"/>
            </a:pPr>
            <a:r>
              <a:rPr lang="en-US" sz="1400" i="1" kern="100" dirty="0">
                <a:latin typeface="Futura Medium" panose="020B0602020204020303" pitchFamily="34" charset="-79"/>
                <a:ea typeface="DengXian" panose="02010600030101010101" pitchFamily="2" charset="-122"/>
                <a:cs typeface="Futura Medium" panose="020B0602020204020303" pitchFamily="34" charset="-79"/>
              </a:rPr>
              <a:t>Coarticulation is important in making speech sound natural and fluid </a:t>
            </a:r>
          </a:p>
          <a:p>
            <a:pPr marL="285750" indent="-285750">
              <a:buFont typeface="Arial" panose="020B0604020202020204" pitchFamily="34" charset="0"/>
              <a:buChar char="•"/>
            </a:pPr>
            <a:r>
              <a:rPr lang="en-US" sz="1400" i="1" kern="100" dirty="0">
                <a:latin typeface="Futura Medium" panose="020B0602020204020303" pitchFamily="34" charset="-79"/>
                <a:ea typeface="DengXian" panose="02010600030101010101" pitchFamily="2" charset="-122"/>
                <a:cs typeface="Futura Medium" panose="020B0602020204020303" pitchFamily="34" charset="-79"/>
              </a:rPr>
              <a:t>It also allows faster and smoother speech production</a:t>
            </a:r>
          </a:p>
          <a:p>
            <a:pPr marL="285750" indent="-285750">
              <a:buFont typeface="Arial" panose="020B0604020202020204" pitchFamily="34" charset="0"/>
              <a:buChar char="•"/>
            </a:pPr>
            <a:r>
              <a:rPr lang="en-US" sz="1400" i="1" kern="100" dirty="0">
                <a:latin typeface="Futura Medium" panose="020B0602020204020303" pitchFamily="34" charset="-79"/>
                <a:ea typeface="DengXian" panose="02010600030101010101" pitchFamily="2" charset="-122"/>
                <a:cs typeface="Futura Medium" panose="020B0602020204020303" pitchFamily="34" charset="-79"/>
              </a:rPr>
              <a:t>Coarticulation patterns differ between languages </a:t>
            </a:r>
          </a:p>
          <a:p>
            <a:pPr marL="285750" indent="-285750">
              <a:buFont typeface="Arial" panose="020B0604020202020204" pitchFamily="34" charset="0"/>
              <a:buChar char="•"/>
            </a:pPr>
            <a:r>
              <a:rPr lang="en-US" sz="1400" i="1" kern="100" dirty="0">
                <a:latin typeface="Futura Medium" panose="020B0602020204020303" pitchFamily="34" charset="-79"/>
                <a:ea typeface="DengXian" panose="02010600030101010101" pitchFamily="2" charset="-122"/>
                <a:cs typeface="Futura Medium" panose="020B0602020204020303" pitchFamily="34" charset="-79"/>
              </a:rPr>
              <a:t>Coarticulation also differ between regional dialects and accents. </a:t>
            </a:r>
          </a:p>
          <a:p>
            <a:pPr marL="285750" indent="-285750">
              <a:buFont typeface="Arial" panose="020B0604020202020204" pitchFamily="34" charset="0"/>
              <a:buChar char="•"/>
            </a:pPr>
            <a:r>
              <a:rPr lang="en-US" sz="1400" i="1" kern="100" dirty="0">
                <a:latin typeface="Futura Medium" panose="020B0602020204020303" pitchFamily="34" charset="-79"/>
                <a:ea typeface="DengXian" panose="02010600030101010101" pitchFamily="2" charset="-122"/>
                <a:cs typeface="Futura Medium" panose="020B0602020204020303" pitchFamily="34" charset="-79"/>
              </a:rPr>
              <a:t>It helps reduce cognitive load reduction </a:t>
            </a:r>
          </a:p>
          <a:p>
            <a:pPr marL="285750" indent="-285750">
              <a:buFont typeface="Arial" panose="020B0604020202020204" pitchFamily="34" charset="0"/>
              <a:buChar char="•"/>
            </a:pPr>
            <a:r>
              <a:rPr lang="en-US" sz="1400" i="1" kern="100" dirty="0">
                <a:latin typeface="Futura Medium" panose="020B0602020204020303" pitchFamily="34" charset="-79"/>
                <a:ea typeface="DengXian" panose="02010600030101010101" pitchFamily="2" charset="-122"/>
                <a:cs typeface="Futura Medium" panose="020B0602020204020303" pitchFamily="34" charset="-79"/>
              </a:rPr>
              <a:t>It also helps humans develop better communication technologies</a:t>
            </a:r>
          </a:p>
          <a:p>
            <a:pPr algn="ctr"/>
            <a:endParaRPr lang="en-US" sz="1400" kern="100" dirty="0">
              <a:latin typeface="Futura Medium" panose="020B0602020204020303" pitchFamily="34" charset="-79"/>
              <a:ea typeface="DengXian" panose="02010600030101010101" pitchFamily="2" charset="-122"/>
              <a:cs typeface="Futura Medium" panose="020B0602020204020303" pitchFamily="34" charset="-79"/>
            </a:endParaRPr>
          </a:p>
        </p:txBody>
      </p:sp>
      <p:sp>
        <p:nvSpPr>
          <p:cNvPr id="28" name="Rectangle 27">
            <a:extLst>
              <a:ext uri="{FF2B5EF4-FFF2-40B4-BE49-F238E27FC236}">
                <a16:creationId xmlns:a16="http://schemas.microsoft.com/office/drawing/2014/main" id="{EC30B8BB-18C1-DAFD-E061-8D52F85928B3}"/>
              </a:ext>
            </a:extLst>
          </p:cNvPr>
          <p:cNvSpPr/>
          <p:nvPr/>
        </p:nvSpPr>
        <p:spPr>
          <a:xfrm>
            <a:off x="6539924" y="722770"/>
            <a:ext cx="6080529" cy="1966086"/>
          </a:xfrm>
          <a:prstGeom prst="rect">
            <a:avLst/>
          </a:prstGeom>
          <a:noFill/>
          <a:ln w="3810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7FB0FE07-1E86-189F-8B94-C7D85DDC246E}"/>
              </a:ext>
            </a:extLst>
          </p:cNvPr>
          <p:cNvSpPr/>
          <p:nvPr/>
        </p:nvSpPr>
        <p:spPr>
          <a:xfrm>
            <a:off x="6539921" y="2847072"/>
            <a:ext cx="6080531" cy="2126692"/>
          </a:xfrm>
          <a:prstGeom prst="rect">
            <a:avLst/>
          </a:prstGeom>
          <a:noFill/>
          <a:ln w="3810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a:extLst>
              <a:ext uri="{FF2B5EF4-FFF2-40B4-BE49-F238E27FC236}">
                <a16:creationId xmlns:a16="http://schemas.microsoft.com/office/drawing/2014/main" id="{3159846A-9A31-1399-E9E3-DFB3DA26F183}"/>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11596" y="8329560"/>
            <a:ext cx="2512479" cy="1126182"/>
          </a:xfrm>
          <a:prstGeom prst="rect">
            <a:avLst/>
          </a:prstGeom>
          <a:noFill/>
          <a:ln w="19050">
            <a:solidFill>
              <a:schemeClr val="tx1"/>
            </a:solidFill>
          </a:ln>
          <a:extLst>
            <a:ext uri="{909E8E84-426E-40DD-AFC4-6F175D3DCCD1}">
              <a14:hiddenFill xmlns:a14="http://schemas.microsoft.com/office/drawing/2010/main">
                <a:solidFill>
                  <a:srgbClr val="FFFFFF"/>
                </a:solidFill>
              </a14:hiddenFill>
            </a:ext>
          </a:extLst>
        </p:spPr>
      </p:pic>
      <p:pic>
        <p:nvPicPr>
          <p:cNvPr id="1028" name="Picture 4">
            <a:extLst>
              <a:ext uri="{FF2B5EF4-FFF2-40B4-BE49-F238E27FC236}">
                <a16:creationId xmlns:a16="http://schemas.microsoft.com/office/drawing/2014/main" id="{0F959226-4602-BE1B-DBBC-E0B03E279DF4}"/>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765348" y="8325482"/>
            <a:ext cx="3085736" cy="1125386"/>
          </a:xfrm>
          <a:prstGeom prst="rect">
            <a:avLst/>
          </a:prstGeom>
          <a:noFill/>
          <a:ln w="19050">
            <a:solidFill>
              <a:schemeClr val="tx1"/>
            </a:solidFill>
          </a:ln>
          <a:extLst>
            <a:ext uri="{909E8E84-426E-40DD-AFC4-6F175D3DCCD1}">
              <a14:hiddenFill xmlns:a14="http://schemas.microsoft.com/office/drawing/2010/main">
                <a:solidFill>
                  <a:srgbClr val="FFFFFF"/>
                </a:solidFill>
              </a14:hiddenFill>
            </a:ext>
          </a:extLst>
        </p:spPr>
      </p:pic>
      <p:sp>
        <p:nvSpPr>
          <p:cNvPr id="37" name="TextBox 36">
            <a:extLst>
              <a:ext uri="{FF2B5EF4-FFF2-40B4-BE49-F238E27FC236}">
                <a16:creationId xmlns:a16="http://schemas.microsoft.com/office/drawing/2014/main" id="{13BAC7FC-F759-4A20-F3F3-83D32CA9D529}"/>
              </a:ext>
            </a:extLst>
          </p:cNvPr>
          <p:cNvSpPr txBox="1"/>
          <p:nvPr/>
        </p:nvSpPr>
        <p:spPr>
          <a:xfrm>
            <a:off x="6568107" y="1050610"/>
            <a:ext cx="6052345" cy="1569660"/>
          </a:xfrm>
          <a:prstGeom prst="rect">
            <a:avLst/>
          </a:prstGeom>
          <a:noFill/>
        </p:spPr>
        <p:txBody>
          <a:bodyPr wrap="square">
            <a:spAutoFit/>
          </a:bodyPr>
          <a:lstStyle/>
          <a:p>
            <a:r>
              <a:rPr lang="en-US" sz="1200" dirty="0">
                <a:latin typeface="Futura Medium" panose="020B0602020204020303" pitchFamily="34" charset="-79"/>
                <a:cs typeface="Futura Medium" panose="020B0602020204020303" pitchFamily="34" charset="-79"/>
              </a:rPr>
              <a:t>Researchers investigated how the quantity and quality of children’s spoken language experience influence their ability to coarticulate sounds. They discovered that children who vocalize more throughout the day exhibit less coarticulation in their speech. Children with larger vocabularies also have a reduction in coarticulation. As children’s experience with vocabulary and language grows, they develop more precise phonological representations. Children with more extensive speaking practice and vocabulary knowledge help refine motor control, improve their ability to control individual sounds, and increase articulation. </a:t>
            </a:r>
          </a:p>
        </p:txBody>
      </p:sp>
      <p:sp>
        <p:nvSpPr>
          <p:cNvPr id="38" name="TextBox 37">
            <a:extLst>
              <a:ext uri="{FF2B5EF4-FFF2-40B4-BE49-F238E27FC236}">
                <a16:creationId xmlns:a16="http://schemas.microsoft.com/office/drawing/2014/main" id="{E5E5AC98-CD12-1959-C7B6-BD49025F69AE}"/>
              </a:ext>
            </a:extLst>
          </p:cNvPr>
          <p:cNvSpPr txBox="1"/>
          <p:nvPr/>
        </p:nvSpPr>
        <p:spPr>
          <a:xfrm>
            <a:off x="6550452" y="695104"/>
            <a:ext cx="1419171" cy="369332"/>
          </a:xfrm>
          <a:prstGeom prst="rect">
            <a:avLst/>
          </a:prstGeom>
          <a:noFill/>
        </p:spPr>
        <p:txBody>
          <a:bodyPr wrap="none" rtlCol="0">
            <a:spAutoFit/>
          </a:bodyPr>
          <a:lstStyle/>
          <a:p>
            <a:r>
              <a:rPr lang="en-US" dirty="0">
                <a:latin typeface="Futura Medium" panose="020B0602020204020303" pitchFamily="34" charset="-79"/>
                <a:cs typeface="Futura Medium" panose="020B0602020204020303" pitchFamily="34" charset="-79"/>
              </a:rPr>
              <a:t>Research1: </a:t>
            </a:r>
          </a:p>
        </p:txBody>
      </p:sp>
      <p:sp>
        <p:nvSpPr>
          <p:cNvPr id="41" name="TextBox 40">
            <a:extLst>
              <a:ext uri="{FF2B5EF4-FFF2-40B4-BE49-F238E27FC236}">
                <a16:creationId xmlns:a16="http://schemas.microsoft.com/office/drawing/2014/main" id="{9285BF1B-0E0D-C64E-34E6-AE820441E1ED}"/>
              </a:ext>
            </a:extLst>
          </p:cNvPr>
          <p:cNvSpPr txBox="1"/>
          <p:nvPr/>
        </p:nvSpPr>
        <p:spPr>
          <a:xfrm>
            <a:off x="6568106" y="3219437"/>
            <a:ext cx="6052345" cy="1754326"/>
          </a:xfrm>
          <a:prstGeom prst="rect">
            <a:avLst/>
          </a:prstGeom>
          <a:noFill/>
        </p:spPr>
        <p:txBody>
          <a:bodyPr wrap="square">
            <a:spAutoFit/>
          </a:bodyPr>
          <a:lstStyle/>
          <a:p>
            <a:r>
              <a:rPr lang="en-US" sz="1200" dirty="0">
                <a:latin typeface="Futura Medium" panose="020B0602020204020303" pitchFamily="34" charset="-79"/>
                <a:cs typeface="Futura Medium" panose="020B0602020204020303" pitchFamily="34" charset="-79"/>
              </a:rPr>
              <a:t>Researchers examined how a child's ability to learn to read interacts with a child's spoken fluency.  Researchers focused on young learners' co-articulatory abilities. Though the research focused on German speakers and languages with shallower orthographies, the researchers observed how reading influences children's spoken language. Researchers heavily emphasized connecting speech development with reading, especially in languages that have consistent letter-sound correspondence. Results also show that a child's coarticulatory patterns are influenced by their reading proficiency. By exploring the connection between reading and speech development, researchers better understand language proficiency skills. </a:t>
            </a:r>
          </a:p>
        </p:txBody>
      </p:sp>
      <p:sp>
        <p:nvSpPr>
          <p:cNvPr id="42" name="TextBox 41">
            <a:extLst>
              <a:ext uri="{FF2B5EF4-FFF2-40B4-BE49-F238E27FC236}">
                <a16:creationId xmlns:a16="http://schemas.microsoft.com/office/drawing/2014/main" id="{409BC9D9-4355-35E3-C437-7EC839129BD0}"/>
              </a:ext>
            </a:extLst>
          </p:cNvPr>
          <p:cNvSpPr txBox="1"/>
          <p:nvPr/>
        </p:nvSpPr>
        <p:spPr>
          <a:xfrm>
            <a:off x="6539921" y="2902135"/>
            <a:ext cx="1489703" cy="369332"/>
          </a:xfrm>
          <a:prstGeom prst="rect">
            <a:avLst/>
          </a:prstGeom>
          <a:noFill/>
        </p:spPr>
        <p:txBody>
          <a:bodyPr wrap="none" rtlCol="0">
            <a:spAutoFit/>
          </a:bodyPr>
          <a:lstStyle/>
          <a:p>
            <a:r>
              <a:rPr lang="en-US" dirty="0">
                <a:latin typeface="Futura Medium" panose="020B0602020204020303" pitchFamily="34" charset="-79"/>
                <a:cs typeface="Futura Medium" panose="020B0602020204020303" pitchFamily="34" charset="-79"/>
              </a:rPr>
              <a:t>Research 2: </a:t>
            </a:r>
          </a:p>
        </p:txBody>
      </p:sp>
      <p:sp>
        <p:nvSpPr>
          <p:cNvPr id="8" name="TextBox 7">
            <a:extLst>
              <a:ext uri="{FF2B5EF4-FFF2-40B4-BE49-F238E27FC236}">
                <a16:creationId xmlns:a16="http://schemas.microsoft.com/office/drawing/2014/main" id="{07A39477-BF59-A837-71BA-B238C77C0B53}"/>
              </a:ext>
            </a:extLst>
          </p:cNvPr>
          <p:cNvSpPr txBox="1"/>
          <p:nvPr/>
        </p:nvSpPr>
        <p:spPr>
          <a:xfrm>
            <a:off x="6469928" y="5060757"/>
            <a:ext cx="3244221" cy="369332"/>
          </a:xfrm>
          <a:prstGeom prst="rect">
            <a:avLst/>
          </a:prstGeom>
          <a:noFill/>
        </p:spPr>
        <p:txBody>
          <a:bodyPr wrap="none" rtlCol="0">
            <a:spAutoFit/>
          </a:bodyPr>
          <a:lstStyle/>
          <a:p>
            <a:r>
              <a:rPr lang="en-US" dirty="0">
                <a:latin typeface="Futura Medium" panose="020B0602020204020303" pitchFamily="34" charset="-79"/>
                <a:cs typeface="Futura Medium" panose="020B0602020204020303" pitchFamily="34" charset="-79"/>
              </a:rPr>
              <a:t>Further Research Possibilities:</a:t>
            </a:r>
          </a:p>
        </p:txBody>
      </p:sp>
      <p:sp>
        <p:nvSpPr>
          <p:cNvPr id="10" name="TextBox 9">
            <a:extLst>
              <a:ext uri="{FF2B5EF4-FFF2-40B4-BE49-F238E27FC236}">
                <a16:creationId xmlns:a16="http://schemas.microsoft.com/office/drawing/2014/main" id="{C5AD8C22-1764-2650-EA89-F9B4B11AFE3E}"/>
              </a:ext>
            </a:extLst>
          </p:cNvPr>
          <p:cNvSpPr txBox="1"/>
          <p:nvPr/>
        </p:nvSpPr>
        <p:spPr>
          <a:xfrm>
            <a:off x="6586934" y="5464588"/>
            <a:ext cx="6030741" cy="1938992"/>
          </a:xfrm>
          <a:prstGeom prst="rect">
            <a:avLst/>
          </a:prstGeom>
          <a:noFill/>
          <a:ln w="38100">
            <a:solidFill>
              <a:schemeClr val="tx1"/>
            </a:solidFill>
          </a:ln>
        </p:spPr>
        <p:txBody>
          <a:bodyPr wrap="square">
            <a:spAutoFit/>
          </a:bodyPr>
          <a:lstStyle/>
          <a:p>
            <a:pPr>
              <a:spcBef>
                <a:spcPts val="0"/>
              </a:spcBef>
              <a:spcAft>
                <a:spcPts val="0"/>
              </a:spcAft>
              <a:buFont typeface="+mj-lt"/>
              <a:buAutoNum type="arabicPeriod"/>
            </a:pPr>
            <a:r>
              <a:rPr lang="en-US" sz="1200" u="sng" dirty="0">
                <a:solidFill>
                  <a:srgbClr val="0E101A"/>
                </a:solidFill>
                <a:effectLst/>
                <a:latin typeface="Futura Medium" panose="020B0602020204020303" pitchFamily="34" charset="-79"/>
                <a:cs typeface="Futura Medium" panose="020B0602020204020303" pitchFamily="34" charset="-79"/>
              </a:rPr>
              <a:t>Classroom Observations and Long-term Studies:</a:t>
            </a:r>
            <a:r>
              <a:rPr lang="en-US" sz="1200" dirty="0">
                <a:solidFill>
                  <a:srgbClr val="0E101A"/>
                </a:solidFill>
                <a:effectLst/>
                <a:latin typeface="Futura Medium" panose="020B0602020204020303" pitchFamily="34" charset="-79"/>
                <a:cs typeface="Futura Medium" panose="020B0602020204020303" pitchFamily="34" charset="-79"/>
              </a:rPr>
              <a:t> Researchers can conduct studies that observe how coarticulation awareness develops over time. By following students throughout their different stages of educational development, researchers can better understand how coarticulation skills change and influence different aspects of reading, comprehension, and pronunciation.</a:t>
            </a:r>
          </a:p>
          <a:p>
            <a:pPr>
              <a:spcBef>
                <a:spcPts val="0"/>
              </a:spcBef>
              <a:spcAft>
                <a:spcPts val="0"/>
              </a:spcAft>
              <a:buFont typeface="+mj-lt"/>
              <a:buAutoNum type="arabicPeriod"/>
            </a:pPr>
            <a:endParaRPr lang="en-US" sz="1200" dirty="0">
              <a:solidFill>
                <a:srgbClr val="0E101A"/>
              </a:solidFill>
              <a:effectLst/>
              <a:latin typeface="Futura Medium" panose="020B0602020204020303" pitchFamily="34" charset="-79"/>
              <a:cs typeface="Futura Medium" panose="020B0602020204020303" pitchFamily="34" charset="-79"/>
            </a:endParaRPr>
          </a:p>
          <a:p>
            <a:pPr>
              <a:spcBef>
                <a:spcPts val="0"/>
              </a:spcBef>
              <a:spcAft>
                <a:spcPts val="0"/>
              </a:spcAft>
              <a:buFont typeface="+mj-lt"/>
              <a:buAutoNum type="arabicPeriod"/>
            </a:pPr>
            <a:r>
              <a:rPr lang="en-US" sz="1200" u="sng" dirty="0">
                <a:solidFill>
                  <a:srgbClr val="0E101A"/>
                </a:solidFill>
                <a:effectLst/>
                <a:latin typeface="Futura Medium" panose="020B0602020204020303" pitchFamily="34" charset="-79"/>
                <a:cs typeface="Futura Medium" panose="020B0602020204020303" pitchFamily="34" charset="-79"/>
              </a:rPr>
              <a:t>Comparative Studies in Multilingual Education:</a:t>
            </a:r>
            <a:r>
              <a:rPr lang="en-US" sz="1200" dirty="0">
                <a:solidFill>
                  <a:srgbClr val="0E101A"/>
                </a:solidFill>
                <a:effectLst/>
                <a:latin typeface="Futura Medium" panose="020B0602020204020303" pitchFamily="34" charset="-79"/>
                <a:cs typeface="Futura Medium" panose="020B0602020204020303" pitchFamily="34" charset="-79"/>
              </a:rPr>
              <a:t> Researchers can compare how coarticulation skills in a first language affect fluency and pronunciation in a second language. This research can provide better strategies and insights into more effective bilingual education. </a:t>
            </a:r>
          </a:p>
        </p:txBody>
      </p:sp>
      <p:pic>
        <p:nvPicPr>
          <p:cNvPr id="54" name="Audio 53">
            <a:extLst>
              <a:ext uri="{FF2B5EF4-FFF2-40B4-BE49-F238E27FC236}">
                <a16:creationId xmlns:a16="http://schemas.microsoft.com/office/drawing/2014/main" id="{6231191F-CB21-1520-D440-9156EB447D61}"/>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836400" y="8636000"/>
            <a:ext cx="812800" cy="812800"/>
          </a:xfrm>
          <a:prstGeom prst="rect">
            <a:avLst/>
          </a:prstGeom>
        </p:spPr>
      </p:pic>
    </p:spTree>
    <p:extLst>
      <p:ext uri="{BB962C8B-B14F-4D97-AF65-F5344CB8AC3E}">
        <p14:creationId xmlns:p14="http://schemas.microsoft.com/office/powerpoint/2010/main" val="40068756"/>
      </p:ext>
    </p:extLst>
  </p:cSld>
  <p:clrMapOvr>
    <a:masterClrMapping/>
  </p:clrMapOvr>
  <mc:AlternateContent xmlns:mc="http://schemas.openxmlformats.org/markup-compatibility/2006">
    <mc:Choice xmlns:p14="http://schemas.microsoft.com/office/powerpoint/2010/main" Requires="p14">
      <p:transition spd="slow" p14:dur="2000" advTm="21888"/>
    </mc:Choice>
    <mc:Fallback>
      <p:transition spd="slow" advTm="218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7B1B35-B11E-F412-EC87-4B1E8D366E41}"/>
              </a:ext>
            </a:extLst>
          </p:cNvPr>
          <p:cNvSpPr>
            <a:spLocks noGrp="1"/>
          </p:cNvSpPr>
          <p:nvPr>
            <p:ph type="title"/>
          </p:nvPr>
        </p:nvSpPr>
        <p:spPr/>
        <p:txBody>
          <a:bodyPr/>
          <a:lstStyle/>
          <a:p>
            <a:r>
              <a:rPr lang="en-US" dirty="0"/>
              <a:t>What is Coarticulation?</a:t>
            </a:r>
          </a:p>
        </p:txBody>
      </p:sp>
      <p:sp>
        <p:nvSpPr>
          <p:cNvPr id="3" name="Content Placeholder 2">
            <a:extLst>
              <a:ext uri="{FF2B5EF4-FFF2-40B4-BE49-F238E27FC236}">
                <a16:creationId xmlns:a16="http://schemas.microsoft.com/office/drawing/2014/main" id="{92CFDF38-E851-5703-17BC-9331DF893058}"/>
              </a:ext>
            </a:extLst>
          </p:cNvPr>
          <p:cNvSpPr>
            <a:spLocks noGrp="1"/>
          </p:cNvSpPr>
          <p:nvPr>
            <p:ph idx="1"/>
          </p:nvPr>
        </p:nvSpPr>
        <p:spPr/>
        <p:txBody>
          <a:bodyPr/>
          <a:lstStyle/>
          <a:p>
            <a:r>
              <a:rPr lang="en-US" sz="4400" i="1" kern="100" dirty="0">
                <a:latin typeface="Futura Medium" panose="020B0602020204020303" pitchFamily="34" charset="-79"/>
                <a:ea typeface="DengXian" panose="02010600030101010101" pitchFamily="2" charset="-122"/>
                <a:cs typeface="Futura Medium" panose="020B0602020204020303" pitchFamily="34" charset="-79"/>
              </a:rPr>
              <a:t>Also known as Connected Speech</a:t>
            </a:r>
          </a:p>
          <a:p>
            <a:endParaRPr lang="en-US" sz="4400" i="1" kern="100" dirty="0">
              <a:latin typeface="Futura Medium" panose="020B0602020204020303" pitchFamily="34" charset="-79"/>
              <a:ea typeface="DengXian" panose="02010600030101010101" pitchFamily="2" charset="-122"/>
              <a:cs typeface="Futura Medium" panose="020B0602020204020303" pitchFamily="34" charset="-79"/>
            </a:endParaRPr>
          </a:p>
          <a:p>
            <a:pPr algn="just"/>
            <a:r>
              <a:rPr lang="en-US" sz="4000" kern="100" dirty="0">
                <a:latin typeface="Futura Medium" panose="020B0602020204020303" pitchFamily="34" charset="-79"/>
                <a:ea typeface="DengXian" panose="02010600030101010101" pitchFamily="2" charset="-122"/>
                <a:cs typeface="Futura Medium" panose="020B0602020204020303" pitchFamily="34" charset="-79"/>
              </a:rPr>
              <a:t>Coarticulation refers to how speech is influenced by its neighboring sounds, which causes an overlap in articulatory gestures. In ordinary speech, coarticulation does not occur in isolation but is intertwined with a continuous stream of articulation.</a:t>
            </a:r>
          </a:p>
          <a:p>
            <a:endParaRPr lang="en-US" dirty="0"/>
          </a:p>
        </p:txBody>
      </p:sp>
      <p:pic>
        <p:nvPicPr>
          <p:cNvPr id="31" name="Audio 30">
            <a:extLst>
              <a:ext uri="{FF2B5EF4-FFF2-40B4-BE49-F238E27FC236}">
                <a16:creationId xmlns:a16="http://schemas.microsoft.com/office/drawing/2014/main" id="{E8BE5EFA-B397-56DC-5850-406E6EEA892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836400" y="8636000"/>
            <a:ext cx="812800" cy="812800"/>
          </a:xfrm>
          <a:prstGeom prst="rect">
            <a:avLst/>
          </a:prstGeom>
        </p:spPr>
      </p:pic>
    </p:spTree>
    <p:extLst>
      <p:ext uri="{BB962C8B-B14F-4D97-AF65-F5344CB8AC3E}">
        <p14:creationId xmlns:p14="http://schemas.microsoft.com/office/powerpoint/2010/main" val="417058874"/>
      </p:ext>
    </p:extLst>
  </p:cSld>
  <p:clrMapOvr>
    <a:masterClrMapping/>
  </p:clrMapOvr>
  <mc:AlternateContent xmlns:mc="http://schemas.openxmlformats.org/markup-compatibility/2006">
    <mc:Choice xmlns:p14="http://schemas.microsoft.com/office/powerpoint/2010/main" Requires="p14">
      <p:transition spd="slow" p14:dur="2000" advTm="41152"/>
    </mc:Choice>
    <mc:Fallback>
      <p:transition spd="slow" advTm="411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1"/>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F7FB66-BAD1-0726-7150-33312D0486B5}"/>
              </a:ext>
            </a:extLst>
          </p:cNvPr>
          <p:cNvSpPr>
            <a:spLocks noGrp="1"/>
          </p:cNvSpPr>
          <p:nvPr>
            <p:ph type="title"/>
          </p:nvPr>
        </p:nvSpPr>
        <p:spPr/>
        <p:txBody>
          <a:bodyPr/>
          <a:lstStyle/>
          <a:p>
            <a:r>
              <a:rPr lang="en-US" dirty="0"/>
              <a:t>Why study coarticulation?</a:t>
            </a:r>
          </a:p>
        </p:txBody>
      </p:sp>
      <p:sp>
        <p:nvSpPr>
          <p:cNvPr id="3" name="Content Placeholder 2">
            <a:extLst>
              <a:ext uri="{FF2B5EF4-FFF2-40B4-BE49-F238E27FC236}">
                <a16:creationId xmlns:a16="http://schemas.microsoft.com/office/drawing/2014/main" id="{CF155809-66DC-EC87-DDC7-AF7AAA36D541}"/>
              </a:ext>
            </a:extLst>
          </p:cNvPr>
          <p:cNvSpPr>
            <a:spLocks noGrp="1"/>
          </p:cNvSpPr>
          <p:nvPr>
            <p:ph idx="1"/>
          </p:nvPr>
        </p:nvSpPr>
        <p:spPr>
          <a:xfrm>
            <a:off x="256674" y="2555875"/>
            <a:ext cx="12272210" cy="6091873"/>
          </a:xfrm>
        </p:spPr>
        <p:txBody>
          <a:bodyPr>
            <a:normAutofit fontScale="77500" lnSpcReduction="20000"/>
          </a:bodyPr>
          <a:lstStyle/>
          <a:p>
            <a:pPr marL="285750" indent="-285750">
              <a:buFont typeface="Arial" panose="020B0604020202020204" pitchFamily="34" charset="0"/>
              <a:buChar char="•"/>
            </a:pPr>
            <a:r>
              <a:rPr lang="en-US" sz="4000" i="1" kern="100" dirty="0">
                <a:latin typeface="Futura Medium" panose="020B0602020204020303" pitchFamily="34" charset="-79"/>
                <a:ea typeface="DengXian" panose="02010600030101010101" pitchFamily="2" charset="-122"/>
                <a:cs typeface="Futura Medium" panose="020B0602020204020303" pitchFamily="34" charset="-79"/>
              </a:rPr>
              <a:t>Coarticulation is important in making speech sound natural and fluid </a:t>
            </a:r>
          </a:p>
          <a:p>
            <a:pPr marL="285750" indent="-285750">
              <a:buFont typeface="Arial" panose="020B0604020202020204" pitchFamily="34" charset="0"/>
              <a:buChar char="•"/>
            </a:pPr>
            <a:endParaRPr lang="en-US" sz="4000" i="1" kern="100" dirty="0">
              <a:latin typeface="Futura Medium" panose="020B0602020204020303" pitchFamily="34" charset="-79"/>
              <a:ea typeface="DengXian" panose="02010600030101010101" pitchFamily="2" charset="-122"/>
              <a:cs typeface="Futura Medium" panose="020B0602020204020303" pitchFamily="34" charset="-79"/>
            </a:endParaRPr>
          </a:p>
          <a:p>
            <a:pPr marL="285750" indent="-285750">
              <a:buFont typeface="Arial" panose="020B0604020202020204" pitchFamily="34" charset="0"/>
              <a:buChar char="•"/>
            </a:pPr>
            <a:r>
              <a:rPr lang="en-US" sz="4000" i="1" kern="100" dirty="0">
                <a:latin typeface="Futura Medium" panose="020B0602020204020303" pitchFamily="34" charset="-79"/>
                <a:ea typeface="DengXian" panose="02010600030101010101" pitchFamily="2" charset="-122"/>
                <a:cs typeface="Futura Medium" panose="020B0602020204020303" pitchFamily="34" charset="-79"/>
              </a:rPr>
              <a:t>It also allows faster and smoother speech production</a:t>
            </a:r>
          </a:p>
          <a:p>
            <a:pPr marL="285750" indent="-285750">
              <a:buFont typeface="Arial" panose="020B0604020202020204" pitchFamily="34" charset="0"/>
              <a:buChar char="•"/>
            </a:pPr>
            <a:endParaRPr lang="en-US" sz="4000" i="1" kern="100" dirty="0">
              <a:latin typeface="Futura Medium" panose="020B0602020204020303" pitchFamily="34" charset="-79"/>
              <a:ea typeface="DengXian" panose="02010600030101010101" pitchFamily="2" charset="-122"/>
              <a:cs typeface="Futura Medium" panose="020B0602020204020303" pitchFamily="34" charset="-79"/>
            </a:endParaRPr>
          </a:p>
          <a:p>
            <a:pPr marL="285750" indent="-285750">
              <a:buFont typeface="Arial" panose="020B0604020202020204" pitchFamily="34" charset="0"/>
              <a:buChar char="•"/>
            </a:pPr>
            <a:r>
              <a:rPr lang="en-US" sz="4000" i="1" kern="100" dirty="0">
                <a:latin typeface="Futura Medium" panose="020B0602020204020303" pitchFamily="34" charset="-79"/>
                <a:ea typeface="DengXian" panose="02010600030101010101" pitchFamily="2" charset="-122"/>
                <a:cs typeface="Futura Medium" panose="020B0602020204020303" pitchFamily="34" charset="-79"/>
              </a:rPr>
              <a:t>Coarticulation patterns differ between languages </a:t>
            </a:r>
          </a:p>
          <a:p>
            <a:pPr marL="285750" indent="-285750">
              <a:buFont typeface="Arial" panose="020B0604020202020204" pitchFamily="34" charset="0"/>
              <a:buChar char="•"/>
            </a:pPr>
            <a:endParaRPr lang="en-US" sz="4000" i="1" kern="100" dirty="0">
              <a:latin typeface="Futura Medium" panose="020B0602020204020303" pitchFamily="34" charset="-79"/>
              <a:ea typeface="DengXian" panose="02010600030101010101" pitchFamily="2" charset="-122"/>
              <a:cs typeface="Futura Medium" panose="020B0602020204020303" pitchFamily="34" charset="-79"/>
            </a:endParaRPr>
          </a:p>
          <a:p>
            <a:pPr marL="285750" indent="-285750">
              <a:buFont typeface="Arial" panose="020B0604020202020204" pitchFamily="34" charset="0"/>
              <a:buChar char="•"/>
            </a:pPr>
            <a:r>
              <a:rPr lang="en-US" sz="4000" i="1" kern="100" dirty="0">
                <a:latin typeface="Futura Medium" panose="020B0602020204020303" pitchFamily="34" charset="-79"/>
                <a:ea typeface="DengXian" panose="02010600030101010101" pitchFamily="2" charset="-122"/>
                <a:cs typeface="Futura Medium" panose="020B0602020204020303" pitchFamily="34" charset="-79"/>
              </a:rPr>
              <a:t>Coarticulation also differ between regional dialects and accents. </a:t>
            </a:r>
          </a:p>
          <a:p>
            <a:pPr marL="285750" indent="-285750">
              <a:buFont typeface="Arial" panose="020B0604020202020204" pitchFamily="34" charset="0"/>
              <a:buChar char="•"/>
            </a:pPr>
            <a:endParaRPr lang="en-US" sz="4000" i="1" kern="100" dirty="0">
              <a:latin typeface="Futura Medium" panose="020B0602020204020303" pitchFamily="34" charset="-79"/>
              <a:ea typeface="DengXian" panose="02010600030101010101" pitchFamily="2" charset="-122"/>
              <a:cs typeface="Futura Medium" panose="020B0602020204020303" pitchFamily="34" charset="-79"/>
            </a:endParaRPr>
          </a:p>
          <a:p>
            <a:pPr marL="285750" indent="-285750">
              <a:buFont typeface="Arial" panose="020B0604020202020204" pitchFamily="34" charset="0"/>
              <a:buChar char="•"/>
            </a:pPr>
            <a:r>
              <a:rPr lang="en-US" sz="4000" i="1" kern="100" dirty="0">
                <a:latin typeface="Futura Medium" panose="020B0602020204020303" pitchFamily="34" charset="-79"/>
                <a:ea typeface="DengXian" panose="02010600030101010101" pitchFamily="2" charset="-122"/>
                <a:cs typeface="Futura Medium" panose="020B0602020204020303" pitchFamily="34" charset="-79"/>
              </a:rPr>
              <a:t>It helps reduce cognitive load reduction </a:t>
            </a:r>
          </a:p>
          <a:p>
            <a:pPr marL="285750" indent="-285750">
              <a:buFont typeface="Arial" panose="020B0604020202020204" pitchFamily="34" charset="0"/>
              <a:buChar char="•"/>
            </a:pPr>
            <a:endParaRPr lang="en-US" sz="4000" i="1" kern="100" dirty="0">
              <a:latin typeface="Futura Medium" panose="020B0602020204020303" pitchFamily="34" charset="-79"/>
              <a:ea typeface="DengXian" panose="02010600030101010101" pitchFamily="2" charset="-122"/>
              <a:cs typeface="Futura Medium" panose="020B0602020204020303" pitchFamily="34" charset="-79"/>
            </a:endParaRPr>
          </a:p>
          <a:p>
            <a:pPr marL="285750" indent="-285750">
              <a:buFont typeface="Arial" panose="020B0604020202020204" pitchFamily="34" charset="0"/>
              <a:buChar char="•"/>
            </a:pPr>
            <a:r>
              <a:rPr lang="en-US" sz="4000" i="1" kern="100" dirty="0">
                <a:latin typeface="Futura Medium" panose="020B0602020204020303" pitchFamily="34" charset="-79"/>
                <a:ea typeface="DengXian" panose="02010600030101010101" pitchFamily="2" charset="-122"/>
                <a:cs typeface="Futura Medium" panose="020B0602020204020303" pitchFamily="34" charset="-79"/>
              </a:rPr>
              <a:t>It also helps humans develop better communication technologies</a:t>
            </a:r>
          </a:p>
          <a:p>
            <a:endParaRPr lang="en-US" dirty="0"/>
          </a:p>
        </p:txBody>
      </p:sp>
      <p:pic>
        <p:nvPicPr>
          <p:cNvPr id="31" name="Audio 30">
            <a:extLst>
              <a:ext uri="{FF2B5EF4-FFF2-40B4-BE49-F238E27FC236}">
                <a16:creationId xmlns:a16="http://schemas.microsoft.com/office/drawing/2014/main" id="{9E19E4AF-C071-0590-196B-BBDBA5C8190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836400" y="8636000"/>
            <a:ext cx="812800" cy="812800"/>
          </a:xfrm>
          <a:prstGeom prst="rect">
            <a:avLst/>
          </a:prstGeom>
        </p:spPr>
      </p:pic>
    </p:spTree>
    <p:extLst>
      <p:ext uri="{BB962C8B-B14F-4D97-AF65-F5344CB8AC3E}">
        <p14:creationId xmlns:p14="http://schemas.microsoft.com/office/powerpoint/2010/main" val="3818287063"/>
      </p:ext>
    </p:extLst>
  </p:cSld>
  <p:clrMapOvr>
    <a:masterClrMapping/>
  </p:clrMapOvr>
  <mc:AlternateContent xmlns:mc="http://schemas.openxmlformats.org/markup-compatibility/2006">
    <mc:Choice xmlns:p14="http://schemas.microsoft.com/office/powerpoint/2010/main" Requires="p14">
      <p:transition spd="slow" p14:dur="2000" advTm="79399"/>
    </mc:Choice>
    <mc:Fallback>
      <p:transition spd="slow" advTm="793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1"/>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747E31-4E8B-1379-6DA9-79EF5A26F3C9}"/>
              </a:ext>
            </a:extLst>
          </p:cNvPr>
          <p:cNvSpPr>
            <a:spLocks noGrp="1"/>
          </p:cNvSpPr>
          <p:nvPr>
            <p:ph type="title"/>
          </p:nvPr>
        </p:nvSpPr>
        <p:spPr/>
        <p:txBody>
          <a:bodyPr/>
          <a:lstStyle/>
          <a:p>
            <a:r>
              <a:rPr lang="en-US" dirty="0"/>
              <a:t>Types of Coarticulation</a:t>
            </a:r>
          </a:p>
        </p:txBody>
      </p:sp>
      <p:graphicFrame>
        <p:nvGraphicFramePr>
          <p:cNvPr id="7" name="Table 6">
            <a:extLst>
              <a:ext uri="{FF2B5EF4-FFF2-40B4-BE49-F238E27FC236}">
                <a16:creationId xmlns:a16="http://schemas.microsoft.com/office/drawing/2014/main" id="{CC84F0D0-4F7F-4986-2F1D-EC984668B04F}"/>
              </a:ext>
            </a:extLst>
          </p:cNvPr>
          <p:cNvGraphicFramePr>
            <a:graphicFrameLocks noGrp="1"/>
          </p:cNvGraphicFramePr>
          <p:nvPr>
            <p:extLst>
              <p:ext uri="{D42A27DB-BD31-4B8C-83A1-F6EECF244321}">
                <p14:modId xmlns:p14="http://schemas.microsoft.com/office/powerpoint/2010/main" val="1518120764"/>
              </p:ext>
            </p:extLst>
          </p:nvPr>
        </p:nvGraphicFramePr>
        <p:xfrm>
          <a:off x="497305" y="2704701"/>
          <a:ext cx="11566358" cy="5029200"/>
        </p:xfrm>
        <a:graphic>
          <a:graphicData uri="http://schemas.openxmlformats.org/drawingml/2006/table">
            <a:tbl>
              <a:tblPr firstRow="1" firstCol="1" bandRow="1">
                <a:tableStyleId>{5940675A-B579-460E-94D1-54222C63F5DA}</a:tableStyleId>
              </a:tblPr>
              <a:tblGrid>
                <a:gridCol w="5426048">
                  <a:extLst>
                    <a:ext uri="{9D8B030D-6E8A-4147-A177-3AD203B41FA5}">
                      <a16:colId xmlns:a16="http://schemas.microsoft.com/office/drawing/2014/main" val="2584718469"/>
                    </a:ext>
                  </a:extLst>
                </a:gridCol>
                <a:gridCol w="6140310">
                  <a:extLst>
                    <a:ext uri="{9D8B030D-6E8A-4147-A177-3AD203B41FA5}">
                      <a16:colId xmlns:a16="http://schemas.microsoft.com/office/drawing/2014/main" val="2111792062"/>
                    </a:ext>
                  </a:extLst>
                </a:gridCol>
              </a:tblGrid>
              <a:tr h="852328">
                <a:tc>
                  <a:txBody>
                    <a:bodyPr/>
                    <a:lstStyle/>
                    <a:p>
                      <a:pPr marL="0" marR="0" algn="ctr">
                        <a:spcBef>
                          <a:spcPts val="0"/>
                        </a:spcBef>
                        <a:spcAft>
                          <a:spcPts val="0"/>
                        </a:spcAft>
                      </a:pPr>
                      <a:r>
                        <a:rPr lang="en-US" sz="3000" b="1" kern="100" dirty="0">
                          <a:effectLst/>
                          <a:latin typeface="FUTURA MEDIUM" panose="020B0602020204020303" pitchFamily="34" charset="-79"/>
                          <a:cs typeface="FUTURA MEDIUM" panose="020B0602020204020303" pitchFamily="34" charset="-79"/>
                        </a:rPr>
                        <a:t>Elision</a:t>
                      </a:r>
                    </a:p>
                    <a:p>
                      <a:pPr marL="0" marR="0" lvl="0" indent="0" algn="ctr" defTabSz="960120" rtl="0" eaLnBrk="1" fontAlgn="auto" latinLnBrk="0" hangingPunct="1">
                        <a:lnSpc>
                          <a:spcPct val="100000"/>
                        </a:lnSpc>
                        <a:spcBef>
                          <a:spcPts val="0"/>
                        </a:spcBef>
                        <a:spcAft>
                          <a:spcPts val="0"/>
                        </a:spcAft>
                        <a:buClrTx/>
                        <a:buSzTx/>
                        <a:buFontTx/>
                        <a:buNone/>
                        <a:tabLst/>
                        <a:defRPr/>
                      </a:pPr>
                      <a:r>
                        <a:rPr lang="en-US" sz="3000" b="0" i="0" kern="100" dirty="0">
                          <a:effectLst/>
                          <a:latin typeface="Futura Medium" panose="020B0602020204020303" pitchFamily="34" charset="-79"/>
                          <a:cs typeface="Futura Medium" panose="020B0602020204020303" pitchFamily="34" charset="-79"/>
                        </a:rPr>
                        <a:t>Sounds are lost</a:t>
                      </a:r>
                    </a:p>
                    <a:p>
                      <a:pPr marL="0" marR="0" lvl="0" indent="0" algn="ctr" defTabSz="960120" rtl="0" eaLnBrk="1" fontAlgn="auto" latinLnBrk="0" hangingPunct="1">
                        <a:lnSpc>
                          <a:spcPct val="100000"/>
                        </a:lnSpc>
                        <a:spcBef>
                          <a:spcPts val="0"/>
                        </a:spcBef>
                        <a:spcAft>
                          <a:spcPts val="0"/>
                        </a:spcAft>
                        <a:buClrTx/>
                        <a:buSzTx/>
                        <a:buFontTx/>
                        <a:buNone/>
                        <a:tabLst/>
                        <a:defRPr/>
                      </a:pPr>
                      <a:r>
                        <a:rPr lang="en-US" sz="3000" i="1" kern="100" dirty="0">
                          <a:effectLst/>
                          <a:latin typeface="Futura Medium" panose="020B0602020204020303" pitchFamily="34" charset="-79"/>
                          <a:cs typeface="Futura Medium" panose="020B0602020204020303" pitchFamily="34" charset="-79"/>
                        </a:rPr>
                        <a:t>(the omission of sounds, syllables, and/or words in speech)</a:t>
                      </a:r>
                    </a:p>
                  </a:txBody>
                  <a:tcPr marT="0" marB="0"/>
                </a:tc>
                <a:tc>
                  <a:txBody>
                    <a:bodyPr/>
                    <a:lstStyle/>
                    <a:p>
                      <a:pPr marL="0" marR="0" algn="ctr">
                        <a:spcBef>
                          <a:spcPts val="0"/>
                        </a:spcBef>
                        <a:spcAft>
                          <a:spcPts val="0"/>
                        </a:spcAft>
                      </a:pPr>
                      <a:r>
                        <a:rPr lang="en-US" sz="3000" b="1" kern="100" dirty="0">
                          <a:effectLst/>
                          <a:latin typeface="FUTURA MEDIUM" panose="020B0602020204020303" pitchFamily="34" charset="-79"/>
                          <a:cs typeface="FUTURA MEDIUM" panose="020B0602020204020303" pitchFamily="34" charset="-79"/>
                        </a:rPr>
                        <a:t>Assimilation</a:t>
                      </a:r>
                    </a:p>
                    <a:p>
                      <a:pPr marL="0" marR="0" lvl="0" indent="0" algn="ctr" defTabSz="960120" rtl="0" eaLnBrk="1" fontAlgn="auto" latinLnBrk="0" hangingPunct="1">
                        <a:lnSpc>
                          <a:spcPct val="100000"/>
                        </a:lnSpc>
                        <a:spcBef>
                          <a:spcPts val="0"/>
                        </a:spcBef>
                        <a:spcAft>
                          <a:spcPts val="0"/>
                        </a:spcAft>
                        <a:buClrTx/>
                        <a:buSzTx/>
                        <a:buFontTx/>
                        <a:buNone/>
                        <a:tabLst/>
                        <a:defRPr/>
                      </a:pPr>
                      <a:r>
                        <a:rPr lang="en-US" sz="3000" i="1" kern="100" dirty="0">
                          <a:effectLst/>
                          <a:latin typeface="Futura Medium" panose="020B0602020204020303" pitchFamily="34" charset="-79"/>
                          <a:cs typeface="Futura Medium" panose="020B0602020204020303" pitchFamily="34" charset="-79"/>
                        </a:rPr>
                        <a:t>Sounds change</a:t>
                      </a:r>
                    </a:p>
                    <a:p>
                      <a:pPr marL="0" marR="0" lvl="0" indent="0" algn="ctr" defTabSz="960120" rtl="0" eaLnBrk="1" fontAlgn="auto" latinLnBrk="0" hangingPunct="1">
                        <a:lnSpc>
                          <a:spcPct val="100000"/>
                        </a:lnSpc>
                        <a:spcBef>
                          <a:spcPts val="0"/>
                        </a:spcBef>
                        <a:spcAft>
                          <a:spcPts val="0"/>
                        </a:spcAft>
                        <a:buClrTx/>
                        <a:buSzTx/>
                        <a:buFontTx/>
                        <a:buNone/>
                        <a:tabLst/>
                        <a:defRPr/>
                      </a:pPr>
                      <a:r>
                        <a:rPr lang="en-US" sz="3000" i="1" kern="100" dirty="0">
                          <a:effectLst/>
                          <a:latin typeface="Futura Medium" panose="020B0602020204020303" pitchFamily="34" charset="-79"/>
                          <a:cs typeface="Futura Medium" panose="020B0602020204020303" pitchFamily="34" charset="-79"/>
                        </a:rPr>
                        <a:t>(sounds are influenced by and become similar to a surrounding sound)</a:t>
                      </a:r>
                    </a:p>
                  </a:txBody>
                  <a:tcPr marT="0" marB="0"/>
                </a:tc>
                <a:extLst>
                  <a:ext uri="{0D108BD9-81ED-4DB2-BD59-A6C34878D82A}">
                    <a16:rowId xmlns:a16="http://schemas.microsoft.com/office/drawing/2014/main" val="1150020391"/>
                  </a:ext>
                </a:extLst>
              </a:tr>
              <a:tr h="0">
                <a:tc>
                  <a:txBody>
                    <a:bodyPr/>
                    <a:lstStyle/>
                    <a:p>
                      <a:pPr marL="171450" marR="0" indent="-171450">
                        <a:spcBef>
                          <a:spcPts val="0"/>
                        </a:spcBef>
                        <a:spcAft>
                          <a:spcPts val="0"/>
                        </a:spcAft>
                        <a:buFont typeface="Arial" panose="020B0604020202020204" pitchFamily="34" charset="0"/>
                        <a:buChar char="•"/>
                      </a:pPr>
                      <a:endParaRPr lang="en-US" sz="3000" kern="100" dirty="0">
                        <a:effectLst/>
                        <a:latin typeface="Futura Medium" panose="020B0602020204020303" pitchFamily="34" charset="-79"/>
                        <a:cs typeface="Futura Medium" panose="020B0602020204020303" pitchFamily="34" charset="-79"/>
                      </a:endParaRPr>
                    </a:p>
                    <a:p>
                      <a:pPr marL="171450" marR="0" indent="-171450">
                        <a:spcBef>
                          <a:spcPts val="0"/>
                        </a:spcBef>
                        <a:spcAft>
                          <a:spcPts val="0"/>
                        </a:spcAft>
                        <a:buFont typeface="Arial" panose="020B0604020202020204" pitchFamily="34" charset="0"/>
                        <a:buChar char="•"/>
                      </a:pPr>
                      <a:r>
                        <a:rPr lang="en-US" sz="3000" kern="100" dirty="0">
                          <a:effectLst/>
                          <a:latin typeface="Futura Medium" panose="020B0602020204020303" pitchFamily="34" charset="-79"/>
                          <a:cs typeface="Futura Medium" panose="020B0602020204020303" pitchFamily="34" charset="-79"/>
                        </a:rPr>
                        <a:t>Police → /p </a:t>
                      </a:r>
                      <a:r>
                        <a:rPr lang="en-US" sz="3000" kern="100" dirty="0" err="1">
                          <a:effectLst/>
                          <a:latin typeface="Futura Medium" panose="020B0602020204020303" pitchFamily="34" charset="-79"/>
                          <a:cs typeface="Futura Medium" panose="020B0602020204020303" pitchFamily="34" charset="-79"/>
                        </a:rPr>
                        <a:t>l`is</a:t>
                      </a:r>
                      <a:r>
                        <a:rPr lang="en-US" sz="3000" kern="100" dirty="0">
                          <a:effectLst/>
                          <a:latin typeface="Futura Medium" panose="020B0602020204020303" pitchFamily="34" charset="-79"/>
                          <a:cs typeface="Futura Medium" panose="020B0602020204020303" pitchFamily="34" charset="-79"/>
                        </a:rPr>
                        <a:t>/</a:t>
                      </a:r>
                    </a:p>
                    <a:p>
                      <a:pPr marL="171450" marR="0" indent="-171450">
                        <a:spcBef>
                          <a:spcPts val="0"/>
                        </a:spcBef>
                        <a:spcAft>
                          <a:spcPts val="0"/>
                        </a:spcAft>
                        <a:buFont typeface="Arial" panose="020B0604020202020204" pitchFamily="34" charset="0"/>
                        <a:buChar char="•"/>
                      </a:pPr>
                      <a:endParaRPr lang="en-US" sz="3000" kern="100" dirty="0">
                        <a:effectLst/>
                        <a:latin typeface="Futura Medium" panose="020B0602020204020303" pitchFamily="34" charset="-79"/>
                        <a:cs typeface="Futura Medium" panose="020B0602020204020303" pitchFamily="34" charset="-79"/>
                      </a:endParaRPr>
                    </a:p>
                    <a:p>
                      <a:pPr marL="171450" marR="0" indent="-171450">
                        <a:spcBef>
                          <a:spcPts val="0"/>
                        </a:spcBef>
                        <a:spcAft>
                          <a:spcPts val="0"/>
                        </a:spcAft>
                        <a:buFont typeface="Arial" panose="020B0604020202020204" pitchFamily="34" charset="0"/>
                        <a:buChar char="•"/>
                      </a:pPr>
                      <a:r>
                        <a:rPr lang="en-US" sz="3000" kern="100" dirty="0">
                          <a:effectLst/>
                          <a:latin typeface="Futura Medium" panose="020B0602020204020303" pitchFamily="34" charset="-79"/>
                          <a:cs typeface="Futura Medium" panose="020B0602020204020303" pitchFamily="34" charset="-79"/>
                        </a:rPr>
                        <a:t>Different→ /</a:t>
                      </a:r>
                      <a:r>
                        <a:rPr lang="en-US" sz="3000" kern="100" dirty="0" err="1">
                          <a:effectLst/>
                          <a:latin typeface="Futura Medium" panose="020B0602020204020303" pitchFamily="34" charset="-79"/>
                          <a:cs typeface="Futura Medium" panose="020B0602020204020303" pitchFamily="34" charset="-79"/>
                        </a:rPr>
                        <a:t>dɪfr`ənt</a:t>
                      </a:r>
                      <a:r>
                        <a:rPr lang="en-US" sz="3000" kern="100" dirty="0">
                          <a:effectLst/>
                          <a:latin typeface="Futura Medium" panose="020B0602020204020303" pitchFamily="34" charset="-79"/>
                          <a:cs typeface="Futura Medium" panose="020B0602020204020303" pitchFamily="34" charset="-79"/>
                        </a:rPr>
                        <a:t>/</a:t>
                      </a:r>
                    </a:p>
                    <a:p>
                      <a:pPr marL="171450" marR="0" indent="-171450">
                        <a:spcBef>
                          <a:spcPts val="0"/>
                        </a:spcBef>
                        <a:spcAft>
                          <a:spcPts val="0"/>
                        </a:spcAft>
                        <a:buFont typeface="Arial" panose="020B0604020202020204" pitchFamily="34" charset="0"/>
                        <a:buChar char="•"/>
                      </a:pPr>
                      <a:endParaRPr lang="en-US" sz="3000" kern="100" dirty="0">
                        <a:effectLst/>
                        <a:latin typeface="Futura Medium" panose="020B0602020204020303" pitchFamily="34" charset="-79"/>
                        <a:cs typeface="Futura Medium" panose="020B0602020204020303" pitchFamily="34" charset="-79"/>
                      </a:endParaRPr>
                    </a:p>
                    <a:p>
                      <a:pPr marL="171450" marR="0" indent="-171450">
                        <a:spcBef>
                          <a:spcPts val="0"/>
                        </a:spcBef>
                        <a:spcAft>
                          <a:spcPts val="0"/>
                        </a:spcAft>
                        <a:buFont typeface="Arial" panose="020B0604020202020204" pitchFamily="34" charset="0"/>
                        <a:buChar char="•"/>
                      </a:pPr>
                      <a:r>
                        <a:rPr lang="en-US" sz="3000" kern="100" dirty="0">
                          <a:effectLst/>
                          <a:latin typeface="Futura Medium" panose="020B0602020204020303" pitchFamily="34" charset="-79"/>
                          <a:cs typeface="Futura Medium" panose="020B0602020204020303" pitchFamily="34" charset="-79"/>
                        </a:rPr>
                        <a:t>Did you eat yet? → /</a:t>
                      </a:r>
                      <a:r>
                        <a:rPr lang="en-US" sz="3000" kern="100" dirty="0" err="1">
                          <a:effectLst/>
                          <a:latin typeface="Futura Medium" panose="020B0602020204020303" pitchFamily="34" charset="-79"/>
                          <a:cs typeface="Futura Medium" panose="020B0602020204020303" pitchFamily="34" charset="-79"/>
                        </a:rPr>
                        <a:t>dʒitʃɛt</a:t>
                      </a:r>
                      <a:r>
                        <a:rPr lang="en-US" sz="3000" kern="100" dirty="0">
                          <a:effectLst/>
                          <a:latin typeface="Futura Medium" panose="020B0602020204020303" pitchFamily="34" charset="-79"/>
                          <a:cs typeface="Futura Medium" panose="020B0602020204020303" pitchFamily="34" charset="-79"/>
                        </a:rPr>
                        <a:t>/</a:t>
                      </a:r>
                    </a:p>
                  </a:txBody>
                  <a:tcPr marT="0" marB="0"/>
                </a:tc>
                <a:tc>
                  <a:txBody>
                    <a:bodyPr/>
                    <a:lstStyle/>
                    <a:p>
                      <a:pPr marL="171450" marR="0" indent="-171450">
                        <a:spcBef>
                          <a:spcPts val="0"/>
                        </a:spcBef>
                        <a:spcAft>
                          <a:spcPts val="0"/>
                        </a:spcAft>
                        <a:buFont typeface="Arial" panose="020B0604020202020204" pitchFamily="34" charset="0"/>
                        <a:buChar char="•"/>
                      </a:pPr>
                      <a:endParaRPr lang="en-US" sz="3000" kern="100" dirty="0">
                        <a:effectLst/>
                        <a:latin typeface="Futura Medium" panose="020B0602020204020303" pitchFamily="34" charset="-79"/>
                        <a:cs typeface="Futura Medium" panose="020B0602020204020303" pitchFamily="34" charset="-79"/>
                      </a:endParaRPr>
                    </a:p>
                    <a:p>
                      <a:pPr marL="171450" marR="0" indent="-171450">
                        <a:spcBef>
                          <a:spcPts val="0"/>
                        </a:spcBef>
                        <a:spcAft>
                          <a:spcPts val="0"/>
                        </a:spcAft>
                        <a:buFont typeface="Arial" panose="020B0604020202020204" pitchFamily="34" charset="0"/>
                        <a:buChar char="•"/>
                      </a:pPr>
                      <a:r>
                        <a:rPr lang="en-US" sz="3000" kern="100" dirty="0">
                          <a:effectLst/>
                          <a:latin typeface="Futura Medium" panose="020B0602020204020303" pitchFamily="34" charset="-79"/>
                          <a:cs typeface="Futura Medium" panose="020B0602020204020303" pitchFamily="34" charset="-79"/>
                        </a:rPr>
                        <a:t>Handbag→ /ˈ</a:t>
                      </a:r>
                      <a:r>
                        <a:rPr lang="en-US" sz="3000" kern="100" dirty="0" err="1">
                          <a:effectLst/>
                          <a:latin typeface="Futura Medium" panose="020B0602020204020303" pitchFamily="34" charset="-79"/>
                          <a:cs typeface="Futura Medium" panose="020B0602020204020303" pitchFamily="34" charset="-79"/>
                        </a:rPr>
                        <a:t>hæm.bəɡ</a:t>
                      </a:r>
                      <a:r>
                        <a:rPr lang="en-US" sz="3000" kern="100" dirty="0">
                          <a:effectLst/>
                          <a:latin typeface="Futura Medium" panose="020B0602020204020303" pitchFamily="34" charset="-79"/>
                          <a:cs typeface="Futura Medium" panose="020B0602020204020303" pitchFamily="34" charset="-79"/>
                        </a:rPr>
                        <a:t>/</a:t>
                      </a:r>
                    </a:p>
                    <a:p>
                      <a:pPr marL="171450" marR="0" indent="-171450">
                        <a:spcBef>
                          <a:spcPts val="0"/>
                        </a:spcBef>
                        <a:spcAft>
                          <a:spcPts val="0"/>
                        </a:spcAft>
                        <a:buFont typeface="Arial" panose="020B0604020202020204" pitchFamily="34" charset="0"/>
                        <a:buChar char="•"/>
                      </a:pPr>
                      <a:endParaRPr lang="en-US" sz="3000" kern="100" dirty="0">
                        <a:effectLst/>
                        <a:latin typeface="Futura Medium" panose="020B0602020204020303" pitchFamily="34" charset="-79"/>
                        <a:cs typeface="Futura Medium" panose="020B0602020204020303" pitchFamily="34" charset="-79"/>
                      </a:endParaRPr>
                    </a:p>
                    <a:p>
                      <a:pPr marL="171450" marR="0" indent="-171450">
                        <a:spcBef>
                          <a:spcPts val="0"/>
                        </a:spcBef>
                        <a:spcAft>
                          <a:spcPts val="0"/>
                        </a:spcAft>
                        <a:buFont typeface="Arial" panose="020B0604020202020204" pitchFamily="34" charset="0"/>
                        <a:buChar char="•"/>
                      </a:pPr>
                      <a:r>
                        <a:rPr lang="en-US" sz="3000" kern="100" dirty="0">
                          <a:effectLst/>
                          <a:latin typeface="Futura Medium" panose="020B0602020204020303" pitchFamily="34" charset="-79"/>
                          <a:cs typeface="Futura Medium" panose="020B0602020204020303" pitchFamily="34" charset="-79"/>
                        </a:rPr>
                        <a:t>Fourth Sunday→ / </a:t>
                      </a:r>
                      <a:r>
                        <a:rPr lang="en-US" sz="3000" kern="100" dirty="0" err="1">
                          <a:effectLst/>
                          <a:latin typeface="Futura Medium" panose="020B0602020204020303" pitchFamily="34" charset="-79"/>
                          <a:cs typeface="Futura Medium" panose="020B0602020204020303" pitchFamily="34" charset="-79"/>
                        </a:rPr>
                        <a:t>fɔːs</a:t>
                      </a:r>
                      <a:r>
                        <a:rPr lang="en-US" sz="3000" kern="100" dirty="0">
                          <a:effectLst/>
                          <a:latin typeface="Futura Medium" panose="020B0602020204020303" pitchFamily="34" charset="-79"/>
                          <a:cs typeface="Futura Medium" panose="020B0602020204020303" pitchFamily="34" charset="-79"/>
                        </a:rPr>
                        <a:t> </a:t>
                      </a:r>
                      <a:r>
                        <a:rPr lang="en-US" sz="3000" kern="100" dirty="0" err="1">
                          <a:effectLst/>
                          <a:latin typeface="Futura Medium" panose="020B0602020204020303" pitchFamily="34" charset="-79"/>
                          <a:cs typeface="Futura Medium" panose="020B0602020204020303" pitchFamily="34" charset="-79"/>
                        </a:rPr>
                        <a:t>sʌndeɪ</a:t>
                      </a:r>
                      <a:r>
                        <a:rPr lang="en-US" sz="3000" kern="100" dirty="0">
                          <a:effectLst/>
                          <a:latin typeface="Futura Medium" panose="020B0602020204020303" pitchFamily="34" charset="-79"/>
                          <a:cs typeface="Futura Medium" panose="020B0602020204020303" pitchFamily="34" charset="-79"/>
                        </a:rPr>
                        <a:t>/</a:t>
                      </a:r>
                    </a:p>
                    <a:p>
                      <a:pPr marL="171450" marR="0" indent="-171450">
                        <a:spcBef>
                          <a:spcPts val="0"/>
                        </a:spcBef>
                        <a:spcAft>
                          <a:spcPts val="0"/>
                        </a:spcAft>
                        <a:buFont typeface="Arial" panose="020B0604020202020204" pitchFamily="34" charset="0"/>
                        <a:buChar char="•"/>
                      </a:pPr>
                      <a:endParaRPr lang="en-US" sz="3000" kern="100" dirty="0">
                        <a:effectLst/>
                        <a:latin typeface="Futura Medium" panose="020B0602020204020303" pitchFamily="34" charset="-79"/>
                        <a:cs typeface="Futura Medium" panose="020B0602020204020303" pitchFamily="34" charset="-79"/>
                      </a:endParaRPr>
                    </a:p>
                    <a:p>
                      <a:pPr marL="171450" marR="0" indent="-171450">
                        <a:spcBef>
                          <a:spcPts val="0"/>
                        </a:spcBef>
                        <a:spcAft>
                          <a:spcPts val="0"/>
                        </a:spcAft>
                        <a:buFont typeface="Arial" panose="020B0604020202020204" pitchFamily="34" charset="0"/>
                        <a:buChar char="•"/>
                      </a:pPr>
                      <a:r>
                        <a:rPr lang="en-US" sz="3000" kern="100" dirty="0">
                          <a:effectLst/>
                          <a:latin typeface="Futura Medium" panose="020B0602020204020303" pitchFamily="34" charset="-79"/>
                          <a:cs typeface="Futura Medium" panose="020B0602020204020303" pitchFamily="34" charset="-79"/>
                        </a:rPr>
                        <a:t>Grandpa→ /</a:t>
                      </a:r>
                      <a:r>
                        <a:rPr lang="en-US" sz="3000" kern="100" dirty="0" err="1">
                          <a:effectLst/>
                          <a:latin typeface="Futura Medium" panose="020B0602020204020303" pitchFamily="34" charset="-79"/>
                          <a:cs typeface="Futura Medium" panose="020B0602020204020303" pitchFamily="34" charset="-79"/>
                        </a:rPr>
                        <a:t>græmpa</a:t>
                      </a:r>
                      <a:r>
                        <a:rPr lang="en-US" sz="3000" kern="100" dirty="0">
                          <a:effectLst/>
                          <a:latin typeface="Futura Medium" panose="020B0602020204020303" pitchFamily="34" charset="-79"/>
                          <a:cs typeface="Futura Medium" panose="020B0602020204020303" pitchFamily="34" charset="-79"/>
                        </a:rPr>
                        <a:t>/</a:t>
                      </a:r>
                    </a:p>
                  </a:txBody>
                  <a:tcPr marT="0" marB="0"/>
                </a:tc>
                <a:extLst>
                  <a:ext uri="{0D108BD9-81ED-4DB2-BD59-A6C34878D82A}">
                    <a16:rowId xmlns:a16="http://schemas.microsoft.com/office/drawing/2014/main" val="3110573943"/>
                  </a:ext>
                </a:extLst>
              </a:tr>
            </a:tbl>
          </a:graphicData>
        </a:graphic>
      </p:graphicFrame>
      <p:pic>
        <p:nvPicPr>
          <p:cNvPr id="16" name="Audio 15">
            <a:extLst>
              <a:ext uri="{FF2B5EF4-FFF2-40B4-BE49-F238E27FC236}">
                <a16:creationId xmlns:a16="http://schemas.microsoft.com/office/drawing/2014/main" id="{1298BD84-3BC8-7E4D-36E5-33EA2951B72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836400" y="8636000"/>
            <a:ext cx="812800" cy="812800"/>
          </a:xfrm>
          <a:prstGeom prst="rect">
            <a:avLst/>
          </a:prstGeom>
        </p:spPr>
      </p:pic>
    </p:spTree>
    <p:extLst>
      <p:ext uri="{BB962C8B-B14F-4D97-AF65-F5344CB8AC3E}">
        <p14:creationId xmlns:p14="http://schemas.microsoft.com/office/powerpoint/2010/main" val="2310861782"/>
      </p:ext>
    </p:extLst>
  </p:cSld>
  <p:clrMapOvr>
    <a:masterClrMapping/>
  </p:clrMapOvr>
  <mc:AlternateContent xmlns:mc="http://schemas.openxmlformats.org/markup-compatibility/2006">
    <mc:Choice xmlns:p14="http://schemas.microsoft.com/office/powerpoint/2010/main" Requires="p14">
      <p:transition spd="slow" p14:dur="2000" advTm="137440"/>
    </mc:Choice>
    <mc:Fallback>
      <p:transition spd="slow" advTm="1374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BABF5A-CA76-6929-0ADA-3E4FFAA7E43A}"/>
              </a:ext>
            </a:extLst>
          </p:cNvPr>
          <p:cNvSpPr>
            <a:spLocks noGrp="1"/>
          </p:cNvSpPr>
          <p:nvPr>
            <p:ph type="title"/>
          </p:nvPr>
        </p:nvSpPr>
        <p:spPr/>
        <p:txBody>
          <a:bodyPr/>
          <a:lstStyle/>
          <a:p>
            <a:r>
              <a:rPr lang="en-US" dirty="0"/>
              <a:t>Examples of Coarticulation</a:t>
            </a:r>
          </a:p>
        </p:txBody>
      </p:sp>
      <p:pic>
        <p:nvPicPr>
          <p:cNvPr id="4" name="Picture 2">
            <a:extLst>
              <a:ext uri="{FF2B5EF4-FFF2-40B4-BE49-F238E27FC236}">
                <a16:creationId xmlns:a16="http://schemas.microsoft.com/office/drawing/2014/main" id="{ED2835F9-5551-D13C-932F-2385D32C686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17308" y="5455273"/>
            <a:ext cx="8996714" cy="4032645"/>
          </a:xfrm>
          <a:prstGeom prst="rect">
            <a:avLst/>
          </a:prstGeom>
          <a:noFill/>
          <a:ln w="19050">
            <a:solidFill>
              <a:schemeClr val="tx1"/>
            </a:solidFill>
          </a:ln>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2AE38700-5F9A-ADAA-7BE3-81192A0EC91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17307" y="2027849"/>
            <a:ext cx="8996714" cy="3281153"/>
          </a:xfrm>
          <a:prstGeom prst="rect">
            <a:avLst/>
          </a:prstGeom>
          <a:noFill/>
          <a:ln w="19050">
            <a:solidFill>
              <a:schemeClr val="tx1"/>
            </a:solidFill>
          </a:ln>
          <a:extLst>
            <a:ext uri="{909E8E84-426E-40DD-AFC4-6F175D3DCCD1}">
              <a14:hiddenFill xmlns:a14="http://schemas.microsoft.com/office/drawing/2010/main">
                <a:solidFill>
                  <a:srgbClr val="FFFFFF"/>
                </a:solidFill>
              </a14:hiddenFill>
            </a:ext>
          </a:extLst>
        </p:spPr>
      </p:pic>
      <p:pic>
        <p:nvPicPr>
          <p:cNvPr id="29" name="Audio 28">
            <a:extLst>
              <a:ext uri="{FF2B5EF4-FFF2-40B4-BE49-F238E27FC236}">
                <a16:creationId xmlns:a16="http://schemas.microsoft.com/office/drawing/2014/main" id="{CA76A031-5D9C-1A22-DD8E-D1586BF3C21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836400" y="8636000"/>
            <a:ext cx="812800" cy="812800"/>
          </a:xfrm>
          <a:prstGeom prst="rect">
            <a:avLst/>
          </a:prstGeom>
        </p:spPr>
      </p:pic>
    </p:spTree>
    <p:extLst>
      <p:ext uri="{BB962C8B-B14F-4D97-AF65-F5344CB8AC3E}">
        <p14:creationId xmlns:p14="http://schemas.microsoft.com/office/powerpoint/2010/main" val="3522462776"/>
      </p:ext>
    </p:extLst>
  </p:cSld>
  <p:clrMapOvr>
    <a:masterClrMapping/>
  </p:clrMapOvr>
  <mc:AlternateContent xmlns:mc="http://schemas.openxmlformats.org/markup-compatibility/2006">
    <mc:Choice xmlns:p14="http://schemas.microsoft.com/office/powerpoint/2010/main" Requires="p14">
      <p:transition spd="slow" p14:dur="2000" advTm="62407"/>
    </mc:Choice>
    <mc:Fallback>
      <p:transition spd="slow" advTm="624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9"/>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C0E5F4-D1D5-B802-1348-32A904369C8B}"/>
              </a:ext>
            </a:extLst>
          </p:cNvPr>
          <p:cNvSpPr>
            <a:spLocks noGrp="1"/>
          </p:cNvSpPr>
          <p:nvPr>
            <p:ph type="title"/>
          </p:nvPr>
        </p:nvSpPr>
        <p:spPr/>
        <p:txBody>
          <a:bodyPr/>
          <a:lstStyle/>
          <a:p>
            <a:r>
              <a:rPr lang="en-US" dirty="0"/>
              <a:t>Diagram </a:t>
            </a:r>
          </a:p>
        </p:txBody>
      </p:sp>
      <p:pic>
        <p:nvPicPr>
          <p:cNvPr id="4" name="Picture 1" descr="Figure 1. Factors directly and indirectly contributing to coarticulation in child speech. Solid arrows indicate known connections and dotted arrows indicate hypothesized connections. Only connections relevant to coarticulation are indicated">
            <a:extLst>
              <a:ext uri="{FF2B5EF4-FFF2-40B4-BE49-F238E27FC236}">
                <a16:creationId xmlns:a16="http://schemas.microsoft.com/office/drawing/2014/main" id="{2D56D57D-FA6A-B657-DE54-27622FD2E3D3}"/>
              </a:ext>
            </a:extLst>
          </p:cNvPr>
          <p:cNvPicPr>
            <a:picLocks noChangeAspect="1" noChangeArrowheads="1"/>
          </p:cNvPicPr>
          <p:nvPr/>
        </p:nvPicPr>
        <p:blipFill>
          <a:blip r:embed="rId4" r:link="rId5">
            <a:extLst>
              <a:ext uri="{28A0092B-C50C-407E-A947-70E740481C1C}">
                <a14:useLocalDpi xmlns:a14="http://schemas.microsoft.com/office/drawing/2010/main" val="0"/>
              </a:ext>
            </a:extLst>
          </a:blip>
          <a:srcRect/>
          <a:stretch>
            <a:fillRect/>
          </a:stretch>
        </p:blipFill>
        <p:spPr bwMode="auto">
          <a:xfrm>
            <a:off x="529389" y="2802792"/>
            <a:ext cx="7507279" cy="551482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6208D738-9070-D4ED-C305-C7BCA6D32B5D}"/>
              </a:ext>
            </a:extLst>
          </p:cNvPr>
          <p:cNvSpPr txBox="1"/>
          <p:nvPr/>
        </p:nvSpPr>
        <p:spPr>
          <a:xfrm>
            <a:off x="8341895" y="4588042"/>
            <a:ext cx="3987046" cy="1815882"/>
          </a:xfrm>
          <a:prstGeom prst="rect">
            <a:avLst/>
          </a:prstGeom>
          <a:noFill/>
        </p:spPr>
        <p:txBody>
          <a:bodyPr wrap="square">
            <a:spAutoFit/>
          </a:bodyPr>
          <a:lstStyle/>
          <a:p>
            <a:r>
              <a:rPr lang="en-US" sz="2800" i="1" kern="100" dirty="0">
                <a:solidFill>
                  <a:srgbClr val="333333"/>
                </a:solidFill>
                <a:latin typeface="Palatino" pitchFamily="2" charset="77"/>
                <a:ea typeface="Palatino" pitchFamily="2" charset="77"/>
                <a:cs typeface="Times New Roman" panose="02020603050405020304" pitchFamily="18" charset="0"/>
              </a:rPr>
              <a:t>Solid arrows indicate known connections and dotted arrows indicate hypothesized connections.</a:t>
            </a:r>
            <a:endParaRPr lang="en-US" sz="2800" i="1" kern="100" dirty="0">
              <a:latin typeface="Palatino" pitchFamily="2" charset="77"/>
              <a:ea typeface="Palatino" pitchFamily="2" charset="77"/>
              <a:cs typeface="Times New Roman" panose="02020603050405020304" pitchFamily="18" charset="0"/>
            </a:endParaRPr>
          </a:p>
        </p:txBody>
      </p:sp>
      <p:pic>
        <p:nvPicPr>
          <p:cNvPr id="58" name="Audio 57">
            <a:extLst>
              <a:ext uri="{FF2B5EF4-FFF2-40B4-BE49-F238E27FC236}">
                <a16:creationId xmlns:a16="http://schemas.microsoft.com/office/drawing/2014/main" id="{516EB851-1727-CAB1-E918-3D514B74CF2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836400" y="8636000"/>
            <a:ext cx="812800" cy="812800"/>
          </a:xfrm>
          <a:prstGeom prst="rect">
            <a:avLst/>
          </a:prstGeom>
        </p:spPr>
      </p:pic>
    </p:spTree>
    <p:extLst>
      <p:ext uri="{BB962C8B-B14F-4D97-AF65-F5344CB8AC3E}">
        <p14:creationId xmlns:p14="http://schemas.microsoft.com/office/powerpoint/2010/main" val="717770993"/>
      </p:ext>
    </p:extLst>
  </p:cSld>
  <p:clrMapOvr>
    <a:masterClrMapping/>
  </p:clrMapOvr>
  <mc:AlternateContent xmlns:mc="http://schemas.openxmlformats.org/markup-compatibility/2006">
    <mc:Choice xmlns:p14="http://schemas.microsoft.com/office/powerpoint/2010/main" Requires="p14">
      <p:transition spd="slow" p14:dur="2000" advTm="21827"/>
    </mc:Choice>
    <mc:Fallback>
      <p:transition spd="slow" advTm="218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8"/>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84199D-603F-F788-C0C5-08565D0E5729}"/>
              </a:ext>
            </a:extLst>
          </p:cNvPr>
          <p:cNvSpPr>
            <a:spLocks noGrp="1"/>
          </p:cNvSpPr>
          <p:nvPr>
            <p:ph type="title"/>
          </p:nvPr>
        </p:nvSpPr>
        <p:spPr/>
        <p:txBody>
          <a:bodyPr/>
          <a:lstStyle/>
          <a:p>
            <a:r>
              <a:rPr lang="en-US" dirty="0"/>
              <a:t>Research </a:t>
            </a:r>
          </a:p>
        </p:txBody>
      </p:sp>
      <p:sp>
        <p:nvSpPr>
          <p:cNvPr id="5" name="TextBox 4">
            <a:extLst>
              <a:ext uri="{FF2B5EF4-FFF2-40B4-BE49-F238E27FC236}">
                <a16:creationId xmlns:a16="http://schemas.microsoft.com/office/drawing/2014/main" id="{B47CE09C-22E0-0B20-406B-1E32CB03317F}"/>
              </a:ext>
            </a:extLst>
          </p:cNvPr>
          <p:cNvSpPr txBox="1"/>
          <p:nvPr/>
        </p:nvSpPr>
        <p:spPr>
          <a:xfrm>
            <a:off x="376990" y="2366966"/>
            <a:ext cx="5574631" cy="4770537"/>
          </a:xfrm>
          <a:prstGeom prst="rect">
            <a:avLst/>
          </a:prstGeom>
          <a:noFill/>
        </p:spPr>
        <p:txBody>
          <a:bodyPr wrap="square">
            <a:spAutoFit/>
          </a:bodyPr>
          <a:lstStyle/>
          <a:p>
            <a:r>
              <a:rPr lang="en-US" sz="1800" dirty="0">
                <a:latin typeface="Futura Medium" panose="020B0602020204020303" pitchFamily="34" charset="-79"/>
                <a:cs typeface="Futura Medium" panose="020B0602020204020303" pitchFamily="34" charset="-79"/>
              </a:rPr>
              <a:t>Research 1:</a:t>
            </a:r>
          </a:p>
          <a:p>
            <a:endParaRPr lang="en-US" dirty="0">
              <a:latin typeface="Futura Medium" panose="020B0602020204020303" pitchFamily="34" charset="-79"/>
              <a:cs typeface="Futura Medium" panose="020B0602020204020303" pitchFamily="34" charset="-79"/>
            </a:endParaRPr>
          </a:p>
          <a:p>
            <a:r>
              <a:rPr lang="en-US" sz="1800" dirty="0">
                <a:latin typeface="Futura Medium" panose="020B0602020204020303" pitchFamily="34" charset="-79"/>
                <a:cs typeface="Futura Medium" panose="020B0602020204020303" pitchFamily="34" charset="-79"/>
              </a:rPr>
              <a:t>Researchers investigated how the quantity and quality of children’s spoken language experience influence their ability to coarticulate sounds. They discovered that children who vocalize more throughout the day exhibit less coarticulation in their speech. Children with larger vocabularies also have a reduction in coarticulation. As children’s experience with vocabulary and language grows, they develop more precise phonological representations. Children with more extensive speaking practice and vocabulary knowledge help refine motor control, improve their ability to control individual sounds, and increase articulation. </a:t>
            </a:r>
          </a:p>
          <a:p>
            <a:endParaRPr lang="en-US" dirty="0">
              <a:latin typeface="Futura Medium" panose="020B0602020204020303" pitchFamily="34" charset="-79"/>
              <a:cs typeface="Futura Medium" panose="020B0602020204020303" pitchFamily="34" charset="-79"/>
            </a:endParaRPr>
          </a:p>
          <a:p>
            <a:pPr algn="ctr"/>
            <a:r>
              <a:rPr lang="en-US" sz="1600" i="1" dirty="0">
                <a:latin typeface="Futura Medium" panose="020B0602020204020303" pitchFamily="34" charset="-79"/>
                <a:cs typeface="Futura Medium" panose="020B0602020204020303" pitchFamily="34" charset="-79"/>
              </a:rPr>
              <a:t>(</a:t>
            </a:r>
            <a:r>
              <a:rPr lang="en-US" sz="1600" i="1" kern="100" dirty="0" err="1">
                <a:solidFill>
                  <a:srgbClr val="333333"/>
                </a:solidFill>
                <a:latin typeface="Futura Medium" panose="020B0602020204020303" pitchFamily="34" charset="-79"/>
                <a:ea typeface="DengXian" panose="02010600030101010101" pitchFamily="2" charset="-122"/>
                <a:cs typeface="Futura Medium" panose="020B0602020204020303" pitchFamily="34" charset="-79"/>
              </a:rPr>
              <a:t>Cychosz</a:t>
            </a:r>
            <a:r>
              <a:rPr lang="en-US" sz="1600" i="1" kern="100" dirty="0">
                <a:solidFill>
                  <a:srgbClr val="333333"/>
                </a:solidFill>
                <a:latin typeface="Futura Medium" panose="020B0602020204020303" pitchFamily="34" charset="-79"/>
                <a:ea typeface="DengXian" panose="02010600030101010101" pitchFamily="2" charset="-122"/>
                <a:cs typeface="Futura Medium" panose="020B0602020204020303" pitchFamily="34" charset="-79"/>
              </a:rPr>
              <a:t>, M., Munson, B. and Edwards, J. R. (2021)</a:t>
            </a:r>
            <a:endParaRPr lang="en-US" sz="1600" i="1" dirty="0">
              <a:latin typeface="Futura Medium" panose="020B0602020204020303" pitchFamily="34" charset="-79"/>
              <a:cs typeface="Futura Medium" panose="020B0602020204020303" pitchFamily="34" charset="-79"/>
            </a:endParaRPr>
          </a:p>
        </p:txBody>
      </p:sp>
      <p:sp>
        <p:nvSpPr>
          <p:cNvPr id="7" name="TextBox 6">
            <a:extLst>
              <a:ext uri="{FF2B5EF4-FFF2-40B4-BE49-F238E27FC236}">
                <a16:creationId xmlns:a16="http://schemas.microsoft.com/office/drawing/2014/main" id="{514C0D27-40C4-C45A-7F36-F3682C959599}"/>
              </a:ext>
            </a:extLst>
          </p:cNvPr>
          <p:cNvSpPr txBox="1"/>
          <p:nvPr/>
        </p:nvSpPr>
        <p:spPr>
          <a:xfrm>
            <a:off x="6023810" y="2247195"/>
            <a:ext cx="6400800" cy="4770537"/>
          </a:xfrm>
          <a:prstGeom prst="rect">
            <a:avLst/>
          </a:prstGeom>
          <a:noFill/>
        </p:spPr>
        <p:txBody>
          <a:bodyPr wrap="square">
            <a:spAutoFit/>
          </a:bodyPr>
          <a:lstStyle/>
          <a:p>
            <a:r>
              <a:rPr lang="en-US" sz="1800" dirty="0">
                <a:latin typeface="Futura Medium" panose="020B0602020204020303" pitchFamily="34" charset="-79"/>
                <a:cs typeface="Futura Medium" panose="020B0602020204020303" pitchFamily="34" charset="-79"/>
              </a:rPr>
              <a:t>Research 2:</a:t>
            </a:r>
          </a:p>
          <a:p>
            <a:endParaRPr lang="en-US" dirty="0">
              <a:latin typeface="Futura Medium" panose="020B0602020204020303" pitchFamily="34" charset="-79"/>
              <a:cs typeface="Futura Medium" panose="020B0602020204020303" pitchFamily="34" charset="-79"/>
            </a:endParaRPr>
          </a:p>
          <a:p>
            <a:r>
              <a:rPr lang="en-US" sz="1800" dirty="0">
                <a:latin typeface="Futura Medium" panose="020B0602020204020303" pitchFamily="34" charset="-79"/>
                <a:cs typeface="Futura Medium" panose="020B0602020204020303" pitchFamily="34" charset="-79"/>
              </a:rPr>
              <a:t>Researchers examined how a child's ability to learn to read interacts with a child's spoken fluency.  Researchers focused on young learners' co-articulatory abilities. Though the research focused on German speakers and languages with shallower orthographies, the researchers observed how reading influences children's spoken language. Researchers heavily emphasized connecting speech development with reading, especially in languages that have consistent letter-sound correspondence. Results also show that a child's coarticulatory patterns are influenced by their reading proficiency. By exploring the connection between reading and speech development, researchers better understand language proficiency skills. </a:t>
            </a:r>
          </a:p>
          <a:p>
            <a:endParaRPr lang="en-US" dirty="0">
              <a:latin typeface="Futura Medium" panose="020B0602020204020303" pitchFamily="34" charset="-79"/>
              <a:cs typeface="Futura Medium" panose="020B0602020204020303" pitchFamily="34" charset="-79"/>
            </a:endParaRPr>
          </a:p>
          <a:p>
            <a:pPr algn="ctr"/>
            <a:r>
              <a:rPr lang="en-US" sz="1600" i="1" kern="100" dirty="0">
                <a:solidFill>
                  <a:srgbClr val="333333"/>
                </a:solidFill>
                <a:latin typeface="Futura Medium" panose="020B0602020204020303" pitchFamily="34" charset="-79"/>
                <a:ea typeface="DengXian" panose="02010600030101010101" pitchFamily="2" charset="-122"/>
                <a:cs typeface="Futura Medium" panose="020B0602020204020303" pitchFamily="34" charset="-79"/>
              </a:rPr>
              <a:t>Popescu, A. and </a:t>
            </a:r>
            <a:r>
              <a:rPr lang="en-US" sz="1600" i="1" kern="100" dirty="0" err="1">
                <a:solidFill>
                  <a:srgbClr val="333333"/>
                </a:solidFill>
                <a:latin typeface="Futura Medium" panose="020B0602020204020303" pitchFamily="34" charset="-79"/>
                <a:ea typeface="DengXian" panose="02010600030101010101" pitchFamily="2" charset="-122"/>
                <a:cs typeface="Futura Medium" panose="020B0602020204020303" pitchFamily="34" charset="-79"/>
              </a:rPr>
              <a:t>Noiray</a:t>
            </a:r>
            <a:r>
              <a:rPr lang="en-US" sz="1600" i="1" kern="100" dirty="0">
                <a:solidFill>
                  <a:srgbClr val="333333"/>
                </a:solidFill>
                <a:latin typeface="Futura Medium" panose="020B0602020204020303" pitchFamily="34" charset="-79"/>
                <a:ea typeface="DengXian" panose="02010600030101010101" pitchFamily="2" charset="-122"/>
                <a:cs typeface="Futura Medium" panose="020B0602020204020303" pitchFamily="34" charset="-79"/>
              </a:rPr>
              <a:t>, A. (2021)</a:t>
            </a:r>
            <a:endParaRPr lang="en-US" sz="1600" i="1" dirty="0">
              <a:latin typeface="Futura Medium" panose="020B0602020204020303" pitchFamily="34" charset="-79"/>
              <a:cs typeface="Futura Medium" panose="020B0602020204020303" pitchFamily="34" charset="-79"/>
            </a:endParaRPr>
          </a:p>
        </p:txBody>
      </p:sp>
      <p:pic>
        <p:nvPicPr>
          <p:cNvPr id="29" name="Audio 28">
            <a:extLst>
              <a:ext uri="{FF2B5EF4-FFF2-40B4-BE49-F238E27FC236}">
                <a16:creationId xmlns:a16="http://schemas.microsoft.com/office/drawing/2014/main" id="{D3ABF7B7-D215-85F0-72F9-1698361715D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836400" y="8636000"/>
            <a:ext cx="812800" cy="812800"/>
          </a:xfrm>
          <a:prstGeom prst="rect">
            <a:avLst/>
          </a:prstGeom>
        </p:spPr>
      </p:pic>
    </p:spTree>
    <p:extLst>
      <p:ext uri="{BB962C8B-B14F-4D97-AF65-F5344CB8AC3E}">
        <p14:creationId xmlns:p14="http://schemas.microsoft.com/office/powerpoint/2010/main" val="3404066110"/>
      </p:ext>
    </p:extLst>
  </p:cSld>
  <p:clrMapOvr>
    <a:masterClrMapping/>
  </p:clrMapOvr>
  <mc:AlternateContent xmlns:mc="http://schemas.openxmlformats.org/markup-compatibility/2006">
    <mc:Choice xmlns:p14="http://schemas.microsoft.com/office/powerpoint/2010/main" Requires="p14">
      <p:transition spd="slow" p14:dur="2000" advTm="89102"/>
    </mc:Choice>
    <mc:Fallback>
      <p:transition spd="slow" advTm="891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9"/>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4EF3D1-2EE0-B49E-1DF0-A981D916D4C7}"/>
              </a:ext>
            </a:extLst>
          </p:cNvPr>
          <p:cNvSpPr>
            <a:spLocks noGrp="1"/>
          </p:cNvSpPr>
          <p:nvPr>
            <p:ph type="title"/>
          </p:nvPr>
        </p:nvSpPr>
        <p:spPr/>
        <p:txBody>
          <a:bodyPr/>
          <a:lstStyle/>
          <a:p>
            <a:r>
              <a:rPr lang="en-US" dirty="0"/>
              <a:t>Further Research Possibilities</a:t>
            </a:r>
          </a:p>
        </p:txBody>
      </p:sp>
      <p:sp>
        <p:nvSpPr>
          <p:cNvPr id="4" name="TextBox 3">
            <a:extLst>
              <a:ext uri="{FF2B5EF4-FFF2-40B4-BE49-F238E27FC236}">
                <a16:creationId xmlns:a16="http://schemas.microsoft.com/office/drawing/2014/main" id="{6B8DFF7E-6120-2185-B946-988506C31B95}"/>
              </a:ext>
            </a:extLst>
          </p:cNvPr>
          <p:cNvSpPr txBox="1"/>
          <p:nvPr/>
        </p:nvSpPr>
        <p:spPr>
          <a:xfrm>
            <a:off x="293981" y="2195828"/>
            <a:ext cx="12213638" cy="6894195"/>
          </a:xfrm>
          <a:prstGeom prst="rect">
            <a:avLst/>
          </a:prstGeom>
          <a:noFill/>
          <a:ln w="38100">
            <a:noFill/>
          </a:ln>
        </p:spPr>
        <p:txBody>
          <a:bodyPr wrap="square">
            <a:spAutoFit/>
          </a:bodyPr>
          <a:lstStyle/>
          <a:p>
            <a:pPr>
              <a:spcBef>
                <a:spcPts val="0"/>
              </a:spcBef>
              <a:spcAft>
                <a:spcPts val="0"/>
              </a:spcAft>
              <a:buFont typeface="+mj-lt"/>
              <a:buAutoNum type="arabicPeriod"/>
            </a:pPr>
            <a:r>
              <a:rPr lang="en-US" sz="3400" u="sng" dirty="0">
                <a:solidFill>
                  <a:srgbClr val="0E101A"/>
                </a:solidFill>
                <a:effectLst/>
                <a:latin typeface="Futura Medium" panose="020B0602020204020303" pitchFamily="34" charset="-79"/>
                <a:cs typeface="Futura Medium" panose="020B0602020204020303" pitchFamily="34" charset="-79"/>
              </a:rPr>
              <a:t>Classroom Observations and Long-term Studies:</a:t>
            </a:r>
            <a:r>
              <a:rPr lang="en-US" sz="3400" dirty="0">
                <a:solidFill>
                  <a:srgbClr val="0E101A"/>
                </a:solidFill>
                <a:effectLst/>
                <a:latin typeface="Futura Medium" panose="020B0602020204020303" pitchFamily="34" charset="-79"/>
                <a:cs typeface="Futura Medium" panose="020B0602020204020303" pitchFamily="34" charset="-79"/>
              </a:rPr>
              <a:t> Researchers can conduct studies that observe how coarticulation awareness develops over time. By following students throughout their different stages of educational development, researchers can better understand how coarticulation skills change and influence different aspects of reading, comprehension, and pronunciation.</a:t>
            </a:r>
          </a:p>
          <a:p>
            <a:pPr>
              <a:spcBef>
                <a:spcPts val="0"/>
              </a:spcBef>
              <a:spcAft>
                <a:spcPts val="0"/>
              </a:spcAft>
              <a:buFont typeface="+mj-lt"/>
              <a:buAutoNum type="arabicPeriod"/>
            </a:pPr>
            <a:endParaRPr lang="en-US" sz="3400" dirty="0">
              <a:solidFill>
                <a:srgbClr val="0E101A"/>
              </a:solidFill>
              <a:effectLst/>
              <a:latin typeface="Futura Medium" panose="020B0602020204020303" pitchFamily="34" charset="-79"/>
              <a:cs typeface="Futura Medium" panose="020B0602020204020303" pitchFamily="34" charset="-79"/>
            </a:endParaRPr>
          </a:p>
          <a:p>
            <a:pPr>
              <a:spcBef>
                <a:spcPts val="0"/>
              </a:spcBef>
              <a:spcAft>
                <a:spcPts val="0"/>
              </a:spcAft>
              <a:buFont typeface="+mj-lt"/>
              <a:buAutoNum type="arabicPeriod"/>
            </a:pPr>
            <a:r>
              <a:rPr lang="en-US" sz="3400" u="sng" dirty="0">
                <a:solidFill>
                  <a:srgbClr val="0E101A"/>
                </a:solidFill>
                <a:effectLst/>
                <a:latin typeface="Futura Medium" panose="020B0602020204020303" pitchFamily="34" charset="-79"/>
                <a:cs typeface="Futura Medium" panose="020B0602020204020303" pitchFamily="34" charset="-79"/>
              </a:rPr>
              <a:t>Comparative Studies in Multilingual Education:</a:t>
            </a:r>
            <a:r>
              <a:rPr lang="en-US" sz="3400" dirty="0">
                <a:solidFill>
                  <a:srgbClr val="0E101A"/>
                </a:solidFill>
                <a:effectLst/>
                <a:latin typeface="Futura Medium" panose="020B0602020204020303" pitchFamily="34" charset="-79"/>
                <a:cs typeface="Futura Medium" panose="020B0602020204020303" pitchFamily="34" charset="-79"/>
              </a:rPr>
              <a:t> Researchers can compare how coarticulation skills in a first language affect fluency and pronunciation in a second language. This research can provide better strategies and insights into more effective bilingual education. </a:t>
            </a:r>
          </a:p>
        </p:txBody>
      </p:sp>
      <p:pic>
        <p:nvPicPr>
          <p:cNvPr id="7" name="Audio 6">
            <a:extLst>
              <a:ext uri="{FF2B5EF4-FFF2-40B4-BE49-F238E27FC236}">
                <a16:creationId xmlns:a16="http://schemas.microsoft.com/office/drawing/2014/main" id="{8BBBD618-1486-0619-E2E6-7381DE27A0E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836400" y="8636000"/>
            <a:ext cx="812800" cy="812800"/>
          </a:xfrm>
          <a:prstGeom prst="rect">
            <a:avLst/>
          </a:prstGeom>
        </p:spPr>
      </p:pic>
    </p:spTree>
    <p:extLst>
      <p:ext uri="{BB962C8B-B14F-4D97-AF65-F5344CB8AC3E}">
        <p14:creationId xmlns:p14="http://schemas.microsoft.com/office/powerpoint/2010/main" val="978530447"/>
      </p:ext>
    </p:extLst>
  </p:cSld>
  <p:clrMapOvr>
    <a:masterClrMapping/>
  </p:clrMapOvr>
  <mc:AlternateContent xmlns:mc="http://schemas.openxmlformats.org/markup-compatibility/2006">
    <mc:Choice xmlns:p14="http://schemas.microsoft.com/office/powerpoint/2010/main" Requires="p14">
      <p:transition spd="slow" p14:dur="2000" advTm="70805"/>
    </mc:Choice>
    <mc:Fallback>
      <p:transition spd="slow" advTm="708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890933-7CCF-412B-41EC-F5A0B7FC217B}"/>
              </a:ext>
            </a:extLst>
          </p:cNvPr>
          <p:cNvSpPr>
            <a:spLocks noGrp="1"/>
          </p:cNvSpPr>
          <p:nvPr>
            <p:ph type="title"/>
          </p:nvPr>
        </p:nvSpPr>
        <p:spPr/>
        <p:txBody>
          <a:bodyPr/>
          <a:lstStyle/>
          <a:p>
            <a:r>
              <a:rPr lang="en-US" dirty="0"/>
              <a:t>Negatives of Coarticulation</a:t>
            </a:r>
          </a:p>
        </p:txBody>
      </p:sp>
      <p:sp>
        <p:nvSpPr>
          <p:cNvPr id="3" name="Content Placeholder 2">
            <a:extLst>
              <a:ext uri="{FF2B5EF4-FFF2-40B4-BE49-F238E27FC236}">
                <a16:creationId xmlns:a16="http://schemas.microsoft.com/office/drawing/2014/main" id="{496B82CF-2802-C0A8-9D83-4836E1BE8B8B}"/>
              </a:ext>
            </a:extLst>
          </p:cNvPr>
          <p:cNvSpPr>
            <a:spLocks noGrp="1"/>
          </p:cNvSpPr>
          <p:nvPr>
            <p:ph idx="1"/>
          </p:nvPr>
        </p:nvSpPr>
        <p:spPr/>
        <p:txBody>
          <a:bodyPr>
            <a:normAutofit fontScale="85000" lnSpcReduction="20000"/>
          </a:bodyPr>
          <a:lstStyle/>
          <a:p>
            <a:pPr marL="0" indent="0">
              <a:spcBef>
                <a:spcPts val="0"/>
              </a:spcBef>
              <a:spcAft>
                <a:spcPts val="0"/>
              </a:spcAft>
              <a:buNone/>
            </a:pPr>
            <a:r>
              <a:rPr lang="en-US" sz="4000" dirty="0">
                <a:solidFill>
                  <a:srgbClr val="0E101A"/>
                </a:solidFill>
                <a:effectLst/>
                <a:latin typeface="Futura Medium" panose="020B0602020204020303" pitchFamily="34" charset="-79"/>
                <a:cs typeface="Futura Medium" panose="020B0602020204020303" pitchFamily="34" charset="-79"/>
              </a:rPr>
              <a:t>•Hard for language learners who expect a more precise and isolated sound. Sounds are harder to distinguish when blended.</a:t>
            </a:r>
          </a:p>
          <a:p>
            <a:pPr>
              <a:spcBef>
                <a:spcPts val="0"/>
              </a:spcBef>
              <a:spcAft>
                <a:spcPts val="0"/>
              </a:spcAft>
            </a:pPr>
            <a:endParaRPr lang="en-US" sz="4000" dirty="0">
              <a:solidFill>
                <a:srgbClr val="0E101A"/>
              </a:solidFill>
              <a:effectLst/>
              <a:latin typeface="Futura Medium" panose="020B0602020204020303" pitchFamily="34" charset="-79"/>
              <a:cs typeface="Futura Medium" panose="020B0602020204020303" pitchFamily="34" charset="-79"/>
            </a:endParaRPr>
          </a:p>
          <a:p>
            <a:pPr marL="0" indent="0">
              <a:spcBef>
                <a:spcPts val="0"/>
              </a:spcBef>
              <a:spcAft>
                <a:spcPts val="0"/>
              </a:spcAft>
              <a:buNone/>
            </a:pPr>
            <a:r>
              <a:rPr lang="en-US" sz="4000" dirty="0">
                <a:solidFill>
                  <a:srgbClr val="0E101A"/>
                </a:solidFill>
                <a:effectLst/>
                <a:latin typeface="Futura Medium" panose="020B0602020204020303" pitchFamily="34" charset="-79"/>
                <a:cs typeface="Futura Medium" panose="020B0602020204020303" pitchFamily="34" charset="-79"/>
              </a:rPr>
              <a:t>•Automatic Speech Recognition (ASR) has difficulty interpreting speech commands which can influence accuracy and interpretation</a:t>
            </a:r>
          </a:p>
          <a:p>
            <a:pPr>
              <a:spcBef>
                <a:spcPts val="0"/>
              </a:spcBef>
              <a:spcAft>
                <a:spcPts val="0"/>
              </a:spcAft>
            </a:pPr>
            <a:endParaRPr lang="en-US" sz="4000" dirty="0">
              <a:solidFill>
                <a:srgbClr val="0E101A"/>
              </a:solidFill>
              <a:effectLst/>
              <a:latin typeface="Futura Medium" panose="020B0602020204020303" pitchFamily="34" charset="-79"/>
              <a:cs typeface="Futura Medium" panose="020B0602020204020303" pitchFamily="34" charset="-79"/>
            </a:endParaRPr>
          </a:p>
          <a:p>
            <a:pPr marL="0" indent="0">
              <a:spcBef>
                <a:spcPts val="0"/>
              </a:spcBef>
              <a:spcAft>
                <a:spcPts val="0"/>
              </a:spcAft>
              <a:buNone/>
            </a:pPr>
            <a:r>
              <a:rPr lang="en-US" sz="4000" dirty="0">
                <a:solidFill>
                  <a:srgbClr val="0E101A"/>
                </a:solidFill>
                <a:effectLst/>
                <a:latin typeface="Futura Medium" panose="020B0602020204020303" pitchFamily="34" charset="-79"/>
                <a:cs typeface="Futura Medium" panose="020B0602020204020303" pitchFamily="34" charset="-79"/>
              </a:rPr>
              <a:t>• It is difficult for researchers to study sounds in their "pure" forms. Neighboring sounds impact sounds. It can be difficult to isolate these individual sounds.</a:t>
            </a:r>
          </a:p>
          <a:p>
            <a:pPr>
              <a:spcBef>
                <a:spcPts val="0"/>
              </a:spcBef>
              <a:spcAft>
                <a:spcPts val="0"/>
              </a:spcAft>
            </a:pPr>
            <a:endParaRPr lang="en-US" sz="4000" dirty="0">
              <a:solidFill>
                <a:srgbClr val="0E101A"/>
              </a:solidFill>
              <a:effectLst/>
              <a:latin typeface="Futura Medium" panose="020B0602020204020303" pitchFamily="34" charset="-79"/>
              <a:cs typeface="Futura Medium" panose="020B0602020204020303" pitchFamily="34" charset="-79"/>
            </a:endParaRPr>
          </a:p>
          <a:p>
            <a:pPr marL="0" indent="0">
              <a:spcBef>
                <a:spcPts val="0"/>
              </a:spcBef>
              <a:spcAft>
                <a:spcPts val="0"/>
              </a:spcAft>
              <a:buNone/>
            </a:pPr>
            <a:r>
              <a:rPr lang="en-US" sz="4000" dirty="0">
                <a:solidFill>
                  <a:srgbClr val="0E101A"/>
                </a:solidFill>
                <a:effectLst/>
                <a:latin typeface="Futura Medium" panose="020B0602020204020303" pitchFamily="34" charset="-79"/>
                <a:cs typeface="Futura Medium" panose="020B0602020204020303" pitchFamily="34" charset="-79"/>
              </a:rPr>
              <a:t>•Miscommunication can occur. Regional dialects and accents influence the way a person speaks and can cause misunderstanding of a speaker's intentions and subtle word differences. </a:t>
            </a:r>
          </a:p>
          <a:p>
            <a:endParaRPr lang="en-US" dirty="0"/>
          </a:p>
        </p:txBody>
      </p:sp>
      <p:pic>
        <p:nvPicPr>
          <p:cNvPr id="28" name="Audio 27">
            <a:extLst>
              <a:ext uri="{FF2B5EF4-FFF2-40B4-BE49-F238E27FC236}">
                <a16:creationId xmlns:a16="http://schemas.microsoft.com/office/drawing/2014/main" id="{28D4A7EA-6D26-9672-F5D7-52863FC0455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836400" y="8636000"/>
            <a:ext cx="812800" cy="812800"/>
          </a:xfrm>
          <a:prstGeom prst="rect">
            <a:avLst/>
          </a:prstGeom>
        </p:spPr>
      </p:pic>
    </p:spTree>
    <p:extLst>
      <p:ext uri="{BB962C8B-B14F-4D97-AF65-F5344CB8AC3E}">
        <p14:creationId xmlns:p14="http://schemas.microsoft.com/office/powerpoint/2010/main" val="3758684031"/>
      </p:ext>
    </p:extLst>
  </p:cSld>
  <p:clrMapOvr>
    <a:masterClrMapping/>
  </p:clrMapOvr>
  <mc:AlternateContent xmlns:mc="http://schemas.openxmlformats.org/markup-compatibility/2006">
    <mc:Choice xmlns:p14="http://schemas.microsoft.com/office/powerpoint/2010/main" Requires="p14">
      <p:transition spd="slow" p14:dur="2000" advTm="70266"/>
    </mc:Choice>
    <mc:Fallback>
      <p:transition spd="slow" advTm="702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8"/>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8157EA-FE1B-F68B-79E7-F62FFC000CC0}"/>
              </a:ext>
            </a:extLst>
          </p:cNvPr>
          <p:cNvSpPr>
            <a:spLocks noGrp="1"/>
          </p:cNvSpPr>
          <p:nvPr>
            <p:ph type="title"/>
          </p:nvPr>
        </p:nvSpPr>
        <p:spPr/>
        <p:txBody>
          <a:bodyPr/>
          <a:lstStyle/>
          <a:p>
            <a:r>
              <a:rPr lang="en-US" dirty="0"/>
              <a:t>Bibliography</a:t>
            </a:r>
          </a:p>
        </p:txBody>
      </p:sp>
      <p:sp>
        <p:nvSpPr>
          <p:cNvPr id="5" name="TextBox 4">
            <a:extLst>
              <a:ext uri="{FF2B5EF4-FFF2-40B4-BE49-F238E27FC236}">
                <a16:creationId xmlns:a16="http://schemas.microsoft.com/office/drawing/2014/main" id="{C58933EF-C720-B9ED-E748-3F2B7EAB2A56}"/>
              </a:ext>
            </a:extLst>
          </p:cNvPr>
          <p:cNvSpPr txBox="1"/>
          <p:nvPr/>
        </p:nvSpPr>
        <p:spPr>
          <a:xfrm>
            <a:off x="410828" y="1860838"/>
            <a:ext cx="11766884" cy="4031873"/>
          </a:xfrm>
          <a:prstGeom prst="rect">
            <a:avLst/>
          </a:prstGeom>
          <a:noFill/>
        </p:spPr>
        <p:txBody>
          <a:bodyPr wrap="square">
            <a:spAutoFit/>
          </a:bodyPr>
          <a:lstStyle/>
          <a:p>
            <a:pPr marL="0" marR="0">
              <a:spcBef>
                <a:spcPts val="0"/>
              </a:spcBef>
              <a:spcAft>
                <a:spcPts val="0"/>
              </a:spcAft>
            </a:pPr>
            <a:endParaRPr lang="en-US" sz="1400" kern="100" dirty="0">
              <a:solidFill>
                <a:srgbClr val="3A4249"/>
              </a:solidFill>
              <a:latin typeface="Futura Medium" panose="020B0602020204020303" pitchFamily="34" charset="-79"/>
              <a:ea typeface="DengXian" panose="02010600030101010101" pitchFamily="2" charset="-122"/>
              <a:cs typeface="Futura Medium" panose="020B0602020204020303" pitchFamily="34" charset="-79"/>
            </a:endParaRPr>
          </a:p>
          <a:p>
            <a:pPr marL="0" marR="0">
              <a:spcBef>
                <a:spcPts val="0"/>
              </a:spcBef>
              <a:spcAft>
                <a:spcPts val="0"/>
              </a:spcAft>
            </a:pPr>
            <a:r>
              <a:rPr lang="en-US" sz="1400" kern="100" dirty="0" err="1">
                <a:solidFill>
                  <a:srgbClr val="333333"/>
                </a:solidFill>
                <a:latin typeface="Futura Medium" panose="020B0602020204020303" pitchFamily="34" charset="-79"/>
                <a:ea typeface="DengXian" panose="02010600030101010101" pitchFamily="2" charset="-122"/>
                <a:cs typeface="Futura Medium" panose="020B0602020204020303" pitchFamily="34" charset="-79"/>
              </a:rPr>
              <a:t>Cychosz</a:t>
            </a:r>
            <a:r>
              <a:rPr lang="en-US" sz="1400" kern="100" dirty="0">
                <a:solidFill>
                  <a:srgbClr val="333333"/>
                </a:solidFill>
                <a:latin typeface="Futura Medium" panose="020B0602020204020303" pitchFamily="34" charset="-79"/>
                <a:ea typeface="DengXian" panose="02010600030101010101" pitchFamily="2" charset="-122"/>
                <a:cs typeface="Futura Medium" panose="020B0602020204020303" pitchFamily="34" charset="-79"/>
              </a:rPr>
              <a:t>, M., Munson, B. and Edwards, J. R. (2021) ‘Practice and Experience Predict Coarticulation in Child Speech’, </a:t>
            </a:r>
            <a:r>
              <a:rPr lang="en-US" sz="1400" i="1" kern="100" dirty="0">
                <a:solidFill>
                  <a:srgbClr val="333333"/>
                </a:solidFill>
                <a:latin typeface="Futura Medium" panose="020B0602020204020303" pitchFamily="34" charset="-79"/>
                <a:ea typeface="DengXian" panose="02010600030101010101" pitchFamily="2" charset="-122"/>
                <a:cs typeface="Futura Medium" panose="020B0602020204020303" pitchFamily="34" charset="-79"/>
              </a:rPr>
              <a:t>Language Learning and Development</a:t>
            </a:r>
            <a:r>
              <a:rPr lang="en-US" sz="1400" kern="100" dirty="0">
                <a:solidFill>
                  <a:srgbClr val="333333"/>
                </a:solidFill>
                <a:latin typeface="Futura Medium" panose="020B0602020204020303" pitchFamily="34" charset="-79"/>
                <a:ea typeface="DengXian" panose="02010600030101010101" pitchFamily="2" charset="-122"/>
                <a:cs typeface="Futura Medium" panose="020B0602020204020303" pitchFamily="34" charset="-79"/>
              </a:rPr>
              <a:t>, 17(4), pp. 366–396. </a:t>
            </a:r>
            <a:r>
              <a:rPr lang="en-US" sz="1400" kern="100" dirty="0" err="1">
                <a:solidFill>
                  <a:srgbClr val="333333"/>
                </a:solidFill>
                <a:latin typeface="Futura Medium" panose="020B0602020204020303" pitchFamily="34" charset="-79"/>
                <a:ea typeface="DengXian" panose="02010600030101010101" pitchFamily="2" charset="-122"/>
                <a:cs typeface="Futura Medium" panose="020B0602020204020303" pitchFamily="34" charset="-79"/>
              </a:rPr>
              <a:t>doi</a:t>
            </a:r>
            <a:r>
              <a:rPr lang="en-US" sz="1400" kern="100" dirty="0">
                <a:solidFill>
                  <a:srgbClr val="333333"/>
                </a:solidFill>
                <a:latin typeface="Futura Medium" panose="020B0602020204020303" pitchFamily="34" charset="-79"/>
                <a:ea typeface="DengXian" panose="02010600030101010101" pitchFamily="2" charset="-122"/>
                <a:cs typeface="Futura Medium" panose="020B0602020204020303" pitchFamily="34" charset="-79"/>
              </a:rPr>
              <a:t>: 10.1080/15475441.2021.1890080.</a:t>
            </a:r>
          </a:p>
          <a:p>
            <a:pPr marL="0" marR="0">
              <a:spcBef>
                <a:spcPts val="0"/>
              </a:spcBef>
              <a:spcAft>
                <a:spcPts val="0"/>
              </a:spcAft>
            </a:pPr>
            <a:endParaRPr lang="en-US" sz="1400" kern="100" dirty="0">
              <a:solidFill>
                <a:srgbClr val="333333"/>
              </a:solidFill>
              <a:latin typeface="Futura Medium" panose="020B0602020204020303" pitchFamily="34" charset="-79"/>
              <a:ea typeface="DengXian" panose="02010600030101010101" pitchFamily="2" charset="-122"/>
              <a:cs typeface="Futura Medium" panose="020B0602020204020303" pitchFamily="34" charset="-79"/>
            </a:endParaRPr>
          </a:p>
          <a:p>
            <a:pPr marL="0" marR="0">
              <a:spcBef>
                <a:spcPts val="0"/>
              </a:spcBef>
              <a:spcAft>
                <a:spcPts val="0"/>
              </a:spcAft>
            </a:pPr>
            <a:r>
              <a:rPr lang="en-US" sz="1400" dirty="0">
                <a:latin typeface="Futura Medium" panose="020B0602020204020303" pitchFamily="34" charset="-79"/>
                <a:cs typeface="Futura Medium" panose="020B0602020204020303" pitchFamily="34" charset="-79"/>
              </a:rPr>
              <a:t>International House, 2024. Beyond comprehension. </a:t>
            </a:r>
            <a:r>
              <a:rPr lang="en-US" sz="1400" i="1" dirty="0">
                <a:latin typeface="Futura Medium" panose="020B0602020204020303" pitchFamily="34" charset="-79"/>
                <a:cs typeface="Futura Medium" panose="020B0602020204020303" pitchFamily="34" charset="-79"/>
              </a:rPr>
              <a:t>International House Journal</a:t>
            </a:r>
            <a:r>
              <a:rPr lang="en-US" sz="1400" dirty="0">
                <a:latin typeface="Futura Medium" panose="020B0602020204020303" pitchFamily="34" charset="-79"/>
                <a:cs typeface="Futura Medium" panose="020B0602020204020303" pitchFamily="34" charset="-79"/>
              </a:rPr>
              <a:t>, Issue 47.  </a:t>
            </a:r>
            <a:r>
              <a:rPr lang="en-US" sz="1400" dirty="0">
                <a:latin typeface="Futura Medium" panose="020B0602020204020303" pitchFamily="34" charset="-79"/>
                <a:cs typeface="Futura Medium" panose="020B0602020204020303" pitchFamily="34" charset="-79"/>
                <a:hlinkClick r:id="rId4"/>
              </a:rPr>
              <a:t>https://ihworld.com/ih-journal/issues/issue-47/beyond-comprehension/</a:t>
            </a:r>
            <a:r>
              <a:rPr lang="en-US" sz="1400" dirty="0">
                <a:latin typeface="Futura Medium" panose="020B0602020204020303" pitchFamily="34" charset="-79"/>
                <a:cs typeface="Futura Medium" panose="020B0602020204020303" pitchFamily="34" charset="-79"/>
              </a:rPr>
              <a:t> </a:t>
            </a:r>
          </a:p>
          <a:p>
            <a:pPr marL="0" marR="0">
              <a:spcBef>
                <a:spcPts val="0"/>
              </a:spcBef>
              <a:spcAft>
                <a:spcPts val="0"/>
              </a:spcAft>
            </a:pPr>
            <a:endParaRPr lang="en-US" sz="1400" kern="100" dirty="0">
              <a:effectLst/>
              <a:latin typeface="Futura Medium" panose="020B0602020204020303" pitchFamily="34" charset="-79"/>
              <a:ea typeface="DengXian" panose="02010600030101010101" pitchFamily="2" charset="-122"/>
              <a:cs typeface="Futura Medium" panose="020B0602020204020303" pitchFamily="34" charset="-79"/>
            </a:endParaRPr>
          </a:p>
          <a:p>
            <a:pPr marL="0" marR="0">
              <a:spcBef>
                <a:spcPts val="0"/>
              </a:spcBef>
              <a:spcAft>
                <a:spcPts val="0"/>
              </a:spcAft>
            </a:pPr>
            <a:r>
              <a:rPr lang="en-US" sz="1400" kern="100" dirty="0" err="1">
                <a:effectLst/>
                <a:latin typeface="Futura Medium" panose="020B0602020204020303" pitchFamily="34" charset="-79"/>
                <a:ea typeface="DengXian" panose="02010600030101010101" pitchFamily="2" charset="-122"/>
                <a:cs typeface="Futura Medium" panose="020B0602020204020303" pitchFamily="34" charset="-79"/>
              </a:rPr>
              <a:t>Mattheyses</a:t>
            </a:r>
            <a:r>
              <a:rPr lang="en-US" sz="1400" kern="100" dirty="0">
                <a:effectLst/>
                <a:latin typeface="Futura Medium" panose="020B0602020204020303" pitchFamily="34" charset="-79"/>
                <a:ea typeface="DengXian" panose="02010600030101010101" pitchFamily="2" charset="-122"/>
                <a:cs typeface="Futura Medium" panose="020B0602020204020303" pitchFamily="34" charset="-79"/>
              </a:rPr>
              <a:t>, W., 2013. Audiovisual speech synthesis: an overview of the state-of-the-art. </a:t>
            </a:r>
            <a:r>
              <a:rPr lang="en-US" sz="1400" i="1" kern="100" dirty="0">
                <a:effectLst/>
                <a:latin typeface="Futura Medium" panose="020B0602020204020303" pitchFamily="34" charset="-79"/>
                <a:ea typeface="DengXian" panose="02010600030101010101" pitchFamily="2" charset="-122"/>
                <a:cs typeface="Futura Medium" panose="020B0602020204020303" pitchFamily="34" charset="-79"/>
              </a:rPr>
              <a:t>Speech Communication</a:t>
            </a:r>
            <a:r>
              <a:rPr lang="en-US" sz="1400" kern="100" dirty="0">
                <a:effectLst/>
                <a:latin typeface="Futura Medium" panose="020B0602020204020303" pitchFamily="34" charset="-79"/>
                <a:ea typeface="DengXian" panose="02010600030101010101" pitchFamily="2" charset="-122"/>
                <a:cs typeface="Futura Medium" panose="020B0602020204020303" pitchFamily="34" charset="-79"/>
              </a:rPr>
              <a:t>, 66, pp.182-217 </a:t>
            </a:r>
            <a:r>
              <a:rPr lang="en-US" sz="1400" u="none" strike="noStrike" kern="100" dirty="0">
                <a:solidFill>
                  <a:srgbClr val="0000FF"/>
                </a:solidFill>
                <a:effectLst/>
                <a:latin typeface="Futura Medium" panose="020B0602020204020303" pitchFamily="34" charset="-79"/>
                <a:ea typeface="DengXian" panose="02010600030101010101" pitchFamily="2" charset="-122"/>
                <a:cs typeface="Futura Medium" panose="020B0602020204020303" pitchFamily="34" charset="-79"/>
                <a:hlinkClick r:id="rId5" tooltip="Persistent link using digital object identifier"/>
              </a:rPr>
              <a:t>https://doi.org/10.1016/j.specom.2014.11.001</a:t>
            </a:r>
            <a:endParaRPr lang="en-US" sz="1400" u="none" strike="noStrike" kern="100" dirty="0">
              <a:solidFill>
                <a:srgbClr val="0000FF"/>
              </a:solidFill>
              <a:effectLst/>
              <a:latin typeface="Futura Medium" panose="020B0602020204020303" pitchFamily="34" charset="-79"/>
              <a:ea typeface="DengXian" panose="02010600030101010101" pitchFamily="2" charset="-122"/>
              <a:cs typeface="Futura Medium" panose="020B0602020204020303" pitchFamily="34" charset="-79"/>
            </a:endParaRPr>
          </a:p>
          <a:p>
            <a:pPr marL="0" marR="0">
              <a:spcBef>
                <a:spcPts val="0"/>
              </a:spcBef>
              <a:spcAft>
                <a:spcPts val="0"/>
              </a:spcAft>
            </a:pPr>
            <a:endParaRPr lang="en-US" sz="1400" kern="100" dirty="0">
              <a:effectLst/>
              <a:latin typeface="Futura Medium" panose="020B0602020204020303" pitchFamily="34" charset="-79"/>
              <a:ea typeface="DengXian" panose="02010600030101010101" pitchFamily="2" charset="-122"/>
              <a:cs typeface="Futura Medium" panose="020B0602020204020303" pitchFamily="34" charset="-79"/>
            </a:endParaRPr>
          </a:p>
          <a:p>
            <a:r>
              <a:rPr lang="en-US" sz="1400" kern="100" dirty="0">
                <a:solidFill>
                  <a:srgbClr val="333333"/>
                </a:solidFill>
                <a:latin typeface="Futura Medium" panose="020B0602020204020303" pitchFamily="34" charset="-79"/>
                <a:ea typeface="DengXian" panose="02010600030101010101" pitchFamily="2" charset="-122"/>
                <a:cs typeface="Futura Medium" panose="020B0602020204020303" pitchFamily="34" charset="-79"/>
              </a:rPr>
              <a:t>Popescu, A. and </a:t>
            </a:r>
            <a:r>
              <a:rPr lang="en-US" sz="1400" kern="100" dirty="0" err="1">
                <a:solidFill>
                  <a:srgbClr val="333333"/>
                </a:solidFill>
                <a:latin typeface="Futura Medium" panose="020B0602020204020303" pitchFamily="34" charset="-79"/>
                <a:ea typeface="DengXian" panose="02010600030101010101" pitchFamily="2" charset="-122"/>
                <a:cs typeface="Futura Medium" panose="020B0602020204020303" pitchFamily="34" charset="-79"/>
              </a:rPr>
              <a:t>Noiray</a:t>
            </a:r>
            <a:r>
              <a:rPr lang="en-US" sz="1400" kern="100" dirty="0">
                <a:solidFill>
                  <a:srgbClr val="333333"/>
                </a:solidFill>
                <a:latin typeface="Futura Medium" panose="020B0602020204020303" pitchFamily="34" charset="-79"/>
                <a:ea typeface="DengXian" panose="02010600030101010101" pitchFamily="2" charset="-122"/>
                <a:cs typeface="Futura Medium" panose="020B0602020204020303" pitchFamily="34" charset="-79"/>
              </a:rPr>
              <a:t>, A. (2021) ‘Learning to Read Interacts with Children’s Spoken Language Fluency’, </a:t>
            </a:r>
            <a:r>
              <a:rPr lang="en-US" sz="1400" i="1" kern="100" dirty="0">
                <a:solidFill>
                  <a:srgbClr val="333333"/>
                </a:solidFill>
                <a:latin typeface="Futura Medium" panose="020B0602020204020303" pitchFamily="34" charset="-79"/>
                <a:ea typeface="DengXian" panose="02010600030101010101" pitchFamily="2" charset="-122"/>
                <a:cs typeface="Futura Medium" panose="020B0602020204020303" pitchFamily="34" charset="-79"/>
              </a:rPr>
              <a:t>Language Learning and Development</a:t>
            </a:r>
            <a:r>
              <a:rPr lang="en-US" sz="1400" kern="100" dirty="0">
                <a:solidFill>
                  <a:srgbClr val="333333"/>
                </a:solidFill>
                <a:latin typeface="Futura Medium" panose="020B0602020204020303" pitchFamily="34" charset="-79"/>
                <a:ea typeface="DengXian" panose="02010600030101010101" pitchFamily="2" charset="-122"/>
                <a:cs typeface="Futura Medium" panose="020B0602020204020303" pitchFamily="34" charset="-79"/>
              </a:rPr>
              <a:t>, 18(2), pp. 151–170. </a:t>
            </a:r>
            <a:r>
              <a:rPr lang="en-US" sz="1400" kern="100" dirty="0" err="1">
                <a:solidFill>
                  <a:srgbClr val="333333"/>
                </a:solidFill>
                <a:latin typeface="Futura Medium" panose="020B0602020204020303" pitchFamily="34" charset="-79"/>
                <a:ea typeface="DengXian" panose="02010600030101010101" pitchFamily="2" charset="-122"/>
                <a:cs typeface="Futura Medium" panose="020B0602020204020303" pitchFamily="34" charset="-79"/>
              </a:rPr>
              <a:t>doi</a:t>
            </a:r>
            <a:r>
              <a:rPr lang="en-US" sz="1400" kern="100" dirty="0">
                <a:solidFill>
                  <a:srgbClr val="333333"/>
                </a:solidFill>
                <a:latin typeface="Futura Medium" panose="020B0602020204020303" pitchFamily="34" charset="-79"/>
                <a:ea typeface="DengXian" panose="02010600030101010101" pitchFamily="2" charset="-122"/>
                <a:cs typeface="Futura Medium" panose="020B0602020204020303" pitchFamily="34" charset="-79"/>
              </a:rPr>
              <a:t>: 10.1080/15475441.2021.1941032.</a:t>
            </a:r>
            <a:r>
              <a:rPr lang="en-US" sz="1400" kern="100" dirty="0">
                <a:latin typeface="Futura Medium" panose="020B0602020204020303" pitchFamily="34" charset="-79"/>
                <a:ea typeface="DengXian" panose="02010600030101010101" pitchFamily="2" charset="-122"/>
                <a:cs typeface="Futura Medium" panose="020B0602020204020303" pitchFamily="34" charset="-79"/>
              </a:rPr>
              <a:t> </a:t>
            </a:r>
          </a:p>
          <a:p>
            <a:pPr marL="0" marR="0">
              <a:spcBef>
                <a:spcPts val="0"/>
              </a:spcBef>
              <a:spcAft>
                <a:spcPts val="0"/>
              </a:spcAft>
            </a:pPr>
            <a:endParaRPr lang="en-US" sz="1400" kern="100" dirty="0">
              <a:effectLst/>
              <a:latin typeface="Futura Medium" panose="020B0602020204020303" pitchFamily="34" charset="-79"/>
              <a:ea typeface="DengXian" panose="02010600030101010101" pitchFamily="2" charset="-122"/>
              <a:cs typeface="Futura Medium" panose="020B0602020204020303" pitchFamily="34" charset="-79"/>
            </a:endParaRPr>
          </a:p>
          <a:p>
            <a:r>
              <a:rPr lang="en-US" sz="1400" kern="100" dirty="0" err="1">
                <a:latin typeface="Futura Medium" panose="020B0602020204020303" pitchFamily="34" charset="-79"/>
                <a:ea typeface="DengXian" panose="02010600030101010101" pitchFamily="2" charset="-122"/>
                <a:cs typeface="Futura Medium" panose="020B0602020204020303" pitchFamily="34" charset="-79"/>
              </a:rPr>
              <a:t>Volenec</a:t>
            </a:r>
            <a:r>
              <a:rPr lang="en-US" sz="1400" kern="100" dirty="0">
                <a:latin typeface="Futura Medium" panose="020B0602020204020303" pitchFamily="34" charset="-79"/>
                <a:ea typeface="DengXian" panose="02010600030101010101" pitchFamily="2" charset="-122"/>
                <a:cs typeface="Futura Medium" panose="020B0602020204020303" pitchFamily="34" charset="-79"/>
              </a:rPr>
              <a:t>, V., 2015. Coarticulation. </a:t>
            </a:r>
            <a:r>
              <a:rPr lang="en-US" sz="1400" i="1" kern="100" dirty="0">
                <a:latin typeface="Futura Medium" panose="020B0602020204020303" pitchFamily="34" charset="-79"/>
                <a:ea typeface="DengXian" panose="02010600030101010101" pitchFamily="2" charset="-122"/>
                <a:cs typeface="Futura Medium" panose="020B0602020204020303" pitchFamily="34" charset="-79"/>
              </a:rPr>
              <a:t>Nova Science</a:t>
            </a:r>
            <a:r>
              <a:rPr lang="en-US" sz="1400" kern="100" dirty="0">
                <a:latin typeface="Futura Medium" panose="020B0602020204020303" pitchFamily="34" charset="-79"/>
                <a:ea typeface="DengXian" panose="02010600030101010101" pitchFamily="2" charset="-122"/>
                <a:cs typeface="Futura Medium" panose="020B0602020204020303" pitchFamily="34" charset="-79"/>
              </a:rPr>
              <a:t>,2, pp.47-82.</a:t>
            </a:r>
          </a:p>
          <a:p>
            <a:endParaRPr lang="en-US" sz="1400" kern="100" dirty="0">
              <a:latin typeface="Futura Medium" panose="020B0602020204020303" pitchFamily="34" charset="-79"/>
              <a:ea typeface="DengXian" panose="02010600030101010101" pitchFamily="2" charset="-122"/>
              <a:cs typeface="Futura Medium" panose="020B0602020204020303" pitchFamily="34" charset="-79"/>
            </a:endParaRPr>
          </a:p>
          <a:p>
            <a:pPr marL="0" marR="0">
              <a:spcBef>
                <a:spcPts val="0"/>
              </a:spcBef>
              <a:spcAft>
                <a:spcPts val="0"/>
              </a:spcAft>
            </a:pPr>
            <a:r>
              <a:rPr lang="en-US" sz="1400" kern="100" dirty="0" err="1">
                <a:effectLst/>
                <a:latin typeface="Futura Medium" panose="020B0602020204020303" pitchFamily="34" charset="-79"/>
                <a:ea typeface="DengXian" panose="02010600030101010101" pitchFamily="2" charset="-122"/>
                <a:cs typeface="Futura Medium" panose="020B0602020204020303" pitchFamily="34" charset="-79"/>
              </a:rPr>
              <a:t>Wostiera</a:t>
            </a:r>
            <a:r>
              <a:rPr lang="en-US" sz="1400" kern="100" dirty="0">
                <a:effectLst/>
                <a:latin typeface="Futura Medium" panose="020B0602020204020303" pitchFamily="34" charset="-79"/>
                <a:ea typeface="DengXian" panose="02010600030101010101" pitchFamily="2" charset="-122"/>
                <a:cs typeface="Futura Medium" panose="020B0602020204020303" pitchFamily="34" charset="-79"/>
              </a:rPr>
              <a:t>, N., 2020 Connected Speech. </a:t>
            </a:r>
            <a:r>
              <a:rPr lang="en-US" sz="1400" i="1" kern="100" dirty="0">
                <a:effectLst/>
                <a:latin typeface="Futura Medium" panose="020B0602020204020303" pitchFamily="34" charset="-79"/>
                <a:ea typeface="DengXian" panose="02010600030101010101" pitchFamily="2" charset="-122"/>
                <a:cs typeface="Futura Medium" panose="020B0602020204020303" pitchFamily="34" charset="-79"/>
              </a:rPr>
              <a:t>University of Hamburg </a:t>
            </a:r>
            <a:r>
              <a:rPr lang="en-US" sz="1400" i="1" kern="100" dirty="0">
                <a:effectLst/>
                <a:latin typeface="Futura Medium" panose="020B0602020204020303" pitchFamily="34" charset="-79"/>
                <a:ea typeface="DengXian" panose="02010600030101010101" pitchFamily="2" charset="-122"/>
                <a:cs typeface="Futura Medium" panose="020B0602020204020303" pitchFamily="34" charset="-79"/>
                <a:hlinkClick r:id="rId6"/>
              </a:rPr>
              <a:t>https://englishexplorations.check.uni-hamburg.de/connected-speech-elision/</a:t>
            </a:r>
            <a:endParaRPr lang="en-US" sz="1400" i="1" kern="100" dirty="0">
              <a:effectLst/>
              <a:latin typeface="Futura Medium" panose="020B0602020204020303" pitchFamily="34" charset="-79"/>
              <a:ea typeface="DengXian" panose="02010600030101010101" pitchFamily="2" charset="-122"/>
              <a:cs typeface="Futura Medium" panose="020B0602020204020303" pitchFamily="34" charset="-79"/>
            </a:endParaRPr>
          </a:p>
          <a:p>
            <a:pPr marL="0" marR="0">
              <a:spcBef>
                <a:spcPts val="0"/>
              </a:spcBef>
              <a:spcAft>
                <a:spcPts val="0"/>
              </a:spcAft>
            </a:pPr>
            <a:endParaRPr lang="en-US" sz="1400" kern="100" dirty="0">
              <a:effectLst/>
              <a:latin typeface="Futura Medium" panose="020B0602020204020303" pitchFamily="34" charset="-79"/>
              <a:ea typeface="DengXian" panose="02010600030101010101" pitchFamily="2" charset="-122"/>
              <a:cs typeface="Futura Medium" panose="020B0602020204020303" pitchFamily="34" charset="-79"/>
            </a:endParaRPr>
          </a:p>
          <a:p>
            <a:pPr marL="0" marR="0">
              <a:spcBef>
                <a:spcPts val="0"/>
              </a:spcBef>
              <a:spcAft>
                <a:spcPts val="0"/>
              </a:spcAft>
            </a:pPr>
            <a:endParaRPr lang="en-US" sz="1800" kern="100" dirty="0">
              <a:effectLst/>
              <a:latin typeface="Calibri" panose="020F0502020204030204" pitchFamily="34" charset="0"/>
              <a:ea typeface="DengXian" panose="02010600030101010101" pitchFamily="2" charset="-122"/>
              <a:cs typeface="Times New Roman" panose="02020603050405020304" pitchFamily="18" charset="0"/>
            </a:endParaRPr>
          </a:p>
        </p:txBody>
      </p:sp>
      <p:pic>
        <p:nvPicPr>
          <p:cNvPr id="21" name="Audio 20">
            <a:extLst>
              <a:ext uri="{FF2B5EF4-FFF2-40B4-BE49-F238E27FC236}">
                <a16:creationId xmlns:a16="http://schemas.microsoft.com/office/drawing/2014/main" id="{D1ECF810-7B37-6699-41B8-4F3D0353EE1F}"/>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836400" y="8636000"/>
            <a:ext cx="812800" cy="812800"/>
          </a:xfrm>
          <a:prstGeom prst="rect">
            <a:avLst/>
          </a:prstGeom>
        </p:spPr>
      </p:pic>
    </p:spTree>
    <p:extLst>
      <p:ext uri="{BB962C8B-B14F-4D97-AF65-F5344CB8AC3E}">
        <p14:creationId xmlns:p14="http://schemas.microsoft.com/office/powerpoint/2010/main" val="69134742"/>
      </p:ext>
    </p:extLst>
  </p:cSld>
  <p:clrMapOvr>
    <a:masterClrMapping/>
  </p:clrMapOvr>
  <mc:AlternateContent xmlns:mc="http://schemas.openxmlformats.org/markup-compatibility/2006">
    <mc:Choice xmlns:p14="http://schemas.microsoft.com/office/powerpoint/2010/main" Requires="p14">
      <p:transition spd="slow" p14:dur="2000" advTm="16595"/>
    </mc:Choice>
    <mc:Fallback>
      <p:transition spd="slow" advTm="165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1"/>
                </p:tgtEl>
              </p:cMediaNode>
            </p:audio>
          </p:childTnLst>
        </p:cTn>
      </p:par>
    </p:tn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2013 - 2022 Theme</Template>
  <TotalTime>1582</TotalTime>
  <Words>1407</Words>
  <Application>Microsoft Macintosh PowerPoint</Application>
  <PresentationFormat>A3 Paper (297x420 mm)</PresentationFormat>
  <Paragraphs>124</Paragraphs>
  <Slides>10</Slides>
  <Notes>1</Notes>
  <HiddenSlides>0</HiddenSlides>
  <MMClips>10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10</vt:i4>
      </vt:variant>
    </vt:vector>
  </HeadingPairs>
  <TitlesOfParts>
    <vt:vector size="18" baseType="lpstr">
      <vt:lpstr>Arial</vt:lpstr>
      <vt:lpstr>Calibri</vt:lpstr>
      <vt:lpstr>Calibri Light</vt:lpstr>
      <vt:lpstr>Futura</vt:lpstr>
      <vt:lpstr>FUTURA MEDIUM</vt:lpstr>
      <vt:lpstr>FUTURA MEDIUM</vt:lpstr>
      <vt:lpstr>Palatino</vt:lpstr>
      <vt:lpstr>Office Theme</vt:lpstr>
      <vt:lpstr>PowerPoint Presentation</vt:lpstr>
      <vt:lpstr>What is Coarticulation?</vt:lpstr>
      <vt:lpstr>Why study coarticulation?</vt:lpstr>
      <vt:lpstr>Types of Coarticulation</vt:lpstr>
      <vt:lpstr>Examples of Coarticulation</vt:lpstr>
      <vt:lpstr>Diagram </vt:lpstr>
      <vt:lpstr>Research </vt:lpstr>
      <vt:lpstr>Further Research Possibilities</vt:lpstr>
      <vt:lpstr>Negatives of Coarticulation</vt:lpstr>
      <vt:lpstr>Bibliography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Microsoft Office User</cp:lastModifiedBy>
  <cp:revision>7</cp:revision>
  <dcterms:created xsi:type="dcterms:W3CDTF">2024-11-03T16:30:59Z</dcterms:created>
  <dcterms:modified xsi:type="dcterms:W3CDTF">2024-11-10T11:33:05Z</dcterms:modified>
</cp:coreProperties>
</file>