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ink/ink1.xml" ContentType="application/inkml+xml"/>
  <Override PartName="/ppt/notesSlides/notesSlide8.xml" ContentType="application/vnd.openxmlformats-officedocument.presentationml.notesSlide+xml"/>
  <Override PartName="/ppt/ink/ink2.xml" ContentType="application/inkml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7"/>
  </p:notesMasterIdLst>
  <p:sldIdLst>
    <p:sldId id="719" r:id="rId7"/>
    <p:sldId id="301" r:id="rId8"/>
    <p:sldId id="737" r:id="rId9"/>
    <p:sldId id="400" r:id="rId10"/>
    <p:sldId id="746" r:id="rId11"/>
    <p:sldId id="745" r:id="rId12"/>
    <p:sldId id="401" r:id="rId13"/>
    <p:sldId id="402" r:id="rId14"/>
    <p:sldId id="738" r:id="rId15"/>
    <p:sldId id="403" r:id="rId16"/>
    <p:sldId id="412" r:id="rId17"/>
    <p:sldId id="413" r:id="rId18"/>
    <p:sldId id="414" r:id="rId19"/>
    <p:sldId id="739" r:id="rId20"/>
    <p:sldId id="740" r:id="rId21"/>
    <p:sldId id="741" r:id="rId22"/>
    <p:sldId id="744" r:id="rId23"/>
    <p:sldId id="415" r:id="rId24"/>
    <p:sldId id="416" r:id="rId25"/>
    <p:sldId id="72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7284EF-76A4-4A23-A9D4-C2097F1CF95D}" v="1" dt="2026-02-16T14:04:50.4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022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modSld">
      <pc:chgData name="Stalin Jacob Wilson Packia Dhas" userId="050d7d71-3621-4503-95e8-1c9a9d962492" providerId="ADAL" clId="{00722E61-A757-4134-8CBB-8B7208677708}" dt="2026-02-16T14:05:07.228" v="173" actId="6549"/>
      <pc:docMkLst>
        <pc:docMk/>
      </pc:docMkLst>
      <pc:sldChg chg="modSp mod modNotesTx">
        <pc:chgData name="Stalin Jacob Wilson Packia Dhas" userId="050d7d71-3621-4503-95e8-1c9a9d962492" providerId="ADAL" clId="{00722E61-A757-4134-8CBB-8B7208677708}" dt="2026-02-16T14:05:07.228" v="173" actId="6549"/>
        <pc:sldMkLst>
          <pc:docMk/>
          <pc:sldMk cId="3380877915" sldId="400"/>
        </pc:sldMkLst>
        <pc:spChg chg="mod">
          <ac:chgData name="Stalin Jacob Wilson Packia Dhas" userId="050d7d71-3621-4503-95e8-1c9a9d962492" providerId="ADAL" clId="{00722E61-A757-4134-8CBB-8B7208677708}" dt="2026-01-23T10:54:20.712" v="30" actId="20577"/>
          <ac:spMkLst>
            <pc:docMk/>
            <pc:sldMk cId="3380877915" sldId="400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00722E61-A757-4134-8CBB-8B7208677708}" dt="2026-02-16T14:04:40.057" v="172" actId="20577"/>
          <ac:spMkLst>
            <pc:docMk/>
            <pc:sldMk cId="3380877915" sldId="400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30T11:39:39.630" v="41" actId="114"/>
        <pc:sldMkLst>
          <pc:docMk/>
          <pc:sldMk cId="1253041376" sldId="401"/>
        </pc:sldMkLst>
        <pc:spChg chg="mod">
          <ac:chgData name="Stalin Jacob Wilson Packia Dhas" userId="050d7d71-3621-4503-95e8-1c9a9d962492" providerId="ADAL" clId="{00722E61-A757-4134-8CBB-8B7208677708}" dt="2026-01-30T11:39:39.630" v="41" actId="114"/>
          <ac:spMkLst>
            <pc:docMk/>
            <pc:sldMk cId="1253041376" sldId="4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30T11:40:04.029" v="54" actId="20577"/>
        <pc:sldMkLst>
          <pc:docMk/>
          <pc:sldMk cId="3138490021" sldId="402"/>
        </pc:sldMkLst>
        <pc:spChg chg="mod">
          <ac:chgData name="Stalin Jacob Wilson Packia Dhas" userId="050d7d71-3621-4503-95e8-1c9a9d962492" providerId="ADAL" clId="{00722E61-A757-4134-8CBB-8B7208677708}" dt="2026-01-30T11:40:04.029" v="54" actId="20577"/>
          <ac:spMkLst>
            <pc:docMk/>
            <pc:sldMk cId="3138490021" sldId="40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30T11:49:09.153" v="119" actId="27636"/>
        <pc:sldMkLst>
          <pc:docMk/>
          <pc:sldMk cId="1089664034" sldId="415"/>
        </pc:sldMkLst>
        <pc:spChg chg="mod">
          <ac:chgData name="Stalin Jacob Wilson Packia Dhas" userId="050d7d71-3621-4503-95e8-1c9a9d962492" providerId="ADAL" clId="{00722E61-A757-4134-8CBB-8B7208677708}" dt="2026-01-30T11:49:09.153" v="119" actId="27636"/>
          <ac:spMkLst>
            <pc:docMk/>
            <pc:sldMk cId="1089664034" sldId="415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30T11:50:12.239" v="126" actId="948"/>
        <pc:sldMkLst>
          <pc:docMk/>
          <pc:sldMk cId="1757202759" sldId="416"/>
        </pc:sldMkLst>
        <pc:spChg chg="mod">
          <ac:chgData name="Stalin Jacob Wilson Packia Dhas" userId="050d7d71-3621-4503-95e8-1c9a9d962492" providerId="ADAL" clId="{00722E61-A757-4134-8CBB-8B7208677708}" dt="2026-01-30T11:50:12.239" v="126" actId="948"/>
          <ac:spMkLst>
            <pc:docMk/>
            <pc:sldMk cId="1757202759" sldId="416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16T14:04:26.769" v="155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2-16T14:04:26.769" v="155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addSp delSp modSp mod modAnim">
        <pc:chgData name="Stalin Jacob Wilson Packia Dhas" userId="050d7d71-3621-4503-95e8-1c9a9d962492" providerId="ADAL" clId="{00722E61-A757-4134-8CBB-8B7208677708}" dt="2026-01-30T14:19:19.779" v="131"/>
        <pc:sldMkLst>
          <pc:docMk/>
          <pc:sldMk cId="979469514" sldId="744"/>
        </pc:sldMkLst>
        <pc:picChg chg="add mod">
          <ac:chgData name="Stalin Jacob Wilson Packia Dhas" userId="050d7d71-3621-4503-95e8-1c9a9d962492" providerId="ADAL" clId="{00722E61-A757-4134-8CBB-8B7208677708}" dt="2026-01-23T11:02:14.124" v="35" actId="1076"/>
          <ac:picMkLst>
            <pc:docMk/>
            <pc:sldMk cId="979469514" sldId="744"/>
            <ac:picMk id="8" creationId="{12A88EFF-E6BA-6C58-A3CB-99BB0152735A}"/>
          </ac:picMkLst>
        </pc:picChg>
      </pc:sldChg>
      <pc:sldChg chg="modSp mod">
        <pc:chgData name="Stalin Jacob Wilson Packia Dhas" userId="050d7d71-3621-4503-95e8-1c9a9d962492" providerId="ADAL" clId="{00722E61-A757-4134-8CBB-8B7208677708}" dt="2026-01-30T11:38:49.896" v="39" actId="113"/>
        <pc:sldMkLst>
          <pc:docMk/>
          <pc:sldMk cId="1217049531" sldId="745"/>
        </pc:sldMkLst>
        <pc:spChg chg="mod">
          <ac:chgData name="Stalin Jacob Wilson Packia Dhas" userId="050d7d71-3621-4503-95e8-1c9a9d962492" providerId="ADAL" clId="{00722E61-A757-4134-8CBB-8B7208677708}" dt="2026-01-30T11:38:49.896" v="39" actId="113"/>
          <ac:spMkLst>
            <pc:docMk/>
            <pc:sldMk cId="1217049531" sldId="745"/>
            <ac:spMk id="3" creationId="{00000000-0000-0000-0000-000000000000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06-06T14:20:36.40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6382 6821 8 0,'-19'45'27'0</inkml:trace>
  <inkml:trace contextRef="#ctx0" brushRef="#br0" timeOffset="1926.36">5835 5850 16 0,'-7'-6'27'16,"7"-1"8"-16,0-2 2 0,0 0-5 15,0 1-6-15,7-5-7 0,-7 4-5 16,7 0-2-16,-1-4-3 0,0 4-12 0,8-3-11 15,5-6-17-15,-5 5-25 0,4 1-26 16</inkml:trace>
  <inkml:trace contextRef="#ctx0" brushRef="#br0" timeOffset="3301.81">8492 3939 2 0,'-6'0'22'16,"-1"5"-3"-16,1-1-6 0,-1 1-6 15,-6 3-8-15,6 0-30 0</inkml:trace>
  <inkml:trace contextRef="#ctx0" brushRef="#br0" timeOffset="3894.44">9365 2876 14 0,'0'12'132'16,"0"2"-27"-16,-6-1-70 0,-1-1-66 0,-6 6-53 0,0-1-24 15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06T14:48:45.3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0 591 368 0 0,'59'-72'952'0'0,"0"-1"28"0"0,0-5 28 0 0,0 6-696 0 0,-10 6-640 0 0,-9 1-336 0 0,-21-14-172 0 0,-9-6-84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2587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102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693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65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2738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5549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30DE6-368C-4F8A-9825-E74C459D7A8E}" type="datetime1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9.png"/><Relationship Id="rId4" Type="http://schemas.openxmlformats.org/officeDocument/2006/relationships/customXml" Target="../ink/ink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4.png"/><Relationship Id="rId4" Type="http://schemas.openxmlformats.org/officeDocument/2006/relationships/customXml" Target="../ink/ink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30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50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70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and </a:t>
            </a:r>
          </a:p>
          <a:p>
            <a:r>
              <a:rPr lang="en-GB" sz="4800" dirty="0"/>
              <a:t>Electronic Principles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2969" y="-52649"/>
            <a:ext cx="2721964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algn="just"/>
            <a:r>
              <a:rPr lang="en-IN" sz="4400" dirty="0"/>
              <a:t>Kirchhoff's Voltage law</a:t>
            </a:r>
          </a:p>
          <a:p>
            <a:r>
              <a:rPr lang="en-IN" sz="4400" dirty="0"/>
              <a:t>Kirchhoff's current law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232417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4157" y="-90374"/>
            <a:ext cx="4416393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The student upon completion of the lecture will be able to:</a:t>
            </a:r>
          </a:p>
          <a:p>
            <a:r>
              <a:rPr lang="en-IN" dirty="0"/>
              <a:t>Define KCL and KVL.</a:t>
            </a:r>
          </a:p>
          <a:p>
            <a:r>
              <a:rPr lang="en-IN" dirty="0"/>
              <a:t>Apply KVL and KCL in circuits</a:t>
            </a:r>
          </a:p>
          <a:p>
            <a:endParaRPr lang="en-IN" dirty="0"/>
          </a:p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950106" y="6357691"/>
            <a:ext cx="7365728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516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6428" y="15204"/>
            <a:ext cx="3559143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673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Node: </a:t>
            </a:r>
          </a:p>
          <a:p>
            <a:pPr marL="0" indent="0">
              <a:buNone/>
            </a:pPr>
            <a:r>
              <a:rPr lang="en-US" sz="3200" dirty="0"/>
              <a:t>A node is a point where two or more components are connected and share the same electrical potential.</a:t>
            </a:r>
          </a:p>
          <a:p>
            <a:pPr marL="0" indent="0">
              <a:buNone/>
            </a:pPr>
            <a:r>
              <a:rPr lang="en-IN" sz="3200" b="1" dirty="0"/>
              <a:t>Junction:</a:t>
            </a:r>
          </a:p>
          <a:p>
            <a:pPr marL="0" indent="0">
              <a:buNone/>
            </a:pPr>
            <a:r>
              <a:rPr lang="en-GB" sz="3200" dirty="0"/>
              <a:t>A junction is a point in a circuit where three or more components (or branches) meet. It serves as a connection point where current can split or combine.</a:t>
            </a:r>
            <a:endParaRPr lang="en-IN" sz="3200" dirty="0"/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637123" y="6477671"/>
            <a:ext cx="6475875" cy="365125"/>
          </a:xfrm>
        </p:spPr>
        <p:txBody>
          <a:bodyPr/>
          <a:lstStyle/>
          <a:p>
            <a:r>
              <a:rPr lang="en-GB" dirty="0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877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6428" y="15204"/>
            <a:ext cx="3559143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673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Branch: </a:t>
            </a:r>
          </a:p>
          <a:p>
            <a:pPr marL="0" indent="0">
              <a:buNone/>
            </a:pPr>
            <a:r>
              <a:rPr lang="en-GB" sz="3200" dirty="0"/>
              <a:t>A </a:t>
            </a:r>
            <a:r>
              <a:rPr lang="en-GB" sz="3200" b="1" dirty="0"/>
              <a:t>branch</a:t>
            </a:r>
            <a:r>
              <a:rPr lang="en-GB" sz="3200" dirty="0"/>
              <a:t> is any path in a circuit that contains circuit elements like resistors, capacitors, voltage sources, etc., and connects two nodes.</a:t>
            </a:r>
          </a:p>
          <a:p>
            <a:pPr marL="0" indent="0">
              <a:buNone/>
            </a:pPr>
            <a:r>
              <a:rPr lang="en-US" sz="3200" dirty="0"/>
              <a:t>A part of a network which lies between two node is called a branch.</a:t>
            </a:r>
          </a:p>
          <a:p>
            <a:pPr marL="0" indent="0">
              <a:buNone/>
            </a:pPr>
            <a:r>
              <a:rPr lang="en-US" sz="3200" b="1" dirty="0"/>
              <a:t>Loop:</a:t>
            </a:r>
          </a:p>
          <a:p>
            <a:pPr marL="0" indent="0">
              <a:buNone/>
            </a:pPr>
            <a:r>
              <a:rPr lang="en-GB" sz="3200" i="0" dirty="0">
                <a:effectLst/>
              </a:rPr>
              <a:t>Loop is any closed path in the circuit formed by branches.</a:t>
            </a:r>
            <a:endParaRPr lang="en-US" sz="3200" dirty="0"/>
          </a:p>
          <a:p>
            <a:pPr lvl="1"/>
            <a:endParaRPr lang="en-IN" dirty="0"/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637123" y="6477671"/>
            <a:ext cx="6475875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578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6428" y="15204"/>
            <a:ext cx="3559143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Kirchhoff's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dirty="0"/>
              <a:t>Gustav Robert Kirchhoff (1824-1887), defined the </a:t>
            </a:r>
            <a:r>
              <a:rPr lang="en-IN" b="1" dirty="0"/>
              <a:t>Kirchhoff's current and Voltage law.</a:t>
            </a:r>
          </a:p>
          <a:p>
            <a:r>
              <a:rPr lang="en-US" dirty="0"/>
              <a:t>Kirchhoff’s laws are useful for </a:t>
            </a:r>
            <a:r>
              <a:rPr lang="en-US" b="1" dirty="0" err="1"/>
              <a:t>analysing</a:t>
            </a:r>
            <a:r>
              <a:rPr lang="en-US" b="1" dirty="0"/>
              <a:t> complex electrical networks </a:t>
            </a:r>
            <a:r>
              <a:rPr lang="en-US" dirty="0"/>
              <a:t>by determining the currents flowing through, and voltages across, the various branches of the circuit.</a:t>
            </a:r>
          </a:p>
          <a:p>
            <a:r>
              <a:rPr lang="en-IN" dirty="0"/>
              <a:t>The two Kirchhoff’s laws are</a:t>
            </a:r>
          </a:p>
          <a:p>
            <a:pPr lvl="1"/>
            <a:r>
              <a:rPr lang="en-IN" b="1" dirty="0"/>
              <a:t>Kirchhoff’s Current law (KCL)</a:t>
            </a:r>
          </a:p>
          <a:p>
            <a:pPr lvl="1"/>
            <a:r>
              <a:rPr lang="en-IN" b="1" dirty="0"/>
              <a:t>Kirchhoff’s Voltage law (KVL)</a:t>
            </a:r>
          </a:p>
          <a:p>
            <a:pPr lvl="1"/>
            <a:endParaRPr lang="en-IN" dirty="0"/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637123" y="6477671"/>
            <a:ext cx="6475875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7049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0054" y="195921"/>
            <a:ext cx="5989196" cy="1131230"/>
          </a:xfrm>
        </p:spPr>
        <p:txBody>
          <a:bodyPr>
            <a:normAutofit fontScale="90000"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Kirchhoff's Current law (KCL)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417638"/>
                <a:ext cx="11341100" cy="5305178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sz="3200" dirty="0"/>
                  <a:t>This law is also called </a:t>
                </a:r>
                <a:r>
                  <a:rPr lang="en-IN" sz="3200" b="1" dirty="0"/>
                  <a:t>Kirchhoff's first law or Kirchhoff's point rule or Kirchhoff's junction rule  or Kirchhoff’s nodal rule.</a:t>
                </a:r>
              </a:p>
              <a:p>
                <a:pPr marL="0" indent="0">
                  <a:buNone/>
                </a:pPr>
                <a:r>
                  <a:rPr lang="en-IN" sz="3200" dirty="0"/>
                  <a:t>This law states that, at any node or junction in an electrical circuit, the </a:t>
                </a:r>
                <a:r>
                  <a:rPr lang="en-IN" sz="3200" i="1" dirty="0"/>
                  <a:t>sum of currents flowing into that node is equal to the sum of currents flowing out of that node</a:t>
                </a:r>
                <a:r>
                  <a:rPr lang="en-IN" sz="3200" dirty="0"/>
                  <a:t>.</a:t>
                </a:r>
              </a:p>
              <a:p>
                <a:pPr marL="0" indent="0">
                  <a:buNone/>
                </a:pPr>
                <a:r>
                  <a:rPr lang="en-IN" sz="3200" dirty="0"/>
                  <a:t>(or)</a:t>
                </a:r>
              </a:p>
              <a:p>
                <a:pPr marL="0" indent="0">
                  <a:buNone/>
                </a:pPr>
                <a:r>
                  <a:rPr lang="en-IN" sz="3200" dirty="0"/>
                  <a:t>This law states that the </a:t>
                </a:r>
                <a:r>
                  <a:rPr lang="en-IN" sz="3200" i="1" dirty="0"/>
                  <a:t>algebraic sum of currents meeting at a junction  or a node in  a circuit is zero</a:t>
                </a:r>
                <a:r>
                  <a:rPr lang="en-IN" sz="3200" dirty="0"/>
                  <a:t>.</a:t>
                </a:r>
              </a:p>
              <a:p>
                <a:pPr marL="0" indent="0">
                  <a:buNone/>
                </a:pPr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∑"/>
                          <m:ctrlPr>
                            <a:rPr lang="en-IN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IN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>
                            <m:sSubPr>
                              <m:ctrlPr>
                                <a:rPr lang="en-IN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0" i="1" smtClean="0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IN" b="0" i="1" smtClean="0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=0</m:t>
                          </m:r>
                        </m:e>
                      </m:nary>
                    </m:oMath>
                  </m:oMathPara>
                </a14:m>
                <a:endParaRPr lang="en-IN" dirty="0"/>
              </a:p>
              <a:p>
                <a:endParaRPr lang="en-IN" dirty="0"/>
              </a:p>
              <a:p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417638"/>
                <a:ext cx="11341100" cy="5305178"/>
              </a:xfrm>
              <a:blipFill>
                <a:blip r:embed="rId3"/>
                <a:stretch>
                  <a:fillRect l="-1344" t="-3103" r="-1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643261" y="6540253"/>
            <a:ext cx="6383822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6" name="AutoShape 2" descr="Image result for Kirchhoff's current law"/>
          <p:cNvSpPr>
            <a:spLocks noChangeAspect="1" noChangeArrowheads="1"/>
          </p:cNvSpPr>
          <p:nvPr/>
        </p:nvSpPr>
        <p:spPr bwMode="auto">
          <a:xfrm>
            <a:off x="1390842" y="-663631"/>
            <a:ext cx="1416514" cy="1381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82918" tIns="41459" rIns="82918" bIns="41459" numCol="1" anchor="t" anchorCtr="0" compatLnSpc="1">
            <a:prstTxWarp prst="textNoShape">
              <a:avLst/>
            </a:prstTxWarp>
          </a:bodyPr>
          <a:lstStyle/>
          <a:p>
            <a:endParaRPr lang="en-IN" sz="1632"/>
          </a:p>
        </p:txBody>
      </p:sp>
    </p:spTree>
    <p:extLst>
      <p:ext uri="{BB962C8B-B14F-4D97-AF65-F5344CB8AC3E}">
        <p14:creationId xmlns:p14="http://schemas.microsoft.com/office/powerpoint/2010/main" val="1253041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3307" y="-46525"/>
            <a:ext cx="5375243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Kirchhoff's Current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839741"/>
            <a:ext cx="6604000" cy="4698680"/>
          </a:xfrm>
        </p:spPr>
        <p:txBody>
          <a:bodyPr>
            <a:normAutofit/>
          </a:bodyPr>
          <a:lstStyle/>
          <a:p>
            <a:r>
              <a:rPr lang="en-IN" dirty="0"/>
              <a:t>This law can be applied in the </a:t>
            </a:r>
            <a:r>
              <a:rPr lang="en-IN" b="1" dirty="0"/>
              <a:t>node/junction of a network.</a:t>
            </a:r>
          </a:p>
          <a:p>
            <a:r>
              <a:rPr lang="en-IN" dirty="0"/>
              <a:t>The </a:t>
            </a:r>
            <a:r>
              <a:rPr lang="en-IN" b="1" dirty="0"/>
              <a:t>current</a:t>
            </a:r>
            <a:r>
              <a:rPr lang="en-IN" dirty="0"/>
              <a:t> </a:t>
            </a:r>
            <a:r>
              <a:rPr lang="en-IN" b="1" dirty="0"/>
              <a:t>entering any junction </a:t>
            </a:r>
            <a:r>
              <a:rPr lang="en-IN" dirty="0"/>
              <a:t>is </a:t>
            </a:r>
            <a:r>
              <a:rPr lang="en-IN" b="1" dirty="0"/>
              <a:t>equal to the current leaving</a:t>
            </a:r>
            <a:r>
              <a:rPr lang="en-IN" dirty="0"/>
              <a:t> that junction. </a:t>
            </a:r>
          </a:p>
          <a:p>
            <a:pPr marL="0" indent="0">
              <a:buNone/>
            </a:pPr>
            <a:r>
              <a:rPr lang="en-IN" b="1" i="1" dirty="0"/>
              <a:t>	i</a:t>
            </a:r>
            <a:r>
              <a:rPr lang="en-IN" b="1" baseline="-25000" dirty="0"/>
              <a:t>1</a:t>
            </a:r>
            <a:r>
              <a:rPr lang="en-IN" b="1" dirty="0"/>
              <a:t> + </a:t>
            </a:r>
            <a:r>
              <a:rPr lang="en-IN" b="1" i="1" dirty="0"/>
              <a:t>i</a:t>
            </a:r>
            <a:r>
              <a:rPr lang="en-IN" b="1" baseline="-25000" dirty="0"/>
              <a:t>4</a:t>
            </a:r>
            <a:r>
              <a:rPr lang="en-IN" b="1" dirty="0"/>
              <a:t> = </a:t>
            </a:r>
            <a:r>
              <a:rPr lang="en-IN" b="1" i="1" dirty="0"/>
              <a:t>i</a:t>
            </a:r>
            <a:r>
              <a:rPr lang="en-IN" b="1" baseline="-25000" dirty="0"/>
              <a:t>2</a:t>
            </a:r>
            <a:r>
              <a:rPr lang="en-IN" b="1" dirty="0"/>
              <a:t> + </a:t>
            </a:r>
            <a:r>
              <a:rPr lang="en-IN" b="1" i="1" dirty="0"/>
              <a:t>i</a:t>
            </a:r>
            <a:r>
              <a:rPr lang="en-IN" b="1" baseline="-25000" dirty="0"/>
              <a:t>3</a:t>
            </a:r>
          </a:p>
          <a:p>
            <a:pPr marL="0" indent="0">
              <a:buNone/>
            </a:pPr>
            <a:r>
              <a:rPr lang="en-IN" b="1" i="1" dirty="0"/>
              <a:t>	i</a:t>
            </a:r>
            <a:r>
              <a:rPr lang="en-IN" b="1" baseline="-25000" dirty="0"/>
              <a:t>1</a:t>
            </a:r>
            <a:r>
              <a:rPr lang="en-IN" b="1" dirty="0"/>
              <a:t> + </a:t>
            </a:r>
            <a:r>
              <a:rPr lang="en-IN" b="1" i="1" dirty="0"/>
              <a:t>i</a:t>
            </a:r>
            <a:r>
              <a:rPr lang="en-IN" b="1" baseline="-25000" dirty="0"/>
              <a:t>4</a:t>
            </a:r>
            <a:r>
              <a:rPr lang="en-IN" b="1" dirty="0"/>
              <a:t> - </a:t>
            </a:r>
            <a:r>
              <a:rPr lang="en-IN" b="1" i="1" dirty="0"/>
              <a:t>i</a:t>
            </a:r>
            <a:r>
              <a:rPr lang="en-IN" b="1" baseline="-25000" dirty="0"/>
              <a:t>2</a:t>
            </a:r>
            <a:r>
              <a:rPr lang="en-IN" b="1" dirty="0"/>
              <a:t> - </a:t>
            </a:r>
            <a:r>
              <a:rPr lang="en-IN" b="1" i="1" dirty="0"/>
              <a:t>i</a:t>
            </a:r>
            <a:r>
              <a:rPr lang="en-IN" b="1" baseline="-25000" dirty="0"/>
              <a:t>3</a:t>
            </a:r>
            <a:r>
              <a:rPr lang="en-IN" b="1" dirty="0"/>
              <a:t> = 0</a:t>
            </a:r>
            <a:endParaRPr lang="en-IN" b="1" baseline="-25000" dirty="0"/>
          </a:p>
          <a:p>
            <a:pPr marL="0" indent="0">
              <a:buNone/>
            </a:pPr>
            <a:endParaRPr lang="en-IN" b="1" baseline="-25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208972" y="6357691"/>
            <a:ext cx="6351705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AutoShape 2" descr="Image result for Kirchhoff's current law"/>
          <p:cNvSpPr>
            <a:spLocks noChangeAspect="1" noChangeArrowheads="1"/>
          </p:cNvSpPr>
          <p:nvPr/>
        </p:nvSpPr>
        <p:spPr bwMode="auto">
          <a:xfrm>
            <a:off x="1390842" y="-663631"/>
            <a:ext cx="1416514" cy="1381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82918" tIns="41459" rIns="82918" bIns="41459" numCol="1" anchor="t" anchorCtr="0" compatLnSpc="1">
            <a:prstTxWarp prst="textNoShape">
              <a:avLst/>
            </a:prstTxWarp>
          </a:bodyPr>
          <a:lstStyle/>
          <a:p>
            <a:endParaRPr lang="en-IN" sz="1632"/>
          </a:p>
        </p:txBody>
      </p:sp>
      <p:pic>
        <p:nvPicPr>
          <p:cNvPr id="8" name="Picture 7" descr="http://upload.wikimedia.org/wikipedia/commons/6/69/KCL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5281" y="1938333"/>
            <a:ext cx="2765953" cy="2833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38490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8599" y="-67051"/>
            <a:ext cx="664524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Kirchhoff’s Voltage law (KVL)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0550" y="1496585"/>
                <a:ext cx="11061700" cy="4489051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Kirchhoff's Voltage Law (</a:t>
                </a:r>
                <a:r>
                  <a:rPr lang="en-IN" b="1" dirty="0"/>
                  <a:t>KVL</a:t>
                </a:r>
                <a:r>
                  <a:rPr lang="en-IN" dirty="0"/>
                  <a:t>) is </a:t>
                </a:r>
                <a:r>
                  <a:rPr lang="en-IN" b="1" dirty="0"/>
                  <a:t>Kirchhoff's second law </a:t>
                </a:r>
                <a:r>
                  <a:rPr lang="en-IN" dirty="0"/>
                  <a:t>that deals with the </a:t>
                </a:r>
                <a:r>
                  <a:rPr lang="en-IN" b="1" dirty="0"/>
                  <a:t>conservation of energy </a:t>
                </a:r>
                <a:r>
                  <a:rPr lang="en-IN" dirty="0"/>
                  <a:t>in a closed circuit.</a:t>
                </a:r>
              </a:p>
              <a:p>
                <a:r>
                  <a:rPr lang="en-IN" b="1" dirty="0"/>
                  <a:t>Kirchhoff’s Voltage law </a:t>
                </a:r>
                <a:r>
                  <a:rPr lang="en-IN" dirty="0"/>
                  <a:t>states that the </a:t>
                </a:r>
                <a:r>
                  <a:rPr lang="en-IN" b="1" dirty="0"/>
                  <a:t>sum of the potential drop in a circuit is equal to the sum of the potential rise.</a:t>
                </a:r>
              </a:p>
              <a:p>
                <a:pPr marL="0" indent="0">
                  <a:buNone/>
                </a:pPr>
                <a:r>
                  <a:rPr lang="en-IN" b="1" dirty="0"/>
                  <a:t>(or)</a:t>
                </a:r>
              </a:p>
              <a:p>
                <a:r>
                  <a:rPr lang="en-IN" dirty="0"/>
                  <a:t>Kirchhoff’s Voltage law states that the </a:t>
                </a:r>
                <a:r>
                  <a:rPr lang="en-IN" b="1" dirty="0"/>
                  <a:t>algebraic sum of the product of current and resistance </a:t>
                </a:r>
                <a:r>
                  <a:rPr lang="en-IN" dirty="0"/>
                  <a:t>of various branches of a </a:t>
                </a:r>
                <a:r>
                  <a:rPr lang="en-IN" b="1" dirty="0"/>
                  <a:t>closed mesh </a:t>
                </a:r>
                <a:r>
                  <a:rPr lang="en-IN" dirty="0"/>
                  <a:t>of a circuit plus the </a:t>
                </a:r>
                <a:r>
                  <a:rPr lang="en-IN" b="1" dirty="0"/>
                  <a:t>algebraic sum of the </a:t>
                </a:r>
                <a:r>
                  <a:rPr lang="en-IN" b="1" dirty="0" err="1"/>
                  <a:t>emf</a:t>
                </a:r>
                <a:r>
                  <a:rPr lang="en-IN" b="1" dirty="0"/>
                  <a:t> </a:t>
                </a:r>
                <a:r>
                  <a:rPr lang="en-IN" dirty="0"/>
                  <a:t>in that closed mesh is </a:t>
                </a:r>
                <a:r>
                  <a:rPr lang="en-IN" b="1" dirty="0"/>
                  <a:t>equal to zero</a:t>
                </a:r>
                <a:r>
                  <a:rPr lang="en-IN" dirty="0"/>
                  <a:t>.</a:t>
                </a:r>
              </a:p>
              <a:p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𝐼𝑅</m:t>
                        </m:r>
                      </m:e>
                    </m:nary>
                    <m:r>
                      <a:rPr lang="en-IN" b="0" i="1" smtClean="0">
                        <a:latin typeface="Cambria Math" panose="02040503050406030204" pitchFamily="18" charset="0"/>
                      </a:rPr>
                      <m:t>+</m:t>
                    </m:r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</m:nary>
                    <m:r>
                      <a:rPr lang="en-IN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0550" y="1496585"/>
                <a:ext cx="11061700" cy="4489051"/>
              </a:xfrm>
              <a:blipFill>
                <a:blip r:embed="rId3"/>
                <a:stretch>
                  <a:fillRect l="-1158" t="-23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313299" y="6461781"/>
            <a:ext cx="6723288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2E29893B-669C-23D2-339B-5F19B9DC4A29}"/>
                  </a:ext>
                </a:extLst>
              </p14:cNvPr>
              <p14:cNvContentPartPr/>
              <p14:nvPr/>
            </p14:nvContentPartPr>
            <p14:xfrm>
              <a:off x="2098080" y="1035360"/>
              <a:ext cx="1273680" cy="14367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2E29893B-669C-23D2-339B-5F19B9DC4A2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088720" y="1026000"/>
                <a:ext cx="1292400" cy="1455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47268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0257" y="-109424"/>
            <a:ext cx="6480143" cy="1325563"/>
          </a:xfrm>
        </p:spPr>
        <p:txBody>
          <a:bodyPr>
            <a:normAutofit/>
          </a:bodyPr>
          <a:lstStyle/>
          <a:p>
            <a:pPr algn="l"/>
            <a:r>
              <a:rPr lang="en-IN" sz="4000" b="1" dirty="0">
                <a:solidFill>
                  <a:schemeClr val="bg1"/>
                </a:solidFill>
              </a:rPr>
              <a:t>Kirchhoff’s Voltage law (KVL)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834937" y="6461781"/>
            <a:ext cx="6201650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/>
              <p:cNvSpPr>
                <a:spLocks noGrp="1"/>
              </p:cNvSpPr>
              <p:nvPr>
                <p:ph idx="1"/>
              </p:nvPr>
            </p:nvSpPr>
            <p:spPr>
              <a:xfrm>
                <a:off x="920750" y="1600201"/>
                <a:ext cx="7593689" cy="4525963"/>
              </a:xfrm>
            </p:spPr>
            <p:txBody>
              <a:bodyPr/>
              <a:lstStyle/>
              <a:p>
                <a:r>
                  <a:rPr lang="en-IN" dirty="0"/>
                  <a:t>Potential drop = </a:t>
                </a:r>
                <a14:m>
                  <m:oMath xmlns:m="http://schemas.openxmlformats.org/officeDocument/2006/math">
                    <m:r>
                      <a:rPr lang="en-IN" b="0" i="1" smtClean="0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endParaRPr lang="en-IN" dirty="0"/>
              </a:p>
              <a:p>
                <a:r>
                  <a:rPr lang="en-IN" dirty="0"/>
                  <a:t>Potential raise = V</a:t>
                </a:r>
              </a:p>
              <a:p>
                <a:pPr marL="0" indent="0">
                  <a:buNone/>
                </a:pPr>
                <a:r>
                  <a:rPr lang="en-IN" dirty="0"/>
                  <a:t>Applying KVL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IN" dirty="0"/>
                  <a:t> = V</a:t>
                </a:r>
              </a:p>
              <a:p>
                <a:pPr marL="0" indent="0">
                  <a:buNone/>
                </a:pPr>
                <a:r>
                  <a:rPr lang="en-IN" dirty="0"/>
                  <a:t>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IN" dirty="0"/>
                  <a:t> - V =0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7" name="Content Placeholder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20750" y="1600201"/>
                <a:ext cx="7593689" cy="4525963"/>
              </a:xfrm>
              <a:blipFill>
                <a:blip r:embed="rId3"/>
                <a:stretch>
                  <a:fillRect l="-1605" t="-22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45412FEC-F4AF-86E2-3454-D9FED57DAE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6137" y="1809750"/>
            <a:ext cx="3324225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6211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8464" y="135360"/>
            <a:ext cx="4638725" cy="936738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Sign conversion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650" y="1417638"/>
            <a:ext cx="10318750" cy="4940052"/>
          </a:xfrm>
        </p:spPr>
        <p:txBody>
          <a:bodyPr>
            <a:normAutofit/>
          </a:bodyPr>
          <a:lstStyle/>
          <a:p>
            <a:r>
              <a:rPr lang="en-IN" b="1" dirty="0"/>
              <a:t>Rise in potential</a:t>
            </a:r>
            <a:r>
              <a:rPr lang="en-IN" dirty="0"/>
              <a:t>	- </a:t>
            </a:r>
            <a:r>
              <a:rPr lang="en-IN" b="1" dirty="0"/>
              <a:t>positive (+) </a:t>
            </a:r>
          </a:p>
          <a:p>
            <a:r>
              <a:rPr lang="en-IN" b="1" dirty="0"/>
              <a:t>Fall in potential</a:t>
            </a:r>
            <a:r>
              <a:rPr lang="en-IN" dirty="0"/>
              <a:t>	- </a:t>
            </a:r>
            <a:r>
              <a:rPr lang="en-IN" b="1" dirty="0"/>
              <a:t>Negative (-)</a:t>
            </a:r>
          </a:p>
          <a:p>
            <a:r>
              <a:rPr lang="en-IN" dirty="0"/>
              <a:t>The reverse is also possible, both the conversion gives the same result.</a:t>
            </a:r>
          </a:p>
          <a:p>
            <a:r>
              <a:rPr lang="en-IN" dirty="0"/>
              <a:t>If we move from a positive terminal of the source to the negative terminal is considered as fall in potential. So, </a:t>
            </a:r>
            <a:r>
              <a:rPr lang="en-IN"/>
              <a:t>Negative sign </a:t>
            </a:r>
            <a:r>
              <a:rPr lang="en-IN" dirty="0"/>
              <a:t>is assigned for EMF.</a:t>
            </a:r>
          </a:p>
          <a:p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730609" y="6461781"/>
            <a:ext cx="6305978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3608464" y="5571045"/>
            <a:ext cx="89827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4632772" y="5571045"/>
            <a:ext cx="82917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506741" y="5329201"/>
            <a:ext cx="0" cy="4836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32772" y="5432849"/>
            <a:ext cx="0" cy="27639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4217183" y="5244462"/>
            <a:ext cx="288862" cy="3434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632" dirty="0"/>
              <a:t>+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651520" y="5163136"/>
            <a:ext cx="288862" cy="3434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632" dirty="0"/>
              <a:t>_</a:t>
            </a:r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4057602" y="5916537"/>
            <a:ext cx="98976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3827193" y="5922938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632" dirty="0"/>
              <a:t>-V (Negative)</a:t>
            </a:r>
          </a:p>
        </p:txBody>
      </p:sp>
    </p:spTree>
    <p:extLst>
      <p:ext uri="{BB962C8B-B14F-4D97-AF65-F5344CB8AC3E}">
        <p14:creationId xmlns:p14="http://schemas.microsoft.com/office/powerpoint/2010/main" val="18112410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20153" y="-137"/>
            <a:ext cx="5053947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Sign conversion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17638"/>
            <a:ext cx="10027834" cy="4940052"/>
          </a:xfrm>
        </p:spPr>
        <p:txBody>
          <a:bodyPr>
            <a:normAutofit/>
          </a:bodyPr>
          <a:lstStyle/>
          <a:p>
            <a:r>
              <a:rPr lang="en-IN" dirty="0"/>
              <a:t>If we move from a negative terminal of the source to the positive terminal it is considered as rise in potential). So, positive sign is assigned for EMF.</a:t>
            </a:r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r>
              <a:rPr lang="en-IN" dirty="0"/>
              <a:t>The sign of the emf is independent of the direction of the current flow.</a:t>
            </a:r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791979" y="6461781"/>
            <a:ext cx="6244608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3887310" y="3382422"/>
            <a:ext cx="89827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4911619" y="3382422"/>
            <a:ext cx="82917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4910619" y="3104096"/>
            <a:ext cx="0" cy="4836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4785587" y="3241026"/>
            <a:ext cx="0" cy="27639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910619" y="3002448"/>
            <a:ext cx="288862" cy="3434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632" dirty="0"/>
              <a:t>+</a:t>
            </a:r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4336449" y="3727913"/>
            <a:ext cx="98976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4106040" y="3734315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632" dirty="0"/>
              <a:t>+V (Positive)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27591" y="2958228"/>
            <a:ext cx="357496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632" dirty="0"/>
              <a:t>_</a:t>
            </a:r>
          </a:p>
        </p:txBody>
      </p:sp>
    </p:spTree>
    <p:extLst>
      <p:ext uri="{BB962C8B-B14F-4D97-AF65-F5344CB8AC3E}">
        <p14:creationId xmlns:p14="http://schemas.microsoft.com/office/powerpoint/2010/main" val="1106877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7958" y="-29478"/>
            <a:ext cx="3874130" cy="1325563"/>
          </a:xfrm>
        </p:spPr>
        <p:txBody>
          <a:bodyPr/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Sign conversion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417638"/>
            <a:ext cx="10180234" cy="4940052"/>
          </a:xfrm>
        </p:spPr>
        <p:txBody>
          <a:bodyPr>
            <a:normAutofit/>
          </a:bodyPr>
          <a:lstStyle/>
          <a:p>
            <a:r>
              <a:rPr lang="en-IN" dirty="0"/>
              <a:t>If we move through the resistance in the same direction as the current there will be a fall in potential. So </a:t>
            </a:r>
            <a:r>
              <a:rPr lang="en-IN" b="1" dirty="0"/>
              <a:t>negative (-)</a:t>
            </a:r>
            <a:r>
              <a:rPr lang="en-IN" dirty="0"/>
              <a:t> sign is assigned.</a:t>
            </a:r>
            <a:endParaRPr lang="en-IN" b="1" dirty="0"/>
          </a:p>
          <a:p>
            <a:endParaRPr lang="en-IN" dirty="0"/>
          </a:p>
          <a:p>
            <a:endParaRPr lang="en-IN" dirty="0"/>
          </a:p>
          <a:p>
            <a:r>
              <a:rPr lang="en-IN" dirty="0"/>
              <a:t>If we move in a direction opposite to the direction of current flow, there is a rise in potential and hence the sign is </a:t>
            </a:r>
            <a:r>
              <a:rPr lang="en-IN" b="1" dirty="0"/>
              <a:t>positive (+)</a:t>
            </a:r>
            <a:r>
              <a:rPr lang="en-IN" dirty="0"/>
              <a:t>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66722" y="6461781"/>
            <a:ext cx="6569865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106040" y="3734315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632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5787" y="2485690"/>
            <a:ext cx="2151468" cy="114453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7761" y="4804553"/>
            <a:ext cx="1887520" cy="94340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D0A09C9-8C1B-8EA1-3449-732B288EF295}"/>
                  </a:ext>
                </a:extLst>
              </p14:cNvPr>
              <p14:cNvContentPartPr/>
              <p14:nvPr/>
            </p14:nvContentPartPr>
            <p14:xfrm>
              <a:off x="2048340" y="5011205"/>
              <a:ext cx="127800" cy="2127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D0A09C9-8C1B-8EA1-3449-732B288EF29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039340" y="5002565"/>
                <a:ext cx="145440" cy="230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567434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665876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Exercise 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52639"/>
                <a:ext cx="11833781" cy="384892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 Apply KVL in the following circuit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0" indent="0">
                  <a:buNone/>
                </a:pPr>
                <a:r>
                  <a:rPr lang="en-IN" dirty="0"/>
                  <a:t>					Potential rise= 20</a:t>
                </a:r>
              </a:p>
              <a:p>
                <a:pPr marL="0" indent="0">
                  <a:buNone/>
                </a:pPr>
                <a:r>
                  <a:rPr lang="en-IN" dirty="0"/>
                  <a:t>					Potential  Drop=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20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+8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+20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+15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Applying KVL, we will get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GB" b="0" dirty="0"/>
                  <a:t>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20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+8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+20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+15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=20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−20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−8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−20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−15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+20=0</m:t>
                    </m:r>
                  </m:oMath>
                </a14:m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52639"/>
                <a:ext cx="11833781" cy="3848920"/>
              </a:xfrm>
              <a:blipFill>
                <a:blip r:embed="rId2"/>
                <a:stretch>
                  <a:fillRect l="-412" t="-269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4294967295"/>
          </p:nvPr>
        </p:nvSpPr>
        <p:spPr>
          <a:xfrm>
            <a:off x="960767" y="6259483"/>
            <a:ext cx="6323747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106040" y="3734315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632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43DC46-1B90-A6E1-4633-22DB497DB9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4" y="2110470"/>
            <a:ext cx="3371850" cy="2867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963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5787" y="-53694"/>
            <a:ext cx="634616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Exercise 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47699" y="1600201"/>
                <a:ext cx="11165857" cy="494005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Apply KVL in the following Circuit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0" indent="0">
                  <a:buNone/>
                </a:pPr>
                <a:r>
                  <a:rPr lang="en-IN" dirty="0"/>
                  <a:t>					Potential rise= 20</a:t>
                </a:r>
              </a:p>
              <a:p>
                <a:pPr marL="0" indent="0">
                  <a:buNone/>
                </a:pPr>
                <a:r>
                  <a:rPr lang="en-IN" dirty="0"/>
                  <a:t>					Potential  Drop=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5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+20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+3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+12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Applying KVL, we will get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GB" b="0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5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+20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+3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+12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=20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−15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−20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−3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−12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+20=0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47699" y="1600201"/>
                <a:ext cx="11165857" cy="4940052"/>
              </a:xfrm>
              <a:blipFill>
                <a:blip r:embed="rId2"/>
                <a:stretch>
                  <a:fillRect l="-1092" t="-20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276478" y="6461781"/>
            <a:ext cx="6760109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106040" y="3734315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632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E623DA-34B3-3733-898A-0F9D8115EC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495" y="2504980"/>
            <a:ext cx="295275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07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5787" y="-53694"/>
            <a:ext cx="634616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Exercise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47699" y="1600201"/>
                <a:ext cx="11165857" cy="494005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 Apply KVL in the following Circuit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0" indent="0">
                  <a:buNone/>
                </a:pPr>
                <a:r>
                  <a:rPr lang="en-IN" dirty="0"/>
                  <a:t>					Potential rise= 15</a:t>
                </a:r>
              </a:p>
              <a:p>
                <a:pPr marL="0" indent="0">
                  <a:buNone/>
                </a:pPr>
                <a:r>
                  <a:rPr lang="en-IN" dirty="0"/>
                  <a:t>					Potential  Drop=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0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+6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+5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+3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Applying KVL, we will get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GB" b="0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0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+6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+5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+3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=15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−10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−6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−5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−3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+15=0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47699" y="1600201"/>
                <a:ext cx="11165857" cy="4940052"/>
              </a:xfrm>
              <a:blipFill>
                <a:blip r:embed="rId2"/>
                <a:stretch>
                  <a:fillRect l="-382" t="-20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503544" y="6461781"/>
            <a:ext cx="6533043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106042" y="3807958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632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8C77EC-2137-D26C-5761-19BB27AA27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908" y="2225880"/>
            <a:ext cx="3209925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6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5787" y="-53694"/>
            <a:ext cx="6346163" cy="1325563"/>
          </a:xfrm>
        </p:spPr>
        <p:txBody>
          <a:bodyPr>
            <a:normAutofit/>
          </a:bodyPr>
          <a:lstStyle/>
          <a:p>
            <a:pPr algn="l"/>
            <a:r>
              <a:rPr lang="en-IN" b="1">
                <a:solidFill>
                  <a:schemeClr val="bg1"/>
                </a:solidFill>
              </a:rPr>
              <a:t>Exercise 4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47700" y="1417627"/>
                <a:ext cx="11075498" cy="5130206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IN" dirty="0"/>
                  <a:t> Apply KCL in the following Circuit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IN" i="1" dirty="0"/>
                  <a:t>Applying KCL at Node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i="1" dirty="0"/>
              </a:p>
              <a:p>
                <a:pPr marL="0" indent="0">
                  <a:buNone/>
                </a:pPr>
                <a:r>
                  <a:rPr lang="en-IN" dirty="0"/>
                  <a:t>					Current Entering the Node =12</a:t>
                </a:r>
              </a:p>
              <a:p>
                <a:pPr marL="0" indent="0">
                  <a:buNone/>
                </a:pPr>
                <a:r>
                  <a:rPr lang="en-IN" dirty="0"/>
                  <a:t>					Current Leaving the Node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=12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IN" i="1" dirty="0"/>
                  <a:t>Applying KCL at Node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								Current Entering the Node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Current Leaving the Node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IN" i="1" dirty="0"/>
                  <a:t>Applying KCL at Node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								Current Entering the Node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Current Leaving the Node =10</a:t>
                </a:r>
              </a:p>
              <a:p>
                <a:pPr marL="0" indent="0">
                  <a:buNone/>
                </a:pPr>
                <a:r>
                  <a:rPr lang="en-IN" dirty="0"/>
                  <a:t>			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=10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47700" y="1417627"/>
                <a:ext cx="11075498" cy="5130206"/>
              </a:xfrm>
              <a:blipFill>
                <a:blip r:embed="rId2"/>
                <a:stretch>
                  <a:fillRect l="-220" t="-27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301026" y="6461781"/>
            <a:ext cx="6735561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106040" y="3734315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632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2A88EFF-E6BA-6C58-A3CB-99BB015273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802" y="3037382"/>
            <a:ext cx="4372340" cy="2619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46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2957" y="-115774"/>
            <a:ext cx="7223093" cy="1325563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Steps to apply Kirchhoff’s law to get network equation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6750" y="1417638"/>
            <a:ext cx="10718800" cy="494005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IN" b="1" dirty="0"/>
              <a:t>Step 1: </a:t>
            </a:r>
            <a:r>
              <a:rPr lang="en-IN" dirty="0"/>
              <a:t>Draw the circuit diagram from the given information. Insert all source and resistor values, with the appropriate polarities.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IN" b="1" dirty="0"/>
              <a:t>Step 2: </a:t>
            </a:r>
            <a:r>
              <a:rPr lang="en-IN" dirty="0"/>
              <a:t>Label all branch currents with some assumed directions using </a:t>
            </a:r>
            <a:r>
              <a:rPr lang="en-US" dirty="0"/>
              <a:t>at the relevant nodes/junctions </a:t>
            </a:r>
            <a:r>
              <a:rPr lang="en-IN" dirty="0"/>
              <a:t>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/>
              <a:t>Step 3:</a:t>
            </a:r>
            <a:r>
              <a:rPr lang="en-US" dirty="0"/>
              <a:t> Choose a closed loop and determine the algebraic sum of voltage rises and voltage drops around the loop.</a:t>
            </a:r>
            <a:br>
              <a:rPr lang="en-US" dirty="0"/>
            </a:br>
            <a:r>
              <a:rPr lang="en-IN" b="1" dirty="0"/>
              <a:t>Step 4: </a:t>
            </a:r>
            <a:r>
              <a:rPr lang="en-US" dirty="0"/>
              <a:t>Apply </a:t>
            </a:r>
            <a:r>
              <a:rPr lang="en-US" b="1" dirty="0"/>
              <a:t>KVL</a:t>
            </a:r>
            <a:r>
              <a:rPr lang="en-US" dirty="0"/>
              <a:t> by setting the algebraic sum around the loop to zero, and obtain equations in terms of the unknown currents.</a:t>
            </a:r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166013" y="6461781"/>
            <a:ext cx="6870574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106040" y="3734315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632" dirty="0"/>
          </a:p>
        </p:txBody>
      </p:sp>
    </p:spTree>
    <p:extLst>
      <p:ext uri="{BB962C8B-B14F-4D97-AF65-F5344CB8AC3E}">
        <p14:creationId xmlns:p14="http://schemas.microsoft.com/office/powerpoint/2010/main" val="10896640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2307" y="-53694"/>
            <a:ext cx="755964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Steps to apply Kirchhoff’s law to get network equation (</a:t>
            </a:r>
            <a:r>
              <a:rPr lang="en-IN" b="1" dirty="0" err="1">
                <a:solidFill>
                  <a:schemeClr val="bg1"/>
                </a:solidFill>
              </a:rPr>
              <a:t>cont</a:t>
            </a:r>
            <a:r>
              <a:rPr lang="en-IN" b="1" dirty="0">
                <a:solidFill>
                  <a:schemeClr val="bg1"/>
                </a:solidFill>
              </a:rPr>
              <a:t>…)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00" y="1600201"/>
            <a:ext cx="10477500" cy="494005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IN" b="1" dirty="0"/>
              <a:t>Step 5: </a:t>
            </a:r>
            <a:r>
              <a:rPr lang="en-IN" dirty="0"/>
              <a:t>Now obtain the unknown current by solving the equations.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IN" b="1" dirty="0"/>
              <a:t>Step 6: </a:t>
            </a:r>
            <a:r>
              <a:rPr lang="en-US" dirty="0"/>
              <a:t>If any calculated current is negative, the actual current direction is opposite to the assumed direction.</a:t>
            </a:r>
            <a:endParaRPr lang="en-IN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66722" y="6461781"/>
            <a:ext cx="6569865" cy="365125"/>
          </a:xfrm>
        </p:spPr>
        <p:txBody>
          <a:bodyPr/>
          <a:lstStyle/>
          <a:p>
            <a:r>
              <a:rPr lang="en-US"/>
              <a:t>Lecture 5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106040" y="3734315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632" dirty="0"/>
          </a:p>
        </p:txBody>
      </p:sp>
    </p:spTree>
    <p:extLst>
      <p:ext uri="{BB962C8B-B14F-4D97-AF65-F5344CB8AC3E}">
        <p14:creationId xmlns:p14="http://schemas.microsoft.com/office/powerpoint/2010/main" val="17572027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5 / Electrical and Electronic Principles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1434</Words>
  <Application>Microsoft Office PowerPoint</Application>
  <PresentationFormat>Widescreen</PresentationFormat>
  <Paragraphs>177</Paragraphs>
  <Slides>20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Introduction</vt:lpstr>
      <vt:lpstr>Introduction</vt:lpstr>
      <vt:lpstr>Kirchhoff's law</vt:lpstr>
      <vt:lpstr>Kirchhoff's Current law (KCL)</vt:lpstr>
      <vt:lpstr>Kirchhoff's Current law</vt:lpstr>
      <vt:lpstr>Kirchhoff’s Voltage law (KVL)</vt:lpstr>
      <vt:lpstr>Kirchhoff’s Voltage law (KVL)</vt:lpstr>
      <vt:lpstr>Sign conversion</vt:lpstr>
      <vt:lpstr>Sign conversion</vt:lpstr>
      <vt:lpstr>Sign conversion</vt:lpstr>
      <vt:lpstr>Exercise 1</vt:lpstr>
      <vt:lpstr>Exercise 2</vt:lpstr>
      <vt:lpstr>Exercise 3</vt:lpstr>
      <vt:lpstr>Exercise 4</vt:lpstr>
      <vt:lpstr>Steps to apply Kirchhoff’s law to get network equation</vt:lpstr>
      <vt:lpstr>Steps to apply Kirchhoff’s law to get network equation (cont…)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145</cp:revision>
  <dcterms:created xsi:type="dcterms:W3CDTF">2021-03-09T15:35:42Z</dcterms:created>
  <dcterms:modified xsi:type="dcterms:W3CDTF">2026-02-16T14:05:09Z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