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76677" y="2487364"/>
            <a:ext cx="2390645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0" i="1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40" y="1531621"/>
            <a:ext cx="3420110" cy="3594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071364" y="1541924"/>
            <a:ext cx="3420109" cy="3594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022475" y="398319"/>
            <a:ext cx="509905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4669" y="1153572"/>
            <a:ext cx="8074660" cy="415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1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8TnrNrrEjuE)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3288538" y="2523059"/>
            <a:ext cx="2566923" cy="6283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04">
              <a:lnSpc>
                <a:spcPct val="100000"/>
              </a:lnSpc>
              <a:spcBef>
                <a:spcPts val="100"/>
              </a:spcBef>
            </a:pPr>
            <a:r>
              <a:rPr lang="en-GB" spc="-10" dirty="0"/>
              <a:t>BMST5003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1143886" y="3706564"/>
            <a:ext cx="70739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Thoracic</a:t>
            </a:r>
            <a:r>
              <a:rPr sz="4000" i="1" spc="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Spine</a:t>
            </a:r>
            <a:r>
              <a:rPr sz="4000" i="1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Concepts</a:t>
            </a:r>
            <a:r>
              <a:rPr sz="4000" i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4000" i="1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Rehab</a:t>
            </a:r>
            <a:endParaRPr sz="4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3306" y="472757"/>
            <a:ext cx="75311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974465" algn="l"/>
              </a:tabLst>
            </a:pPr>
            <a:r>
              <a:rPr dirty="0"/>
              <a:t>Thoracic</a:t>
            </a:r>
            <a:r>
              <a:rPr spc="-145" dirty="0"/>
              <a:t> </a:t>
            </a:r>
            <a:r>
              <a:rPr dirty="0"/>
              <a:t>Spine</a:t>
            </a:r>
            <a:r>
              <a:rPr spc="165" dirty="0"/>
              <a:t> </a:t>
            </a:r>
            <a:r>
              <a:rPr spc="-50" dirty="0"/>
              <a:t>–</a:t>
            </a:r>
            <a:r>
              <a:rPr dirty="0"/>
              <a:t>	Nerve</a:t>
            </a:r>
            <a:r>
              <a:rPr spc="-370" dirty="0"/>
              <a:t> </a:t>
            </a:r>
            <a:r>
              <a:rPr spc="-10" dirty="0"/>
              <a:t>Anatomy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7800" y="1422400"/>
            <a:ext cx="4318000" cy="3835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762500" y="1422400"/>
            <a:ext cx="3670300" cy="38354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6206" y="189471"/>
            <a:ext cx="68580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Thoracic</a:t>
            </a:r>
            <a:r>
              <a:rPr sz="4000" spc="-20" dirty="0"/>
              <a:t> </a:t>
            </a:r>
            <a:r>
              <a:rPr sz="4000" dirty="0"/>
              <a:t>Spine –</a:t>
            </a:r>
            <a:r>
              <a:rPr sz="4000" spc="-25" dirty="0"/>
              <a:t> </a:t>
            </a:r>
            <a:r>
              <a:rPr sz="4000" dirty="0"/>
              <a:t>Nerve</a:t>
            </a:r>
            <a:r>
              <a:rPr sz="4000" spc="-200" dirty="0"/>
              <a:t> </a:t>
            </a:r>
            <a:r>
              <a:rPr sz="4000" spc="-10" dirty="0"/>
              <a:t>Anatomy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20900" y="914400"/>
            <a:ext cx="4572000" cy="478789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235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Breathing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437957"/>
            <a:ext cx="7446645" cy="381254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355600" marR="5080" indent="-342900">
              <a:lnSpc>
                <a:spcPts val="3500"/>
              </a:lnSpc>
              <a:spcBef>
                <a:spcPts val="3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Breathing</a:t>
            </a:r>
            <a:r>
              <a:rPr sz="3000" spc="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with normal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mechanics</a:t>
            </a:r>
            <a:r>
              <a:rPr sz="3000" spc="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has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potent </a:t>
            </a:r>
            <a:r>
              <a:rPr sz="3000" dirty="0">
                <a:latin typeface="Times New Roman"/>
                <a:cs typeface="Times New Roman"/>
              </a:rPr>
              <a:t>role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neuromuscular</a:t>
            </a:r>
            <a:r>
              <a:rPr sz="3000" spc="8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system</a:t>
            </a:r>
            <a:endParaRPr sz="3000">
              <a:latin typeface="Times New Roman"/>
              <a:cs typeface="Times New Roman"/>
            </a:endParaRPr>
          </a:p>
          <a:p>
            <a:pPr marL="355600" marR="68580" indent="-342900">
              <a:lnSpc>
                <a:spcPts val="3500"/>
              </a:lnSpc>
              <a:spcBef>
                <a:spcPts val="8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Respiratory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muscles are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important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for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posture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spinal</a:t>
            </a:r>
            <a:r>
              <a:rPr sz="3000" spc="8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stabilisation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Dynamic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interaction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0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Key</a:t>
            </a:r>
            <a:r>
              <a:rPr sz="2600" spc="-6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muscles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respiration</a:t>
            </a:r>
            <a:r>
              <a:rPr sz="2600" spc="3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must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be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functioning</a:t>
            </a:r>
            <a:endParaRPr sz="2600">
              <a:latin typeface="Times New Roman"/>
              <a:cs typeface="Times New Roman"/>
            </a:endParaRPr>
          </a:p>
          <a:p>
            <a:pPr marL="762000" marR="147320" indent="-292100">
              <a:lnSpc>
                <a:spcPts val="3100"/>
              </a:lnSpc>
              <a:spcBef>
                <a:spcPts val="7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1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Normal</a:t>
            </a:r>
            <a:r>
              <a:rPr sz="2600" spc="-8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motor</a:t>
            </a:r>
            <a:r>
              <a:rPr sz="2600" spc="7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programme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must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be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set</a:t>
            </a:r>
            <a:r>
              <a:rPr sz="2600" spc="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in</a:t>
            </a:r>
            <a:r>
              <a:rPr sz="2600" spc="4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nervous system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52812" y="319316"/>
            <a:ext cx="2235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Breathing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6870" marR="77470" indent="-342900">
              <a:lnSpc>
                <a:spcPct val="79500"/>
              </a:lnSpc>
              <a:spcBef>
                <a:spcPts val="640"/>
              </a:spcBef>
              <a:tabLst>
                <a:tab pos="356235" algn="l"/>
              </a:tabLst>
            </a:pPr>
            <a:r>
              <a:rPr i="0" spc="-50" dirty="0">
                <a:latin typeface="Arial"/>
                <a:cs typeface="Arial"/>
              </a:rPr>
              <a:t>•</a:t>
            </a:r>
            <a:r>
              <a:rPr i="0" dirty="0">
                <a:latin typeface="Arial"/>
                <a:cs typeface="Arial"/>
              </a:rPr>
              <a:t>	</a:t>
            </a:r>
            <a:r>
              <a:rPr i="1" dirty="0"/>
              <a:t>“nowhere</a:t>
            </a:r>
            <a:r>
              <a:rPr i="1" spc="-45" dirty="0"/>
              <a:t> </a:t>
            </a:r>
            <a:r>
              <a:rPr i="1" dirty="0"/>
              <a:t>in</a:t>
            </a:r>
            <a:r>
              <a:rPr i="1" spc="-50" dirty="0"/>
              <a:t> </a:t>
            </a:r>
            <a:r>
              <a:rPr i="1" dirty="0"/>
              <a:t>the</a:t>
            </a:r>
            <a:r>
              <a:rPr i="1" spc="70" dirty="0"/>
              <a:t> </a:t>
            </a:r>
            <a:r>
              <a:rPr i="1" dirty="0"/>
              <a:t>body</a:t>
            </a:r>
            <a:r>
              <a:rPr i="1" spc="-35" dirty="0"/>
              <a:t> </a:t>
            </a:r>
            <a:r>
              <a:rPr i="1" dirty="0"/>
              <a:t>is</a:t>
            </a:r>
            <a:r>
              <a:rPr i="1" spc="-10" dirty="0"/>
              <a:t> </a:t>
            </a:r>
            <a:r>
              <a:rPr i="1" dirty="0"/>
              <a:t>the</a:t>
            </a:r>
            <a:r>
              <a:rPr i="1" spc="-30" dirty="0"/>
              <a:t> </a:t>
            </a:r>
            <a:r>
              <a:rPr i="1" dirty="0"/>
              <a:t>axiom</a:t>
            </a:r>
            <a:r>
              <a:rPr i="1" spc="55" dirty="0"/>
              <a:t> </a:t>
            </a:r>
            <a:r>
              <a:rPr i="1" dirty="0"/>
              <a:t>of</a:t>
            </a:r>
            <a:r>
              <a:rPr i="1" spc="-65" dirty="0"/>
              <a:t> </a:t>
            </a:r>
            <a:r>
              <a:rPr i="1" dirty="0"/>
              <a:t>structure</a:t>
            </a:r>
            <a:r>
              <a:rPr i="1" spc="-130" dirty="0"/>
              <a:t> </a:t>
            </a:r>
            <a:r>
              <a:rPr i="1" dirty="0"/>
              <a:t>governing</a:t>
            </a:r>
            <a:r>
              <a:rPr i="1" spc="-50" dirty="0"/>
              <a:t> </a:t>
            </a:r>
            <a:r>
              <a:rPr i="1" spc="-10" dirty="0"/>
              <a:t>function</a:t>
            </a:r>
            <a:r>
              <a:rPr spc="-10" dirty="0"/>
              <a:t> </a:t>
            </a:r>
            <a:r>
              <a:rPr dirty="0"/>
              <a:t>more</a:t>
            </a:r>
            <a:r>
              <a:rPr spc="-80" dirty="0"/>
              <a:t> </a:t>
            </a:r>
            <a:r>
              <a:rPr dirty="0"/>
              <a:t>apparent</a:t>
            </a:r>
            <a:r>
              <a:rPr spc="-100" dirty="0"/>
              <a:t> </a:t>
            </a:r>
            <a:r>
              <a:rPr dirty="0"/>
              <a:t>than</a:t>
            </a:r>
            <a:r>
              <a:rPr spc="-85" dirty="0"/>
              <a:t> </a:t>
            </a:r>
            <a:r>
              <a:rPr dirty="0"/>
              <a:t>in</a:t>
            </a:r>
            <a:r>
              <a:rPr spc="5" dirty="0"/>
              <a:t> </a:t>
            </a:r>
            <a:r>
              <a:rPr dirty="0"/>
              <a:t>respiration.</a:t>
            </a:r>
            <a:r>
              <a:rPr spc="-135" dirty="0"/>
              <a:t> </a:t>
            </a:r>
            <a:r>
              <a:rPr dirty="0"/>
              <a:t>Ultimately,</a:t>
            </a:r>
            <a:r>
              <a:rPr spc="-40" dirty="0"/>
              <a:t> </a:t>
            </a:r>
            <a:r>
              <a:rPr dirty="0"/>
              <a:t>the</a:t>
            </a:r>
            <a:r>
              <a:rPr spc="-65" dirty="0"/>
              <a:t> </a:t>
            </a:r>
            <a:r>
              <a:rPr dirty="0"/>
              <a:t>self-</a:t>
            </a:r>
            <a:r>
              <a:rPr spc="-10" dirty="0"/>
              <a:t>perpetuating </a:t>
            </a:r>
            <a:r>
              <a:rPr dirty="0"/>
              <a:t>cycle</a:t>
            </a:r>
            <a:r>
              <a:rPr spc="-20" dirty="0"/>
              <a:t> </a:t>
            </a:r>
            <a:r>
              <a:rPr dirty="0"/>
              <a:t>of</a:t>
            </a:r>
            <a:r>
              <a:rPr spc="-45" dirty="0"/>
              <a:t> </a:t>
            </a:r>
            <a:r>
              <a:rPr dirty="0"/>
              <a:t>functional</a:t>
            </a:r>
            <a:r>
              <a:rPr spc="60" dirty="0"/>
              <a:t> </a:t>
            </a:r>
            <a:r>
              <a:rPr dirty="0"/>
              <a:t>change,</a:t>
            </a:r>
            <a:r>
              <a:rPr spc="25" dirty="0"/>
              <a:t> </a:t>
            </a:r>
            <a:r>
              <a:rPr spc="-10" dirty="0"/>
              <a:t>creating</a:t>
            </a:r>
            <a:r>
              <a:rPr spc="-130" dirty="0"/>
              <a:t> </a:t>
            </a:r>
            <a:r>
              <a:rPr dirty="0"/>
              <a:t>structural</a:t>
            </a:r>
            <a:r>
              <a:rPr spc="-45" dirty="0"/>
              <a:t> </a:t>
            </a:r>
            <a:r>
              <a:rPr dirty="0"/>
              <a:t>modification,</a:t>
            </a:r>
            <a:r>
              <a:rPr spc="25" dirty="0"/>
              <a:t> </a:t>
            </a:r>
            <a:r>
              <a:rPr spc="-10" dirty="0"/>
              <a:t>leading </a:t>
            </a:r>
            <a:r>
              <a:rPr dirty="0"/>
              <a:t>to</a:t>
            </a:r>
            <a:r>
              <a:rPr spc="65" dirty="0"/>
              <a:t> </a:t>
            </a:r>
            <a:r>
              <a:rPr spc="-10" dirty="0"/>
              <a:t>reinforced</a:t>
            </a:r>
            <a:r>
              <a:rPr spc="-130" dirty="0"/>
              <a:t> </a:t>
            </a:r>
            <a:r>
              <a:rPr dirty="0"/>
              <a:t>dysfunctional</a:t>
            </a:r>
            <a:r>
              <a:rPr spc="-40" dirty="0"/>
              <a:t> </a:t>
            </a:r>
            <a:r>
              <a:rPr dirty="0"/>
              <a:t>tendencies</a:t>
            </a:r>
            <a:r>
              <a:rPr spc="-90" dirty="0"/>
              <a:t> </a:t>
            </a:r>
            <a:r>
              <a:rPr dirty="0"/>
              <a:t>can</a:t>
            </a:r>
            <a:r>
              <a:rPr spc="75" dirty="0"/>
              <a:t> </a:t>
            </a:r>
            <a:r>
              <a:rPr dirty="0"/>
              <a:t>become</a:t>
            </a:r>
            <a:r>
              <a:rPr spc="-105" dirty="0"/>
              <a:t> </a:t>
            </a:r>
            <a:r>
              <a:rPr spc="-10" dirty="0"/>
              <a:t>complete”</a:t>
            </a:r>
          </a:p>
          <a:p>
            <a:pPr marL="4293870">
              <a:lnSpc>
                <a:spcPct val="100000"/>
              </a:lnSpc>
              <a:spcBef>
                <a:spcPts val="260"/>
              </a:spcBef>
            </a:pPr>
            <a:r>
              <a:rPr sz="2000" b="1" i="0" spc="-10" dirty="0">
                <a:latin typeface="Times New Roman"/>
                <a:cs typeface="Times New Roman"/>
              </a:rPr>
              <a:t>Chaitow,</a:t>
            </a:r>
            <a:r>
              <a:rPr sz="2000" b="1" i="0" spc="20" dirty="0">
                <a:latin typeface="Times New Roman"/>
                <a:cs typeface="Times New Roman"/>
              </a:rPr>
              <a:t> </a:t>
            </a:r>
            <a:r>
              <a:rPr sz="2000" b="1" i="0" dirty="0">
                <a:latin typeface="Times New Roman"/>
                <a:cs typeface="Times New Roman"/>
              </a:rPr>
              <a:t>Bradley</a:t>
            </a:r>
            <a:r>
              <a:rPr sz="2000" b="1" i="0" spc="20" dirty="0">
                <a:latin typeface="Times New Roman"/>
                <a:cs typeface="Times New Roman"/>
              </a:rPr>
              <a:t> </a:t>
            </a:r>
            <a:r>
              <a:rPr sz="2000" b="1" i="0" dirty="0">
                <a:latin typeface="Times New Roman"/>
                <a:cs typeface="Times New Roman"/>
              </a:rPr>
              <a:t>&amp;</a:t>
            </a:r>
            <a:r>
              <a:rPr sz="2000" b="1" i="0" spc="55" dirty="0">
                <a:latin typeface="Times New Roman"/>
                <a:cs typeface="Times New Roman"/>
              </a:rPr>
              <a:t> </a:t>
            </a:r>
            <a:r>
              <a:rPr sz="2000" b="1" i="0" dirty="0">
                <a:latin typeface="Times New Roman"/>
                <a:cs typeface="Times New Roman"/>
              </a:rPr>
              <a:t>Gilbert</a:t>
            </a:r>
            <a:r>
              <a:rPr sz="2000" b="1" i="0" spc="-155" dirty="0">
                <a:latin typeface="Times New Roman"/>
                <a:cs typeface="Times New Roman"/>
              </a:rPr>
              <a:t> </a:t>
            </a:r>
            <a:r>
              <a:rPr sz="2000" b="1" i="0" spc="-10" dirty="0">
                <a:latin typeface="Times New Roman"/>
                <a:cs typeface="Times New Roman"/>
              </a:rPr>
              <a:t>(2002)</a:t>
            </a:r>
            <a:endParaRPr sz="2000">
              <a:latin typeface="Times New Roman"/>
              <a:cs typeface="Times New Roman"/>
            </a:endParaRPr>
          </a:p>
          <a:p>
            <a:pPr marL="13970">
              <a:lnSpc>
                <a:spcPct val="100000"/>
              </a:lnSpc>
              <a:tabLst>
                <a:tab pos="356235" algn="l"/>
              </a:tabLst>
            </a:pPr>
            <a:r>
              <a:rPr i="0" spc="-50" dirty="0">
                <a:latin typeface="Arial"/>
                <a:cs typeface="Arial"/>
              </a:rPr>
              <a:t>•</a:t>
            </a:r>
            <a:r>
              <a:rPr i="0" dirty="0">
                <a:latin typeface="Arial"/>
                <a:cs typeface="Arial"/>
              </a:rPr>
              <a:t>	</a:t>
            </a:r>
            <a:r>
              <a:rPr i="0" dirty="0">
                <a:latin typeface="Times New Roman"/>
                <a:cs typeface="Times New Roman"/>
              </a:rPr>
              <a:t>Breathing</a:t>
            </a:r>
            <a:r>
              <a:rPr i="0" spc="-55" dirty="0">
                <a:latin typeface="Times New Roman"/>
                <a:cs typeface="Times New Roman"/>
              </a:rPr>
              <a:t> </a:t>
            </a:r>
            <a:r>
              <a:rPr i="0" dirty="0">
                <a:latin typeface="Times New Roman"/>
                <a:cs typeface="Times New Roman"/>
              </a:rPr>
              <a:t>mechanics are</a:t>
            </a:r>
            <a:r>
              <a:rPr i="0" spc="-20" dirty="0">
                <a:latin typeface="Times New Roman"/>
                <a:cs typeface="Times New Roman"/>
              </a:rPr>
              <a:t> </a:t>
            </a:r>
            <a:r>
              <a:rPr i="0" dirty="0">
                <a:latin typeface="Times New Roman"/>
                <a:cs typeface="Times New Roman"/>
              </a:rPr>
              <a:t>influenced</a:t>
            </a:r>
            <a:r>
              <a:rPr i="0" spc="-40" dirty="0">
                <a:latin typeface="Times New Roman"/>
                <a:cs typeface="Times New Roman"/>
              </a:rPr>
              <a:t> </a:t>
            </a:r>
            <a:r>
              <a:rPr i="0" spc="-25" dirty="0">
                <a:latin typeface="Times New Roman"/>
                <a:cs typeface="Times New Roman"/>
              </a:rPr>
              <a:t>by:</a:t>
            </a:r>
          </a:p>
          <a:p>
            <a:pPr marL="471170">
              <a:lnSpc>
                <a:spcPct val="100000"/>
              </a:lnSpc>
              <a:spcBef>
                <a:spcPts val="60"/>
              </a:spcBef>
              <a:tabLst>
                <a:tab pos="762635" algn="l"/>
              </a:tabLst>
            </a:pPr>
            <a:r>
              <a:rPr sz="2000" i="0" spc="-50" dirty="0">
                <a:latin typeface="Arial"/>
                <a:cs typeface="Arial"/>
              </a:rPr>
              <a:t>–</a:t>
            </a:r>
            <a:r>
              <a:rPr sz="2000" i="0" dirty="0">
                <a:latin typeface="Arial"/>
                <a:cs typeface="Arial"/>
              </a:rPr>
              <a:t>	</a:t>
            </a:r>
            <a:r>
              <a:rPr sz="2000" i="0" dirty="0">
                <a:latin typeface="Times New Roman"/>
                <a:cs typeface="Times New Roman"/>
              </a:rPr>
              <a:t>Biomechanical</a:t>
            </a:r>
            <a:r>
              <a:rPr sz="2000" i="0" spc="-70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factors</a:t>
            </a:r>
            <a:r>
              <a:rPr sz="2000" i="0" spc="-80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(e.g.ribhead</a:t>
            </a:r>
            <a:r>
              <a:rPr sz="2000" i="0" spc="-110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fixations,</a:t>
            </a:r>
            <a:r>
              <a:rPr sz="2000" i="0" spc="-110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upper</a:t>
            </a:r>
            <a:r>
              <a:rPr sz="2000" i="0" spc="190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crossed</a:t>
            </a:r>
            <a:r>
              <a:rPr sz="2000" i="0" spc="25" dirty="0">
                <a:latin typeface="Times New Roman"/>
                <a:cs typeface="Times New Roman"/>
              </a:rPr>
              <a:t> </a:t>
            </a:r>
            <a:r>
              <a:rPr sz="2000" i="0" spc="-10" dirty="0">
                <a:latin typeface="Times New Roman"/>
                <a:cs typeface="Times New Roman"/>
              </a:rPr>
              <a:t>patterns)</a:t>
            </a:r>
            <a:endParaRPr sz="2000">
              <a:latin typeface="Times New Roman"/>
              <a:cs typeface="Times New Roman"/>
            </a:endParaRPr>
          </a:p>
          <a:p>
            <a:pPr marL="763270" marR="26034" indent="-292100">
              <a:lnSpc>
                <a:spcPct val="79200"/>
              </a:lnSpc>
              <a:spcBef>
                <a:spcPts val="500"/>
              </a:spcBef>
              <a:tabLst>
                <a:tab pos="762635" algn="l"/>
              </a:tabLst>
            </a:pPr>
            <a:r>
              <a:rPr sz="2000" i="0" spc="-50" dirty="0">
                <a:latin typeface="Arial"/>
                <a:cs typeface="Arial"/>
              </a:rPr>
              <a:t>–</a:t>
            </a:r>
            <a:r>
              <a:rPr sz="2000" i="0" dirty="0">
                <a:latin typeface="Arial"/>
                <a:cs typeface="Arial"/>
              </a:rPr>
              <a:t>	</a:t>
            </a:r>
            <a:r>
              <a:rPr sz="2000" i="0" dirty="0">
                <a:latin typeface="Times New Roman"/>
                <a:cs typeface="Times New Roman"/>
              </a:rPr>
              <a:t>Biochemical</a:t>
            </a:r>
            <a:r>
              <a:rPr sz="2000" i="0" spc="-110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factors</a:t>
            </a:r>
            <a:r>
              <a:rPr sz="2000" i="0" spc="-120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(e.g.</a:t>
            </a:r>
            <a:r>
              <a:rPr sz="2000" i="0" spc="90" dirty="0">
                <a:latin typeface="Times New Roman"/>
                <a:cs typeface="Times New Roman"/>
              </a:rPr>
              <a:t>  </a:t>
            </a:r>
            <a:r>
              <a:rPr sz="2000" i="0" dirty="0">
                <a:latin typeface="Times New Roman"/>
                <a:cs typeface="Times New Roman"/>
              </a:rPr>
              <a:t>pH,</a:t>
            </a:r>
            <a:r>
              <a:rPr sz="2000" i="0" spc="90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allergy,</a:t>
            </a:r>
            <a:r>
              <a:rPr sz="2000" i="0" spc="-145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infection,</a:t>
            </a:r>
            <a:r>
              <a:rPr sz="2000" i="0" spc="-145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diet,</a:t>
            </a:r>
            <a:r>
              <a:rPr sz="2000" i="0" spc="-25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hormones,</a:t>
            </a:r>
            <a:r>
              <a:rPr sz="2000" i="0" spc="-145" dirty="0">
                <a:latin typeface="Times New Roman"/>
                <a:cs typeface="Times New Roman"/>
              </a:rPr>
              <a:t> </a:t>
            </a:r>
            <a:r>
              <a:rPr sz="2000" i="0" spc="-10" dirty="0">
                <a:latin typeface="Times New Roman"/>
                <a:cs typeface="Times New Roman"/>
              </a:rPr>
              <a:t>kidney dysfunction)</a:t>
            </a:r>
            <a:endParaRPr sz="2000">
              <a:latin typeface="Times New Roman"/>
              <a:cs typeface="Times New Roman"/>
            </a:endParaRPr>
          </a:p>
          <a:p>
            <a:pPr marL="471170">
              <a:lnSpc>
                <a:spcPts val="2150"/>
              </a:lnSpc>
              <a:tabLst>
                <a:tab pos="762635" algn="l"/>
              </a:tabLst>
            </a:pPr>
            <a:r>
              <a:rPr sz="2000" i="0" spc="-50" dirty="0">
                <a:latin typeface="Arial"/>
                <a:cs typeface="Arial"/>
              </a:rPr>
              <a:t>–</a:t>
            </a:r>
            <a:r>
              <a:rPr sz="2000" i="0" dirty="0">
                <a:latin typeface="Arial"/>
                <a:cs typeface="Arial"/>
              </a:rPr>
              <a:t>	</a:t>
            </a:r>
            <a:r>
              <a:rPr sz="2000" i="0" dirty="0">
                <a:latin typeface="Times New Roman"/>
                <a:cs typeface="Times New Roman"/>
              </a:rPr>
              <a:t>Psychosocial</a:t>
            </a:r>
            <a:r>
              <a:rPr sz="2000" i="0" spc="-140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factors</a:t>
            </a:r>
            <a:r>
              <a:rPr sz="2000" i="0" spc="-35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(e.g.</a:t>
            </a:r>
            <a:r>
              <a:rPr sz="2000" i="0" spc="484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chronic</a:t>
            </a:r>
            <a:r>
              <a:rPr sz="2000" i="0" spc="-45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anxiety,</a:t>
            </a:r>
            <a:r>
              <a:rPr sz="2000" i="0" spc="-170" dirty="0">
                <a:latin typeface="Times New Roman"/>
                <a:cs typeface="Times New Roman"/>
              </a:rPr>
              <a:t> </a:t>
            </a:r>
            <a:r>
              <a:rPr sz="2000" i="0" dirty="0">
                <a:latin typeface="Times New Roman"/>
                <a:cs typeface="Times New Roman"/>
              </a:rPr>
              <a:t>anger,</a:t>
            </a:r>
            <a:r>
              <a:rPr sz="2000" i="0" spc="50" dirty="0">
                <a:latin typeface="Times New Roman"/>
                <a:cs typeface="Times New Roman"/>
              </a:rPr>
              <a:t> </a:t>
            </a:r>
            <a:r>
              <a:rPr sz="2000" i="0" spc="-10" dirty="0">
                <a:latin typeface="Times New Roman"/>
                <a:cs typeface="Times New Roman"/>
              </a:rPr>
              <a:t>depression)</a:t>
            </a:r>
            <a:endParaRPr sz="2000">
              <a:latin typeface="Times New Roman"/>
              <a:cs typeface="Times New Roman"/>
            </a:endParaRPr>
          </a:p>
          <a:p>
            <a:pPr marL="5500370">
              <a:lnSpc>
                <a:spcPts val="2150"/>
              </a:lnSpc>
            </a:pPr>
            <a:r>
              <a:rPr sz="2000" b="1" i="0" dirty="0">
                <a:latin typeface="Times New Roman"/>
                <a:cs typeface="Times New Roman"/>
              </a:rPr>
              <a:t>Liebenson </a:t>
            </a:r>
            <a:r>
              <a:rPr sz="2000" b="1" i="0" spc="-10" dirty="0">
                <a:latin typeface="Times New Roman"/>
                <a:cs typeface="Times New Roman"/>
              </a:rPr>
              <a:t>(2007)</a:t>
            </a:r>
            <a:endParaRPr sz="2000">
              <a:latin typeface="Times New Roman"/>
              <a:cs typeface="Times New Roman"/>
            </a:endParaRPr>
          </a:p>
          <a:p>
            <a:pPr marL="356870" marR="447675" indent="-342900">
              <a:lnSpc>
                <a:spcPct val="79500"/>
              </a:lnSpc>
              <a:spcBef>
                <a:spcPts val="540"/>
              </a:spcBef>
              <a:tabLst>
                <a:tab pos="356235" algn="l"/>
              </a:tabLst>
            </a:pPr>
            <a:r>
              <a:rPr i="0" spc="-50" dirty="0">
                <a:latin typeface="Arial"/>
                <a:cs typeface="Arial"/>
              </a:rPr>
              <a:t>•</a:t>
            </a:r>
            <a:r>
              <a:rPr i="0" dirty="0">
                <a:latin typeface="Arial"/>
                <a:cs typeface="Arial"/>
              </a:rPr>
              <a:t>	</a:t>
            </a:r>
            <a:r>
              <a:rPr i="0" dirty="0">
                <a:latin typeface="Times New Roman"/>
                <a:cs typeface="Times New Roman"/>
              </a:rPr>
              <a:t>If breathing</a:t>
            </a:r>
            <a:r>
              <a:rPr i="0" spc="40" dirty="0">
                <a:latin typeface="Times New Roman"/>
                <a:cs typeface="Times New Roman"/>
              </a:rPr>
              <a:t> </a:t>
            </a:r>
            <a:r>
              <a:rPr i="0" dirty="0">
                <a:latin typeface="Times New Roman"/>
                <a:cs typeface="Times New Roman"/>
              </a:rPr>
              <a:t>is</a:t>
            </a:r>
            <a:r>
              <a:rPr i="0" spc="-15" dirty="0">
                <a:latin typeface="Times New Roman"/>
                <a:cs typeface="Times New Roman"/>
              </a:rPr>
              <a:t> </a:t>
            </a:r>
            <a:r>
              <a:rPr i="0" dirty="0">
                <a:latin typeface="Times New Roman"/>
                <a:cs typeface="Times New Roman"/>
              </a:rPr>
              <a:t>not</a:t>
            </a:r>
            <a:r>
              <a:rPr i="0" spc="30" dirty="0">
                <a:latin typeface="Times New Roman"/>
                <a:cs typeface="Times New Roman"/>
              </a:rPr>
              <a:t> </a:t>
            </a:r>
            <a:r>
              <a:rPr i="0" dirty="0">
                <a:latin typeface="Times New Roman"/>
                <a:cs typeface="Times New Roman"/>
              </a:rPr>
              <a:t>normalised,</a:t>
            </a:r>
            <a:r>
              <a:rPr i="0" spc="-110" dirty="0">
                <a:latin typeface="Times New Roman"/>
                <a:cs typeface="Times New Roman"/>
              </a:rPr>
              <a:t> </a:t>
            </a:r>
            <a:r>
              <a:rPr i="0" dirty="0">
                <a:latin typeface="Times New Roman"/>
                <a:cs typeface="Times New Roman"/>
              </a:rPr>
              <a:t>no</a:t>
            </a:r>
            <a:r>
              <a:rPr i="0" spc="40" dirty="0">
                <a:latin typeface="Times New Roman"/>
                <a:cs typeface="Times New Roman"/>
              </a:rPr>
              <a:t> </a:t>
            </a:r>
            <a:r>
              <a:rPr i="0" dirty="0">
                <a:latin typeface="Times New Roman"/>
                <a:cs typeface="Times New Roman"/>
              </a:rPr>
              <a:t>other</a:t>
            </a:r>
            <a:r>
              <a:rPr i="0" spc="10" dirty="0">
                <a:latin typeface="Times New Roman"/>
                <a:cs typeface="Times New Roman"/>
              </a:rPr>
              <a:t> </a:t>
            </a:r>
            <a:r>
              <a:rPr i="0" dirty="0">
                <a:latin typeface="Times New Roman"/>
                <a:cs typeface="Times New Roman"/>
              </a:rPr>
              <a:t>movement</a:t>
            </a:r>
            <a:r>
              <a:rPr i="0" spc="-70" dirty="0">
                <a:latin typeface="Times New Roman"/>
                <a:cs typeface="Times New Roman"/>
              </a:rPr>
              <a:t> </a:t>
            </a:r>
            <a:r>
              <a:rPr i="0" dirty="0">
                <a:latin typeface="Times New Roman"/>
                <a:cs typeface="Times New Roman"/>
              </a:rPr>
              <a:t>pattern</a:t>
            </a:r>
            <a:r>
              <a:rPr i="0" spc="40" dirty="0">
                <a:latin typeface="Times New Roman"/>
                <a:cs typeface="Times New Roman"/>
              </a:rPr>
              <a:t> </a:t>
            </a:r>
            <a:r>
              <a:rPr i="0" dirty="0">
                <a:latin typeface="Times New Roman"/>
                <a:cs typeface="Times New Roman"/>
              </a:rPr>
              <a:t>can</a:t>
            </a:r>
            <a:r>
              <a:rPr i="0" spc="-50" dirty="0">
                <a:latin typeface="Times New Roman"/>
                <a:cs typeface="Times New Roman"/>
              </a:rPr>
              <a:t> </a:t>
            </a:r>
            <a:r>
              <a:rPr i="0" spc="-25" dirty="0">
                <a:latin typeface="Times New Roman"/>
                <a:cs typeface="Times New Roman"/>
              </a:rPr>
              <a:t>be </a:t>
            </a:r>
            <a:r>
              <a:rPr i="0" spc="-10" dirty="0">
                <a:latin typeface="Times New Roman"/>
                <a:cs typeface="Times New Roman"/>
              </a:rPr>
              <a:t>improved.</a:t>
            </a:r>
          </a:p>
          <a:p>
            <a:pPr marL="6757670">
              <a:lnSpc>
                <a:spcPct val="100000"/>
              </a:lnSpc>
              <a:spcBef>
                <a:spcPts val="60"/>
              </a:spcBef>
            </a:pPr>
            <a:r>
              <a:rPr sz="2000" b="1" i="0" spc="-10" dirty="0">
                <a:latin typeface="Times New Roman"/>
                <a:cs typeface="Times New Roman"/>
              </a:rPr>
              <a:t>Lewit(1999)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3987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Normal</a:t>
            </a:r>
            <a:r>
              <a:rPr spc="-55" dirty="0"/>
              <a:t> </a:t>
            </a:r>
            <a:r>
              <a:rPr spc="-10" dirty="0"/>
              <a:t>breathing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07314" rIns="0" bIns="0" rtlCol="0">
            <a:spAutoFit/>
          </a:bodyPr>
          <a:lstStyle/>
          <a:p>
            <a:pPr marL="355600" marR="472440" indent="-342900">
              <a:lnSpc>
                <a:spcPct val="79200"/>
              </a:lnSpc>
              <a:spcBef>
                <a:spcPts val="844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spc="-10" dirty="0"/>
              <a:t>Inhalation </a:t>
            </a:r>
            <a:r>
              <a:rPr dirty="0"/>
              <a:t>Lower</a:t>
            </a:r>
            <a:r>
              <a:rPr spc="10" dirty="0"/>
              <a:t> </a:t>
            </a:r>
            <a:r>
              <a:rPr spc="-10" dirty="0"/>
              <a:t>ribcage </a:t>
            </a:r>
            <a:r>
              <a:rPr dirty="0"/>
              <a:t>moves</a:t>
            </a:r>
            <a:r>
              <a:rPr spc="10" dirty="0"/>
              <a:t> </a:t>
            </a:r>
            <a:r>
              <a:rPr spc="-10" dirty="0"/>
              <a:t>outwards,</a:t>
            </a:r>
          </a:p>
          <a:p>
            <a:pPr marL="355600">
              <a:lnSpc>
                <a:spcPts val="2900"/>
              </a:lnSpc>
            </a:pPr>
            <a:r>
              <a:rPr dirty="0"/>
              <a:t>widening</a:t>
            </a:r>
            <a:r>
              <a:rPr spc="-5" dirty="0"/>
              <a:t> </a:t>
            </a:r>
            <a:r>
              <a:rPr dirty="0"/>
              <a:t>the</a:t>
            </a:r>
            <a:r>
              <a:rPr spc="60" dirty="0"/>
              <a:t> </a:t>
            </a:r>
            <a:r>
              <a:rPr spc="-10" dirty="0"/>
              <a:t>thorax</a:t>
            </a:r>
          </a:p>
          <a:p>
            <a:pPr marL="355600" marR="5080" indent="-342900">
              <a:lnSpc>
                <a:spcPts val="2900"/>
              </a:lnSpc>
              <a:spcBef>
                <a:spcPts val="68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Little/no </a:t>
            </a:r>
            <a:r>
              <a:rPr spc="-10" dirty="0"/>
              <a:t>movement </a:t>
            </a:r>
            <a:r>
              <a:rPr dirty="0"/>
              <a:t>of</a:t>
            </a:r>
            <a:r>
              <a:rPr spc="2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upper</a:t>
            </a:r>
            <a:r>
              <a:rPr spc="30" dirty="0"/>
              <a:t> </a:t>
            </a:r>
            <a:r>
              <a:rPr spc="-25" dirty="0"/>
              <a:t>ribcage</a:t>
            </a:r>
          </a:p>
          <a:p>
            <a:pPr marL="355600" marR="215900" indent="-342900">
              <a:lnSpc>
                <a:spcPts val="2900"/>
              </a:lnSpc>
              <a:spcBef>
                <a:spcPts val="70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Abdomen</a:t>
            </a:r>
            <a:r>
              <a:rPr spc="10" dirty="0"/>
              <a:t> </a:t>
            </a:r>
            <a:r>
              <a:rPr spc="-20" dirty="0"/>
              <a:t>expands </a:t>
            </a:r>
            <a:r>
              <a:rPr dirty="0"/>
              <a:t>outward</a:t>
            </a:r>
            <a:r>
              <a:rPr spc="10" dirty="0"/>
              <a:t> </a:t>
            </a:r>
            <a:r>
              <a:rPr spc="-10" dirty="0"/>
              <a:t>during inhalation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106045" rIns="0" bIns="0" rtlCol="0">
            <a:spAutoFit/>
          </a:bodyPr>
          <a:lstStyle/>
          <a:p>
            <a:pPr marL="355600" marR="97155" indent="-342900">
              <a:lnSpc>
                <a:spcPct val="79600"/>
              </a:lnSpc>
              <a:spcBef>
                <a:spcPts val="835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Exhalation,</a:t>
            </a:r>
            <a:r>
              <a:rPr spc="-10" dirty="0"/>
              <a:t> </a:t>
            </a:r>
            <a:r>
              <a:rPr spc="-20" dirty="0"/>
              <a:t>Lower </a:t>
            </a:r>
            <a:r>
              <a:rPr dirty="0"/>
              <a:t>ribcage</a:t>
            </a:r>
            <a:r>
              <a:rPr spc="10" dirty="0"/>
              <a:t> </a:t>
            </a:r>
            <a:r>
              <a:rPr spc="-10" dirty="0"/>
              <a:t>moves </a:t>
            </a:r>
            <a:r>
              <a:rPr dirty="0"/>
              <a:t>inwards,</a:t>
            </a:r>
            <a:r>
              <a:rPr spc="-10" dirty="0"/>
              <a:t> narrowing </a:t>
            </a:r>
            <a:r>
              <a:rPr dirty="0"/>
              <a:t>the</a:t>
            </a:r>
            <a:r>
              <a:rPr spc="-30" dirty="0"/>
              <a:t> </a:t>
            </a:r>
            <a:r>
              <a:rPr spc="-10" dirty="0"/>
              <a:t>thorax</a:t>
            </a:r>
          </a:p>
          <a:p>
            <a:pPr marL="355600" marR="5080" indent="-342900">
              <a:lnSpc>
                <a:spcPts val="2900"/>
              </a:lnSpc>
              <a:spcBef>
                <a:spcPts val="68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Little/no </a:t>
            </a:r>
            <a:r>
              <a:rPr spc="-10" dirty="0"/>
              <a:t>movement </a:t>
            </a:r>
            <a:r>
              <a:rPr dirty="0"/>
              <a:t>of</a:t>
            </a:r>
            <a:r>
              <a:rPr spc="25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upper</a:t>
            </a:r>
            <a:r>
              <a:rPr spc="30" dirty="0"/>
              <a:t> </a:t>
            </a:r>
            <a:r>
              <a:rPr spc="-25" dirty="0"/>
              <a:t>ribcage</a:t>
            </a:r>
          </a:p>
          <a:p>
            <a:pPr marL="355600" marR="161290" indent="-342900">
              <a:lnSpc>
                <a:spcPts val="2900"/>
              </a:lnSpc>
              <a:spcBef>
                <a:spcPts val="70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Abdomen</a:t>
            </a:r>
            <a:r>
              <a:rPr spc="10" dirty="0"/>
              <a:t> </a:t>
            </a:r>
            <a:r>
              <a:rPr dirty="0"/>
              <a:t>is</a:t>
            </a:r>
            <a:r>
              <a:rPr spc="-55" dirty="0"/>
              <a:t> </a:t>
            </a:r>
            <a:r>
              <a:rPr spc="-20" dirty="0"/>
              <a:t>drawn </a:t>
            </a:r>
            <a:r>
              <a:rPr dirty="0"/>
              <a:t>towards</a:t>
            </a:r>
            <a:r>
              <a:rPr spc="55" dirty="0"/>
              <a:t> </a:t>
            </a:r>
            <a:r>
              <a:rPr dirty="0"/>
              <a:t>spine</a:t>
            </a:r>
            <a:r>
              <a:rPr spc="-105" dirty="0"/>
              <a:t> </a:t>
            </a:r>
            <a:r>
              <a:rPr spc="-25" dirty="0"/>
              <a:t>on </a:t>
            </a:r>
            <a:r>
              <a:rPr spc="-10" dirty="0"/>
              <a:t>exhalation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591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783965" algn="l"/>
              </a:tabLst>
            </a:pPr>
            <a:r>
              <a:rPr dirty="0"/>
              <a:t>Causes</a:t>
            </a:r>
            <a:r>
              <a:rPr spc="-5" dirty="0"/>
              <a:t> </a:t>
            </a:r>
            <a:r>
              <a:rPr dirty="0"/>
              <a:t>of</a:t>
            </a:r>
            <a:r>
              <a:rPr spc="-50" dirty="0"/>
              <a:t> </a:t>
            </a:r>
            <a:r>
              <a:rPr spc="-10" dirty="0"/>
              <a:t>faulty</a:t>
            </a:r>
            <a:r>
              <a:rPr dirty="0"/>
              <a:t>	</a:t>
            </a:r>
            <a:r>
              <a:rPr spc="-10" dirty="0"/>
              <a:t>breathing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7021"/>
            <a:ext cx="4669155" cy="346710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5600" marR="229235" indent="-342900">
              <a:lnSpc>
                <a:spcPct val="795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Breathing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regulated</a:t>
            </a:r>
            <a:r>
              <a:rPr sz="2200" spc="5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and</a:t>
            </a:r>
            <a:r>
              <a:rPr sz="2200" spc="-4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coordinated </a:t>
            </a:r>
            <a:r>
              <a:rPr sz="2200" dirty="0">
                <a:latin typeface="Times New Roman"/>
                <a:cs typeface="Times New Roman"/>
              </a:rPr>
              <a:t>by</a:t>
            </a:r>
            <a:r>
              <a:rPr sz="2200" spc="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autonomic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nervous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system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00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Faulty</a:t>
            </a:r>
            <a:r>
              <a:rPr sz="2200" spc="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patterns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develop</a:t>
            </a:r>
            <a:endParaRPr sz="2200">
              <a:latin typeface="Times New Roman"/>
              <a:cs typeface="Times New Roman"/>
            </a:endParaRPr>
          </a:p>
          <a:p>
            <a:pPr marL="762000" marR="229235" indent="-292100">
              <a:lnSpc>
                <a:spcPct val="79200"/>
              </a:lnSpc>
              <a:spcBef>
                <a:spcPts val="560"/>
              </a:spcBef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Subcortical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compensation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6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injury </a:t>
            </a:r>
            <a:r>
              <a:rPr sz="2000" dirty="0">
                <a:latin typeface="Times New Roman"/>
                <a:cs typeface="Times New Roman"/>
              </a:rPr>
              <a:t>or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pain</a:t>
            </a:r>
            <a:endParaRPr sz="2000">
              <a:latin typeface="Times New Roman"/>
              <a:cs typeface="Times New Roman"/>
            </a:endParaRPr>
          </a:p>
          <a:p>
            <a:pPr marL="762000" marR="177800" indent="-292100">
              <a:lnSpc>
                <a:spcPct val="81300"/>
              </a:lnSpc>
              <a:spcBef>
                <a:spcPts val="450"/>
              </a:spcBef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Or</a:t>
            </a:r>
            <a:r>
              <a:rPr sz="2000" spc="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maintain</a:t>
            </a:r>
            <a:r>
              <a:rPr sz="2000" spc="-1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blood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pH (e.g.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stress, </a:t>
            </a:r>
            <a:r>
              <a:rPr sz="2000" dirty="0">
                <a:latin typeface="Times New Roman"/>
                <a:cs typeface="Times New Roman"/>
              </a:rPr>
              <a:t>high</a:t>
            </a:r>
            <a:r>
              <a:rPr sz="2000" spc="1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altitude,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infection,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kidney disease)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Response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becomes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ingrained</a:t>
            </a:r>
            <a:endParaRPr sz="2000">
              <a:latin typeface="Times New Roman"/>
              <a:cs typeface="Times New Roman"/>
            </a:endParaRPr>
          </a:p>
          <a:p>
            <a:pPr marL="762000" marR="5080" indent="-292100">
              <a:lnSpc>
                <a:spcPct val="79200"/>
              </a:lnSpc>
              <a:spcBef>
                <a:spcPts val="495"/>
              </a:spcBef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Persists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even</a:t>
            </a:r>
            <a:r>
              <a:rPr sz="2000" spc="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when</a:t>
            </a:r>
            <a:r>
              <a:rPr sz="2000" spc="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original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trigger </a:t>
            </a:r>
            <a:r>
              <a:rPr sz="2000" dirty="0">
                <a:latin typeface="Times New Roman"/>
                <a:cs typeface="Times New Roman"/>
              </a:rPr>
              <a:t>no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longer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there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76136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Self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perpetuating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45739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Respiratory</a:t>
            </a:r>
            <a:r>
              <a:rPr spc="-60" dirty="0"/>
              <a:t> </a:t>
            </a:r>
            <a:r>
              <a:rPr spc="-10" dirty="0"/>
              <a:t>muscles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31621"/>
            <a:ext cx="4470400" cy="377190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Diaphragm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Intercostals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Scalenes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Transverse</a:t>
            </a:r>
            <a:r>
              <a:rPr sz="3000" spc="-13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abdominis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Muscles</a:t>
            </a:r>
            <a:r>
              <a:rPr sz="3000" spc="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9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pelvic</a:t>
            </a:r>
            <a:r>
              <a:rPr sz="3000" spc="6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floor</a:t>
            </a:r>
            <a:endParaRPr sz="3000">
              <a:latin typeface="Times New Roman"/>
              <a:cs typeface="Times New Roman"/>
            </a:endParaRPr>
          </a:p>
          <a:p>
            <a:pPr marL="355600" marR="220345" indent="-3429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Deep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intrinsic</a:t>
            </a:r>
            <a:r>
              <a:rPr sz="3000" spc="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muscles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of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spine</a:t>
            </a:r>
            <a:endParaRPr sz="3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53176" y="1618257"/>
            <a:ext cx="35433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latin typeface="Times New Roman"/>
                <a:cs typeface="Times New Roman"/>
              </a:rPr>
              <a:t>Dual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Role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spc="-50" dirty="0">
                <a:latin typeface="Times New Roman"/>
                <a:cs typeface="Times New Roman"/>
              </a:rPr>
              <a:t>-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3000" dirty="0">
                <a:latin typeface="Times New Roman"/>
                <a:cs typeface="Times New Roman"/>
              </a:rPr>
              <a:t>Stability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-5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Breathing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5558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Diaphragm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42086"/>
            <a:ext cx="4612005" cy="3659504"/>
          </a:xfrm>
          <a:prstGeom prst="rect">
            <a:avLst/>
          </a:prstGeom>
        </p:spPr>
        <p:txBody>
          <a:bodyPr vert="horz" wrap="square" lIns="0" tIns="1003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9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Origin:</a:t>
            </a:r>
            <a:endParaRPr sz="3000">
              <a:latin typeface="Times New Roman"/>
              <a:cs typeface="Times New Roman"/>
            </a:endParaRPr>
          </a:p>
          <a:p>
            <a:pPr marL="762000" marR="93345" indent="-292100">
              <a:lnSpc>
                <a:spcPct val="102600"/>
              </a:lnSpc>
              <a:spcBef>
                <a:spcPts val="52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8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Inner</a:t>
            </a:r>
            <a:r>
              <a:rPr sz="2600" spc="-8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surface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lower</a:t>
            </a:r>
            <a:r>
              <a:rPr sz="2600" spc="-8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6</a:t>
            </a:r>
            <a:r>
              <a:rPr sz="2600" spc="95" dirty="0">
                <a:latin typeface="Times New Roman"/>
                <a:cs typeface="Times New Roman"/>
              </a:rPr>
              <a:t> </a:t>
            </a:r>
            <a:r>
              <a:rPr sz="2600" spc="-20" dirty="0">
                <a:latin typeface="Times New Roman"/>
                <a:cs typeface="Times New Roman"/>
              </a:rPr>
              <a:t>ribs </a:t>
            </a:r>
            <a:r>
              <a:rPr sz="2600" dirty="0">
                <a:latin typeface="Times New Roman"/>
                <a:cs typeface="Times New Roman"/>
              </a:rPr>
              <a:t>&amp;</a:t>
            </a:r>
            <a:r>
              <a:rPr sz="2600" spc="2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cartilages</a:t>
            </a:r>
            <a:endParaRPr sz="2600">
              <a:latin typeface="Times New Roman"/>
              <a:cs typeface="Times New Roman"/>
            </a:endParaRPr>
          </a:p>
          <a:p>
            <a:pPr marL="762000" marR="95250" indent="-292100">
              <a:lnSpc>
                <a:spcPts val="3100"/>
              </a:lnSpc>
              <a:spcBef>
                <a:spcPts val="7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5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Posterior surface</a:t>
            </a:r>
            <a:r>
              <a:rPr sz="2600" spc="-8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xyphoid process</a:t>
            </a:r>
            <a:endParaRPr sz="26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58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14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body’s</a:t>
            </a:r>
            <a:r>
              <a:rPr sz="2600" spc="-7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L1-L4</a:t>
            </a:r>
            <a:r>
              <a:rPr sz="2600" spc="-5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&amp;</a:t>
            </a:r>
            <a:r>
              <a:rPr sz="2600" spc="-7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discs</a:t>
            </a:r>
            <a:endParaRPr sz="2600">
              <a:latin typeface="Times New Roman"/>
              <a:cs typeface="Times New Roman"/>
            </a:endParaRPr>
          </a:p>
          <a:p>
            <a:pPr marL="762000" marR="1077595" indent="-292100">
              <a:lnSpc>
                <a:spcPts val="3100"/>
              </a:lnSpc>
              <a:spcBef>
                <a:spcPts val="7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17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Arcuate</a:t>
            </a:r>
            <a:r>
              <a:rPr sz="2600" spc="-8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ligaments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spc="-25" dirty="0">
                <a:latin typeface="Times New Roman"/>
                <a:cs typeface="Times New Roman"/>
              </a:rPr>
              <a:t>of </a:t>
            </a:r>
            <a:r>
              <a:rPr sz="2600" spc="-10" dirty="0">
                <a:latin typeface="Times New Roman"/>
                <a:cs typeface="Times New Roman"/>
              </a:rPr>
              <a:t>diaphragm</a:t>
            </a:r>
            <a:endParaRPr sz="26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08600" y="1447800"/>
            <a:ext cx="3454400" cy="34925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19958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Scalenes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79209"/>
            <a:ext cx="3310890" cy="39166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spc="-10" dirty="0">
                <a:latin typeface="Times New Roman"/>
                <a:cs typeface="Times New Roman"/>
              </a:rPr>
              <a:t>Origin:</a:t>
            </a:r>
            <a:endParaRPr sz="1700">
              <a:latin typeface="Times New Roman"/>
              <a:cs typeface="Times New Roman"/>
            </a:endParaRPr>
          </a:p>
          <a:p>
            <a:pPr marL="469900">
              <a:lnSpc>
                <a:spcPts val="2020"/>
              </a:lnSpc>
              <a:spcBef>
                <a:spcPts val="60"/>
              </a:spcBef>
              <a:tabLst>
                <a:tab pos="761365" algn="l"/>
              </a:tabLst>
            </a:pPr>
            <a:r>
              <a:rPr sz="1700" spc="-50" dirty="0">
                <a:latin typeface="Arial"/>
                <a:cs typeface="Arial"/>
              </a:rPr>
              <a:t>–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spc="-20" dirty="0">
                <a:latin typeface="Times New Roman"/>
                <a:cs typeface="Times New Roman"/>
              </a:rPr>
              <a:t>TP’s</a:t>
            </a:r>
            <a:r>
              <a:rPr sz="1700" spc="-1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C3-6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-10" dirty="0">
                <a:latin typeface="Times New Roman"/>
                <a:cs typeface="Times New Roman"/>
              </a:rPr>
              <a:t>(Anterior)</a:t>
            </a:r>
            <a:endParaRPr sz="1700">
              <a:latin typeface="Times New Roman"/>
              <a:cs typeface="Times New Roman"/>
            </a:endParaRPr>
          </a:p>
          <a:p>
            <a:pPr marL="469900">
              <a:lnSpc>
                <a:spcPts val="2020"/>
              </a:lnSpc>
              <a:tabLst>
                <a:tab pos="761365" algn="l"/>
              </a:tabLst>
            </a:pPr>
            <a:r>
              <a:rPr sz="1700" spc="-50" dirty="0">
                <a:latin typeface="Arial"/>
                <a:cs typeface="Arial"/>
              </a:rPr>
              <a:t>–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spc="-20" dirty="0">
                <a:latin typeface="Times New Roman"/>
                <a:cs typeface="Times New Roman"/>
              </a:rPr>
              <a:t>TP’s</a:t>
            </a:r>
            <a:r>
              <a:rPr sz="1700" spc="-3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C1-</a:t>
            </a:r>
            <a:r>
              <a:rPr sz="1700" spc="-10" dirty="0">
                <a:latin typeface="Times New Roman"/>
                <a:cs typeface="Times New Roman"/>
              </a:rPr>
              <a:t>C7(Medius/Middle)</a:t>
            </a:r>
            <a:endParaRPr sz="17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"/>
              </a:spcBef>
              <a:tabLst>
                <a:tab pos="761365" algn="l"/>
              </a:tabLst>
            </a:pPr>
            <a:r>
              <a:rPr sz="1700" spc="-50" dirty="0">
                <a:latin typeface="Arial"/>
                <a:cs typeface="Arial"/>
              </a:rPr>
              <a:t>–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spc="-20" dirty="0">
                <a:latin typeface="Times New Roman"/>
                <a:cs typeface="Times New Roman"/>
              </a:rPr>
              <a:t>TP’s</a:t>
            </a:r>
            <a:r>
              <a:rPr sz="1700" spc="-1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C4-6</a:t>
            </a:r>
            <a:r>
              <a:rPr sz="1700" spc="5" dirty="0">
                <a:latin typeface="Times New Roman"/>
                <a:cs typeface="Times New Roman"/>
              </a:rPr>
              <a:t> </a:t>
            </a:r>
            <a:r>
              <a:rPr sz="1700" spc="-10" dirty="0">
                <a:latin typeface="Times New Roman"/>
                <a:cs typeface="Times New Roman"/>
              </a:rPr>
              <a:t>(Posterior)</a:t>
            </a:r>
            <a:endParaRPr sz="1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1700" spc="-50" dirty="0">
                <a:latin typeface="Arial"/>
                <a:cs typeface="Arial"/>
              </a:rPr>
              <a:t>•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spc="-10" dirty="0">
                <a:latin typeface="Times New Roman"/>
                <a:cs typeface="Times New Roman"/>
              </a:rPr>
              <a:t>Insertion:</a:t>
            </a:r>
            <a:endParaRPr sz="1700">
              <a:latin typeface="Times New Roman"/>
              <a:cs typeface="Times New Roman"/>
            </a:endParaRPr>
          </a:p>
          <a:p>
            <a:pPr marL="762000" marR="222885" indent="-292100">
              <a:lnSpc>
                <a:spcPct val="78400"/>
              </a:lnSpc>
              <a:spcBef>
                <a:spcPts val="500"/>
              </a:spcBef>
              <a:tabLst>
                <a:tab pos="761365" algn="l"/>
              </a:tabLst>
            </a:pPr>
            <a:r>
              <a:rPr sz="1700" spc="-50" dirty="0">
                <a:latin typeface="Arial"/>
                <a:cs typeface="Arial"/>
              </a:rPr>
              <a:t>–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Scalene</a:t>
            </a:r>
            <a:r>
              <a:rPr sz="1700" spc="3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tubercle</a:t>
            </a:r>
            <a:r>
              <a:rPr sz="1700" spc="3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on</a:t>
            </a:r>
            <a:r>
              <a:rPr sz="1700" spc="3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1st</a:t>
            </a:r>
            <a:r>
              <a:rPr sz="1700" spc="10" dirty="0">
                <a:latin typeface="Times New Roman"/>
                <a:cs typeface="Times New Roman"/>
              </a:rPr>
              <a:t> </a:t>
            </a:r>
            <a:r>
              <a:rPr sz="1700" spc="-25" dirty="0">
                <a:latin typeface="Times New Roman"/>
                <a:cs typeface="Times New Roman"/>
              </a:rPr>
              <a:t>rib </a:t>
            </a:r>
            <a:r>
              <a:rPr sz="1700" spc="-10" dirty="0">
                <a:latin typeface="Times New Roman"/>
                <a:cs typeface="Times New Roman"/>
              </a:rPr>
              <a:t>(anterior)</a:t>
            </a:r>
            <a:endParaRPr sz="1700">
              <a:latin typeface="Times New Roman"/>
              <a:cs typeface="Times New Roman"/>
            </a:endParaRPr>
          </a:p>
          <a:p>
            <a:pPr marL="762000" marR="462915" indent="-292100">
              <a:lnSpc>
                <a:spcPts val="1700"/>
              </a:lnSpc>
              <a:spcBef>
                <a:spcPts val="300"/>
              </a:spcBef>
              <a:tabLst>
                <a:tab pos="761365" algn="l"/>
              </a:tabLst>
            </a:pPr>
            <a:r>
              <a:rPr sz="1700" spc="-50" dirty="0">
                <a:latin typeface="Arial"/>
                <a:cs typeface="Arial"/>
              </a:rPr>
              <a:t>–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Upper</a:t>
            </a:r>
            <a:r>
              <a:rPr sz="1700" spc="2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surface</a:t>
            </a:r>
            <a:r>
              <a:rPr sz="1700" spc="4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of</a:t>
            </a:r>
            <a:r>
              <a:rPr sz="1700" spc="2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1st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spc="-25" dirty="0">
                <a:latin typeface="Times New Roman"/>
                <a:cs typeface="Times New Roman"/>
              </a:rPr>
              <a:t>rib </a:t>
            </a:r>
            <a:r>
              <a:rPr sz="1700" spc="-10" dirty="0">
                <a:latin typeface="Times New Roman"/>
                <a:cs typeface="Times New Roman"/>
              </a:rPr>
              <a:t>(medius/middle)</a:t>
            </a:r>
            <a:endParaRPr sz="1700">
              <a:latin typeface="Times New Roman"/>
              <a:cs typeface="Times New Roman"/>
            </a:endParaRPr>
          </a:p>
          <a:p>
            <a:pPr marL="762000" marR="437515" indent="-292100">
              <a:lnSpc>
                <a:spcPts val="1700"/>
              </a:lnSpc>
              <a:spcBef>
                <a:spcPts val="300"/>
              </a:spcBef>
              <a:tabLst>
                <a:tab pos="761365" algn="l"/>
              </a:tabLst>
            </a:pPr>
            <a:r>
              <a:rPr sz="1700" spc="-50" dirty="0">
                <a:latin typeface="Arial"/>
                <a:cs typeface="Arial"/>
              </a:rPr>
              <a:t>–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dirty="0">
                <a:latin typeface="Times New Roman"/>
                <a:cs typeface="Times New Roman"/>
              </a:rPr>
              <a:t>Outer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surface</a:t>
            </a:r>
            <a:r>
              <a:rPr sz="1700" spc="4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of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2nd</a:t>
            </a:r>
            <a:r>
              <a:rPr sz="1700" spc="50" dirty="0">
                <a:latin typeface="Times New Roman"/>
                <a:cs typeface="Times New Roman"/>
              </a:rPr>
              <a:t> </a:t>
            </a:r>
            <a:r>
              <a:rPr sz="1700" spc="-25" dirty="0">
                <a:latin typeface="Times New Roman"/>
                <a:cs typeface="Times New Roman"/>
              </a:rPr>
              <a:t>rib </a:t>
            </a:r>
            <a:r>
              <a:rPr sz="1700" spc="-10" dirty="0">
                <a:latin typeface="Times New Roman"/>
                <a:cs typeface="Times New Roman"/>
              </a:rPr>
              <a:t>(posterior)</a:t>
            </a:r>
            <a:endParaRPr sz="17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 marL="12700" marR="146050">
              <a:lnSpc>
                <a:spcPts val="1700"/>
              </a:lnSpc>
            </a:pPr>
            <a:r>
              <a:rPr sz="1700" dirty="0">
                <a:latin typeface="Times New Roman"/>
                <a:cs typeface="Times New Roman"/>
              </a:rPr>
              <a:t>ACTION:</a:t>
            </a:r>
            <a:r>
              <a:rPr sz="1700" spc="14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lateral</a:t>
            </a:r>
            <a:r>
              <a:rPr sz="1700" spc="-75" dirty="0">
                <a:latin typeface="Times New Roman"/>
                <a:cs typeface="Times New Roman"/>
              </a:rPr>
              <a:t> </a:t>
            </a:r>
            <a:r>
              <a:rPr sz="1700" spc="-35" dirty="0">
                <a:latin typeface="Times New Roman"/>
                <a:cs typeface="Times New Roman"/>
              </a:rPr>
              <a:t>CSp</a:t>
            </a:r>
            <a:r>
              <a:rPr sz="1700" spc="-5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Fx,</a:t>
            </a:r>
            <a:r>
              <a:rPr sz="1700" spc="8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same</a:t>
            </a:r>
            <a:r>
              <a:rPr sz="1700" spc="-55" dirty="0">
                <a:latin typeface="Times New Roman"/>
                <a:cs typeface="Times New Roman"/>
              </a:rPr>
              <a:t> </a:t>
            </a:r>
            <a:r>
              <a:rPr sz="1700" spc="-20" dirty="0">
                <a:latin typeface="Times New Roman"/>
                <a:cs typeface="Times New Roman"/>
              </a:rPr>
              <a:t>side </a:t>
            </a:r>
            <a:r>
              <a:rPr sz="1700" dirty="0">
                <a:latin typeface="Times New Roman"/>
                <a:cs typeface="Times New Roman"/>
              </a:rPr>
              <a:t>rotation,</a:t>
            </a:r>
            <a:r>
              <a:rPr sz="1700" spc="-5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Lift</a:t>
            </a:r>
            <a:r>
              <a:rPr sz="1700" spc="2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and</a:t>
            </a:r>
            <a:r>
              <a:rPr sz="1700" spc="50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expand</a:t>
            </a:r>
            <a:r>
              <a:rPr sz="1700" spc="55" dirty="0">
                <a:latin typeface="Times New Roman"/>
                <a:cs typeface="Times New Roman"/>
              </a:rPr>
              <a:t> </a:t>
            </a:r>
            <a:r>
              <a:rPr sz="1700" dirty="0">
                <a:latin typeface="Times New Roman"/>
                <a:cs typeface="Times New Roman"/>
              </a:rPr>
              <a:t>rib</a:t>
            </a:r>
            <a:r>
              <a:rPr sz="1700" spc="55" dirty="0">
                <a:latin typeface="Times New Roman"/>
                <a:cs typeface="Times New Roman"/>
              </a:rPr>
              <a:t> </a:t>
            </a:r>
            <a:r>
              <a:rPr sz="1700" spc="-20" dirty="0">
                <a:latin typeface="Times New Roman"/>
                <a:cs typeface="Times New Roman"/>
              </a:rPr>
              <a:t>cage</a:t>
            </a:r>
            <a:endParaRPr sz="1700">
              <a:latin typeface="Times New Roman"/>
              <a:cs typeface="Times New Roman"/>
            </a:endParaRPr>
          </a:p>
          <a:p>
            <a:pPr marL="12700">
              <a:lnSpc>
                <a:spcPts val="1600"/>
              </a:lnSpc>
            </a:pPr>
            <a:r>
              <a:rPr sz="1700" dirty="0">
                <a:latin typeface="Times New Roman"/>
                <a:cs typeface="Times New Roman"/>
              </a:rPr>
              <a:t>during</a:t>
            </a:r>
            <a:r>
              <a:rPr sz="1700" spc="125" dirty="0">
                <a:latin typeface="Times New Roman"/>
                <a:cs typeface="Times New Roman"/>
              </a:rPr>
              <a:t> </a:t>
            </a:r>
            <a:r>
              <a:rPr sz="1700" spc="-10" dirty="0">
                <a:latin typeface="Times New Roman"/>
                <a:cs typeface="Times New Roman"/>
              </a:rPr>
              <a:t>inspiration</a:t>
            </a:r>
            <a:endParaRPr sz="17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0" y="1346200"/>
            <a:ext cx="4902200" cy="38862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50165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61565" algn="l"/>
              </a:tabLst>
            </a:pPr>
            <a:r>
              <a:rPr spc="-10" dirty="0"/>
              <a:t>Breathing</a:t>
            </a:r>
            <a:r>
              <a:rPr dirty="0"/>
              <a:t>	</a:t>
            </a:r>
            <a:r>
              <a:rPr spc="-10" dirty="0"/>
              <a:t>dysfunction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53809"/>
            <a:ext cx="4902200" cy="420116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marR="5080" indent="-342900">
              <a:lnSpc>
                <a:spcPct val="79200"/>
              </a:lnSpc>
              <a:spcBef>
                <a:spcPts val="77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Lifting</a:t>
            </a:r>
            <a:r>
              <a:rPr sz="2700" spc="-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the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thorax</a:t>
            </a:r>
            <a:r>
              <a:rPr sz="2700" spc="-1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with</a:t>
            </a:r>
            <a:r>
              <a:rPr sz="2700" spc="105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Times New Roman"/>
                <a:cs typeface="Times New Roman"/>
              </a:rPr>
              <a:t>the </a:t>
            </a:r>
            <a:r>
              <a:rPr sz="2700" dirty="0">
                <a:latin typeface="Times New Roman"/>
                <a:cs typeface="Times New Roman"/>
              </a:rPr>
              <a:t>accessory</a:t>
            </a:r>
            <a:r>
              <a:rPr sz="2700" spc="-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muscles</a:t>
            </a:r>
            <a:r>
              <a:rPr sz="2700" spc="-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respiration </a:t>
            </a:r>
            <a:r>
              <a:rPr sz="2700" dirty="0">
                <a:latin typeface="Times New Roman"/>
                <a:cs typeface="Times New Roman"/>
              </a:rPr>
              <a:t>instead</a:t>
            </a:r>
            <a:r>
              <a:rPr sz="2700" spc="-1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19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widening</a:t>
            </a:r>
            <a:r>
              <a:rPr sz="2700" spc="-1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the</a:t>
            </a:r>
            <a:r>
              <a:rPr sz="2700" spc="7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thorax</a:t>
            </a:r>
            <a:r>
              <a:rPr sz="2700" spc="-125" dirty="0">
                <a:latin typeface="Times New Roman"/>
                <a:cs typeface="Times New Roman"/>
              </a:rPr>
              <a:t> </a:t>
            </a:r>
            <a:r>
              <a:rPr sz="2700" spc="25" dirty="0">
                <a:latin typeface="Times New Roman"/>
                <a:cs typeface="Times New Roman"/>
              </a:rPr>
              <a:t>in </a:t>
            </a:r>
            <a:r>
              <a:rPr sz="2700" dirty="0">
                <a:latin typeface="Times New Roman"/>
                <a:cs typeface="Times New Roman"/>
              </a:rPr>
              <a:t>the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frontal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spc="-20" dirty="0">
                <a:latin typeface="Times New Roman"/>
                <a:cs typeface="Times New Roman"/>
              </a:rPr>
              <a:t>plane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0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Overloading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CSp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musculature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4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40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Recurrent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cervical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syndromes</a:t>
            </a:r>
            <a:endParaRPr sz="2400">
              <a:latin typeface="Times New Roman"/>
              <a:cs typeface="Times New Roman"/>
            </a:endParaRPr>
          </a:p>
          <a:p>
            <a:pPr marL="762000" marR="127000" indent="-292100">
              <a:lnSpc>
                <a:spcPct val="81600"/>
              </a:lnSpc>
              <a:spcBef>
                <a:spcPts val="49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3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Pec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minor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&amp;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major,</a:t>
            </a:r>
            <a:r>
              <a:rPr sz="2400" spc="-1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lat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dorsi,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SA </a:t>
            </a:r>
            <a:r>
              <a:rPr sz="2400" dirty="0">
                <a:latin typeface="Times New Roman"/>
                <a:cs typeface="Times New Roman"/>
              </a:rPr>
              <a:t>&amp;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traps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assume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more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spc="-50" dirty="0">
                <a:latin typeface="Times New Roman"/>
                <a:cs typeface="Times New Roman"/>
              </a:rPr>
              <a:t>a </a:t>
            </a:r>
            <a:r>
              <a:rPr sz="2400" dirty="0">
                <a:latin typeface="Times New Roman"/>
                <a:cs typeface="Times New Roman"/>
              </a:rPr>
              <a:t>respiratory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role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than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postural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0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4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Overuse/chronic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overload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3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Elevated</a:t>
            </a:r>
            <a:r>
              <a:rPr sz="2400" spc="-1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&amp;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MR</a:t>
            </a:r>
            <a:r>
              <a:rPr sz="2400" spc="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shoulder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girdle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0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Forward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head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carriage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55245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Assessment</a:t>
            </a:r>
            <a:r>
              <a:rPr spc="-25" dirty="0"/>
              <a:t> </a:t>
            </a:r>
            <a:r>
              <a:rPr dirty="0"/>
              <a:t>of</a:t>
            </a:r>
            <a:r>
              <a:rPr spc="-55" dirty="0"/>
              <a:t> </a:t>
            </a:r>
            <a:r>
              <a:rPr spc="-10" dirty="0"/>
              <a:t>breathing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89080"/>
            <a:ext cx="6866890" cy="265938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55600" marR="5080" indent="-342900">
              <a:lnSpc>
                <a:spcPts val="3800"/>
              </a:lnSpc>
              <a:spcBef>
                <a:spcPts val="2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breath initiated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 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abdomen</a:t>
            </a:r>
            <a:r>
              <a:rPr sz="3200" spc="10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or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chest?</a:t>
            </a:r>
            <a:endParaRPr sz="3200">
              <a:latin typeface="Times New Roman"/>
              <a:cs typeface="Times New Roman"/>
            </a:endParaRPr>
          </a:p>
          <a:p>
            <a:pPr marL="355600" marR="357505" indent="-342900">
              <a:lnSpc>
                <a:spcPct val="101600"/>
              </a:lnSpc>
              <a:spcBef>
                <a:spcPts val="5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Does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rib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cage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widen</a:t>
            </a:r>
            <a:r>
              <a:rPr sz="3200" spc="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frontal </a:t>
            </a:r>
            <a:r>
              <a:rPr sz="3200" dirty="0">
                <a:latin typeface="Times New Roman"/>
                <a:cs typeface="Times New Roman"/>
              </a:rPr>
              <a:t>plane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during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inspiration?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-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upper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chest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movement</a:t>
            </a:r>
            <a:r>
              <a:rPr sz="3200" spc="-10" dirty="0">
                <a:latin typeface="Times New Roman"/>
                <a:cs typeface="Times New Roman"/>
              </a:rPr>
              <a:t> vertical?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57670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55164" algn="l"/>
              </a:tabLst>
            </a:pPr>
            <a:r>
              <a:rPr spc="-10" dirty="0"/>
              <a:t>Primary</a:t>
            </a:r>
            <a:r>
              <a:rPr dirty="0"/>
              <a:t>	respiratory</a:t>
            </a:r>
            <a:r>
              <a:rPr spc="-100" dirty="0"/>
              <a:t> </a:t>
            </a:r>
            <a:r>
              <a:rPr spc="-10" dirty="0"/>
              <a:t>faults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12880"/>
            <a:ext cx="6963409" cy="383540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355600" marR="563880" indent="-342900">
              <a:lnSpc>
                <a:spcPts val="2400"/>
              </a:lnSpc>
              <a:spcBef>
                <a:spcPts val="6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Lifting</a:t>
            </a:r>
            <a:r>
              <a:rPr sz="2500" spc="5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up</a:t>
            </a:r>
            <a:r>
              <a:rPr sz="2500" spc="-4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movement</a:t>
            </a:r>
            <a:r>
              <a:rPr sz="2500" spc="2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of</a:t>
            </a:r>
            <a:r>
              <a:rPr sz="2500" spc="-2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the entire</a:t>
            </a:r>
            <a:r>
              <a:rPr sz="2500" spc="10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ribcage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(esp. </a:t>
            </a:r>
            <a:r>
              <a:rPr sz="2500" dirty="0">
                <a:latin typeface="Times New Roman"/>
                <a:cs typeface="Times New Roman"/>
              </a:rPr>
              <a:t>upper</a:t>
            </a:r>
            <a:r>
              <a:rPr sz="2500" spc="-7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chest)</a:t>
            </a:r>
            <a:r>
              <a:rPr sz="2500" spc="5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during</a:t>
            </a:r>
            <a:r>
              <a:rPr sz="2500" spc="4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inspiration</a:t>
            </a:r>
            <a:endParaRPr sz="2500">
              <a:latin typeface="Times New Roman"/>
              <a:cs typeface="Times New Roman"/>
            </a:endParaRPr>
          </a:p>
          <a:p>
            <a:pPr marL="355600" marR="580390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Chest</a:t>
            </a:r>
            <a:r>
              <a:rPr sz="2500" spc="-5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movements</a:t>
            </a:r>
            <a:r>
              <a:rPr sz="2500" spc="10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predominate</a:t>
            </a:r>
            <a:r>
              <a:rPr sz="2500" spc="5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over</a:t>
            </a:r>
            <a:r>
              <a:rPr sz="2500" spc="-8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abdominal breathing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No</a:t>
            </a:r>
            <a:r>
              <a:rPr sz="2500" spc="3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lateral</a:t>
            </a:r>
            <a:r>
              <a:rPr sz="2500" spc="10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movement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of</a:t>
            </a:r>
            <a:r>
              <a:rPr sz="2500" spc="-4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the</a:t>
            </a:r>
            <a:r>
              <a:rPr sz="2500" spc="-2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lower</a:t>
            </a:r>
            <a:r>
              <a:rPr sz="2500" spc="-40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ribs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ts val="27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Abdominal</a:t>
            </a:r>
            <a:r>
              <a:rPr sz="2500" spc="-8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movement</a:t>
            </a:r>
            <a:r>
              <a:rPr sz="2500" spc="4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is</a:t>
            </a:r>
            <a:r>
              <a:rPr sz="2500" spc="6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paradoxical</a:t>
            </a:r>
            <a:endParaRPr sz="2500">
              <a:latin typeface="Times New Roman"/>
              <a:cs typeface="Times New Roman"/>
            </a:endParaRPr>
          </a:p>
          <a:p>
            <a:pPr marL="355600">
              <a:lnSpc>
                <a:spcPts val="2700"/>
              </a:lnSpc>
            </a:pPr>
            <a:r>
              <a:rPr sz="2500" spc="-10" dirty="0">
                <a:latin typeface="Times New Roman"/>
                <a:cs typeface="Times New Roman"/>
              </a:rPr>
              <a:t>(</a:t>
            </a:r>
            <a:r>
              <a:rPr sz="25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https://</a:t>
            </a:r>
            <a:r>
              <a:rPr sz="25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www.youtube.com/watch?v=8TnrNrrEjuE)</a:t>
            </a:r>
            <a:endParaRPr sz="25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The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abdomen</a:t>
            </a:r>
            <a:r>
              <a:rPr sz="2500" spc="-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moves</a:t>
            </a:r>
            <a:r>
              <a:rPr sz="2500" spc="6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</a:t>
            </a:r>
            <a:r>
              <a:rPr sz="2500" spc="2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during</a:t>
            </a:r>
            <a:r>
              <a:rPr sz="2500" spc="-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inhalation</a:t>
            </a:r>
            <a:r>
              <a:rPr sz="2500" spc="-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and</a:t>
            </a:r>
            <a:r>
              <a:rPr sz="2500" spc="-15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OUT </a:t>
            </a:r>
            <a:r>
              <a:rPr sz="2500" dirty="0">
                <a:latin typeface="Times New Roman"/>
                <a:cs typeface="Times New Roman"/>
              </a:rPr>
              <a:t>during</a:t>
            </a:r>
            <a:r>
              <a:rPr sz="2500" spc="4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exhalation</a:t>
            </a:r>
            <a:endParaRPr sz="2500">
              <a:latin typeface="Times New Roman"/>
              <a:cs typeface="Times New Roman"/>
            </a:endParaRPr>
          </a:p>
          <a:p>
            <a:pPr marL="355600" marR="337185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There</a:t>
            </a:r>
            <a:r>
              <a:rPr sz="2500" spc="10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is</a:t>
            </a:r>
            <a:r>
              <a:rPr sz="2500" spc="3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</a:t>
            </a:r>
            <a:r>
              <a:rPr sz="2500" spc="6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inability</a:t>
            </a:r>
            <a:r>
              <a:rPr sz="2500" spc="-15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to</a:t>
            </a:r>
            <a:r>
              <a:rPr sz="2500" spc="6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maintain</a:t>
            </a:r>
            <a:r>
              <a:rPr sz="2500" spc="6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abdominal</a:t>
            </a:r>
            <a:r>
              <a:rPr sz="2500" spc="-9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brace </a:t>
            </a:r>
            <a:r>
              <a:rPr sz="2500" dirty="0">
                <a:latin typeface="Times New Roman"/>
                <a:cs typeface="Times New Roman"/>
              </a:rPr>
              <a:t>and</a:t>
            </a:r>
            <a:r>
              <a:rPr sz="2500" spc="-3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breathe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normally</a:t>
            </a:r>
            <a:endParaRPr sz="25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63258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Secondary</a:t>
            </a:r>
            <a:r>
              <a:rPr spc="10" dirty="0"/>
              <a:t> </a:t>
            </a:r>
            <a:r>
              <a:rPr dirty="0"/>
              <a:t>respiratory</a:t>
            </a:r>
            <a:r>
              <a:rPr spc="-95" dirty="0"/>
              <a:t> </a:t>
            </a:r>
            <a:r>
              <a:rPr spc="-10" dirty="0"/>
              <a:t>faults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00180"/>
            <a:ext cx="6946900" cy="4318000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/>
          <a:p>
            <a:pPr marL="355600" marR="1426845" indent="-342900">
              <a:lnSpc>
                <a:spcPts val="2900"/>
              </a:lnSpc>
              <a:spcBef>
                <a:spcPts val="7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Breathing</a:t>
            </a:r>
            <a:r>
              <a:rPr sz="3000" spc="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shallow</a:t>
            </a:r>
            <a:r>
              <a:rPr sz="3000" spc="-8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with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little/no </a:t>
            </a:r>
            <a:r>
              <a:rPr sz="3000" dirty="0">
                <a:latin typeface="Times New Roman"/>
                <a:cs typeface="Times New Roman"/>
              </a:rPr>
              <a:t>movement</a:t>
            </a:r>
            <a:r>
              <a:rPr sz="3000" spc="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abdo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or</a:t>
            </a:r>
            <a:r>
              <a:rPr sz="3000" spc="-8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ribs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Asymmetrical</a:t>
            </a:r>
            <a:r>
              <a:rPr sz="3000" spc="1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movement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ribs</a:t>
            </a:r>
            <a:r>
              <a:rPr sz="3000" spc="-8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or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abdo</a:t>
            </a:r>
            <a:endParaRPr sz="30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77800"/>
              </a:lnSpc>
              <a:spcBef>
                <a:spcPts val="8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Altered</a:t>
            </a:r>
            <a:r>
              <a:rPr sz="3000" spc="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sequence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lower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abdomen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mid </a:t>
            </a:r>
            <a:r>
              <a:rPr sz="3000" dirty="0">
                <a:latin typeface="Times New Roman"/>
                <a:cs typeface="Times New Roman"/>
              </a:rPr>
              <a:t>chest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upper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chest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Abrupt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rhythm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or</a:t>
            </a:r>
            <a:r>
              <a:rPr sz="3000" spc="-80" dirty="0">
                <a:latin typeface="Times New Roman"/>
                <a:cs typeface="Times New Roman"/>
              </a:rPr>
              <a:t> </a:t>
            </a:r>
            <a:r>
              <a:rPr sz="3000" spc="-30" dirty="0">
                <a:latin typeface="Times New Roman"/>
                <a:cs typeface="Times New Roman"/>
              </a:rPr>
              <a:t>‘over-</a:t>
            </a:r>
            <a:r>
              <a:rPr sz="3000" dirty="0">
                <a:latin typeface="Times New Roman"/>
                <a:cs typeface="Times New Roman"/>
              </a:rPr>
              <a:t>effort’</a:t>
            </a:r>
            <a:r>
              <a:rPr sz="3000" spc="20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seen</a:t>
            </a:r>
            <a:endParaRPr sz="3000">
              <a:latin typeface="Times New Roman"/>
              <a:cs typeface="Times New Roman"/>
            </a:endParaRPr>
          </a:p>
          <a:p>
            <a:pPr marL="355600" marR="843280" indent="-342900">
              <a:lnSpc>
                <a:spcPts val="2900"/>
              </a:lnSpc>
              <a:spcBef>
                <a:spcPts val="6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Inhalation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exhalation</a:t>
            </a:r>
            <a:r>
              <a:rPr sz="3000" spc="1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are</a:t>
            </a:r>
            <a:r>
              <a:rPr sz="3000" spc="-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rapid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or </a:t>
            </a:r>
            <a:r>
              <a:rPr sz="3000" dirty="0">
                <a:latin typeface="Times New Roman"/>
                <a:cs typeface="Times New Roman"/>
              </a:rPr>
              <a:t>uneven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 </a:t>
            </a:r>
            <a:r>
              <a:rPr sz="3000" spc="-10" dirty="0">
                <a:latin typeface="Times New Roman"/>
                <a:cs typeface="Times New Roman"/>
              </a:rPr>
              <a:t>duration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Excess</a:t>
            </a:r>
            <a:r>
              <a:rPr sz="3000" spc="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tension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face,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lips,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jaw</a:t>
            </a:r>
            <a:r>
              <a:rPr sz="3000" spc="-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or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tongue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Sighs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or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yawns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are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frequent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80391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Further</a:t>
            </a:r>
            <a:r>
              <a:rPr spc="35" dirty="0"/>
              <a:t> </a:t>
            </a:r>
            <a:r>
              <a:rPr dirty="0"/>
              <a:t>assessment</a:t>
            </a:r>
            <a:r>
              <a:rPr spc="-114" dirty="0"/>
              <a:t> </a:t>
            </a:r>
            <a:r>
              <a:rPr dirty="0"/>
              <a:t>of</a:t>
            </a:r>
            <a:r>
              <a:rPr spc="45" dirty="0"/>
              <a:t> </a:t>
            </a:r>
            <a:r>
              <a:rPr spc="-10" dirty="0"/>
              <a:t>the</a:t>
            </a:r>
            <a:r>
              <a:rPr spc="-240" dirty="0"/>
              <a:t> </a:t>
            </a:r>
            <a:r>
              <a:rPr spc="-10" dirty="0"/>
              <a:t>Abdomen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89080"/>
            <a:ext cx="6934200" cy="3827779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355600" marR="1652905" indent="-342900">
              <a:lnSpc>
                <a:spcPts val="3800"/>
              </a:lnSpc>
              <a:spcBef>
                <a:spcPts val="2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Where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</a:t>
            </a:r>
            <a:r>
              <a:rPr sz="3200" spc="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movement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the </a:t>
            </a:r>
            <a:r>
              <a:rPr sz="3200" dirty="0">
                <a:latin typeface="Times New Roman"/>
                <a:cs typeface="Times New Roman"/>
              </a:rPr>
              <a:t>abdominal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coming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from?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Just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below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ribcage?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level of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umbilicus?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Below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umbilicus?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800"/>
              </a:lnSpc>
              <a:spcBef>
                <a:spcPts val="9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deeper</a:t>
            </a:r>
            <a:r>
              <a:rPr sz="3200" spc="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more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relaxed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breath,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lower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abdomen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occurs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1289080"/>
            <a:ext cx="6849109" cy="359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449580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25" dirty="0">
                <a:latin typeface="Times New Roman"/>
                <a:cs typeface="Times New Roman"/>
              </a:rPr>
              <a:t>Vertical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movement</a:t>
            </a:r>
            <a:r>
              <a:rPr sz="3000" spc="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-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upper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ribcage </a:t>
            </a:r>
            <a:r>
              <a:rPr sz="3000" dirty="0">
                <a:latin typeface="Times New Roman"/>
                <a:cs typeface="Times New Roman"/>
              </a:rPr>
              <a:t>should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be</a:t>
            </a:r>
            <a:r>
              <a:rPr sz="3000" spc="-8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absent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Lower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ribcage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should</a:t>
            </a:r>
            <a:r>
              <a:rPr sz="3000" spc="-10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expand</a:t>
            </a:r>
            <a:r>
              <a:rPr sz="3000" spc="9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laterally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Movement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initiated</a:t>
            </a:r>
            <a:r>
              <a:rPr sz="3000" spc="1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abdomen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not</a:t>
            </a:r>
            <a:r>
              <a:rPr sz="3000" spc="-6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chest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BUT</a:t>
            </a:r>
            <a:r>
              <a:rPr sz="3000" spc="-1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less</a:t>
            </a:r>
            <a:r>
              <a:rPr sz="3000" spc="-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movement</a:t>
            </a:r>
            <a:r>
              <a:rPr sz="3000" spc="1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-9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abdomen</a:t>
            </a:r>
            <a:r>
              <a:rPr sz="3000" spc="9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</a:t>
            </a:r>
            <a:r>
              <a:rPr sz="3000" spc="-6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visible</a:t>
            </a:r>
            <a:endParaRPr sz="3000">
              <a:latin typeface="Times New Roman"/>
              <a:cs typeface="Times New Roman"/>
            </a:endParaRPr>
          </a:p>
          <a:p>
            <a:pPr marL="355600" marR="415290" indent="-3429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Abdominal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postural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role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engaged</a:t>
            </a:r>
            <a:r>
              <a:rPr sz="3000" spc="8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rather </a:t>
            </a:r>
            <a:r>
              <a:rPr sz="3000" dirty="0">
                <a:latin typeface="Times New Roman"/>
                <a:cs typeface="Times New Roman"/>
              </a:rPr>
              <a:t>than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respiratory</a:t>
            </a:r>
            <a:endParaRPr sz="3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88974" y="472757"/>
            <a:ext cx="77597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64865" algn="l"/>
                <a:tab pos="5854065" algn="l"/>
              </a:tabLst>
            </a:pPr>
            <a:r>
              <a:rPr dirty="0"/>
              <a:t>Assessment </a:t>
            </a:r>
            <a:r>
              <a:rPr spc="-25" dirty="0"/>
              <a:t>in</a:t>
            </a:r>
            <a:r>
              <a:rPr dirty="0"/>
              <a:t>	sitting</a:t>
            </a:r>
            <a:r>
              <a:rPr spc="-20" dirty="0"/>
              <a:t> </a:t>
            </a:r>
            <a:r>
              <a:rPr spc="-25" dirty="0"/>
              <a:t>and</a:t>
            </a:r>
            <a:r>
              <a:rPr dirty="0"/>
              <a:t>	</a:t>
            </a:r>
            <a:r>
              <a:rPr spc="-10" dirty="0"/>
              <a:t>standing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515937"/>
            <a:ext cx="77978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Management</a:t>
            </a:r>
            <a:r>
              <a:rPr sz="4000" spc="-105" dirty="0"/>
              <a:t> </a:t>
            </a:r>
            <a:r>
              <a:rPr sz="4000" dirty="0"/>
              <a:t>of</a:t>
            </a:r>
            <a:r>
              <a:rPr sz="4000" spc="-5" dirty="0"/>
              <a:t> </a:t>
            </a:r>
            <a:r>
              <a:rPr sz="4000" dirty="0"/>
              <a:t>breathing</a:t>
            </a:r>
            <a:r>
              <a:rPr sz="4000" spc="30" dirty="0"/>
              <a:t> </a:t>
            </a:r>
            <a:r>
              <a:rPr sz="4000" spc="-10" dirty="0"/>
              <a:t>dysfunction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253809"/>
            <a:ext cx="6435090" cy="3820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2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spc="-10" dirty="0">
                <a:latin typeface="Times New Roman"/>
                <a:cs typeface="Times New Roman"/>
              </a:rPr>
              <a:t>Advice: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ts val="286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70" dirty="0">
                <a:latin typeface="Arial"/>
                <a:cs typeface="Arial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Avoid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slumped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postures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3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Holding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tension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abdominals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4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5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Breathing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though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shoulder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elevation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3200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spc="-10" dirty="0">
                <a:latin typeface="Times New Roman"/>
                <a:cs typeface="Times New Roman"/>
              </a:rPr>
              <a:t>Mobilise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2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Ribs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1-</a:t>
            </a:r>
            <a:r>
              <a:rPr sz="2400" spc="-50" dirty="0">
                <a:latin typeface="Times New Roman"/>
                <a:cs typeface="Times New Roman"/>
              </a:rPr>
              <a:t>4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40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9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C3, </a:t>
            </a:r>
            <a:r>
              <a:rPr sz="2400" spc="-25" dirty="0">
                <a:latin typeface="Times New Roman"/>
                <a:cs typeface="Times New Roman"/>
              </a:rPr>
              <a:t>C4,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4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2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T2-</a:t>
            </a:r>
            <a:r>
              <a:rPr sz="2400" spc="-25" dirty="0">
                <a:latin typeface="Times New Roman"/>
                <a:cs typeface="Times New Roman"/>
              </a:rPr>
              <a:t>T9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spc="-10" dirty="0">
                <a:latin typeface="Times New Roman"/>
                <a:cs typeface="Times New Roman"/>
              </a:rPr>
              <a:t>Release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7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Scalenes,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upper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traps,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levator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scap,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diaphragm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515937"/>
            <a:ext cx="77978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Management</a:t>
            </a:r>
            <a:r>
              <a:rPr sz="4000" spc="-105" dirty="0"/>
              <a:t> </a:t>
            </a:r>
            <a:r>
              <a:rPr sz="4000" dirty="0"/>
              <a:t>of</a:t>
            </a:r>
            <a:r>
              <a:rPr sz="4000" spc="-5" dirty="0"/>
              <a:t> </a:t>
            </a:r>
            <a:r>
              <a:rPr sz="4000" dirty="0"/>
              <a:t>breathing</a:t>
            </a:r>
            <a:r>
              <a:rPr sz="4000" spc="30" dirty="0"/>
              <a:t> </a:t>
            </a:r>
            <a:r>
              <a:rPr sz="4000" spc="-10" dirty="0"/>
              <a:t>dysfunction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226958"/>
            <a:ext cx="5967730" cy="3921125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Rehabilitation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Daily</a:t>
            </a:r>
            <a:r>
              <a:rPr sz="2800" spc="-10" dirty="0">
                <a:latin typeface="Times New Roman"/>
                <a:cs typeface="Times New Roman"/>
              </a:rPr>
              <a:t> exercises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2 x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daily for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10-</a:t>
            </a:r>
            <a:r>
              <a:rPr sz="2800" dirty="0">
                <a:latin typeface="Times New Roman"/>
                <a:cs typeface="Times New Roman"/>
              </a:rPr>
              <a:t>20 </a:t>
            </a:r>
            <a:r>
              <a:rPr sz="2800" spc="-10" dirty="0">
                <a:latin typeface="Times New Roman"/>
                <a:cs typeface="Times New Roman"/>
              </a:rPr>
              <a:t>breaths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7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Once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per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hour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for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2-</a:t>
            </a:r>
            <a:r>
              <a:rPr sz="2800" dirty="0">
                <a:latin typeface="Times New Roman"/>
                <a:cs typeface="Times New Roman"/>
              </a:rPr>
              <a:t>3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breaths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CAUTION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2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Rule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out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disease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Rule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out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red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flags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Chest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pain,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breathlessness,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dizziness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3810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61565" algn="l"/>
              </a:tabLst>
            </a:pPr>
            <a:r>
              <a:rPr spc="-10" dirty="0"/>
              <a:t>Breathing</a:t>
            </a:r>
            <a:r>
              <a:rPr dirty="0"/>
              <a:t>	</a:t>
            </a:r>
            <a:r>
              <a:rPr spc="-10" dirty="0"/>
              <a:t>Rehab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53809"/>
            <a:ext cx="6969759" cy="3840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2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Kinaesthetic</a:t>
            </a:r>
            <a:r>
              <a:rPr sz="2700" spc="1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Awareness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ts val="286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8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Emphasis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Belly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Breathing</a:t>
            </a:r>
            <a:endParaRPr sz="2400">
              <a:latin typeface="Times New Roman"/>
              <a:cs typeface="Times New Roman"/>
            </a:endParaRPr>
          </a:p>
          <a:p>
            <a:pPr marL="927100">
              <a:lnSpc>
                <a:spcPct val="100000"/>
              </a:lnSpc>
              <a:spcBef>
                <a:spcPts val="20"/>
              </a:spcBef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Lower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abdomen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moves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first?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8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Lateral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Rib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Movement</a:t>
            </a:r>
            <a:endParaRPr sz="2400">
              <a:latin typeface="Times New Roman"/>
              <a:cs typeface="Times New Roman"/>
            </a:endParaRPr>
          </a:p>
          <a:p>
            <a:pPr marL="927100">
              <a:lnSpc>
                <a:spcPct val="100000"/>
              </a:lnSpc>
              <a:spcBef>
                <a:spcPts val="20"/>
              </a:spcBef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Lower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ribs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move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laterally?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0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Posterior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Movement</a:t>
            </a:r>
            <a:endParaRPr sz="2400">
              <a:latin typeface="Times New Roman"/>
              <a:cs typeface="Times New Roman"/>
            </a:endParaRPr>
          </a:p>
          <a:p>
            <a:pPr marL="1155065" marR="5080" indent="-228600">
              <a:lnSpc>
                <a:spcPct val="79200"/>
              </a:lnSpc>
              <a:spcBef>
                <a:spcPts val="520"/>
              </a:spcBef>
              <a:tabLst>
                <a:tab pos="11550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Ribs</a:t>
            </a:r>
            <a:r>
              <a:rPr sz="2000" spc="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move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posteriorly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laterally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Spinous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process movement</a:t>
            </a:r>
            <a:endParaRPr sz="2000">
              <a:latin typeface="Times New Roman"/>
              <a:cs typeface="Times New Roman"/>
            </a:endParaRPr>
          </a:p>
          <a:p>
            <a:pPr marL="355600" marR="704850" indent="-342900">
              <a:lnSpc>
                <a:spcPts val="2600"/>
              </a:lnSpc>
              <a:spcBef>
                <a:spcPts val="62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Can</a:t>
            </a:r>
            <a:r>
              <a:rPr sz="2700" spc="1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apply</a:t>
            </a:r>
            <a:r>
              <a:rPr sz="2700" spc="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gentle</a:t>
            </a:r>
            <a:r>
              <a:rPr sz="2700" spc="-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overpressure</a:t>
            </a:r>
            <a:r>
              <a:rPr sz="2700" spc="-16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to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patient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Times New Roman"/>
                <a:cs typeface="Times New Roman"/>
              </a:rPr>
              <a:t>to </a:t>
            </a:r>
            <a:r>
              <a:rPr sz="2700" dirty="0">
                <a:latin typeface="Times New Roman"/>
                <a:cs typeface="Times New Roman"/>
              </a:rPr>
              <a:t>encourage</a:t>
            </a:r>
            <a:r>
              <a:rPr sz="2700" spc="-8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correct</a:t>
            </a:r>
            <a:r>
              <a:rPr sz="2700" spc="114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movement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ts val="3220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LOW</a:t>
            </a:r>
            <a:r>
              <a:rPr sz="2700" spc="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&amp;</a:t>
            </a:r>
            <a:r>
              <a:rPr sz="2700" spc="-20" dirty="0">
                <a:latin typeface="Times New Roman"/>
                <a:cs typeface="Times New Roman"/>
              </a:rPr>
              <a:t> SLOW</a:t>
            </a:r>
            <a:endParaRPr sz="2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25800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Techniques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53809"/>
            <a:ext cx="7635240" cy="3680460"/>
          </a:xfrm>
          <a:prstGeom prst="rect">
            <a:avLst/>
          </a:prstGeom>
        </p:spPr>
        <p:txBody>
          <a:bodyPr vert="horz" wrap="square" lIns="0" tIns="91440" rIns="0" bIns="0" rtlCol="0">
            <a:spAutoFit/>
          </a:bodyPr>
          <a:lstStyle/>
          <a:p>
            <a:pPr marL="355600" marR="278130" indent="-342900">
              <a:lnSpc>
                <a:spcPts val="2600"/>
              </a:lnSpc>
              <a:spcBef>
                <a:spcPts val="72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Facilitating</a:t>
            </a:r>
            <a:r>
              <a:rPr sz="2700" spc="-2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Deep</a:t>
            </a:r>
            <a:r>
              <a:rPr sz="2700" spc="35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Diaphragmatic</a:t>
            </a:r>
            <a:r>
              <a:rPr sz="2700" spc="-1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Breathing</a:t>
            </a:r>
            <a:r>
              <a:rPr sz="2700" spc="-6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Patient </a:t>
            </a:r>
            <a:r>
              <a:rPr sz="2700" dirty="0">
                <a:latin typeface="Times New Roman"/>
                <a:cs typeface="Times New Roman"/>
              </a:rPr>
              <a:t>in</a:t>
            </a:r>
            <a:r>
              <a:rPr sz="2700" spc="1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supine,</a:t>
            </a:r>
            <a:r>
              <a:rPr sz="2700" spc="-1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crook</a:t>
            </a:r>
            <a:r>
              <a:rPr sz="2700" spc="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lying</a:t>
            </a:r>
            <a:r>
              <a:rPr sz="2700" spc="-10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position</a:t>
            </a:r>
            <a:endParaRPr sz="27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600"/>
              </a:lnSpc>
              <a:spcBef>
                <a:spcPts val="600"/>
              </a:spcBef>
              <a:tabLst>
                <a:tab pos="354965" algn="l"/>
                <a:tab pos="500570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Therapist</a:t>
            </a:r>
            <a:r>
              <a:rPr sz="2700" spc="-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places</a:t>
            </a:r>
            <a:r>
              <a:rPr sz="2700" spc="-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one</a:t>
            </a:r>
            <a:r>
              <a:rPr sz="2700" spc="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hand</a:t>
            </a:r>
            <a:r>
              <a:rPr sz="2700" spc="-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on</a:t>
            </a:r>
            <a:r>
              <a:rPr sz="2700" spc="9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sternum</a:t>
            </a:r>
            <a:r>
              <a:rPr sz="2700" spc="-8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and</a:t>
            </a:r>
            <a:r>
              <a:rPr sz="2700" spc="-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one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spc="-20" dirty="0">
                <a:latin typeface="Times New Roman"/>
                <a:cs typeface="Times New Roman"/>
              </a:rPr>
              <a:t>hand </a:t>
            </a:r>
            <a:r>
              <a:rPr sz="2700" dirty="0">
                <a:latin typeface="Times New Roman"/>
                <a:cs typeface="Times New Roman"/>
              </a:rPr>
              <a:t>on</a:t>
            </a:r>
            <a:r>
              <a:rPr sz="2700" spc="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below</a:t>
            </a:r>
            <a:r>
              <a:rPr sz="2700" spc="-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ribs</a:t>
            </a:r>
            <a:r>
              <a:rPr sz="2700" spc="-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on</a:t>
            </a:r>
            <a:r>
              <a:rPr sz="2700" spc="7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to</a:t>
            </a:r>
            <a:r>
              <a:rPr sz="2700" spc="-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belly</a:t>
            </a:r>
            <a:r>
              <a:rPr sz="2700" spc="-4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button.</a:t>
            </a:r>
            <a:r>
              <a:rPr sz="2700" dirty="0">
                <a:latin typeface="Times New Roman"/>
                <a:cs typeface="Times New Roman"/>
              </a:rPr>
              <a:t>	Therapist</a:t>
            </a:r>
            <a:r>
              <a:rPr sz="2700" spc="-10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applies </a:t>
            </a:r>
            <a:r>
              <a:rPr sz="2700" dirty="0">
                <a:latin typeface="Times New Roman"/>
                <a:cs typeface="Times New Roman"/>
              </a:rPr>
              <a:t>gentle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overpressure</a:t>
            </a:r>
            <a:r>
              <a:rPr sz="2700" spc="-10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during</a:t>
            </a:r>
            <a:r>
              <a:rPr sz="2700" spc="-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inhalation</a:t>
            </a:r>
            <a:r>
              <a:rPr sz="2700" spc="-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to</a:t>
            </a:r>
            <a:r>
              <a:rPr sz="2700" spc="10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facilitate</a:t>
            </a:r>
            <a:r>
              <a:rPr sz="2700" spc="35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Times New Roman"/>
                <a:cs typeface="Times New Roman"/>
              </a:rPr>
              <a:t>the </a:t>
            </a:r>
            <a:r>
              <a:rPr sz="2700" dirty="0">
                <a:latin typeface="Times New Roman"/>
                <a:cs typeface="Times New Roman"/>
              </a:rPr>
              <a:t>diaphragm</a:t>
            </a:r>
            <a:r>
              <a:rPr sz="2700" spc="-1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and</a:t>
            </a:r>
            <a:r>
              <a:rPr sz="2700" spc="19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discourage</a:t>
            </a:r>
            <a:r>
              <a:rPr sz="2700" spc="-1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overactivity</a:t>
            </a:r>
            <a:r>
              <a:rPr sz="2700" spc="-8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125" dirty="0">
                <a:latin typeface="Times New Roman"/>
                <a:cs typeface="Times New Roman"/>
              </a:rPr>
              <a:t> </a:t>
            </a:r>
            <a:r>
              <a:rPr sz="2700" spc="25" dirty="0">
                <a:latin typeface="Times New Roman"/>
                <a:cs typeface="Times New Roman"/>
              </a:rPr>
              <a:t>the </a:t>
            </a:r>
            <a:r>
              <a:rPr sz="2700" spc="-10" dirty="0">
                <a:latin typeface="Times New Roman"/>
                <a:cs typeface="Times New Roman"/>
              </a:rPr>
              <a:t>abdominals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ts val="3200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Repeat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for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several</a:t>
            </a:r>
            <a:r>
              <a:rPr sz="2700" spc="-7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breaths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ts val="3220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Patients</a:t>
            </a:r>
            <a:r>
              <a:rPr sz="2700" spc="-1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who</a:t>
            </a:r>
            <a:r>
              <a:rPr sz="2700" spc="2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have</a:t>
            </a:r>
            <a:r>
              <a:rPr sz="2700" spc="-6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difficulty</a:t>
            </a:r>
            <a:r>
              <a:rPr sz="2700" spc="-254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may</a:t>
            </a:r>
            <a:r>
              <a:rPr sz="2700" spc="120" dirty="0">
                <a:latin typeface="Times New Roman"/>
                <a:cs typeface="Times New Roman"/>
              </a:rPr>
              <a:t> </a:t>
            </a:r>
            <a:r>
              <a:rPr sz="2700" spc="-50" dirty="0">
                <a:latin typeface="Times New Roman"/>
                <a:cs typeface="Times New Roman"/>
              </a:rPr>
              <a:t>: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36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Try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different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positioning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allow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better</a:t>
            </a:r>
            <a:r>
              <a:rPr sz="2400" spc="-16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retraining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70516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Pilates</a:t>
            </a:r>
            <a:r>
              <a:rPr spc="15" dirty="0"/>
              <a:t> </a:t>
            </a:r>
            <a:r>
              <a:rPr dirty="0"/>
              <a:t>and</a:t>
            </a:r>
            <a:r>
              <a:rPr spc="-65" dirty="0"/>
              <a:t> </a:t>
            </a:r>
            <a:r>
              <a:rPr dirty="0"/>
              <a:t>Thoracic</a:t>
            </a:r>
            <a:r>
              <a:rPr spc="-114" dirty="0"/>
              <a:t> </a:t>
            </a:r>
            <a:r>
              <a:rPr spc="-10" dirty="0"/>
              <a:t>Placement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330009"/>
            <a:ext cx="3719829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Rib-Cage</a:t>
            </a:r>
            <a:r>
              <a:rPr sz="3200" spc="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Placement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2757"/>
            <a:ext cx="657923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Other</a:t>
            </a:r>
            <a:r>
              <a:rPr spc="-5" dirty="0"/>
              <a:t> </a:t>
            </a:r>
            <a:r>
              <a:rPr dirty="0"/>
              <a:t>techniques</a:t>
            </a:r>
            <a:r>
              <a:rPr spc="-50" dirty="0"/>
              <a:t> </a:t>
            </a:r>
            <a:r>
              <a:rPr dirty="0"/>
              <a:t>around</a:t>
            </a:r>
            <a:r>
              <a:rPr spc="-30" dirty="0"/>
              <a:t> </a:t>
            </a:r>
            <a:r>
              <a:rPr spc="-25" dirty="0"/>
              <a:t>TSp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02194" y="1490372"/>
            <a:ext cx="7005955" cy="265620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ROM</a:t>
            </a:r>
            <a:r>
              <a:rPr sz="3200" spc="-1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Ax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(Flx,Ext,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SdFx</a:t>
            </a:r>
            <a:r>
              <a:rPr sz="3200" spc="-9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L+R,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Rot</a:t>
            </a:r>
            <a:r>
              <a:rPr sz="3200" spc="12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L+R)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0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Repeated</a:t>
            </a:r>
            <a:r>
              <a:rPr sz="2800" spc="3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movements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Combined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movements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Sustained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4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Compression/Distraction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79706" y="453740"/>
            <a:ext cx="418592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Mckenzie </a:t>
            </a:r>
            <a:r>
              <a:rPr sz="4000" spc="-10" dirty="0"/>
              <a:t>Principles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600191"/>
            <a:ext cx="8005445" cy="3158490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200" b="1" spc="-10" dirty="0">
                <a:latin typeface="Times New Roman"/>
                <a:cs typeface="Times New Roman"/>
              </a:rPr>
              <a:t>Definition: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190"/>
              </a:lnSpc>
              <a:spcBef>
                <a:spcPts val="160"/>
              </a:spcBef>
              <a:tabLst>
                <a:tab pos="354965" algn="l"/>
              </a:tabLst>
            </a:pPr>
            <a:r>
              <a:rPr sz="1900" spc="-50" dirty="0">
                <a:latin typeface="Arial"/>
                <a:cs typeface="Arial"/>
              </a:rPr>
              <a:t>•</a:t>
            </a:r>
            <a:r>
              <a:rPr sz="1900" dirty="0">
                <a:latin typeface="Arial"/>
                <a:cs typeface="Arial"/>
              </a:rPr>
              <a:t>	</a:t>
            </a:r>
            <a:r>
              <a:rPr sz="1900" i="1" dirty="0">
                <a:latin typeface="Times New Roman"/>
                <a:cs typeface="Times New Roman"/>
              </a:rPr>
              <a:t>“Centralisation</a:t>
            </a:r>
            <a:r>
              <a:rPr sz="1900" i="1" spc="-7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is</a:t>
            </a:r>
            <a:r>
              <a:rPr sz="1900" i="1" spc="-4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liberally</a:t>
            </a:r>
            <a:r>
              <a:rPr sz="1900" i="1" spc="5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defined</a:t>
            </a:r>
            <a:r>
              <a:rPr sz="1900" i="1" spc="4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as</a:t>
            </a:r>
            <a:r>
              <a:rPr sz="1900" i="1" spc="-12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a</a:t>
            </a:r>
            <a:r>
              <a:rPr sz="1900" i="1" spc="4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movement,</a:t>
            </a:r>
            <a:r>
              <a:rPr sz="1900" i="1" spc="-7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mobilisation</a:t>
            </a:r>
            <a:r>
              <a:rPr sz="1900" i="1" spc="-40" dirty="0">
                <a:latin typeface="Times New Roman"/>
                <a:cs typeface="Times New Roman"/>
              </a:rPr>
              <a:t> </a:t>
            </a:r>
            <a:r>
              <a:rPr sz="1900" i="1" spc="25" dirty="0">
                <a:latin typeface="Times New Roman"/>
                <a:cs typeface="Times New Roman"/>
              </a:rPr>
              <a:t>or</a:t>
            </a:r>
            <a:endParaRPr sz="1900">
              <a:latin typeface="Times New Roman"/>
              <a:cs typeface="Times New Roman"/>
            </a:endParaRPr>
          </a:p>
          <a:p>
            <a:pPr marL="355600" marR="5080">
              <a:lnSpc>
                <a:spcPct val="89900"/>
              </a:lnSpc>
              <a:spcBef>
                <a:spcPts val="140"/>
              </a:spcBef>
            </a:pPr>
            <a:r>
              <a:rPr sz="1900" i="1" dirty="0">
                <a:latin typeface="Times New Roman"/>
                <a:cs typeface="Times New Roman"/>
              </a:rPr>
              <a:t>manipulation</a:t>
            </a:r>
            <a:r>
              <a:rPr sz="1900" i="1" spc="-140" dirty="0">
                <a:latin typeface="Times New Roman"/>
                <a:cs typeface="Times New Roman"/>
              </a:rPr>
              <a:t> </a:t>
            </a:r>
            <a:r>
              <a:rPr sz="1900" i="1" spc="-10" dirty="0">
                <a:latin typeface="Times New Roman"/>
                <a:cs typeface="Times New Roman"/>
              </a:rPr>
              <a:t>‘technique’</a:t>
            </a:r>
            <a:r>
              <a:rPr sz="1900" i="1" spc="-310" dirty="0">
                <a:latin typeface="Times New Roman"/>
                <a:cs typeface="Times New Roman"/>
              </a:rPr>
              <a:t> </a:t>
            </a:r>
            <a:r>
              <a:rPr sz="1900" i="1" spc="-10" dirty="0">
                <a:latin typeface="Times New Roman"/>
                <a:cs typeface="Times New Roman"/>
              </a:rPr>
              <a:t>targeted</a:t>
            </a:r>
            <a:r>
              <a:rPr sz="1900" i="1" spc="2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to</a:t>
            </a:r>
            <a:r>
              <a:rPr sz="1900" i="1" spc="5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pain</a:t>
            </a:r>
            <a:r>
              <a:rPr sz="1900" i="1" spc="-13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radiating</a:t>
            </a:r>
            <a:r>
              <a:rPr sz="1900" i="1" spc="-4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or</a:t>
            </a:r>
            <a:r>
              <a:rPr sz="1900" i="1" spc="-114" dirty="0">
                <a:latin typeface="Times New Roman"/>
                <a:cs typeface="Times New Roman"/>
              </a:rPr>
              <a:t> </a:t>
            </a:r>
            <a:r>
              <a:rPr sz="1900" i="1" spc="-10" dirty="0">
                <a:latin typeface="Times New Roman"/>
                <a:cs typeface="Times New Roman"/>
              </a:rPr>
              <a:t>referring</a:t>
            </a:r>
            <a:r>
              <a:rPr sz="1900" i="1" spc="25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from</a:t>
            </a:r>
            <a:r>
              <a:rPr sz="1900" i="1" spc="4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the</a:t>
            </a:r>
            <a:r>
              <a:rPr sz="1900" i="1" spc="-120" dirty="0">
                <a:latin typeface="Times New Roman"/>
                <a:cs typeface="Times New Roman"/>
              </a:rPr>
              <a:t> </a:t>
            </a:r>
            <a:r>
              <a:rPr sz="1900" i="1" spc="-10" dirty="0">
                <a:latin typeface="Times New Roman"/>
                <a:cs typeface="Times New Roman"/>
              </a:rPr>
              <a:t>spine, </a:t>
            </a:r>
            <a:r>
              <a:rPr sz="1900" i="1" dirty="0">
                <a:latin typeface="Times New Roman"/>
                <a:cs typeface="Times New Roman"/>
              </a:rPr>
              <a:t>which</a:t>
            </a:r>
            <a:r>
              <a:rPr sz="1900" i="1" spc="-8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when</a:t>
            </a:r>
            <a:r>
              <a:rPr sz="1900" i="1" spc="-4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applied,</a:t>
            </a:r>
            <a:r>
              <a:rPr sz="1900" i="1" spc="-15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abolishes</a:t>
            </a:r>
            <a:r>
              <a:rPr sz="1900" i="1" spc="-2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or</a:t>
            </a:r>
            <a:r>
              <a:rPr sz="1900" i="1" spc="-12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reduces</a:t>
            </a:r>
            <a:r>
              <a:rPr sz="1900" i="1" spc="6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the</a:t>
            </a:r>
            <a:r>
              <a:rPr sz="1900" i="1" spc="-3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pain</a:t>
            </a:r>
            <a:r>
              <a:rPr sz="1900" i="1" spc="-12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distally</a:t>
            </a:r>
            <a:r>
              <a:rPr sz="1900" i="1" spc="6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to</a:t>
            </a:r>
            <a:r>
              <a:rPr sz="1900" i="1" spc="-4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proximally</a:t>
            </a:r>
            <a:r>
              <a:rPr sz="1900" i="1" spc="6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in</a:t>
            </a:r>
            <a:r>
              <a:rPr sz="1900" i="1" spc="-40" dirty="0">
                <a:latin typeface="Times New Roman"/>
                <a:cs typeface="Times New Roman"/>
              </a:rPr>
              <a:t> </a:t>
            </a:r>
            <a:r>
              <a:rPr sz="1900" i="1" spc="-50" dirty="0">
                <a:latin typeface="Times New Roman"/>
                <a:cs typeface="Times New Roman"/>
              </a:rPr>
              <a:t>a </a:t>
            </a:r>
            <a:r>
              <a:rPr sz="1900" i="1" dirty="0">
                <a:latin typeface="Times New Roman"/>
                <a:cs typeface="Times New Roman"/>
              </a:rPr>
              <a:t>controlled</a:t>
            </a:r>
            <a:r>
              <a:rPr sz="1900" i="1" spc="20" dirty="0">
                <a:latin typeface="Times New Roman"/>
                <a:cs typeface="Times New Roman"/>
              </a:rPr>
              <a:t> </a:t>
            </a:r>
            <a:r>
              <a:rPr sz="1900" i="1" spc="-10" dirty="0">
                <a:latin typeface="Times New Roman"/>
                <a:cs typeface="Times New Roman"/>
              </a:rPr>
              <a:t>predictable</a:t>
            </a:r>
            <a:r>
              <a:rPr sz="1900" i="1" spc="-3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pattern.”</a:t>
            </a:r>
            <a:r>
              <a:rPr sz="1900" i="1" spc="434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(Aina,</a:t>
            </a:r>
            <a:r>
              <a:rPr sz="1900" i="1" spc="-7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May</a:t>
            </a:r>
            <a:r>
              <a:rPr sz="1900" i="1" spc="-120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and</a:t>
            </a:r>
            <a:r>
              <a:rPr sz="1900" i="1" spc="-125" dirty="0">
                <a:latin typeface="Times New Roman"/>
                <a:cs typeface="Times New Roman"/>
              </a:rPr>
              <a:t> </a:t>
            </a:r>
            <a:r>
              <a:rPr sz="1900" i="1" dirty="0">
                <a:latin typeface="Times New Roman"/>
                <a:cs typeface="Times New Roman"/>
              </a:rPr>
              <a:t>Clare,</a:t>
            </a:r>
            <a:r>
              <a:rPr sz="1900" i="1" spc="30" dirty="0">
                <a:latin typeface="Times New Roman"/>
                <a:cs typeface="Times New Roman"/>
              </a:rPr>
              <a:t> </a:t>
            </a:r>
            <a:r>
              <a:rPr sz="1900" i="1" spc="-10" dirty="0">
                <a:latin typeface="Times New Roman"/>
                <a:cs typeface="Times New Roman"/>
              </a:rPr>
              <a:t>2004)</a:t>
            </a:r>
            <a:endParaRPr sz="1900">
              <a:latin typeface="Times New Roman"/>
              <a:cs typeface="Times New Roman"/>
            </a:endParaRPr>
          </a:p>
          <a:p>
            <a:pPr marL="355600" marR="17145" indent="-342900">
              <a:lnSpc>
                <a:spcPct val="89900"/>
              </a:lnSpc>
              <a:spcBef>
                <a:spcPts val="450"/>
              </a:spcBef>
              <a:tabLst>
                <a:tab pos="354965" algn="l"/>
              </a:tabLst>
            </a:pPr>
            <a:r>
              <a:rPr sz="1900" spc="-50" dirty="0">
                <a:latin typeface="Arial"/>
                <a:cs typeface="Arial"/>
              </a:rPr>
              <a:t>•</a:t>
            </a:r>
            <a:r>
              <a:rPr sz="1900" dirty="0">
                <a:latin typeface="Arial"/>
                <a:cs typeface="Arial"/>
              </a:rPr>
              <a:t>	</a:t>
            </a:r>
            <a:r>
              <a:rPr sz="1900" spc="-10" dirty="0">
                <a:latin typeface="Times New Roman"/>
                <a:cs typeface="Times New Roman"/>
              </a:rPr>
              <a:t>“Centralisation</a:t>
            </a:r>
            <a:r>
              <a:rPr sz="1900" spc="5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is</a:t>
            </a:r>
            <a:r>
              <a:rPr sz="1900" spc="2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defined</a:t>
            </a:r>
            <a:r>
              <a:rPr sz="1900" spc="-7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in</a:t>
            </a:r>
            <a:r>
              <a:rPr sz="1900" spc="1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the</a:t>
            </a:r>
            <a:r>
              <a:rPr sz="1900" spc="-70" dirty="0">
                <a:latin typeface="Times New Roman"/>
                <a:cs typeface="Times New Roman"/>
              </a:rPr>
              <a:t> </a:t>
            </a:r>
            <a:r>
              <a:rPr sz="1900" spc="-10" dirty="0">
                <a:latin typeface="Times New Roman"/>
                <a:cs typeface="Times New Roman"/>
              </a:rPr>
              <a:t>classification</a:t>
            </a:r>
            <a:r>
              <a:rPr sz="1900" spc="19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system</a:t>
            </a:r>
            <a:r>
              <a:rPr sz="1900" spc="8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of</a:t>
            </a:r>
            <a:r>
              <a:rPr sz="1900" spc="-12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occurring</a:t>
            </a:r>
            <a:r>
              <a:rPr sz="1900" spc="1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when</a:t>
            </a:r>
            <a:r>
              <a:rPr sz="1900" spc="-75" dirty="0">
                <a:latin typeface="Times New Roman"/>
                <a:cs typeface="Times New Roman"/>
              </a:rPr>
              <a:t> </a:t>
            </a:r>
            <a:r>
              <a:rPr sz="1900" spc="-50" dirty="0">
                <a:latin typeface="Times New Roman"/>
                <a:cs typeface="Times New Roman"/>
              </a:rPr>
              <a:t>a </a:t>
            </a:r>
            <a:r>
              <a:rPr sz="1900" dirty="0">
                <a:latin typeface="Times New Roman"/>
                <a:cs typeface="Times New Roman"/>
              </a:rPr>
              <a:t>movement</a:t>
            </a:r>
            <a:r>
              <a:rPr sz="1900" spc="-114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or</a:t>
            </a:r>
            <a:r>
              <a:rPr sz="1900" spc="-11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position</a:t>
            </a:r>
            <a:r>
              <a:rPr sz="1900" spc="-2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results</a:t>
            </a:r>
            <a:r>
              <a:rPr sz="1900" spc="19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in</a:t>
            </a:r>
            <a:r>
              <a:rPr sz="1900" spc="-2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abolishment</a:t>
            </a:r>
            <a:r>
              <a:rPr sz="1900" spc="-10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of</a:t>
            </a:r>
            <a:r>
              <a:rPr sz="1900" spc="-1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pain</a:t>
            </a:r>
            <a:r>
              <a:rPr sz="1900" spc="-2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or</a:t>
            </a:r>
            <a:r>
              <a:rPr sz="1900" spc="-30" dirty="0">
                <a:latin typeface="Times New Roman"/>
                <a:cs typeface="Times New Roman"/>
              </a:rPr>
              <a:t> </a:t>
            </a:r>
            <a:r>
              <a:rPr sz="1900" spc="-10" dirty="0">
                <a:latin typeface="Times New Roman"/>
                <a:cs typeface="Times New Roman"/>
              </a:rPr>
              <a:t>paraesthesia</a:t>
            </a:r>
            <a:r>
              <a:rPr sz="1900" spc="18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or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10" dirty="0">
                <a:latin typeface="Times New Roman"/>
                <a:cs typeface="Times New Roman"/>
              </a:rPr>
              <a:t>causes </a:t>
            </a:r>
            <a:r>
              <a:rPr sz="1900" dirty="0">
                <a:latin typeface="Times New Roman"/>
                <a:cs typeface="Times New Roman"/>
              </a:rPr>
              <a:t>migration</a:t>
            </a:r>
            <a:r>
              <a:rPr sz="1900" spc="-1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of</a:t>
            </a:r>
            <a:r>
              <a:rPr sz="1900" spc="-12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symptoms</a:t>
            </a:r>
            <a:r>
              <a:rPr sz="1900" spc="-114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from</a:t>
            </a:r>
            <a:r>
              <a:rPr sz="1900" spc="1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an</a:t>
            </a:r>
            <a:r>
              <a:rPr sz="1900" spc="-5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area</a:t>
            </a:r>
            <a:r>
              <a:rPr sz="1900" spc="14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more</a:t>
            </a:r>
            <a:r>
              <a:rPr sz="1900" spc="-12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distal</a:t>
            </a:r>
            <a:r>
              <a:rPr sz="1900" spc="6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or</a:t>
            </a:r>
            <a:r>
              <a:rPr sz="1900" spc="-3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lateral</a:t>
            </a:r>
            <a:r>
              <a:rPr sz="1900" spc="15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in</a:t>
            </a:r>
            <a:r>
              <a:rPr sz="1900" spc="-5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the</a:t>
            </a:r>
            <a:r>
              <a:rPr sz="1900" spc="-40" dirty="0">
                <a:latin typeface="Times New Roman"/>
                <a:cs typeface="Times New Roman"/>
              </a:rPr>
              <a:t> </a:t>
            </a:r>
            <a:r>
              <a:rPr sz="1900" spc="-10" dirty="0">
                <a:latin typeface="Times New Roman"/>
                <a:cs typeface="Times New Roman"/>
              </a:rPr>
              <a:t>buttocks </a:t>
            </a:r>
            <a:r>
              <a:rPr sz="1900" dirty="0">
                <a:latin typeface="Times New Roman"/>
                <a:cs typeface="Times New Roman"/>
              </a:rPr>
              <a:t>and/or</a:t>
            </a:r>
            <a:r>
              <a:rPr sz="1900" spc="-13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lower</a:t>
            </a:r>
            <a:r>
              <a:rPr sz="1900" spc="-2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extremity</a:t>
            </a:r>
            <a:r>
              <a:rPr sz="1900" spc="16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to</a:t>
            </a:r>
            <a:r>
              <a:rPr sz="1900" spc="-4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a</a:t>
            </a:r>
            <a:r>
              <a:rPr sz="1900" spc="-2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location</a:t>
            </a:r>
            <a:r>
              <a:rPr sz="1900" spc="5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more</a:t>
            </a:r>
            <a:r>
              <a:rPr sz="1900" spc="-2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proximal</a:t>
            </a:r>
            <a:r>
              <a:rPr sz="1900" spc="-114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or</a:t>
            </a:r>
            <a:r>
              <a:rPr sz="1900" spc="-2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closure</a:t>
            </a:r>
            <a:r>
              <a:rPr sz="1900" spc="-2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to</a:t>
            </a:r>
            <a:r>
              <a:rPr sz="1900" spc="5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midline</a:t>
            </a:r>
            <a:r>
              <a:rPr sz="1900" spc="-12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of</a:t>
            </a:r>
            <a:r>
              <a:rPr sz="1900" spc="-15" dirty="0">
                <a:latin typeface="Times New Roman"/>
                <a:cs typeface="Times New Roman"/>
              </a:rPr>
              <a:t> </a:t>
            </a:r>
            <a:r>
              <a:rPr sz="1900" spc="-25" dirty="0">
                <a:latin typeface="Times New Roman"/>
                <a:cs typeface="Times New Roman"/>
              </a:rPr>
              <a:t>the </a:t>
            </a:r>
            <a:r>
              <a:rPr sz="1900" dirty="0">
                <a:latin typeface="Times New Roman"/>
                <a:cs typeface="Times New Roman"/>
              </a:rPr>
              <a:t>lumbar</a:t>
            </a:r>
            <a:r>
              <a:rPr sz="1900" spc="-3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spine.”</a:t>
            </a:r>
            <a:r>
              <a:rPr sz="1900" spc="35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(Fritz,</a:t>
            </a:r>
            <a:r>
              <a:rPr sz="1900" spc="12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Cleland</a:t>
            </a:r>
            <a:r>
              <a:rPr sz="1900" spc="5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and</a:t>
            </a:r>
            <a:r>
              <a:rPr sz="1900" spc="-4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Childs,</a:t>
            </a:r>
            <a:r>
              <a:rPr sz="1900" spc="-70" dirty="0">
                <a:latin typeface="Times New Roman"/>
                <a:cs typeface="Times New Roman"/>
              </a:rPr>
              <a:t> </a:t>
            </a:r>
            <a:r>
              <a:rPr sz="1900" spc="-10" dirty="0">
                <a:latin typeface="Times New Roman"/>
                <a:cs typeface="Times New Roman"/>
              </a:rPr>
              <a:t>2007)</a:t>
            </a:r>
            <a:endParaRPr sz="19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20"/>
              </a:spcBef>
              <a:tabLst>
                <a:tab pos="354965" algn="l"/>
              </a:tabLst>
            </a:pPr>
            <a:r>
              <a:rPr sz="1900" spc="-50" dirty="0">
                <a:latin typeface="Arial"/>
                <a:cs typeface="Arial"/>
              </a:rPr>
              <a:t>•</a:t>
            </a:r>
            <a:r>
              <a:rPr sz="1900" dirty="0">
                <a:latin typeface="Arial"/>
                <a:cs typeface="Arial"/>
              </a:rPr>
              <a:t>	</a:t>
            </a:r>
            <a:r>
              <a:rPr sz="1900" dirty="0">
                <a:latin typeface="Times New Roman"/>
                <a:cs typeface="Times New Roman"/>
              </a:rPr>
              <a:t>“Must</a:t>
            </a:r>
            <a:r>
              <a:rPr sz="1900" spc="-5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have</a:t>
            </a:r>
            <a:r>
              <a:rPr sz="1900" spc="-5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lower</a:t>
            </a:r>
            <a:r>
              <a:rPr sz="1900" spc="-45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extremity</a:t>
            </a:r>
            <a:r>
              <a:rPr sz="1900" spc="35" dirty="0">
                <a:latin typeface="Times New Roman"/>
                <a:cs typeface="Times New Roman"/>
              </a:rPr>
              <a:t> </a:t>
            </a:r>
            <a:r>
              <a:rPr sz="1900" spc="-10" dirty="0">
                <a:latin typeface="Times New Roman"/>
                <a:cs typeface="Times New Roman"/>
              </a:rPr>
              <a:t>pain.”</a:t>
            </a:r>
            <a:endParaRPr sz="19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06675" y="333057"/>
            <a:ext cx="3933825" cy="1008380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5080" indent="647700">
              <a:lnSpc>
                <a:spcPct val="101600"/>
              </a:lnSpc>
              <a:spcBef>
                <a:spcPts val="35"/>
              </a:spcBef>
            </a:pPr>
            <a:r>
              <a:rPr sz="3200" spc="-10" dirty="0">
                <a:latin typeface="Arial"/>
                <a:cs typeface="Arial"/>
              </a:rPr>
              <a:t>Centralisation: </a:t>
            </a:r>
            <a:r>
              <a:rPr sz="3200" dirty="0">
                <a:latin typeface="Arial"/>
                <a:cs typeface="Arial"/>
              </a:rPr>
              <a:t>Operational</a:t>
            </a:r>
            <a:r>
              <a:rPr sz="3200" spc="-8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Definition</a:t>
            </a:r>
            <a:endParaRPr sz="32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1600200"/>
            <a:ext cx="7289800" cy="4089399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19275" y="472757"/>
            <a:ext cx="55130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Symptomatic</a:t>
            </a:r>
            <a:r>
              <a:rPr spc="5" dirty="0"/>
              <a:t> </a:t>
            </a:r>
            <a:r>
              <a:rPr spc="-10" dirty="0"/>
              <a:t>Responses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0299" y="1937151"/>
            <a:ext cx="7724140" cy="246888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355600" marR="5080" indent="-342900">
              <a:lnSpc>
                <a:spcPct val="100299"/>
              </a:lnSpc>
              <a:spcBef>
                <a:spcPts val="8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changes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patient symptoms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 </a:t>
            </a:r>
            <a:r>
              <a:rPr sz="3200" spc="-25" dirty="0">
                <a:latin typeface="Times New Roman"/>
                <a:cs typeface="Times New Roman"/>
              </a:rPr>
              <a:t>are </a:t>
            </a:r>
            <a:r>
              <a:rPr sz="3200" dirty="0">
                <a:latin typeface="Times New Roman"/>
                <a:cs typeface="Times New Roman"/>
              </a:rPr>
              <a:t>elicited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recorded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-1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application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of </a:t>
            </a:r>
            <a:r>
              <a:rPr sz="3200" dirty="0">
                <a:latin typeface="Times New Roman"/>
                <a:cs typeface="Times New Roman"/>
              </a:rPr>
              <a:t>assessment</a:t>
            </a:r>
            <a:r>
              <a:rPr sz="3200" spc="1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procedures,</a:t>
            </a:r>
            <a:r>
              <a:rPr sz="3200" spc="-10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treatment</a:t>
            </a:r>
            <a:r>
              <a:rPr sz="3200" spc="-9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procedures </a:t>
            </a:r>
            <a:r>
              <a:rPr sz="3200" dirty="0">
                <a:latin typeface="Times New Roman"/>
                <a:cs typeface="Times New Roman"/>
              </a:rPr>
              <a:t>or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response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functional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activities</a:t>
            </a:r>
            <a:r>
              <a:rPr sz="3200" spc="3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spc="-10" dirty="0">
                <a:latin typeface="Times New Roman"/>
                <a:cs typeface="Times New Roman"/>
              </a:rPr>
              <a:t>positions.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09806" y="472757"/>
            <a:ext cx="51327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Mechanical</a:t>
            </a:r>
            <a:r>
              <a:rPr spc="-50" dirty="0"/>
              <a:t> </a:t>
            </a:r>
            <a:r>
              <a:rPr spc="-10" dirty="0"/>
              <a:t>Responses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64663" y="1793135"/>
            <a:ext cx="7938134" cy="19735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99800"/>
              </a:lnSpc>
              <a:spcBef>
                <a:spcPts val="10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measurable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changes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occur </a:t>
            </a:r>
            <a:r>
              <a:rPr sz="3200" spc="-25" dirty="0">
                <a:latin typeface="Times New Roman"/>
                <a:cs typeface="Times New Roman"/>
              </a:rPr>
              <a:t>in </a:t>
            </a:r>
            <a:r>
              <a:rPr sz="3200" dirty="0">
                <a:latin typeface="Times New Roman"/>
                <a:cs typeface="Times New Roman"/>
              </a:rPr>
              <a:t>movement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loss,</a:t>
            </a:r>
            <a:r>
              <a:rPr sz="3200" spc="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dural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tension,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neurologic </a:t>
            </a:r>
            <a:r>
              <a:rPr sz="3200" dirty="0">
                <a:latin typeface="Times New Roman"/>
                <a:cs typeface="Times New Roman"/>
              </a:rPr>
              <a:t>function,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tolerance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 functional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activities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positions</a:t>
            </a:r>
            <a:r>
              <a:rPr sz="3200" spc="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or</a:t>
            </a:r>
            <a:r>
              <a:rPr sz="3200" spc="-10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change</a:t>
            </a:r>
            <a:r>
              <a:rPr sz="3200" spc="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tested</a:t>
            </a:r>
            <a:r>
              <a:rPr sz="3200" spc="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physical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abilities.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35275" y="297483"/>
            <a:ext cx="34671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0" dirty="0"/>
              <a:t>Peripheralisation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073056"/>
            <a:ext cx="8013700" cy="171196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355600" marR="5080" indent="-342900" algn="just">
              <a:lnSpc>
                <a:spcPct val="100699"/>
              </a:lnSpc>
              <a:spcBef>
                <a:spcPts val="80"/>
              </a:spcBef>
            </a:pPr>
            <a:r>
              <a:rPr sz="2400" dirty="0">
                <a:latin typeface="Arial"/>
                <a:cs typeface="Arial"/>
              </a:rPr>
              <a:t>•</a:t>
            </a:r>
            <a:r>
              <a:rPr sz="2400" spc="310" dirty="0">
                <a:latin typeface="Arial"/>
                <a:cs typeface="Arial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Describes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phenomenon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by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which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pain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emanating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from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the </a:t>
            </a:r>
            <a:r>
              <a:rPr sz="2400" dirty="0">
                <a:latin typeface="Times New Roman"/>
                <a:cs typeface="Times New Roman"/>
              </a:rPr>
              <a:t>spine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spreads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distally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into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further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into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limb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result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of </a:t>
            </a:r>
            <a:r>
              <a:rPr sz="2400" dirty="0">
                <a:latin typeface="Times New Roman"/>
                <a:cs typeface="Times New Roman"/>
              </a:rPr>
              <a:t>loading strategies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(lasting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change).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720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Symptomatic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Response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41500" y="3187700"/>
            <a:ext cx="5105400" cy="2539999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Directional</a:t>
            </a:r>
            <a:r>
              <a:rPr spc="-25" dirty="0"/>
              <a:t> </a:t>
            </a:r>
            <a:r>
              <a:rPr spc="-10" dirty="0"/>
              <a:t>Preference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289080"/>
            <a:ext cx="7869555" cy="171196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355600" marR="5080" indent="-342900">
              <a:lnSpc>
                <a:spcPct val="100699"/>
              </a:lnSpc>
              <a:spcBef>
                <a:spcPts val="80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Phenomenon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preference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postures/movements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that </a:t>
            </a:r>
            <a:r>
              <a:rPr sz="2400" dirty="0">
                <a:latin typeface="Times New Roman"/>
                <a:cs typeface="Times New Roman"/>
              </a:rPr>
              <a:t>decrease,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abolish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centralise</a:t>
            </a:r>
            <a:r>
              <a:rPr sz="2400" spc="-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symptoms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often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improve </a:t>
            </a:r>
            <a:r>
              <a:rPr sz="2400" spc="-50" dirty="0">
                <a:latin typeface="Times New Roman"/>
                <a:cs typeface="Times New Roman"/>
              </a:rPr>
              <a:t>a </a:t>
            </a:r>
            <a:r>
              <a:rPr sz="2400" dirty="0">
                <a:latin typeface="Times New Roman"/>
                <a:cs typeface="Times New Roman"/>
              </a:rPr>
              <a:t>limitation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movement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(lasting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change).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720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Symptomatic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and/or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Mechanical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Response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33700" y="3289300"/>
            <a:ext cx="3276600" cy="22987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49DC899-1358-4288-9E85-955C053132B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E43F49-01D1-43D4-9C87-DD2F50F9B6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C30A2B-6890-4AE6-8FF8-2E8A9B578F64}">
  <ds:schemaRefs>
    <ds:schemaRef ds:uri="0c664b51-63af-4b9d-8d70-3880ca420fc4"/>
    <ds:schemaRef ds:uri="http://www.w3.org/XML/1998/namespace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d1ca41dc-05f3-4340-86ae-42a3158c68b4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1397</Words>
  <Application>Microsoft Office PowerPoint</Application>
  <PresentationFormat>On-screen Show (4:3)</PresentationFormat>
  <Paragraphs>165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Times New Roman</vt:lpstr>
      <vt:lpstr>Arial</vt:lpstr>
      <vt:lpstr>Office Theme</vt:lpstr>
      <vt:lpstr>BMST5003</vt:lpstr>
      <vt:lpstr>Thoracic Spine – Nerve Anatomy</vt:lpstr>
      <vt:lpstr>Thoracic Spine – Nerve Anatomy</vt:lpstr>
      <vt:lpstr>Breathing</vt:lpstr>
      <vt:lpstr>Breathing</vt:lpstr>
      <vt:lpstr>Normal breathing</vt:lpstr>
      <vt:lpstr>Causes of faulty breathing</vt:lpstr>
      <vt:lpstr>Respiratory muscles</vt:lpstr>
      <vt:lpstr>Diaphragm</vt:lpstr>
      <vt:lpstr>Scalenes</vt:lpstr>
      <vt:lpstr>Breathing dysfunction</vt:lpstr>
      <vt:lpstr>Assessment of breathing</vt:lpstr>
      <vt:lpstr>Primary respiratory faults</vt:lpstr>
      <vt:lpstr>Secondary respiratory faults</vt:lpstr>
      <vt:lpstr>Further assessment of the Abdomen</vt:lpstr>
      <vt:lpstr>Assessment in sitting and standing</vt:lpstr>
      <vt:lpstr>Management of breathing dysfunction</vt:lpstr>
      <vt:lpstr>Management of breathing dysfunction</vt:lpstr>
      <vt:lpstr>Breathing Rehab</vt:lpstr>
      <vt:lpstr>Techniques</vt:lpstr>
      <vt:lpstr>Pilates and Thoracic Placement</vt:lpstr>
      <vt:lpstr>Other techniques around TSp</vt:lpstr>
      <vt:lpstr>Mckenzie Principles</vt:lpstr>
      <vt:lpstr>Centralisation: Operational Definition</vt:lpstr>
      <vt:lpstr>Symptomatic Responses</vt:lpstr>
      <vt:lpstr>Mechanical Responses</vt:lpstr>
      <vt:lpstr>Peripheralisation</vt:lpstr>
      <vt:lpstr>Directional Preference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</dc:title>
  <cp:lastModifiedBy>Kerry Nicholas</cp:lastModifiedBy>
  <cp:revision>1</cp:revision>
  <dcterms:created xsi:type="dcterms:W3CDTF">2022-10-26T12:50:16Z</dcterms:created>
  <dcterms:modified xsi:type="dcterms:W3CDTF">2022-10-26T12:50:34Z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