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23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803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751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60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128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330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57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6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82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676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587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53503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47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89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446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743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23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FDBEA3A-8243-4C76-ACEF-7C28749E19C8}" type="datetimeFigureOut">
              <a:rPr lang="en-GB" smtClean="0"/>
              <a:t>20/10/2018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911EB-5D65-43FF-8F7F-16154E6FA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01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2013-philosophy-of-thought-logic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commons.wikimedia.org/wiki/File:Critical_Thinking_Skills_Diagram.jpg" TargetMode="External"/><Relationship Id="rId4" Type="http://schemas.openxmlformats.org/officeDocument/2006/relationships/image" Target="../media/image7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a3.org/ASA/education/think/critical.ht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riticalthinking.org/pages/our-conception-of-critical-thinking/4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ABCBF04E-C1F4-4487-B492-F5AA88D461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4158" y="2346962"/>
            <a:ext cx="4460537" cy="1156906"/>
          </a:xfrm>
        </p:spPr>
        <p:txBody>
          <a:bodyPr/>
          <a:lstStyle/>
          <a:p>
            <a:r>
              <a:rPr lang="en-GB" sz="4400" dirty="0">
                <a:solidFill>
                  <a:schemeClr val="accent6">
                    <a:lumMod val="75000"/>
                  </a:schemeClr>
                </a:solidFill>
              </a:rPr>
              <a:t>Critical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9F1CBD-6547-4AE6-86DC-5BD9D3785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943" y="685595"/>
            <a:ext cx="3115108" cy="1029579"/>
          </a:xfrm>
        </p:spPr>
        <p:txBody>
          <a:bodyPr anchor="t">
            <a:normAutofit fontScale="77500" lnSpcReduction="20000"/>
          </a:bodyPr>
          <a:lstStyle/>
          <a:p>
            <a:pPr algn="l"/>
            <a:r>
              <a:rPr lang="en-GB" sz="2000" dirty="0"/>
              <a:t>“Critical thinking is often regarded as the hallmark of a good education”.</a:t>
            </a:r>
          </a:p>
          <a:p>
            <a:pPr algn="l"/>
            <a:r>
              <a:rPr lang="en-GB" sz="1200" dirty="0"/>
              <a:t>Hammersley-Fletcher and Hanley (2016).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087BCA-0F9E-4641-A424-B3D4C39D7D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2" r="10467"/>
          <a:stretch/>
        </p:blipFill>
        <p:spPr>
          <a:xfrm>
            <a:off x="61187" y="13253"/>
            <a:ext cx="3126361" cy="367371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Thought Bubble: Cloud 11">
            <a:extLst>
              <a:ext uri="{FF2B5EF4-FFF2-40B4-BE49-F238E27FC236}">
                <a16:creationId xmlns:a16="http://schemas.microsoft.com/office/drawing/2014/main" id="{32A7723C-6F7B-47C3-BF4B-4CD2ACDA60B6}"/>
              </a:ext>
            </a:extLst>
          </p:cNvPr>
          <p:cNvSpPr/>
          <p:nvPr/>
        </p:nvSpPr>
        <p:spPr>
          <a:xfrm>
            <a:off x="2843491" y="-45155"/>
            <a:ext cx="2844800" cy="1270002"/>
          </a:xfrm>
          <a:prstGeom prst="cloudCallout">
            <a:avLst>
              <a:gd name="adj1" fmla="val -57450"/>
              <a:gd name="adj2" fmla="val 234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/>
              <a:t>‘There is a widespread disagreement as to what critical thinking actually is’</a:t>
            </a:r>
          </a:p>
          <a:p>
            <a:pPr algn="ctr"/>
            <a:endParaRPr lang="en-GB" sz="1100" b="1" dirty="0"/>
          </a:p>
          <a:p>
            <a:pPr algn="ctr"/>
            <a:r>
              <a:rPr lang="en-GB" sz="1100" b="1" dirty="0"/>
              <a:t>Wilson-</a:t>
            </a:r>
            <a:r>
              <a:rPr lang="en-GB" sz="1100" b="1" dirty="0" err="1"/>
              <a:t>mulnix</a:t>
            </a:r>
            <a:r>
              <a:rPr lang="en-GB" sz="1100" b="1" dirty="0"/>
              <a:t> (2010)</a:t>
            </a:r>
            <a:r>
              <a:rPr lang="en-GB" sz="1100" dirty="0"/>
              <a:t>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7568F2-69DB-4236-AE6B-D74DE3FCC336}"/>
              </a:ext>
            </a:extLst>
          </p:cNvPr>
          <p:cNvSpPr/>
          <p:nvPr/>
        </p:nvSpPr>
        <p:spPr>
          <a:xfrm>
            <a:off x="50367" y="3706671"/>
            <a:ext cx="3829879" cy="251791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Keys to Critical thinking: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Recognise Assumptions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Evaluate Arguments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Draw Conclusions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 err="1"/>
              <a:t>Borghi</a:t>
            </a:r>
            <a:r>
              <a:rPr lang="en-GB" sz="1000" dirty="0"/>
              <a:t> (2006)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C868769-8EE3-41BF-8237-F78E729657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16213" y="95614"/>
            <a:ext cx="2514600" cy="23622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FA4162F-B241-46E6-9C05-FEC3CE6186FF}"/>
              </a:ext>
            </a:extLst>
          </p:cNvPr>
          <p:cNvSpPr txBox="1"/>
          <p:nvPr/>
        </p:nvSpPr>
        <p:spPr>
          <a:xfrm>
            <a:off x="9677400" y="2481051"/>
            <a:ext cx="2514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://commons.wikimedia.org/wiki/File:Critical_Thinking_Skills_Diagram.jpg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7A04D8C5-79D1-4BD8-AB8D-2118ACD0287B}"/>
              </a:ext>
            </a:extLst>
          </p:cNvPr>
          <p:cNvSpPr/>
          <p:nvPr/>
        </p:nvSpPr>
        <p:spPr>
          <a:xfrm flipH="1">
            <a:off x="5826372" y="2360295"/>
            <a:ext cx="620889" cy="46149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5A1DE6-195B-4D11-80B4-1490570D82D3}"/>
              </a:ext>
            </a:extLst>
          </p:cNvPr>
          <p:cNvSpPr/>
          <p:nvPr/>
        </p:nvSpPr>
        <p:spPr>
          <a:xfrm>
            <a:off x="5173016" y="1923017"/>
            <a:ext cx="208016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Reflection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8C1DCDB4-E18D-419D-A65C-B27A362E2306}"/>
              </a:ext>
            </a:extLst>
          </p:cNvPr>
          <p:cNvSpPr/>
          <p:nvPr/>
        </p:nvSpPr>
        <p:spPr>
          <a:xfrm>
            <a:off x="5894500" y="3558007"/>
            <a:ext cx="552761" cy="4463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A5E51AD-E65F-404D-8E53-0BEFC5B59C10}"/>
              </a:ext>
            </a:extLst>
          </p:cNvPr>
          <p:cNvSpPr/>
          <p:nvPr/>
        </p:nvSpPr>
        <p:spPr>
          <a:xfrm>
            <a:off x="5309790" y="4058512"/>
            <a:ext cx="17892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Objectivity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8B42AE9B-C858-4E0A-9A0E-530603D9EF1B}"/>
              </a:ext>
            </a:extLst>
          </p:cNvPr>
          <p:cNvSpPr/>
          <p:nvPr/>
        </p:nvSpPr>
        <p:spPr>
          <a:xfrm flipV="1">
            <a:off x="8330176" y="2943271"/>
            <a:ext cx="478439" cy="52494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25DF422-7130-4C45-8BCB-12759AF83157}"/>
              </a:ext>
            </a:extLst>
          </p:cNvPr>
          <p:cNvSpPr/>
          <p:nvPr/>
        </p:nvSpPr>
        <p:spPr>
          <a:xfrm>
            <a:off x="8808615" y="2967335"/>
            <a:ext cx="157927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Evidence</a:t>
            </a:r>
          </a:p>
        </p:txBody>
      </p:sp>
      <p:sp>
        <p:nvSpPr>
          <p:cNvPr id="27" name="Arrow: Left 26">
            <a:extLst>
              <a:ext uri="{FF2B5EF4-FFF2-40B4-BE49-F238E27FC236}">
                <a16:creationId xmlns:a16="http://schemas.microsoft.com/office/drawing/2014/main" id="{73335513-87F4-40B2-A3D3-4BB6A2D189D2}"/>
              </a:ext>
            </a:extLst>
          </p:cNvPr>
          <p:cNvSpPr/>
          <p:nvPr/>
        </p:nvSpPr>
        <p:spPr>
          <a:xfrm>
            <a:off x="3486233" y="2925415"/>
            <a:ext cx="489801" cy="47549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FB30D71-F351-4CE5-9F88-2E1246E0E11F}"/>
              </a:ext>
            </a:extLst>
          </p:cNvPr>
          <p:cNvSpPr/>
          <p:nvPr/>
        </p:nvSpPr>
        <p:spPr>
          <a:xfrm>
            <a:off x="1220983" y="2807801"/>
            <a:ext cx="22509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Ask</a:t>
            </a:r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US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Questions</a:t>
            </a:r>
            <a:endParaRPr lang="en-US" sz="2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9" name="Wave 28">
            <a:extLst>
              <a:ext uri="{FF2B5EF4-FFF2-40B4-BE49-F238E27FC236}">
                <a16:creationId xmlns:a16="http://schemas.microsoft.com/office/drawing/2014/main" id="{EBDB5EF1-99F5-4F97-B00E-94A82916D487}"/>
              </a:ext>
            </a:extLst>
          </p:cNvPr>
          <p:cNvSpPr/>
          <p:nvPr/>
        </p:nvSpPr>
        <p:spPr>
          <a:xfrm>
            <a:off x="8173401" y="3789561"/>
            <a:ext cx="3829879" cy="1783200"/>
          </a:xfrm>
          <a:prstGeom prst="wave">
            <a:avLst>
              <a:gd name="adj1" fmla="val 20000"/>
              <a:gd name="adj2" fmla="val 46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“The forms of critical thinking fall into two types:  a ‘separated knowing’ which has the qualities of ‘detachment’ and ‘impersonality’ and ‘connected knowing’ which is concerned more with an empathetic understanding – trying to ‘get in to the heads’ of those one wishes to understand.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050" b="1" dirty="0" err="1"/>
              <a:t>Clinchy</a:t>
            </a:r>
            <a:r>
              <a:rPr lang="en-GB" sz="1050" b="1" dirty="0"/>
              <a:t> (1994)</a:t>
            </a:r>
          </a:p>
          <a:p>
            <a:pPr algn="ctr"/>
            <a:endParaRPr lang="en-GB" dirty="0"/>
          </a:p>
        </p:txBody>
      </p:sp>
      <p:sp>
        <p:nvSpPr>
          <p:cNvPr id="2" name="Scroll: Vertical 1">
            <a:extLst>
              <a:ext uri="{FF2B5EF4-FFF2-40B4-BE49-F238E27FC236}">
                <a16:creationId xmlns:a16="http://schemas.microsoft.com/office/drawing/2014/main" id="{E83B744A-4F9B-43EA-B422-1CD8FB51DF62}"/>
              </a:ext>
            </a:extLst>
          </p:cNvPr>
          <p:cNvSpPr/>
          <p:nvPr/>
        </p:nvSpPr>
        <p:spPr>
          <a:xfrm>
            <a:off x="4577644" y="4600222"/>
            <a:ext cx="3036712" cy="2098605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The word ‘critical’ derives from two Greek words, ‘</a:t>
            </a:r>
            <a:r>
              <a:rPr lang="en-GB" sz="1200" dirty="0" err="1"/>
              <a:t>Kriticos</a:t>
            </a:r>
            <a:r>
              <a:rPr lang="en-GB" sz="1200" dirty="0"/>
              <a:t>’ (meaning discerning judgement) and ‘</a:t>
            </a:r>
            <a:r>
              <a:rPr lang="en-GB" sz="1200" dirty="0" err="1"/>
              <a:t>Kriterion</a:t>
            </a:r>
            <a:r>
              <a:rPr lang="en-GB" sz="1200" dirty="0"/>
              <a:t>’ (meaning standards).</a:t>
            </a:r>
          </a:p>
          <a:p>
            <a:pPr algn="ctr"/>
            <a:endParaRPr lang="en-GB" sz="1200" dirty="0"/>
          </a:p>
          <a:p>
            <a:pPr algn="ctr"/>
            <a:r>
              <a:rPr lang="en-GB" sz="1050" b="1" dirty="0"/>
              <a:t>The Foundation for Critical Thinking (2017).</a:t>
            </a:r>
          </a:p>
        </p:txBody>
      </p:sp>
    </p:spTree>
    <p:extLst>
      <p:ext uri="{BB962C8B-B14F-4D97-AF65-F5344CB8AC3E}">
        <p14:creationId xmlns:p14="http://schemas.microsoft.com/office/powerpoint/2010/main" val="2416777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3A8D0-9DB4-45DC-8231-CE448BD34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Critical Thinking Presentation</a:t>
            </a:r>
            <a:br>
              <a:rPr lang="en-GB" dirty="0"/>
            </a:br>
            <a:br>
              <a:rPr lang="en-GB" dirty="0"/>
            </a:br>
            <a:r>
              <a:rPr lang="en-GB" sz="2700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C0BDF-3EAF-49EE-A52F-E2E16CBC6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sz="1400" dirty="0" err="1">
                <a:solidFill>
                  <a:schemeClr val="bg1"/>
                </a:solidFill>
              </a:rPr>
              <a:t>Borghi</a:t>
            </a:r>
            <a:r>
              <a:rPr lang="en-GB" sz="1400" dirty="0">
                <a:solidFill>
                  <a:schemeClr val="bg1"/>
                </a:solidFill>
              </a:rPr>
              <a:t>, A.  (2006).  Critical (positive) Thinking.  Critical thinking diagram.  Available on Google Images. (Accessed on 12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2018).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Clinchy</a:t>
            </a:r>
            <a:r>
              <a:rPr lang="en-GB" sz="1400" dirty="0">
                <a:solidFill>
                  <a:schemeClr val="bg1"/>
                </a:solidFill>
              </a:rPr>
              <a:t>, B.  (1994).  Critical Thinking and Connected Knowing.  In rethinking reason:  New perspectives on critical thinking, ed, K.S. Walters, State University of New York Press.</a:t>
            </a:r>
          </a:p>
          <a:p>
            <a:r>
              <a:rPr lang="en-GB" sz="1400" dirty="0">
                <a:solidFill>
                  <a:schemeClr val="bg1"/>
                </a:solidFill>
              </a:rPr>
              <a:t>Hammersley-Fletcher, L. and Hanley, C.  (2016).  Educational Research Journal.  Vol. 42, no.6.  pp 978</a:t>
            </a:r>
          </a:p>
          <a:p>
            <a:r>
              <a:rPr lang="en-GB" sz="1400" dirty="0" err="1">
                <a:solidFill>
                  <a:schemeClr val="bg1"/>
                </a:solidFill>
              </a:rPr>
              <a:t>Rusbult</a:t>
            </a:r>
            <a:r>
              <a:rPr lang="en-GB" sz="1400" dirty="0">
                <a:solidFill>
                  <a:schemeClr val="bg1"/>
                </a:solidFill>
              </a:rPr>
              <a:t>, C.  (2018).  Critical Thinking Skills in Education and Life.  Available at </a:t>
            </a:r>
            <a:r>
              <a:rPr lang="en-GB" sz="1400" dirty="0">
                <a:solidFill>
                  <a:schemeClr val="bg1"/>
                </a:solidFill>
                <a:hlinkClick r:id="rId3"/>
              </a:rPr>
              <a:t>www.asa3.org/ASA/education/think/critical.htm</a:t>
            </a:r>
            <a:r>
              <a:rPr lang="en-GB" sz="1400" dirty="0">
                <a:solidFill>
                  <a:schemeClr val="bg1"/>
                </a:solidFill>
              </a:rPr>
              <a:t>.  Accessed on 13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2018.</a:t>
            </a:r>
          </a:p>
          <a:p>
            <a:r>
              <a:rPr lang="en-GB" sz="1400" dirty="0">
                <a:solidFill>
                  <a:schemeClr val="bg1"/>
                </a:solidFill>
              </a:rPr>
              <a:t>The Foundation for Critical Thinking (2017).  Our concept and definition of critical thinking.  Available at </a:t>
            </a:r>
            <a:r>
              <a:rPr lang="en-GB" sz="1400" dirty="0">
                <a:solidFill>
                  <a:schemeClr val="bg1"/>
                </a:solidFill>
                <a:hlinkClick r:id="rId4"/>
              </a:rPr>
              <a:t>www.criticalthinking.org/pages/our-conception-of-critical-thinking/411</a:t>
            </a:r>
            <a:r>
              <a:rPr lang="en-GB" sz="1400" dirty="0">
                <a:solidFill>
                  <a:schemeClr val="bg1"/>
                </a:solidFill>
              </a:rPr>
              <a:t>.  Accessed on 13</a:t>
            </a:r>
            <a:r>
              <a:rPr lang="en-GB" sz="1400" baseline="30000" dirty="0">
                <a:solidFill>
                  <a:schemeClr val="bg1"/>
                </a:solidFill>
              </a:rPr>
              <a:t>th</a:t>
            </a:r>
            <a:r>
              <a:rPr lang="en-GB" sz="1400" dirty="0">
                <a:solidFill>
                  <a:schemeClr val="bg1"/>
                </a:solidFill>
              </a:rPr>
              <a:t> October 2018.</a:t>
            </a:r>
          </a:p>
          <a:p>
            <a:r>
              <a:rPr lang="en-GB" sz="1400" dirty="0">
                <a:solidFill>
                  <a:schemeClr val="bg1"/>
                </a:solidFill>
              </a:rPr>
              <a:t>Wilson-</a:t>
            </a:r>
            <a:r>
              <a:rPr lang="en-GB" sz="1400" dirty="0" err="1">
                <a:solidFill>
                  <a:schemeClr val="bg1"/>
                </a:solidFill>
              </a:rPr>
              <a:t>Mulnix</a:t>
            </a:r>
            <a:r>
              <a:rPr lang="en-GB" sz="1400" dirty="0">
                <a:solidFill>
                  <a:schemeClr val="bg1"/>
                </a:solidFill>
              </a:rPr>
              <a:t>, J.  (2010).  Educational Philosophy and Theory.  Philosophy of Educational Society in Australasia.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732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357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Critical Thinking</vt:lpstr>
      <vt:lpstr>Critical Thinking Presentation  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martyn</dc:creator>
  <cp:lastModifiedBy>martyn</cp:lastModifiedBy>
  <cp:revision>7</cp:revision>
  <dcterms:created xsi:type="dcterms:W3CDTF">2018-10-12T18:20:26Z</dcterms:created>
  <dcterms:modified xsi:type="dcterms:W3CDTF">2018-10-20T13:10:55Z</dcterms:modified>
</cp:coreProperties>
</file>