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33"/>
  </p:notesMasterIdLst>
  <p:sldIdLst>
    <p:sldId id="257" r:id="rId2"/>
    <p:sldId id="277" r:id="rId3"/>
    <p:sldId id="279" r:id="rId4"/>
    <p:sldId id="281" r:id="rId5"/>
    <p:sldId id="286" r:id="rId6"/>
    <p:sldId id="275" r:id="rId7"/>
    <p:sldId id="287" r:id="rId8"/>
    <p:sldId id="283" r:id="rId9"/>
    <p:sldId id="284" r:id="rId10"/>
    <p:sldId id="285" r:id="rId11"/>
    <p:sldId id="288" r:id="rId12"/>
    <p:sldId id="303" r:id="rId13"/>
    <p:sldId id="304" r:id="rId14"/>
    <p:sldId id="315" r:id="rId15"/>
    <p:sldId id="308" r:id="rId16"/>
    <p:sldId id="309" r:id="rId17"/>
    <p:sldId id="314" r:id="rId18"/>
    <p:sldId id="306" r:id="rId19"/>
    <p:sldId id="307" r:id="rId20"/>
    <p:sldId id="310" r:id="rId21"/>
    <p:sldId id="311" r:id="rId22"/>
    <p:sldId id="312" r:id="rId23"/>
    <p:sldId id="313" r:id="rId24"/>
    <p:sldId id="300" r:id="rId25"/>
    <p:sldId id="301" r:id="rId26"/>
    <p:sldId id="302" r:id="rId27"/>
    <p:sldId id="316" r:id="rId28"/>
    <p:sldId id="292" r:id="rId29"/>
    <p:sldId id="291" r:id="rId30"/>
    <p:sldId id="298" r:id="rId31"/>
    <p:sldId id="293"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112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FA0AF1C-2D84-46EF-86DC-D078CC41F5E8}" type="datetimeFigureOut">
              <a:rPr lang="en-US" smtClean="0"/>
              <a:pPr/>
              <a:t>10/24/2018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2BA2A9-21E4-4385-9C63-3E000DF39610}"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BF822623-3227-4FD2-B747-4811335648B0}" type="datetimeFigureOut">
              <a:rPr lang="en-US" smtClean="0"/>
              <a:pPr/>
              <a:t>10/24/2018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7FF3A9-ECC6-417E-BB21-7B0CA0BAD65B}" type="slidenum">
              <a:rPr lang="en-US" smtClean="0"/>
              <a:pPr/>
              <a:t>‹#›</a:t>
            </a:fld>
            <a:endParaRPr lang="en-US"/>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F822623-3227-4FD2-B747-4811335648B0}" type="datetimeFigureOut">
              <a:rPr lang="en-US" smtClean="0"/>
              <a:pPr/>
              <a:t>10/24/2018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BF822623-3227-4FD2-B747-4811335648B0}" type="datetimeFigureOut">
              <a:rPr lang="en-US" smtClean="0"/>
              <a:pPr/>
              <a:t>10/24/2018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7FF3A9-ECC6-417E-BB21-7B0CA0BAD65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F822623-3227-4FD2-B747-4811335648B0}" type="datetimeFigureOut">
              <a:rPr lang="en-US" smtClean="0"/>
              <a:pPr/>
              <a:t>10/24/2018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BF822623-3227-4FD2-B747-4811335648B0}" type="datetimeFigureOut">
              <a:rPr lang="en-US" smtClean="0"/>
              <a:pPr/>
              <a:t>10/24/2018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F822623-3227-4FD2-B747-4811335648B0}" type="datetimeFigureOut">
              <a:rPr lang="en-US" smtClean="0"/>
              <a:pPr/>
              <a:t>10/24/2018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822623-3227-4FD2-B747-4811335648B0}" type="datetimeFigureOut">
              <a:rPr lang="en-US" smtClean="0"/>
              <a:pPr/>
              <a:t>10/24/2018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F822623-3227-4FD2-B747-4811335648B0}" type="datetimeFigureOut">
              <a:rPr lang="en-US" smtClean="0"/>
              <a:pPr/>
              <a:t>10/24/2018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7FF3A9-ECC6-417E-BB21-7B0CA0BAD65B}" type="slidenum">
              <a:rPr lang="en-US" smtClean="0"/>
              <a:pPr/>
              <a:t>‹#›</a:t>
            </a:fld>
            <a:endParaRPr lang="en-US"/>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BF822623-3227-4FD2-B747-4811335648B0}" type="datetimeFigureOut">
              <a:rPr lang="en-US" smtClean="0"/>
              <a:pPr/>
              <a:t>10/24/2018</a:t>
            </a:fld>
            <a:endParaRPr lang="en-US"/>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US"/>
          </a:p>
        </p:txBody>
      </p:sp>
      <p:sp>
        <p:nvSpPr>
          <p:cNvPr id="7" name="Slide Number Placeholder 6"/>
          <p:cNvSpPr>
            <a:spLocks noGrp="1"/>
          </p:cNvSpPr>
          <p:nvPr>
            <p:ph type="sldNum" sz="quarter" idx="12"/>
          </p:nvPr>
        </p:nvSpPr>
        <p:spPr>
          <a:xfrm>
            <a:off x="8339328" y="1170432"/>
            <a:ext cx="733864" cy="201168"/>
          </a:xfrm>
        </p:spPr>
        <p:txBody>
          <a:bodyPr/>
          <a:lstStyle/>
          <a:p>
            <a:fld id="{E37FF3A9-ECC6-417E-BB21-7B0CA0BAD65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F822623-3227-4FD2-B747-4811335648B0}" type="datetimeFigureOut">
              <a:rPr lang="en-US" smtClean="0"/>
              <a:pPr/>
              <a:t>10/24/2018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F822623-3227-4FD2-B747-4811335648B0}" type="datetimeFigureOut">
              <a:rPr lang="en-US" smtClean="0"/>
              <a:pPr/>
              <a:t>10/24/2018</a:t>
            </a:fld>
            <a:endParaRPr lang="en-US"/>
          </a:p>
        </p:txBody>
      </p:sp>
      <p:sp>
        <p:nvSpPr>
          <p:cNvPr id="5" name="Footer Placeholder 4"/>
          <p:cNvSpPr>
            <a:spLocks noGrp="1"/>
          </p:cNvSpPr>
          <p:nvPr>
            <p:ph type="ftr" sz="quarter" idx="11"/>
          </p:nvPr>
        </p:nvSpPr>
        <p:spPr>
          <a:xfrm>
            <a:off x="2640597" y="6377459"/>
            <a:ext cx="3836404" cy="365125"/>
          </a:xfrm>
        </p:spPr>
        <p:txBody>
          <a:bodyPr/>
          <a:lstStyle/>
          <a:p>
            <a:endParaRPr lang="en-US"/>
          </a:p>
        </p:txBody>
      </p:sp>
      <p:sp>
        <p:nvSpPr>
          <p:cNvPr id="6" name="Slide Number Placeholder 5"/>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US" smtClean="0"/>
              <a:t>Click to edit Master title style</a:t>
            </a:r>
            <a:endParaRPr lang="en-US"/>
          </a:p>
        </p:txBody>
      </p:sp>
      <p:sp>
        <p:nvSpPr>
          <p:cNvPr id="3" name="Content Placeholder 2"/>
          <p:cNvSpPr>
            <a:spLocks noGrp="1"/>
          </p:cNvSpPr>
          <p:nvPr>
            <p:ph sz="quarter" idx="1"/>
          </p:nvPr>
        </p:nvSpPr>
        <p:spPr>
          <a:xfrm>
            <a:off x="457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57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2"/>
          <p:cNvSpPr>
            <a:spLocks noGrp="1" noChangeArrowheads="1"/>
          </p:cNvSpPr>
          <p:nvPr>
            <p:ph type="dt" sz="half" idx="10"/>
          </p:nvPr>
        </p:nvSpPr>
        <p:spPr>
          <a:ln/>
        </p:spPr>
        <p:txBody>
          <a:bodyPr/>
          <a:lstStyle>
            <a:lvl1pPr>
              <a:defRPr/>
            </a:lvl1pPr>
          </a:lstStyle>
          <a:p>
            <a:pPr>
              <a:defRPr/>
            </a:pPr>
            <a:endParaRPr lang="en-US"/>
          </a:p>
        </p:txBody>
      </p:sp>
      <p:sp>
        <p:nvSpPr>
          <p:cNvPr id="8" name="Rectangle 3"/>
          <p:cNvSpPr>
            <a:spLocks noGrp="1" noChangeArrowheads="1"/>
          </p:cNvSpPr>
          <p:nvPr>
            <p:ph type="sldNum" sz="quarter" idx="11"/>
          </p:nvPr>
        </p:nvSpPr>
        <p:spPr>
          <a:ln/>
        </p:spPr>
        <p:txBody>
          <a:bodyPr/>
          <a:lstStyle>
            <a:lvl1pPr>
              <a:defRPr/>
            </a:lvl1pPr>
          </a:lstStyle>
          <a:p>
            <a:pPr>
              <a:defRPr/>
            </a:pPr>
            <a:fld id="{632908B4-4864-4A6F-BD3B-90B32226E355}" type="slidenum">
              <a:rPr lang="en-US"/>
              <a:pPr>
                <a:defRPr/>
              </a:pPr>
              <a:t>‹#›</a:t>
            </a:fld>
            <a:endParaRPr lang="en-US"/>
          </a:p>
        </p:txBody>
      </p:sp>
      <p:sp>
        <p:nvSpPr>
          <p:cNvPr id="9" name="Rectangle 14"/>
          <p:cNvSpPr>
            <a:spLocks noGrp="1" noChangeArrowheads="1"/>
          </p:cNvSpPr>
          <p:nvPr>
            <p:ph type="ftr" sz="quarter" idx="12"/>
          </p:nvPr>
        </p:nvSpPr>
        <p:spPr>
          <a:ln/>
        </p:spPr>
        <p:txBody>
          <a:bodyPr/>
          <a:lstStyle>
            <a:lvl1pPr>
              <a:defRPr/>
            </a:lvl1pPr>
          </a:lstStyle>
          <a:p>
            <a:pPr>
              <a:defRPr/>
            </a:pPr>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2"/>
          <p:cNvSpPr>
            <a:spLocks noGrp="1" noChangeArrowheads="1"/>
          </p:cNvSpPr>
          <p:nvPr>
            <p:ph type="dt" sz="half" idx="10"/>
          </p:nvPr>
        </p:nvSpPr>
        <p:spPr>
          <a:ln/>
        </p:spPr>
        <p:txBody>
          <a:bodyPr/>
          <a:lstStyle>
            <a:lvl1pPr>
              <a:defRPr/>
            </a:lvl1pPr>
          </a:lstStyle>
          <a:p>
            <a:pPr>
              <a:defRPr/>
            </a:pPr>
            <a:endParaRPr lang="en-US"/>
          </a:p>
        </p:txBody>
      </p:sp>
      <p:sp>
        <p:nvSpPr>
          <p:cNvPr id="7" name="Rectangle 3"/>
          <p:cNvSpPr>
            <a:spLocks noGrp="1" noChangeArrowheads="1"/>
          </p:cNvSpPr>
          <p:nvPr>
            <p:ph type="sldNum" sz="quarter" idx="11"/>
          </p:nvPr>
        </p:nvSpPr>
        <p:spPr>
          <a:ln/>
        </p:spPr>
        <p:txBody>
          <a:bodyPr/>
          <a:lstStyle>
            <a:lvl1pPr>
              <a:defRPr/>
            </a:lvl1pPr>
          </a:lstStyle>
          <a:p>
            <a:pPr>
              <a:defRPr/>
            </a:pPr>
            <a:fld id="{2C220360-5370-4C43-9A1C-F25A65E75DBD}" type="slidenum">
              <a:rPr lang="en-US"/>
              <a:pPr>
                <a:defRPr/>
              </a:pPr>
              <a:t>‹#›</a:t>
            </a:fld>
            <a:endParaRPr lang="en-US"/>
          </a:p>
        </p:txBody>
      </p:sp>
      <p:sp>
        <p:nvSpPr>
          <p:cNvPr id="8" name="Rectangle 14"/>
          <p:cNvSpPr>
            <a:spLocks noGrp="1" noChangeArrowheads="1"/>
          </p:cNvSpPr>
          <p:nvPr>
            <p:ph type="ftr" sz="quarter" idx="12"/>
          </p:nvPr>
        </p:nvSpPr>
        <p:spPr>
          <a:ln/>
        </p:spPr>
        <p:txBody>
          <a:bodyPr/>
          <a:lstStyle>
            <a:lvl1pPr>
              <a:defRPr/>
            </a:lvl1pPr>
          </a:lstStyle>
          <a:p>
            <a:pPr>
              <a:defRPr/>
            </a:pP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BF822623-3227-4FD2-B747-4811335648B0}" type="datetimeFigureOut">
              <a:rPr lang="en-US" smtClean="0"/>
              <a:pPr/>
              <a:t>10/24/2018</a:t>
            </a:fld>
            <a:endParaRPr lang="en-US"/>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US"/>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E37FF3A9-ECC6-417E-BB21-7B0CA0BAD65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3" r:id="rId12"/>
    <p:sldLayoutId id="2147483794" r:id="rId13"/>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2.xml"/><Relationship Id="rId5" Type="http://schemas.openxmlformats.org/officeDocument/2006/relationships/image" Target="../media/image7.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13.xml"/><Relationship Id="rId4" Type="http://schemas.openxmlformats.org/officeDocument/2006/relationships/image" Target="../media/image17.jpeg"/></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2.xml"/><Relationship Id="rId5" Type="http://schemas.openxmlformats.org/officeDocument/2006/relationships/image" Target="../media/image26.jpeg"/><Relationship Id="rId4" Type="http://schemas.openxmlformats.org/officeDocument/2006/relationships/image" Target="../media/image25.jpeg"/></Relationships>
</file>

<file path=ppt/slides/_rels/slide2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Religious Iconography on </a:t>
            </a:r>
            <a:r>
              <a:rPr lang="en-US" dirty="0" err="1" smtClean="0"/>
              <a:t>Seleukid</a:t>
            </a:r>
            <a:r>
              <a:rPr lang="en-US" dirty="0" smtClean="0"/>
              <a:t> coinage</a:t>
            </a:r>
            <a:endParaRPr lang="en-US" dirty="0"/>
          </a:p>
        </p:txBody>
      </p:sp>
      <p:sp>
        <p:nvSpPr>
          <p:cNvPr id="4" name="Text Placeholder 3"/>
          <p:cNvSpPr>
            <a:spLocks noGrp="1"/>
          </p:cNvSpPr>
          <p:nvPr>
            <p:ph type="body" idx="1"/>
          </p:nvPr>
        </p:nvSpPr>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US"/>
              <a:t>Alexander’s Empire in 323 BC</a:t>
            </a:r>
          </a:p>
        </p:txBody>
      </p:sp>
      <p:pic>
        <p:nvPicPr>
          <p:cNvPr id="3080" name="Picture 8" descr="Alexander-the-Great_700"/>
          <p:cNvPicPr>
            <a:picLocks noGrp="1" noChangeAspect="1" noChangeArrowheads="1"/>
          </p:cNvPicPr>
          <p:nvPr>
            <p:ph idx="1"/>
          </p:nvPr>
        </p:nvPicPr>
        <p:blipFill>
          <a:blip r:embed="rId2" cstate="print"/>
          <a:srcRect/>
          <a:stretch>
            <a:fillRect/>
          </a:stretch>
        </p:blipFill>
        <p:spPr>
          <a:xfrm>
            <a:off x="-46922" y="1916832"/>
            <a:ext cx="9190922" cy="4212506"/>
          </a:xfrm>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t>Alexander’s Empire in 300 BC</a:t>
            </a:r>
          </a:p>
        </p:txBody>
      </p:sp>
      <p:pic>
        <p:nvPicPr>
          <p:cNvPr id="8197" name="Picture 5" descr="300bce"/>
          <p:cNvPicPr>
            <a:picLocks noGrp="1" noChangeAspect="1" noChangeArrowheads="1"/>
          </p:cNvPicPr>
          <p:nvPr>
            <p:ph idx="1"/>
          </p:nvPr>
        </p:nvPicPr>
        <p:blipFill>
          <a:blip r:embed="rId2" cstate="print"/>
          <a:srcRect/>
          <a:stretch>
            <a:fillRect/>
          </a:stretch>
        </p:blipFill>
        <p:spPr>
          <a:xfrm>
            <a:off x="304800" y="1981200"/>
            <a:ext cx="8458200" cy="3678238"/>
          </a:xfrm>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rrowheads="1"/>
          </p:cNvSpPr>
          <p:nvPr>
            <p:ph type="title" sz="quarter"/>
          </p:nvPr>
        </p:nvSpPr>
        <p:spPr/>
        <p:txBody>
          <a:bodyPr>
            <a:normAutofit/>
          </a:bodyPr>
          <a:lstStyle/>
          <a:p>
            <a:pPr eaLnBrk="1" hangingPunct="1">
              <a:defRPr/>
            </a:pPr>
            <a:r>
              <a:rPr lang="en-US" sz="4000" dirty="0" smtClean="0"/>
              <a:t>Connections to Alexander</a:t>
            </a:r>
          </a:p>
        </p:txBody>
      </p:sp>
      <p:pic>
        <p:nvPicPr>
          <p:cNvPr id="13315" name="Picture 8" descr="ptolemaic satrap issue"/>
          <p:cNvPicPr>
            <a:picLocks noGrp="1" noChangeAspect="1" noChangeArrowheads="1"/>
          </p:cNvPicPr>
          <p:nvPr>
            <p:ph sz="quarter" idx="1"/>
          </p:nvPr>
        </p:nvPicPr>
        <p:blipFill>
          <a:blip r:embed="rId2" cstate="print"/>
          <a:srcRect/>
          <a:stretch>
            <a:fillRect/>
          </a:stretch>
        </p:blipFill>
        <p:spPr>
          <a:xfrm>
            <a:off x="755650" y="1557338"/>
            <a:ext cx="3529013" cy="1685925"/>
          </a:xfrm>
          <a:noFill/>
        </p:spPr>
      </p:pic>
      <p:sp>
        <p:nvSpPr>
          <p:cNvPr id="13316" name="Text Box 9"/>
          <p:cNvSpPr txBox="1">
            <a:spLocks noChangeArrowheads="1"/>
          </p:cNvSpPr>
          <p:nvPr/>
        </p:nvSpPr>
        <p:spPr bwMode="auto">
          <a:xfrm>
            <a:off x="755650" y="3213100"/>
            <a:ext cx="3382963" cy="641350"/>
          </a:xfrm>
          <a:prstGeom prst="rect">
            <a:avLst/>
          </a:prstGeom>
          <a:noFill/>
          <a:ln w="9525">
            <a:noFill/>
            <a:miter lim="800000"/>
            <a:headEnd/>
            <a:tailEnd/>
          </a:ln>
        </p:spPr>
        <p:txBody>
          <a:bodyPr>
            <a:spAutoFit/>
          </a:bodyPr>
          <a:lstStyle/>
          <a:p>
            <a:pPr algn="ctr" eaLnBrk="1" hangingPunct="1">
              <a:spcBef>
                <a:spcPct val="50000"/>
              </a:spcBef>
            </a:pPr>
            <a:r>
              <a:rPr lang="en-US">
                <a:latin typeface="Arial" pitchFamily="34" charset="0"/>
              </a:rPr>
              <a:t>Ptolemaic Satrap issue (Ptolemy I)</a:t>
            </a:r>
          </a:p>
        </p:txBody>
      </p:sp>
      <p:pic>
        <p:nvPicPr>
          <p:cNvPr id="13317" name="Picture 10" descr="Svoronos_210"/>
          <p:cNvPicPr>
            <a:picLocks noGrp="1" noChangeAspect="1" noChangeArrowheads="1"/>
          </p:cNvPicPr>
          <p:nvPr>
            <p:ph sz="quarter" idx="2"/>
          </p:nvPr>
        </p:nvPicPr>
        <p:blipFill>
          <a:blip r:embed="rId3" cstate="print"/>
          <a:srcRect/>
          <a:stretch>
            <a:fillRect/>
          </a:stretch>
        </p:blipFill>
        <p:spPr>
          <a:xfrm>
            <a:off x="4932363" y="1484313"/>
            <a:ext cx="3533775" cy="1685925"/>
          </a:xfrm>
          <a:noFill/>
        </p:spPr>
      </p:pic>
      <p:sp>
        <p:nvSpPr>
          <p:cNvPr id="13318" name="Text Box 11"/>
          <p:cNvSpPr txBox="1">
            <a:spLocks noChangeArrowheads="1"/>
          </p:cNvSpPr>
          <p:nvPr/>
        </p:nvSpPr>
        <p:spPr bwMode="auto">
          <a:xfrm>
            <a:off x="5148263" y="3213100"/>
            <a:ext cx="3094037" cy="641350"/>
          </a:xfrm>
          <a:prstGeom prst="rect">
            <a:avLst/>
          </a:prstGeom>
          <a:noFill/>
          <a:ln w="9525">
            <a:noFill/>
            <a:miter lim="800000"/>
            <a:headEnd/>
            <a:tailEnd/>
          </a:ln>
        </p:spPr>
        <p:txBody>
          <a:bodyPr>
            <a:spAutoFit/>
          </a:bodyPr>
          <a:lstStyle/>
          <a:p>
            <a:pPr algn="ctr" eaLnBrk="1" hangingPunct="1">
              <a:spcBef>
                <a:spcPct val="50000"/>
              </a:spcBef>
            </a:pPr>
            <a:r>
              <a:rPr lang="en-US">
                <a:latin typeface="Arial" pitchFamily="34" charset="0"/>
              </a:rPr>
              <a:t>Ptolemaic Gold issue (Ptolemy II)</a:t>
            </a:r>
          </a:p>
        </p:txBody>
      </p:sp>
      <p:pic>
        <p:nvPicPr>
          <p:cNvPr id="13319" name="Picture 12" descr="Newell_068"/>
          <p:cNvPicPr>
            <a:picLocks noGrp="1" noChangeAspect="1" noChangeArrowheads="1"/>
          </p:cNvPicPr>
          <p:nvPr>
            <p:ph sz="quarter" idx="3"/>
          </p:nvPr>
        </p:nvPicPr>
        <p:blipFill>
          <a:blip r:embed="rId4" cstate="print"/>
          <a:srcRect/>
          <a:stretch>
            <a:fillRect/>
          </a:stretch>
        </p:blipFill>
        <p:spPr>
          <a:xfrm>
            <a:off x="477838" y="3944938"/>
            <a:ext cx="3892550" cy="2019300"/>
          </a:xfrm>
          <a:noFill/>
        </p:spPr>
      </p:pic>
      <p:sp>
        <p:nvSpPr>
          <p:cNvPr id="13320" name="Text Box 13"/>
          <p:cNvSpPr txBox="1">
            <a:spLocks noChangeArrowheads="1"/>
          </p:cNvSpPr>
          <p:nvPr/>
        </p:nvSpPr>
        <p:spPr bwMode="auto">
          <a:xfrm>
            <a:off x="611188" y="6021388"/>
            <a:ext cx="3382962" cy="366712"/>
          </a:xfrm>
          <a:prstGeom prst="rect">
            <a:avLst/>
          </a:prstGeom>
          <a:noFill/>
          <a:ln w="9525">
            <a:noFill/>
            <a:miter lim="800000"/>
            <a:headEnd/>
            <a:tailEnd/>
          </a:ln>
        </p:spPr>
        <p:txBody>
          <a:bodyPr>
            <a:spAutoFit/>
          </a:bodyPr>
          <a:lstStyle/>
          <a:p>
            <a:pPr algn="ctr" eaLnBrk="1" hangingPunct="1">
              <a:spcBef>
                <a:spcPct val="50000"/>
              </a:spcBef>
            </a:pPr>
            <a:r>
              <a:rPr lang="en-US">
                <a:latin typeface="Arial" pitchFamily="34" charset="0"/>
              </a:rPr>
              <a:t>Silver Issue of Demetrios</a:t>
            </a:r>
          </a:p>
        </p:txBody>
      </p:sp>
      <p:sp>
        <p:nvSpPr>
          <p:cNvPr id="13321" name="Text Box 15"/>
          <p:cNvSpPr txBox="1">
            <a:spLocks noChangeArrowheads="1"/>
          </p:cNvSpPr>
          <p:nvPr/>
        </p:nvSpPr>
        <p:spPr bwMode="auto">
          <a:xfrm>
            <a:off x="5076825" y="6021388"/>
            <a:ext cx="3382963" cy="366712"/>
          </a:xfrm>
          <a:prstGeom prst="rect">
            <a:avLst/>
          </a:prstGeom>
          <a:noFill/>
          <a:ln w="9525">
            <a:noFill/>
            <a:miter lim="800000"/>
            <a:headEnd/>
            <a:tailEnd/>
          </a:ln>
        </p:spPr>
        <p:txBody>
          <a:bodyPr>
            <a:spAutoFit/>
          </a:bodyPr>
          <a:lstStyle/>
          <a:p>
            <a:pPr algn="ctr" eaLnBrk="1" hangingPunct="1">
              <a:spcBef>
                <a:spcPct val="50000"/>
              </a:spcBef>
            </a:pPr>
            <a:r>
              <a:rPr lang="en-US">
                <a:latin typeface="Arial" pitchFamily="34" charset="0"/>
              </a:rPr>
              <a:t>Silver Issue of Lysimachus</a:t>
            </a:r>
          </a:p>
        </p:txBody>
      </p:sp>
      <p:pic>
        <p:nvPicPr>
          <p:cNvPr id="13322" name="Picture 17" descr="Coin"/>
          <p:cNvPicPr>
            <a:picLocks noGrp="1" noChangeAspect="1" noChangeArrowheads="1"/>
          </p:cNvPicPr>
          <p:nvPr>
            <p:ph sz="quarter" idx="4"/>
          </p:nvPr>
        </p:nvPicPr>
        <p:blipFill>
          <a:blip r:embed="rId5" cstate="print"/>
          <a:srcRect/>
          <a:stretch>
            <a:fillRect/>
          </a:stretch>
        </p:blipFill>
        <p:spPr>
          <a:xfrm>
            <a:off x="4648200" y="4067175"/>
            <a:ext cx="4038600" cy="1931988"/>
          </a:xfr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p:txBody>
          <a:bodyPr>
            <a:normAutofit fontScale="90000"/>
          </a:bodyPr>
          <a:lstStyle/>
          <a:p>
            <a:pPr eaLnBrk="1" hangingPunct="1">
              <a:defRPr/>
            </a:pPr>
            <a:r>
              <a:rPr lang="en-US" sz="4000" smtClean="0"/>
              <a:t>Legitimacy through a Deity and Alexander</a:t>
            </a:r>
          </a:p>
        </p:txBody>
      </p:sp>
      <p:sp>
        <p:nvSpPr>
          <p:cNvPr id="13315" name="Rectangle 3"/>
          <p:cNvSpPr>
            <a:spLocks noGrp="1" noChangeArrowheads="1"/>
          </p:cNvSpPr>
          <p:nvPr>
            <p:ph type="body" idx="1"/>
          </p:nvPr>
        </p:nvSpPr>
        <p:spPr/>
        <p:txBody>
          <a:bodyPr/>
          <a:lstStyle/>
          <a:p>
            <a:pPr eaLnBrk="1" hangingPunct="1">
              <a:defRPr/>
            </a:pPr>
            <a:r>
              <a:rPr lang="en-US" smtClean="0"/>
              <a:t>Lysimachus: </a:t>
            </a:r>
          </a:p>
          <a:p>
            <a:pPr lvl="1" eaLnBrk="1" hangingPunct="1">
              <a:defRPr/>
            </a:pPr>
            <a:r>
              <a:rPr lang="en-US" smtClean="0"/>
              <a:t>Close personal claims to Alexander</a:t>
            </a:r>
          </a:p>
          <a:p>
            <a:pPr lvl="1" eaLnBrk="1" hangingPunct="1">
              <a:defRPr/>
            </a:pPr>
            <a:r>
              <a:rPr lang="en-US" smtClean="0"/>
              <a:t>Replication of Alexander Motifs </a:t>
            </a:r>
          </a:p>
          <a:p>
            <a:pPr eaLnBrk="1" hangingPunct="1">
              <a:defRPr/>
            </a:pPr>
            <a:r>
              <a:rPr lang="en-US" smtClean="0"/>
              <a:t>Seleukos I:</a:t>
            </a:r>
          </a:p>
          <a:p>
            <a:pPr lvl="1" eaLnBrk="1" hangingPunct="1">
              <a:defRPr/>
            </a:pPr>
            <a:r>
              <a:rPr lang="en-US" smtClean="0"/>
              <a:t>Lacks close ties of Ptolemy and Lysimachus to Alexander</a:t>
            </a:r>
          </a:p>
          <a:p>
            <a:pPr lvl="1" eaLnBrk="1" hangingPunct="1">
              <a:defRPr/>
            </a:pPr>
            <a:r>
              <a:rPr lang="en-US" smtClean="0"/>
              <a:t>Repetition of Alexander Motifs</a:t>
            </a:r>
          </a:p>
          <a:p>
            <a:pPr lvl="1" eaLnBrk="1" hangingPunct="1">
              <a:defRPr/>
            </a:pPr>
            <a:r>
              <a:rPr lang="en-US" smtClean="0"/>
              <a:t>Move to Apollo</a:t>
            </a:r>
          </a:p>
          <a:p>
            <a:pPr lvl="1" eaLnBrk="1" hangingPunct="1">
              <a:defRPr/>
            </a:pPr>
            <a:endParaRPr lang="en-US"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Alexander to </a:t>
            </a:r>
            <a:r>
              <a:rPr lang="en-US" dirty="0" err="1" smtClean="0"/>
              <a:t>Seleukos</a:t>
            </a:r>
            <a:endParaRPr lang="en-US" dirty="0"/>
          </a:p>
        </p:txBody>
      </p:sp>
      <p:pic>
        <p:nvPicPr>
          <p:cNvPr id="6" name="Picture 8" descr="Seleukos I houghton 592"/>
          <p:cNvPicPr>
            <a:picLocks noChangeAspect="1" noChangeArrowheads="1"/>
          </p:cNvPicPr>
          <p:nvPr/>
        </p:nvPicPr>
        <p:blipFill>
          <a:blip r:embed="rId2" cstate="print"/>
          <a:srcRect/>
          <a:stretch>
            <a:fillRect/>
          </a:stretch>
        </p:blipFill>
        <p:spPr>
          <a:xfrm>
            <a:off x="1835696" y="4149080"/>
            <a:ext cx="5326484" cy="2508884"/>
          </a:xfrm>
          <a:prstGeom prst="rect">
            <a:avLst/>
          </a:prstGeom>
          <a:noFill/>
        </p:spPr>
      </p:pic>
      <p:pic>
        <p:nvPicPr>
          <p:cNvPr id="7" name="Picture 15" descr="Seleukos I Spaer 82"/>
          <p:cNvPicPr>
            <a:picLocks noChangeAspect="1" noChangeArrowheads="1"/>
          </p:cNvPicPr>
          <p:nvPr/>
        </p:nvPicPr>
        <p:blipFill>
          <a:blip r:embed="rId3" cstate="print"/>
          <a:srcRect/>
          <a:stretch>
            <a:fillRect/>
          </a:stretch>
        </p:blipFill>
        <p:spPr>
          <a:xfrm>
            <a:off x="1835696" y="1628800"/>
            <a:ext cx="5213151" cy="2448272"/>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Drachm</a:t>
            </a:r>
            <a:r>
              <a:rPr lang="en-US" dirty="0" smtClean="0"/>
              <a:t> of </a:t>
            </a:r>
            <a:r>
              <a:rPr lang="en-US" dirty="0" err="1" smtClean="0"/>
              <a:t>Seleukos</a:t>
            </a:r>
            <a:endParaRPr lang="en-US" dirty="0"/>
          </a:p>
        </p:txBody>
      </p:sp>
      <p:pic>
        <p:nvPicPr>
          <p:cNvPr id="4" name="Picture 14" descr="Seleukos I Newell 51"/>
          <p:cNvPicPr>
            <a:picLocks noGrp="1" noChangeAspect="1" noChangeArrowheads="1"/>
          </p:cNvPicPr>
          <p:nvPr>
            <p:ph idx="1"/>
          </p:nvPr>
        </p:nvPicPr>
        <p:blipFill>
          <a:blip r:embed="rId2" cstate="print"/>
          <a:srcRect/>
          <a:stretch>
            <a:fillRect/>
          </a:stretch>
        </p:blipFill>
        <p:spPr>
          <a:xfrm>
            <a:off x="1066800" y="2259012"/>
            <a:ext cx="7010400" cy="3657600"/>
          </a:xfr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4"/>
          <p:cNvSpPr>
            <a:spLocks noGrp="1" noChangeArrowheads="1"/>
          </p:cNvSpPr>
          <p:nvPr>
            <p:ph type="title"/>
          </p:nvPr>
        </p:nvSpPr>
        <p:spPr/>
        <p:txBody>
          <a:bodyPr/>
          <a:lstStyle/>
          <a:p>
            <a:r>
              <a:rPr lang="en-US"/>
              <a:t>Tetradrachm of Seleukos I</a:t>
            </a:r>
          </a:p>
        </p:txBody>
      </p:sp>
      <p:pic>
        <p:nvPicPr>
          <p:cNvPr id="12294" name="Picture 6" descr="SC_173@13"/>
          <p:cNvPicPr>
            <a:picLocks noGrp="1" noChangeAspect="1" noChangeArrowheads="1"/>
          </p:cNvPicPr>
          <p:nvPr>
            <p:ph idx="1"/>
          </p:nvPr>
        </p:nvPicPr>
        <p:blipFill>
          <a:blip r:embed="rId2" cstate="print"/>
          <a:srcRect/>
          <a:stretch>
            <a:fillRect/>
          </a:stretch>
        </p:blipFill>
        <p:spPr>
          <a:xfrm>
            <a:off x="533400" y="2320925"/>
            <a:ext cx="8077200" cy="3321050"/>
          </a:xfrm>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t>Tetradrachm of Seleukos I</a:t>
            </a:r>
          </a:p>
        </p:txBody>
      </p:sp>
      <p:pic>
        <p:nvPicPr>
          <p:cNvPr id="16395" name="Picture 11" descr="HL 203 side"/>
          <p:cNvPicPr>
            <a:picLocks noGrp="1" noChangeAspect="1" noChangeArrowheads="1"/>
          </p:cNvPicPr>
          <p:nvPr>
            <p:ph idx="1"/>
          </p:nvPr>
        </p:nvPicPr>
        <p:blipFill>
          <a:blip r:embed="rId2" cstate="print"/>
          <a:srcRect/>
          <a:stretch>
            <a:fillRect/>
          </a:stretch>
        </p:blipFill>
        <p:spPr>
          <a:xfrm>
            <a:off x="457200" y="2133600"/>
            <a:ext cx="8229600" cy="3733800"/>
          </a:xfrm>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Seleukos</a:t>
            </a:r>
            <a:r>
              <a:rPr lang="en-US" dirty="0" smtClean="0"/>
              <a:t> to </a:t>
            </a:r>
            <a:r>
              <a:rPr lang="en-US" dirty="0" err="1" smtClean="0"/>
              <a:t>Antiochos</a:t>
            </a:r>
            <a:endParaRPr lang="en-US" dirty="0"/>
          </a:p>
        </p:txBody>
      </p:sp>
      <p:pic>
        <p:nvPicPr>
          <p:cNvPr id="4" name="Picture 8" descr="SC_379 Seleucia Tigris"/>
          <p:cNvPicPr>
            <a:picLocks noChangeAspect="1" noChangeArrowheads="1"/>
          </p:cNvPicPr>
          <p:nvPr/>
        </p:nvPicPr>
        <p:blipFill>
          <a:blip r:embed="rId2" cstate="print"/>
          <a:srcRect/>
          <a:stretch>
            <a:fillRect/>
          </a:stretch>
        </p:blipFill>
        <p:spPr>
          <a:xfrm>
            <a:off x="1547664" y="4365103"/>
            <a:ext cx="5236757" cy="2492897"/>
          </a:xfrm>
          <a:prstGeom prst="rect">
            <a:avLst/>
          </a:prstGeom>
          <a:noFill/>
        </p:spPr>
      </p:pic>
      <p:pic>
        <p:nvPicPr>
          <p:cNvPr id="5" name="Picture 16" descr="SC_323"/>
          <p:cNvPicPr>
            <a:picLocks noChangeAspect="1" noChangeArrowheads="1"/>
          </p:cNvPicPr>
          <p:nvPr/>
        </p:nvPicPr>
        <p:blipFill>
          <a:blip r:embed="rId3" cstate="print"/>
          <a:srcRect/>
          <a:stretch>
            <a:fillRect/>
          </a:stretch>
        </p:blipFill>
        <p:spPr>
          <a:xfrm>
            <a:off x="1403648" y="1556792"/>
            <a:ext cx="5553654" cy="2592288"/>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Rot="1" noChangeArrowheads="1"/>
          </p:cNvSpPr>
          <p:nvPr>
            <p:ph type="title"/>
          </p:nvPr>
        </p:nvSpPr>
        <p:spPr/>
        <p:txBody>
          <a:bodyPr/>
          <a:lstStyle/>
          <a:p>
            <a:pPr eaLnBrk="1" hangingPunct="1">
              <a:defRPr/>
            </a:pPr>
            <a:r>
              <a:rPr lang="en-US" smtClean="0"/>
              <a:t>Why Apollo?</a:t>
            </a:r>
          </a:p>
        </p:txBody>
      </p:sp>
      <p:sp>
        <p:nvSpPr>
          <p:cNvPr id="14339" name="Rectangle 3"/>
          <p:cNvSpPr>
            <a:spLocks noGrp="1" noChangeArrowheads="1"/>
          </p:cNvSpPr>
          <p:nvPr>
            <p:ph type="body" idx="1"/>
          </p:nvPr>
        </p:nvSpPr>
        <p:spPr/>
        <p:txBody>
          <a:bodyPr/>
          <a:lstStyle/>
          <a:p>
            <a:pPr eaLnBrk="1" hangingPunct="1">
              <a:defRPr/>
            </a:pPr>
            <a:r>
              <a:rPr lang="en-US" dirty="0" smtClean="0"/>
              <a:t>Apollo does not appear to make an appearance in </a:t>
            </a:r>
            <a:r>
              <a:rPr lang="en-US" dirty="0" err="1" smtClean="0"/>
              <a:t>Seleukid</a:t>
            </a:r>
            <a:r>
              <a:rPr lang="en-US" dirty="0" smtClean="0"/>
              <a:t> propaganda until around 288/7.</a:t>
            </a:r>
          </a:p>
          <a:p>
            <a:pPr eaLnBrk="1" hangingPunct="1">
              <a:defRPr/>
            </a:pPr>
            <a:r>
              <a:rPr lang="en-US" dirty="0" smtClean="0"/>
              <a:t>Prior to 288, the coin images are mostly modifications of Alexander’s coin issues, featuring mainly Zeus and Athena.</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rrowheads="1"/>
          </p:cNvSpPr>
          <p:nvPr>
            <p:ph type="title"/>
          </p:nvPr>
        </p:nvSpPr>
        <p:spPr/>
        <p:txBody>
          <a:bodyPr/>
          <a:lstStyle/>
          <a:p>
            <a:pPr eaLnBrk="1" hangingPunct="1">
              <a:defRPr/>
            </a:pPr>
            <a:r>
              <a:rPr lang="en-US" smtClean="0"/>
              <a:t>Questions Raised?</a:t>
            </a:r>
          </a:p>
        </p:txBody>
      </p:sp>
      <p:sp>
        <p:nvSpPr>
          <p:cNvPr id="23555" name="Rectangle 3"/>
          <p:cNvSpPr>
            <a:spLocks noGrp="1" noChangeArrowheads="1"/>
          </p:cNvSpPr>
          <p:nvPr>
            <p:ph type="body" idx="1"/>
          </p:nvPr>
        </p:nvSpPr>
        <p:spPr/>
        <p:txBody>
          <a:bodyPr/>
          <a:lstStyle/>
          <a:p>
            <a:pPr eaLnBrk="1" hangingPunct="1">
              <a:defRPr/>
            </a:pPr>
            <a:r>
              <a:rPr lang="en-US" smtClean="0"/>
              <a:t>Why does Apollo replace Zeus around 288?</a:t>
            </a:r>
          </a:p>
          <a:p>
            <a:pPr lvl="1" eaLnBrk="1" hangingPunct="1">
              <a:defRPr/>
            </a:pPr>
            <a:r>
              <a:rPr lang="en-US" smtClean="0"/>
              <a:t>If Zeus is the syncretistic god </a:t>
            </a:r>
            <a:r>
              <a:rPr lang="en-US" i="1" smtClean="0"/>
              <a:t>par excellence</a:t>
            </a:r>
            <a:r>
              <a:rPr lang="en-US" smtClean="0"/>
              <a:t> then in a polyglot kingdom do you choose an potentially complicated god?</a:t>
            </a:r>
          </a:p>
          <a:p>
            <a:pPr eaLnBrk="1" hangingPunct="1">
              <a:defRPr/>
            </a:pPr>
            <a:r>
              <a:rPr lang="en-US" smtClean="0"/>
              <a:t>If Apollo is a syncretistic form, then to what gods is he connected and why are the important for the Seleukids?</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rrowheads="1"/>
          </p:cNvSpPr>
          <p:nvPr>
            <p:ph type="title"/>
          </p:nvPr>
        </p:nvSpPr>
        <p:spPr/>
        <p:txBody>
          <a:bodyPr/>
          <a:lstStyle/>
          <a:p>
            <a:pPr eaLnBrk="1" hangingPunct="1">
              <a:defRPr/>
            </a:pPr>
            <a:r>
              <a:rPr lang="en-US" smtClean="0"/>
              <a:t>Possible Solutions?</a:t>
            </a:r>
          </a:p>
        </p:txBody>
      </p:sp>
      <p:sp>
        <p:nvSpPr>
          <p:cNvPr id="45059" name="Rectangle 3"/>
          <p:cNvSpPr>
            <a:spLocks noGrp="1" noChangeArrowheads="1"/>
          </p:cNvSpPr>
          <p:nvPr>
            <p:ph type="body" idx="1"/>
          </p:nvPr>
        </p:nvSpPr>
        <p:spPr/>
        <p:txBody>
          <a:bodyPr/>
          <a:lstStyle/>
          <a:p>
            <a:pPr eaLnBrk="1" hangingPunct="1">
              <a:defRPr/>
            </a:pPr>
            <a:r>
              <a:rPr lang="en-US" dirty="0" smtClean="0"/>
              <a:t>Connections to </a:t>
            </a:r>
            <a:r>
              <a:rPr lang="en-US" dirty="0" err="1" smtClean="0"/>
              <a:t>Didyma</a:t>
            </a:r>
            <a:r>
              <a:rPr lang="en-US" dirty="0" smtClean="0"/>
              <a:t>?</a:t>
            </a:r>
          </a:p>
          <a:p>
            <a:pPr eaLnBrk="1" hangingPunct="1">
              <a:defRPr/>
            </a:pPr>
            <a:r>
              <a:rPr lang="en-US" dirty="0" smtClean="0"/>
              <a:t>The Babylonian/North Syrian God </a:t>
            </a:r>
            <a:r>
              <a:rPr lang="en-US" dirty="0" err="1" smtClean="0"/>
              <a:t>Nabu</a:t>
            </a:r>
            <a:r>
              <a:rPr lang="en-US" dirty="0" smtClean="0"/>
              <a:t>?</a:t>
            </a:r>
          </a:p>
          <a:p>
            <a:pPr eaLnBrk="1" hangingPunct="1">
              <a:defRPr/>
            </a:pPr>
            <a:r>
              <a:rPr lang="en-US" dirty="0" smtClean="0"/>
              <a:t>Apollo-Mithras?</a:t>
            </a:r>
          </a:p>
          <a:p>
            <a:pPr eaLnBrk="1" hangingPunct="1">
              <a:defRPr/>
            </a:pPr>
            <a:r>
              <a:rPr lang="en-US" dirty="0" smtClean="0"/>
              <a:t>Archer as Persian King</a:t>
            </a:r>
          </a:p>
          <a:p>
            <a:pPr eaLnBrk="1" hangingPunct="1">
              <a:buFont typeface="Wingdings" pitchFamily="2" charset="2"/>
              <a:buNone/>
              <a:defRPr/>
            </a:pPr>
            <a:endParaRPr lang="en-US" dirty="0" smtClean="0"/>
          </a:p>
          <a:p>
            <a:pPr eaLnBrk="1" hangingPunct="1">
              <a:defRPr/>
            </a:pPr>
            <a:endParaRPr lang="en-US" dirty="0" smtClean="0"/>
          </a:p>
          <a:p>
            <a:pPr eaLnBrk="1" hangingPunct="1">
              <a:defRPr/>
            </a:pPr>
            <a:endParaRPr lang="en-US" dirty="0"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Apollo </a:t>
            </a:r>
            <a:r>
              <a:rPr lang="en-US" dirty="0" err="1" smtClean="0"/>
              <a:t>Didymeus</a:t>
            </a:r>
            <a:endParaRPr lang="en-US" dirty="0"/>
          </a:p>
        </p:txBody>
      </p:sp>
      <p:sp>
        <p:nvSpPr>
          <p:cNvPr id="3" name="Text Placeholder 2"/>
          <p:cNvSpPr>
            <a:spLocks noGrp="1"/>
          </p:cNvSpPr>
          <p:nvPr>
            <p:ph type="body" idx="1"/>
          </p:nvPr>
        </p:nvSpPr>
        <p:spPr/>
        <p:txBody>
          <a:bodyPr/>
          <a:lstStyle/>
          <a:p>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Rot="1" noChangeArrowheads="1"/>
          </p:cNvSpPr>
          <p:nvPr>
            <p:ph type="title"/>
          </p:nvPr>
        </p:nvSpPr>
        <p:spPr/>
        <p:txBody>
          <a:bodyPr/>
          <a:lstStyle/>
          <a:p>
            <a:pPr eaLnBrk="1" hangingPunct="1">
              <a:defRPr/>
            </a:pPr>
            <a:r>
              <a:rPr lang="en-US" smtClean="0"/>
              <a:t>Seleukos’ Connection to Apollo</a:t>
            </a:r>
          </a:p>
        </p:txBody>
      </p:sp>
      <p:sp>
        <p:nvSpPr>
          <p:cNvPr id="16387" name="Rectangle 3"/>
          <p:cNvSpPr>
            <a:spLocks noGrp="1" noChangeArrowheads="1"/>
          </p:cNvSpPr>
          <p:nvPr>
            <p:ph type="body" idx="1"/>
          </p:nvPr>
        </p:nvSpPr>
        <p:spPr>
          <a:xfrm>
            <a:off x="323528" y="1556793"/>
            <a:ext cx="8363272" cy="5301208"/>
          </a:xfrm>
        </p:spPr>
        <p:txBody>
          <a:bodyPr/>
          <a:lstStyle/>
          <a:p>
            <a:pPr eaLnBrk="1" hangingPunct="1">
              <a:lnSpc>
                <a:spcPct val="80000"/>
              </a:lnSpc>
              <a:buFont typeface="Wingdings" pitchFamily="2" charset="2"/>
              <a:buNone/>
              <a:defRPr/>
            </a:pPr>
            <a:r>
              <a:rPr lang="en-US" sz="1800" b="1" dirty="0" smtClean="0"/>
              <a:t>Justin 15.4.2-7</a:t>
            </a:r>
          </a:p>
          <a:p>
            <a:pPr eaLnBrk="1" hangingPunct="1">
              <a:lnSpc>
                <a:spcPct val="80000"/>
              </a:lnSpc>
              <a:buFont typeface="Wingdings" pitchFamily="2" charset="2"/>
              <a:buNone/>
              <a:defRPr/>
            </a:pPr>
            <a:r>
              <a:rPr lang="en-GB" sz="1600" dirty="0" smtClean="0"/>
              <a:t>	</a:t>
            </a:r>
            <a:r>
              <a:rPr lang="en-GB" sz="1800" dirty="0" err="1" smtClean="0"/>
              <a:t>Seleukos</a:t>
            </a:r>
            <a:r>
              <a:rPr lang="en-GB" sz="1800" dirty="0" smtClean="0"/>
              <a:t>’ valour also was distinguished, and his origin was miraculous. His mother </a:t>
            </a:r>
            <a:r>
              <a:rPr lang="en-GB" sz="1800" dirty="0" err="1" smtClean="0"/>
              <a:t>Laodike</a:t>
            </a:r>
            <a:r>
              <a:rPr lang="en-GB" sz="1800" dirty="0" smtClean="0"/>
              <a:t>, it seems, after she had been married to </a:t>
            </a:r>
            <a:r>
              <a:rPr lang="en-GB" sz="1800" dirty="0" err="1" smtClean="0"/>
              <a:t>Antiochos</a:t>
            </a:r>
            <a:r>
              <a:rPr lang="en-GB" sz="1800" dirty="0" smtClean="0"/>
              <a:t>, a distinguished general of Philip’s, dreamed that she conceived by sleeping with Apollo, and that, having been made pregnant, she was given a ring by the god as a reward for the sex. Its stone was engraved with an anchor. Apollo bade her give it to the son she was to bear. The discovery of a ring with the same engraving in the bed the next day made it clear that the vision had been miraculous, as did the appearance of the sign of the anchor on the thigh of the tiny </a:t>
            </a:r>
            <a:r>
              <a:rPr lang="en-GB" sz="1800" dirty="0" err="1" smtClean="0"/>
              <a:t>Seleukos</a:t>
            </a:r>
            <a:r>
              <a:rPr lang="en-GB" sz="1800" dirty="0" smtClean="0"/>
              <a:t> himself. Therefore </a:t>
            </a:r>
            <a:r>
              <a:rPr lang="en-GB" sz="1800" dirty="0" err="1" smtClean="0"/>
              <a:t>Laodike</a:t>
            </a:r>
            <a:r>
              <a:rPr lang="en-GB" sz="1800" dirty="0" smtClean="0"/>
              <a:t> gave the ring to </a:t>
            </a:r>
            <a:r>
              <a:rPr lang="en-GB" sz="1800" dirty="0" err="1" smtClean="0"/>
              <a:t>Seleukos</a:t>
            </a:r>
            <a:r>
              <a:rPr lang="en-GB" sz="1800" dirty="0" smtClean="0"/>
              <a:t> as he was setting out on the Persian campaign with Alexander the Great, and she told him about his origin. - </a:t>
            </a:r>
            <a:r>
              <a:rPr lang="en-GB" sz="1800" i="1" dirty="0" smtClean="0"/>
              <a:t>Ogden Translation</a:t>
            </a:r>
            <a:endParaRPr lang="en-US" sz="1800" i="1" dirty="0" smtClean="0"/>
          </a:p>
          <a:p>
            <a:pPr eaLnBrk="1" hangingPunct="1">
              <a:lnSpc>
                <a:spcPct val="80000"/>
              </a:lnSpc>
              <a:buFont typeface="Wingdings" pitchFamily="2" charset="2"/>
              <a:buNone/>
              <a:defRPr/>
            </a:pPr>
            <a:r>
              <a:rPr lang="en-US" sz="1800" dirty="0" smtClean="0"/>
              <a:t/>
            </a:r>
            <a:br>
              <a:rPr lang="en-US" sz="1800" dirty="0" smtClean="0"/>
            </a:br>
            <a:r>
              <a:rPr lang="en-GB" sz="1800" i="1" dirty="0" err="1" smtClean="0"/>
              <a:t>Huius</a:t>
            </a:r>
            <a:r>
              <a:rPr lang="en-GB" sz="1800" i="1" dirty="0" smtClean="0"/>
              <a:t> </a:t>
            </a:r>
            <a:r>
              <a:rPr lang="en-GB" sz="1800" i="1" dirty="0" err="1" smtClean="0"/>
              <a:t>quoque</a:t>
            </a:r>
            <a:r>
              <a:rPr lang="en-GB" sz="1800" i="1" dirty="0" smtClean="0"/>
              <a:t> </a:t>
            </a:r>
            <a:r>
              <a:rPr lang="en-GB" sz="1800" i="1" dirty="0" err="1" smtClean="0"/>
              <a:t>virtus</a:t>
            </a:r>
            <a:r>
              <a:rPr lang="en-GB" sz="1800" i="1" dirty="0" smtClean="0"/>
              <a:t> </a:t>
            </a:r>
            <a:r>
              <a:rPr lang="en-GB" sz="1800" i="1" dirty="0" err="1" smtClean="0"/>
              <a:t>clara</a:t>
            </a:r>
            <a:r>
              <a:rPr lang="en-GB" sz="1800" i="1" dirty="0" smtClean="0"/>
              <a:t> et </a:t>
            </a:r>
            <a:r>
              <a:rPr lang="en-GB" sz="1800" i="1" dirty="0" err="1" smtClean="0"/>
              <a:t>origo</a:t>
            </a:r>
            <a:r>
              <a:rPr lang="en-GB" sz="1800" i="1" dirty="0" smtClean="0"/>
              <a:t> </a:t>
            </a:r>
            <a:r>
              <a:rPr lang="en-GB" sz="1800" i="1" dirty="0" err="1" smtClean="0"/>
              <a:t>admirabilis</a:t>
            </a:r>
            <a:r>
              <a:rPr lang="en-GB" sz="1800" i="1" dirty="0" smtClean="0"/>
              <a:t> </a:t>
            </a:r>
            <a:r>
              <a:rPr lang="en-GB" sz="1800" i="1" dirty="0" err="1" smtClean="0"/>
              <a:t>fuit</a:t>
            </a:r>
            <a:r>
              <a:rPr lang="en-GB" sz="1800" i="1" dirty="0" smtClean="0"/>
              <a:t>; 3 </a:t>
            </a:r>
            <a:r>
              <a:rPr lang="en-GB" sz="1800" i="1" dirty="0" err="1" smtClean="0"/>
              <a:t>siquidem</a:t>
            </a:r>
            <a:r>
              <a:rPr lang="en-GB" sz="1800" i="1" dirty="0" smtClean="0"/>
              <a:t> mater </a:t>
            </a:r>
            <a:r>
              <a:rPr lang="en-GB" sz="1800" i="1" dirty="0" err="1" smtClean="0"/>
              <a:t>eius</a:t>
            </a:r>
            <a:r>
              <a:rPr lang="en-GB" sz="1800" i="1" dirty="0" smtClean="0"/>
              <a:t> </a:t>
            </a:r>
            <a:r>
              <a:rPr lang="en-GB" sz="1800" i="1" dirty="0" err="1" smtClean="0"/>
              <a:t>Laodice</a:t>
            </a:r>
            <a:r>
              <a:rPr lang="en-GB" sz="1800" i="1" dirty="0" smtClean="0"/>
              <a:t>, cum </a:t>
            </a:r>
            <a:r>
              <a:rPr lang="en-GB" sz="1800" i="1" dirty="0" err="1" smtClean="0"/>
              <a:t>nupta</a:t>
            </a:r>
            <a:r>
              <a:rPr lang="en-GB" sz="1800" i="1" dirty="0" smtClean="0"/>
              <a:t> </a:t>
            </a:r>
            <a:r>
              <a:rPr lang="en-GB" sz="1800" i="1" dirty="0" err="1" smtClean="0"/>
              <a:t>esset</a:t>
            </a:r>
            <a:r>
              <a:rPr lang="en-GB" sz="1800" i="1" dirty="0" smtClean="0"/>
              <a:t> </a:t>
            </a:r>
            <a:r>
              <a:rPr lang="en-GB" sz="1800" i="1" dirty="0" err="1" smtClean="0"/>
              <a:t>Antiocho</a:t>
            </a:r>
            <a:r>
              <a:rPr lang="en-GB" sz="1800" i="1" dirty="0" smtClean="0"/>
              <a:t>, </a:t>
            </a:r>
            <a:r>
              <a:rPr lang="en-GB" sz="1800" i="1" dirty="0" err="1" smtClean="0"/>
              <a:t>claro</a:t>
            </a:r>
            <a:r>
              <a:rPr lang="en-GB" sz="1800" i="1" dirty="0" smtClean="0"/>
              <a:t> inter Philippi </a:t>
            </a:r>
            <a:r>
              <a:rPr lang="en-GB" sz="1800" i="1" dirty="0" err="1" smtClean="0"/>
              <a:t>duces</a:t>
            </a:r>
            <a:r>
              <a:rPr lang="en-GB" sz="1800" i="1" dirty="0" smtClean="0"/>
              <a:t> </a:t>
            </a:r>
            <a:r>
              <a:rPr lang="en-GB" sz="1800" i="1" dirty="0" err="1" smtClean="0"/>
              <a:t>viro</a:t>
            </a:r>
            <a:r>
              <a:rPr lang="en-GB" sz="1800" i="1" dirty="0" smtClean="0"/>
              <a:t>, visa </a:t>
            </a:r>
            <a:r>
              <a:rPr lang="en-GB" sz="1800" i="1" dirty="0" err="1" smtClean="0"/>
              <a:t>sibi</a:t>
            </a:r>
            <a:r>
              <a:rPr lang="en-GB" sz="1800" i="1" dirty="0" smtClean="0"/>
              <a:t> </a:t>
            </a:r>
            <a:r>
              <a:rPr lang="en-GB" sz="1800" i="1" dirty="0" err="1" smtClean="0"/>
              <a:t>est</a:t>
            </a:r>
            <a:r>
              <a:rPr lang="en-GB" sz="1800" i="1" dirty="0" smtClean="0"/>
              <a:t> per </a:t>
            </a:r>
            <a:r>
              <a:rPr lang="en-GB" sz="1800" i="1" dirty="0" err="1" smtClean="0"/>
              <a:t>quietem</a:t>
            </a:r>
            <a:r>
              <a:rPr lang="en-GB" sz="1800" i="1" dirty="0" smtClean="0"/>
              <a:t> ex </a:t>
            </a:r>
            <a:r>
              <a:rPr lang="en-GB" sz="1800" i="1" dirty="0" err="1" smtClean="0"/>
              <a:t>concubitu</a:t>
            </a:r>
            <a:r>
              <a:rPr lang="en-GB" sz="1800" i="1" dirty="0" smtClean="0"/>
              <a:t> </a:t>
            </a:r>
            <a:r>
              <a:rPr lang="en-GB" sz="1800" i="1" dirty="0" err="1" smtClean="0"/>
              <a:t>Apollinis</a:t>
            </a:r>
            <a:r>
              <a:rPr lang="en-GB" sz="1800" i="1" dirty="0" smtClean="0"/>
              <a:t> </a:t>
            </a:r>
            <a:r>
              <a:rPr lang="en-GB" sz="1800" i="1" dirty="0" err="1" smtClean="0"/>
              <a:t>concepisse</a:t>
            </a:r>
            <a:r>
              <a:rPr lang="en-GB" sz="1800" i="1" dirty="0" smtClean="0"/>
              <a:t>, 4 </a:t>
            </a:r>
            <a:r>
              <a:rPr lang="en-GB" sz="1800" i="1" dirty="0" err="1" smtClean="0"/>
              <a:t>gravidamque</a:t>
            </a:r>
            <a:r>
              <a:rPr lang="en-GB" sz="1800" i="1" dirty="0" smtClean="0"/>
              <a:t> </a:t>
            </a:r>
            <a:r>
              <a:rPr lang="en-GB" sz="1800" i="1" dirty="0" err="1" smtClean="0"/>
              <a:t>factam</a:t>
            </a:r>
            <a:r>
              <a:rPr lang="en-GB" sz="1800" i="1" dirty="0" smtClean="0"/>
              <a:t> </a:t>
            </a:r>
            <a:r>
              <a:rPr lang="en-GB" sz="1800" i="1" dirty="0" err="1" smtClean="0"/>
              <a:t>munus</a:t>
            </a:r>
            <a:r>
              <a:rPr lang="en-GB" sz="1800" i="1" dirty="0" smtClean="0"/>
              <a:t> </a:t>
            </a:r>
            <a:r>
              <a:rPr lang="en-GB" sz="1800" i="1" dirty="0" err="1" smtClean="0"/>
              <a:t>concubitus</a:t>
            </a:r>
            <a:r>
              <a:rPr lang="en-GB" sz="1800" i="1" dirty="0" smtClean="0"/>
              <a:t> a </a:t>
            </a:r>
            <a:r>
              <a:rPr lang="en-GB" sz="1800" i="1" dirty="0" err="1" smtClean="0"/>
              <a:t>deo</a:t>
            </a:r>
            <a:r>
              <a:rPr lang="en-GB" sz="1800" i="1" dirty="0" smtClean="0"/>
              <a:t> </a:t>
            </a:r>
            <a:r>
              <a:rPr lang="en-GB" sz="1800" i="1" dirty="0" err="1" smtClean="0"/>
              <a:t>anulum</a:t>
            </a:r>
            <a:r>
              <a:rPr lang="en-GB" sz="1800" i="1" dirty="0" smtClean="0"/>
              <a:t> </a:t>
            </a:r>
            <a:r>
              <a:rPr lang="en-GB" sz="1800" i="1" dirty="0" err="1" smtClean="0"/>
              <a:t>accepisse</a:t>
            </a:r>
            <a:r>
              <a:rPr lang="en-GB" sz="1800" i="1" dirty="0" smtClean="0"/>
              <a:t>, in </a:t>
            </a:r>
            <a:r>
              <a:rPr lang="en-GB" sz="1800" i="1" dirty="0" err="1" smtClean="0"/>
              <a:t>cuius</a:t>
            </a:r>
            <a:r>
              <a:rPr lang="en-GB" sz="1800" i="1" dirty="0" smtClean="0"/>
              <a:t> </a:t>
            </a:r>
            <a:r>
              <a:rPr lang="en-GB" sz="1800" i="1" dirty="0" err="1" smtClean="0"/>
              <a:t>gemma</a:t>
            </a:r>
            <a:r>
              <a:rPr lang="en-GB" sz="1800" i="1" dirty="0" smtClean="0"/>
              <a:t> </a:t>
            </a:r>
            <a:r>
              <a:rPr lang="en-GB" sz="1800" i="1" dirty="0" err="1" smtClean="0"/>
              <a:t>anchora</a:t>
            </a:r>
            <a:r>
              <a:rPr lang="en-GB" sz="1800" i="1" dirty="0" smtClean="0"/>
              <a:t> </a:t>
            </a:r>
            <a:r>
              <a:rPr lang="en-GB" sz="1800" i="1" dirty="0" err="1" smtClean="0"/>
              <a:t>sculpta</a:t>
            </a:r>
            <a:r>
              <a:rPr lang="en-GB" sz="1800" i="1" dirty="0" smtClean="0"/>
              <a:t> </a:t>
            </a:r>
            <a:r>
              <a:rPr lang="en-GB" sz="1800" i="1" dirty="0" err="1" smtClean="0"/>
              <a:t>esset</a:t>
            </a:r>
            <a:r>
              <a:rPr lang="en-GB" sz="1800" i="1" dirty="0" smtClean="0"/>
              <a:t>; </a:t>
            </a:r>
            <a:r>
              <a:rPr lang="en-GB" sz="1800" i="1" dirty="0" err="1" smtClean="0"/>
              <a:t>iussaque</a:t>
            </a:r>
            <a:r>
              <a:rPr lang="en-GB" sz="1800" i="1" dirty="0" smtClean="0"/>
              <a:t> </a:t>
            </a:r>
            <a:r>
              <a:rPr lang="en-GB" sz="1800" i="1" dirty="0" err="1" smtClean="0"/>
              <a:t>donum</a:t>
            </a:r>
            <a:r>
              <a:rPr lang="en-GB" sz="1800" i="1" dirty="0" smtClean="0"/>
              <a:t> </a:t>
            </a:r>
            <a:r>
              <a:rPr lang="en-GB" sz="1800" i="1" dirty="0" err="1" smtClean="0"/>
              <a:t>filio</a:t>
            </a:r>
            <a:r>
              <a:rPr lang="en-GB" sz="1800" i="1" dirty="0" smtClean="0"/>
              <a:t>, </a:t>
            </a:r>
            <a:r>
              <a:rPr lang="en-GB" sz="1800" i="1" dirty="0" err="1" smtClean="0"/>
              <a:t>quem</a:t>
            </a:r>
            <a:r>
              <a:rPr lang="en-GB" sz="1800" i="1" dirty="0" smtClean="0"/>
              <a:t> </a:t>
            </a:r>
            <a:r>
              <a:rPr lang="en-GB" sz="1800" i="1" dirty="0" err="1" smtClean="0"/>
              <a:t>peperisset</a:t>
            </a:r>
            <a:r>
              <a:rPr lang="en-GB" sz="1800" i="1" dirty="0" smtClean="0"/>
              <a:t>, dare. 5 </a:t>
            </a:r>
            <a:r>
              <a:rPr lang="en-GB" sz="1800" i="1" dirty="0" err="1" smtClean="0"/>
              <a:t>Admirabilem</a:t>
            </a:r>
            <a:r>
              <a:rPr lang="en-GB" sz="1800" i="1" dirty="0" smtClean="0"/>
              <a:t> </a:t>
            </a:r>
            <a:r>
              <a:rPr lang="en-GB" sz="1800" i="1" dirty="0" err="1" smtClean="0"/>
              <a:t>fecit</a:t>
            </a:r>
            <a:r>
              <a:rPr lang="en-GB" sz="1800" i="1" dirty="0" smtClean="0"/>
              <a:t> </a:t>
            </a:r>
            <a:r>
              <a:rPr lang="en-GB" sz="1800" i="1" dirty="0" err="1" smtClean="0"/>
              <a:t>hunc</a:t>
            </a:r>
            <a:r>
              <a:rPr lang="en-GB" sz="1800" i="1" dirty="0" smtClean="0"/>
              <a:t> </a:t>
            </a:r>
            <a:r>
              <a:rPr lang="en-GB" sz="1800" i="1" dirty="0" err="1" smtClean="0"/>
              <a:t>visum</a:t>
            </a:r>
            <a:r>
              <a:rPr lang="en-GB" sz="1800" i="1" dirty="0" smtClean="0"/>
              <a:t> et </a:t>
            </a:r>
            <a:r>
              <a:rPr lang="en-GB" sz="1800" i="1" dirty="0" err="1" smtClean="0"/>
              <a:t>anulus</a:t>
            </a:r>
            <a:r>
              <a:rPr lang="en-GB" sz="1800" i="1" dirty="0" smtClean="0"/>
              <a:t>, qui </a:t>
            </a:r>
            <a:r>
              <a:rPr lang="en-GB" sz="1800" i="1" dirty="0" err="1" smtClean="0"/>
              <a:t>postera</a:t>
            </a:r>
            <a:r>
              <a:rPr lang="en-GB" sz="1800" i="1" dirty="0" smtClean="0"/>
              <a:t> die </a:t>
            </a:r>
            <a:r>
              <a:rPr lang="en-GB" sz="1800" i="1" dirty="0" err="1" smtClean="0"/>
              <a:t>eiusdem</a:t>
            </a:r>
            <a:r>
              <a:rPr lang="en-GB" sz="1800" i="1" dirty="0" smtClean="0"/>
              <a:t> </a:t>
            </a:r>
            <a:r>
              <a:rPr lang="en-GB" sz="1800" i="1" dirty="0" err="1" smtClean="0"/>
              <a:t>sculpturae</a:t>
            </a:r>
            <a:r>
              <a:rPr lang="en-GB" sz="1800" i="1" dirty="0" smtClean="0"/>
              <a:t> in </a:t>
            </a:r>
            <a:r>
              <a:rPr lang="en-GB" sz="1800" i="1" dirty="0" err="1" smtClean="0"/>
              <a:t>lecto</a:t>
            </a:r>
            <a:r>
              <a:rPr lang="en-GB" sz="1800" i="1" dirty="0" smtClean="0"/>
              <a:t> </a:t>
            </a:r>
            <a:r>
              <a:rPr lang="en-GB" sz="1800" i="1" dirty="0" err="1" smtClean="0"/>
              <a:t>inventus</a:t>
            </a:r>
            <a:r>
              <a:rPr lang="en-GB" sz="1800" i="1" dirty="0" smtClean="0"/>
              <a:t> </a:t>
            </a:r>
            <a:r>
              <a:rPr lang="en-GB" sz="1800" i="1" dirty="0" err="1" smtClean="0"/>
              <a:t>est</a:t>
            </a:r>
            <a:r>
              <a:rPr lang="en-GB" sz="1800" i="1" dirty="0" smtClean="0"/>
              <a:t>, et </a:t>
            </a:r>
            <a:r>
              <a:rPr lang="en-GB" sz="1800" i="1" dirty="0" err="1" smtClean="0"/>
              <a:t>figura</a:t>
            </a:r>
            <a:r>
              <a:rPr lang="en-GB" sz="1800" i="1" dirty="0" smtClean="0"/>
              <a:t> </a:t>
            </a:r>
            <a:r>
              <a:rPr lang="en-GB" sz="1800" i="1" dirty="0" err="1" smtClean="0"/>
              <a:t>anchorae</a:t>
            </a:r>
            <a:r>
              <a:rPr lang="en-GB" sz="1800" i="1" dirty="0" smtClean="0"/>
              <a:t>, quae in </a:t>
            </a:r>
            <a:r>
              <a:rPr lang="en-GB" sz="1800" i="1" dirty="0" err="1" smtClean="0"/>
              <a:t>femore</a:t>
            </a:r>
            <a:r>
              <a:rPr lang="en-GB" sz="1800" i="1" dirty="0" smtClean="0"/>
              <a:t> </a:t>
            </a:r>
            <a:r>
              <a:rPr lang="en-GB" sz="1800" i="1" dirty="0" err="1" smtClean="0"/>
              <a:t>Seleuci</a:t>
            </a:r>
            <a:r>
              <a:rPr lang="en-GB" sz="1800" i="1" dirty="0" smtClean="0"/>
              <a:t> </a:t>
            </a:r>
            <a:r>
              <a:rPr lang="en-GB" sz="1800" i="1" dirty="0" err="1" smtClean="0"/>
              <a:t>nata</a:t>
            </a:r>
            <a:r>
              <a:rPr lang="en-GB" sz="1800" i="1" dirty="0" smtClean="0"/>
              <a:t> cum ipso </a:t>
            </a:r>
            <a:r>
              <a:rPr lang="en-GB" sz="1800" i="1" dirty="0" err="1" smtClean="0"/>
              <a:t>parvulo</a:t>
            </a:r>
            <a:r>
              <a:rPr lang="en-GB" sz="1800" i="1" dirty="0" smtClean="0"/>
              <a:t> </a:t>
            </a:r>
            <a:r>
              <a:rPr lang="en-GB" sz="1800" i="1" dirty="0" err="1" smtClean="0"/>
              <a:t>fuit</a:t>
            </a:r>
            <a:r>
              <a:rPr lang="en-GB" sz="1800" i="1" dirty="0" smtClean="0"/>
              <a:t>. </a:t>
            </a:r>
            <a:r>
              <a:rPr lang="it-IT" sz="1800" i="1" dirty="0" smtClean="0"/>
              <a:t>6 Quamobrem Laodice anulum Seleuco eunti cum Alexandro Magno ad Persicam militiam, edocto de origine sua, dedit. 7 Ubi post mortem Alexandri occupato regno Orientis urbem condidit, ibi quoque geminae originis memoriam consecravit.</a:t>
            </a:r>
            <a:r>
              <a:rPr lang="it-IT" sz="1800" dirty="0" smtClean="0"/>
              <a:t> </a:t>
            </a:r>
            <a:endParaRPr lang="en-US" sz="1800" dirty="0"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p:txBody>
          <a:bodyPr/>
          <a:lstStyle/>
          <a:p>
            <a:pPr eaLnBrk="1" hangingPunct="1">
              <a:defRPr/>
            </a:pPr>
            <a:r>
              <a:rPr lang="en-US" smtClean="0"/>
              <a:t>Seleukos, Apollo, and Didyma</a:t>
            </a:r>
          </a:p>
        </p:txBody>
      </p:sp>
      <p:sp>
        <p:nvSpPr>
          <p:cNvPr id="19459" name="Rectangle 3"/>
          <p:cNvSpPr>
            <a:spLocks noGrp="1" noChangeArrowheads="1"/>
          </p:cNvSpPr>
          <p:nvPr>
            <p:ph type="body" idx="1"/>
          </p:nvPr>
        </p:nvSpPr>
        <p:spPr>
          <a:xfrm>
            <a:off x="457200" y="1775191"/>
            <a:ext cx="8363272" cy="5082809"/>
          </a:xfrm>
        </p:spPr>
        <p:txBody>
          <a:bodyPr/>
          <a:lstStyle/>
          <a:p>
            <a:pPr eaLnBrk="1" hangingPunct="1">
              <a:lnSpc>
                <a:spcPct val="80000"/>
              </a:lnSpc>
              <a:defRPr/>
            </a:pPr>
            <a:endParaRPr lang="en-GB" sz="1600" dirty="0" smtClean="0"/>
          </a:p>
          <a:p>
            <a:pPr eaLnBrk="1" hangingPunct="1">
              <a:lnSpc>
                <a:spcPct val="80000"/>
              </a:lnSpc>
              <a:defRPr/>
            </a:pPr>
            <a:r>
              <a:rPr lang="en-GB" sz="1600" b="1" dirty="0" smtClean="0"/>
              <a:t>Welles </a:t>
            </a:r>
            <a:r>
              <a:rPr lang="en-GB" sz="1600" b="1" i="1" dirty="0" smtClean="0"/>
              <a:t>RC 5.1-7</a:t>
            </a:r>
            <a:r>
              <a:rPr lang="en-US" sz="1600" dirty="0" smtClean="0"/>
              <a:t/>
            </a:r>
            <a:br>
              <a:rPr lang="en-US" sz="1600" dirty="0" smtClean="0"/>
            </a:br>
            <a:r>
              <a:rPr lang="en-GB" sz="2000" dirty="0" smtClean="0"/>
              <a:t>“King </a:t>
            </a:r>
            <a:r>
              <a:rPr lang="en-GB" sz="2000" dirty="0" err="1" smtClean="0"/>
              <a:t>Seleukos</a:t>
            </a:r>
            <a:r>
              <a:rPr lang="en-GB" sz="2000" dirty="0" smtClean="0"/>
              <a:t> to the council and people of Miletus greetings. We have sent to the sanctuary of </a:t>
            </a:r>
            <a:r>
              <a:rPr lang="en-GB" sz="2000" dirty="0" err="1" smtClean="0"/>
              <a:t>Didymean</a:t>
            </a:r>
            <a:r>
              <a:rPr lang="en-GB" sz="2000" dirty="0" smtClean="0"/>
              <a:t> Apollo, in the care of </a:t>
            </a:r>
            <a:r>
              <a:rPr lang="en-GB" sz="2000" dirty="0" err="1" smtClean="0"/>
              <a:t>Polianthes</a:t>
            </a:r>
            <a:r>
              <a:rPr lang="en-GB" sz="2000" dirty="0" smtClean="0"/>
              <a:t>, the great lamp and gold and silver cups which are inscribed, in dedication to the Saviour Gods.” </a:t>
            </a:r>
          </a:p>
          <a:p>
            <a:pPr eaLnBrk="1" hangingPunct="1">
              <a:lnSpc>
                <a:spcPct val="80000"/>
              </a:lnSpc>
              <a:buFont typeface="Wingdings" pitchFamily="2" charset="2"/>
              <a:buNone/>
              <a:defRPr/>
            </a:pPr>
            <a:r>
              <a:rPr lang="en-US" sz="1600" dirty="0" smtClean="0"/>
              <a:t>	</a:t>
            </a:r>
          </a:p>
          <a:p>
            <a:pPr eaLnBrk="1" hangingPunct="1">
              <a:lnSpc>
                <a:spcPct val="80000"/>
              </a:lnSpc>
              <a:buFont typeface="Wingdings" pitchFamily="2" charset="2"/>
              <a:buNone/>
              <a:defRPr/>
            </a:pPr>
            <a:r>
              <a:rPr lang="en-US" sz="1600" dirty="0" smtClean="0">
                <a:latin typeface="Palatino Linotype" pitchFamily="18" charset="0"/>
              </a:rPr>
              <a:t>	</a:t>
            </a:r>
            <a:r>
              <a:rPr lang="el-GR" sz="1600" dirty="0" smtClean="0">
                <a:latin typeface="Palatino Linotype" pitchFamily="18" charset="0"/>
              </a:rPr>
              <a:t>Βασιλεὺς Σέλευκος Μιλησίων τῆι βουλῆι</a:t>
            </a:r>
            <a:r>
              <a:rPr lang="en-US" sz="1600" dirty="0" smtClean="0">
                <a:latin typeface="Palatino Linotype" pitchFamily="18" charset="0"/>
              </a:rPr>
              <a:t>/ </a:t>
            </a:r>
            <a:r>
              <a:rPr lang="el-GR" sz="1600" dirty="0" smtClean="0">
                <a:latin typeface="Palatino Linotype" pitchFamily="18" charset="0"/>
              </a:rPr>
              <a:t>καὶ τῶι δήμωι χαίρεν· ἀφεστάλκαμεν εἰς</a:t>
            </a:r>
            <a:r>
              <a:rPr lang="en-US" sz="1600" dirty="0" smtClean="0">
                <a:latin typeface="Palatino Linotype" pitchFamily="18" charset="0"/>
              </a:rPr>
              <a:t>/ </a:t>
            </a:r>
            <a:r>
              <a:rPr lang="el-GR" sz="1600" dirty="0" smtClean="0">
                <a:latin typeface="Palatino Linotype" pitchFamily="18" charset="0"/>
              </a:rPr>
              <a:t>τὸ ἱερὸν τοῦ Ἀπόλλωνος τοῦ ἐν Διδύμοις</a:t>
            </a:r>
            <a:r>
              <a:rPr lang="en-US" sz="1600" dirty="0" smtClean="0">
                <a:latin typeface="Palatino Linotype" pitchFamily="18" charset="0"/>
              </a:rPr>
              <a:t>/ </a:t>
            </a:r>
            <a:r>
              <a:rPr lang="el-GR" sz="1600" dirty="0" smtClean="0">
                <a:latin typeface="Palatino Linotype" pitchFamily="18" charset="0"/>
              </a:rPr>
              <a:t>τήν τε λυχνίαν τὴν μεγάλην καὶ ποτήρια</a:t>
            </a:r>
            <a:r>
              <a:rPr lang="en-US" sz="1600" dirty="0" smtClean="0">
                <a:latin typeface="Palatino Linotype" pitchFamily="18" charset="0"/>
              </a:rPr>
              <a:t>/ </a:t>
            </a:r>
            <a:r>
              <a:rPr lang="el-GR" sz="1600" dirty="0" smtClean="0">
                <a:latin typeface="Palatino Linotype" pitchFamily="18" charset="0"/>
              </a:rPr>
              <a:t>χρυσᾶ καὶ ἀργυρᾶ εἰς ἀνάθεσιν τοῖς θεοῖς</a:t>
            </a:r>
            <a:r>
              <a:rPr lang="en-US" sz="1600" dirty="0" smtClean="0">
                <a:latin typeface="Palatino Linotype" pitchFamily="18" charset="0"/>
              </a:rPr>
              <a:t>/ </a:t>
            </a:r>
            <a:r>
              <a:rPr lang="el-GR" sz="1600" dirty="0" smtClean="0">
                <a:latin typeface="Palatino Linotype" pitchFamily="18" charset="0"/>
              </a:rPr>
              <a:t>τοῖς Σωτῆρσι κομίζοντα Πολιάνθην</a:t>
            </a:r>
            <a:r>
              <a:rPr lang="en-GB" sz="1600" dirty="0" smtClean="0">
                <a:latin typeface="Palatino Linotype" pitchFamily="18" charset="0"/>
              </a:rPr>
              <a:t>, </a:t>
            </a:r>
            <a:r>
              <a:rPr lang="el-GR" sz="1600" dirty="0" smtClean="0">
                <a:latin typeface="Palatino Linotype" pitchFamily="18" charset="0"/>
              </a:rPr>
              <a:t>ἐπι</a:t>
            </a:r>
            <a:r>
              <a:rPr lang="en-US" sz="1600" dirty="0" smtClean="0">
                <a:latin typeface="Palatino Linotype" pitchFamily="18" charset="0"/>
              </a:rPr>
              <a:t>/ </a:t>
            </a:r>
            <a:r>
              <a:rPr lang="el-GR" sz="1600" dirty="0" smtClean="0">
                <a:latin typeface="Palatino Linotype" pitchFamily="18" charset="0"/>
              </a:rPr>
              <a:t>γραφὰς ἔχοντα</a:t>
            </a:r>
            <a:r>
              <a:rPr lang="en-GB" sz="1600" dirty="0" smtClean="0">
                <a:latin typeface="Palatino Linotype" pitchFamily="18" charset="0"/>
              </a:rPr>
              <a:t>. </a:t>
            </a:r>
          </a:p>
          <a:p>
            <a:pPr eaLnBrk="1" hangingPunct="1">
              <a:lnSpc>
                <a:spcPct val="80000"/>
              </a:lnSpc>
              <a:defRPr/>
            </a:pPr>
            <a:endParaRPr lang="en-GB" sz="1600" dirty="0" smtClean="0">
              <a:latin typeface="Palatino Linotype" pitchFamily="18" charset="0"/>
            </a:endParaRPr>
          </a:p>
          <a:p>
            <a:pPr eaLnBrk="1" hangingPunct="1">
              <a:lnSpc>
                <a:spcPct val="80000"/>
              </a:lnSpc>
              <a:defRPr/>
            </a:pPr>
            <a:r>
              <a:rPr lang="en-GB" sz="1600" b="1" dirty="0" err="1" smtClean="0"/>
              <a:t>Diodoros</a:t>
            </a:r>
            <a:r>
              <a:rPr lang="en-GB" sz="1600" b="1" dirty="0" smtClean="0"/>
              <a:t> 19.90.3</a:t>
            </a:r>
            <a:endParaRPr lang="en-GB" sz="1600" dirty="0" smtClean="0"/>
          </a:p>
          <a:p>
            <a:pPr eaLnBrk="1" hangingPunct="1">
              <a:lnSpc>
                <a:spcPct val="80000"/>
              </a:lnSpc>
              <a:buFont typeface="Wingdings" pitchFamily="2" charset="2"/>
              <a:buNone/>
              <a:defRPr/>
            </a:pPr>
            <a:r>
              <a:rPr lang="en-GB" sz="1600" dirty="0" smtClean="0"/>
              <a:t>	</a:t>
            </a:r>
            <a:r>
              <a:rPr lang="en-GB" sz="2000" dirty="0" smtClean="0"/>
              <a:t>“for, when he had consulted the oracle in </a:t>
            </a:r>
            <a:r>
              <a:rPr lang="en-GB" sz="2000" dirty="0" err="1" smtClean="0"/>
              <a:t>Branchidae</a:t>
            </a:r>
            <a:r>
              <a:rPr lang="en-GB" sz="2000" dirty="0" smtClean="0"/>
              <a:t>, the god had greeted him as King </a:t>
            </a:r>
            <a:r>
              <a:rPr lang="en-GB" sz="2000" dirty="0" err="1" smtClean="0"/>
              <a:t>Seleukos</a:t>
            </a:r>
            <a:r>
              <a:rPr lang="en-GB" sz="2000" dirty="0" smtClean="0"/>
              <a:t>, and Alexander standing beside him in a dream had given him a clear sign of the future leadership that was destined to fall to him in the course of time.”</a:t>
            </a:r>
            <a:r>
              <a:rPr lang="en-US" sz="2000" dirty="0" smtClean="0"/>
              <a:t>  </a:t>
            </a:r>
            <a:r>
              <a:rPr lang="en-US" sz="2000" i="1" dirty="0" smtClean="0"/>
              <a:t>Loeb Translation</a:t>
            </a:r>
          </a:p>
          <a:p>
            <a:pPr eaLnBrk="1" hangingPunct="1">
              <a:lnSpc>
                <a:spcPct val="80000"/>
              </a:lnSpc>
              <a:buFont typeface="Wingdings" pitchFamily="2" charset="2"/>
              <a:buNone/>
              <a:defRPr/>
            </a:pPr>
            <a:r>
              <a:rPr lang="en-US" sz="1600" dirty="0" smtClean="0"/>
              <a:t> 	</a:t>
            </a:r>
          </a:p>
          <a:p>
            <a:pPr eaLnBrk="1" hangingPunct="1">
              <a:lnSpc>
                <a:spcPct val="80000"/>
              </a:lnSpc>
              <a:buFont typeface="Wingdings" pitchFamily="2" charset="2"/>
              <a:buNone/>
              <a:defRPr/>
            </a:pPr>
            <a:r>
              <a:rPr lang="en-US" sz="1600" dirty="0" smtClean="0">
                <a:latin typeface="Palatino Linotype" pitchFamily="18" charset="0"/>
              </a:rPr>
              <a:t>	</a:t>
            </a:r>
            <a:r>
              <a:rPr lang="el-GR" sz="1600" dirty="0" smtClean="0">
                <a:latin typeface="Palatino Linotype" pitchFamily="18" charset="0"/>
              </a:rPr>
              <a:t>ἐν μὲν Βραγχίδαις αὐτοῦ χρηστηριαζομένου τὸν θεὸν προσαγορεῦσαι Σέλευκον Βασιλέα</a:t>
            </a:r>
            <a:r>
              <a:rPr lang="en-US" sz="1600" dirty="0" smtClean="0">
                <a:latin typeface="Palatino Linotype" pitchFamily="18" charset="0"/>
              </a:rPr>
              <a:t>, </a:t>
            </a:r>
            <a:r>
              <a:rPr lang="el-GR" sz="1600" dirty="0" smtClean="0">
                <a:latin typeface="Palatino Linotype" pitchFamily="18" charset="0"/>
              </a:rPr>
              <a:t>τὸν Ἀλέξανδρον καθ</a:t>
            </a:r>
            <a:r>
              <a:rPr lang="en-US" sz="1600" dirty="0" smtClean="0">
                <a:latin typeface="Palatino Linotype" pitchFamily="18" charset="0"/>
              </a:rPr>
              <a:t>’ </a:t>
            </a:r>
            <a:r>
              <a:rPr lang="el-GR" sz="1600" dirty="0" smtClean="0">
                <a:latin typeface="Palatino Linotype" pitchFamily="18" charset="0"/>
              </a:rPr>
              <a:t>ὕπνον ἐπιστάντα φανερῶς διασημᾶναι περὶ τῆς ἐσομένης ἡγεμονίας</a:t>
            </a:r>
            <a:r>
              <a:rPr lang="en-US" sz="1600" dirty="0" smtClean="0">
                <a:latin typeface="Palatino Linotype" pitchFamily="18" charset="0"/>
              </a:rPr>
              <a:t>, </a:t>
            </a:r>
            <a:r>
              <a:rPr lang="el-GR" sz="1600" dirty="0" smtClean="0">
                <a:latin typeface="Palatino Linotype" pitchFamily="18" charset="0"/>
              </a:rPr>
              <a:t>ἧς δεῖ τυχεῖν αὐτὸν προϊόντος τοῦ χρόνου</a:t>
            </a:r>
            <a:r>
              <a:rPr lang="en-US" sz="1600" dirty="0" smtClean="0">
                <a:latin typeface="Palatino Linotype" pitchFamily="18" charset="0"/>
              </a:rPr>
              <a:t>.</a:t>
            </a:r>
          </a:p>
          <a:p>
            <a:pPr eaLnBrk="1" hangingPunct="1">
              <a:lnSpc>
                <a:spcPct val="80000"/>
              </a:lnSpc>
              <a:defRPr/>
            </a:pPr>
            <a:endParaRPr lang="en-GB" sz="1600" b="1" dirty="0" smtClean="0"/>
          </a:p>
          <a:p>
            <a:pPr eaLnBrk="1" hangingPunct="1">
              <a:lnSpc>
                <a:spcPct val="80000"/>
              </a:lnSpc>
              <a:buFont typeface="Wingdings" pitchFamily="2" charset="2"/>
              <a:buNone/>
              <a:defRPr/>
            </a:pPr>
            <a:endParaRPr lang="en-US" sz="1400" dirty="0"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Babylonia</a:t>
            </a:r>
            <a:endParaRPr lang="en-US" dirty="0"/>
          </a:p>
        </p:txBody>
      </p:sp>
      <p:sp>
        <p:nvSpPr>
          <p:cNvPr id="3" name="Text Placeholder 2"/>
          <p:cNvSpPr>
            <a:spLocks noGrp="1"/>
          </p:cNvSpPr>
          <p:nvPr>
            <p:ph type="body" idx="1"/>
          </p:nvPr>
        </p:nvSpPr>
        <p:spPr/>
        <p:txBody>
          <a:bodyPr/>
          <a:lstStyle/>
          <a:p>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rrowheads="1"/>
          </p:cNvSpPr>
          <p:nvPr>
            <p:ph type="title"/>
          </p:nvPr>
        </p:nvSpPr>
        <p:spPr/>
        <p:txBody>
          <a:bodyPr/>
          <a:lstStyle/>
          <a:p>
            <a:pPr eaLnBrk="1" hangingPunct="1">
              <a:defRPr/>
            </a:pPr>
            <a:r>
              <a:rPr lang="en-US" smtClean="0"/>
              <a:t>Antiochos I and Apollo</a:t>
            </a:r>
          </a:p>
        </p:txBody>
      </p:sp>
      <p:sp>
        <p:nvSpPr>
          <p:cNvPr id="46083" name="Rectangle 3"/>
          <p:cNvSpPr>
            <a:spLocks noGrp="1" noChangeArrowheads="1"/>
          </p:cNvSpPr>
          <p:nvPr>
            <p:ph type="body" idx="1"/>
          </p:nvPr>
        </p:nvSpPr>
        <p:spPr/>
        <p:txBody>
          <a:bodyPr/>
          <a:lstStyle/>
          <a:p>
            <a:pPr eaLnBrk="1" hangingPunct="1">
              <a:defRPr/>
            </a:pPr>
            <a:r>
              <a:rPr lang="en-US" smtClean="0"/>
              <a:t>Dedication to Nabu at Borsippa (Ezida) (temple complex related to Babylon)</a:t>
            </a:r>
          </a:p>
          <a:p>
            <a:pPr eaLnBrk="1" hangingPunct="1">
              <a:defRPr/>
            </a:pPr>
            <a:r>
              <a:rPr lang="en-US" smtClean="0"/>
              <a:t>Creation of “Seleukid” Apollo coin motif</a:t>
            </a:r>
          </a:p>
          <a:p>
            <a:pPr eaLnBrk="1" hangingPunct="1">
              <a:defRPr/>
            </a:pPr>
            <a:endParaRPr lang="en-US" smtClean="0"/>
          </a:p>
          <a:p>
            <a:pPr eaLnBrk="1" hangingPunct="1">
              <a:defRPr/>
            </a:pPr>
            <a:endParaRPr lang="en-US"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rrowheads="1"/>
          </p:cNvSpPr>
          <p:nvPr>
            <p:ph type="title"/>
          </p:nvPr>
        </p:nvSpPr>
        <p:spPr/>
        <p:txBody>
          <a:bodyPr/>
          <a:lstStyle/>
          <a:p>
            <a:pPr eaLnBrk="1" hangingPunct="1">
              <a:defRPr/>
            </a:pPr>
            <a:r>
              <a:rPr lang="en-US" sz="4000" smtClean="0"/>
              <a:t>Antiochos I Cylinder from Borsippa</a:t>
            </a:r>
          </a:p>
        </p:txBody>
      </p:sp>
      <p:sp>
        <p:nvSpPr>
          <p:cNvPr id="47107" name="Rectangle 3"/>
          <p:cNvSpPr>
            <a:spLocks noGrp="1" noChangeArrowheads="1"/>
          </p:cNvSpPr>
          <p:nvPr>
            <p:ph type="body" idx="1"/>
          </p:nvPr>
        </p:nvSpPr>
        <p:spPr/>
        <p:txBody>
          <a:bodyPr>
            <a:normAutofit lnSpcReduction="10000"/>
          </a:bodyPr>
          <a:lstStyle/>
          <a:p>
            <a:pPr eaLnBrk="1" hangingPunct="1">
              <a:lnSpc>
                <a:spcPct val="90000"/>
              </a:lnSpc>
              <a:buFont typeface="Wingdings" pitchFamily="2" charset="2"/>
              <a:buNone/>
              <a:defRPr/>
            </a:pPr>
            <a:r>
              <a:rPr lang="en-US" sz="2400" smtClean="0"/>
              <a:t>	</a:t>
            </a:r>
            <a:r>
              <a:rPr lang="en-US" sz="2400" b="1" i="1" smtClean="0"/>
              <a:t>(O) Nabû,</a:t>
            </a:r>
            <a:r>
              <a:rPr lang="en-US" sz="2400" smtClean="0"/>
              <a:t> (titles)…. may the overthrow of the countries of my enemies, the achievement of my battle-wishes against my enemies, permanent victories, </a:t>
            </a:r>
            <a:r>
              <a:rPr lang="en-US" sz="2400" b="1" i="1" smtClean="0"/>
              <a:t>just kingship</a:t>
            </a:r>
            <a:r>
              <a:rPr lang="en-US" sz="2400" smtClean="0"/>
              <a:t>, a happy reign, years of joy, children in satiety, </a:t>
            </a:r>
            <a:r>
              <a:rPr lang="en-US" sz="2400" b="1" i="1" smtClean="0"/>
              <a:t>be (your) gift for the kingship of Antiochus and Seleucus, the king, his son, for ever</a:t>
            </a:r>
            <a:r>
              <a:rPr lang="en-US" sz="2400" smtClean="0"/>
              <a:t>. </a:t>
            </a:r>
          </a:p>
          <a:p>
            <a:pPr eaLnBrk="1" hangingPunct="1">
              <a:lnSpc>
                <a:spcPct val="90000"/>
              </a:lnSpc>
              <a:buFont typeface="Wingdings" pitchFamily="2" charset="2"/>
              <a:buNone/>
              <a:defRPr/>
            </a:pPr>
            <a:r>
              <a:rPr lang="en-US" sz="2400" smtClean="0"/>
              <a:t>	</a:t>
            </a:r>
          </a:p>
          <a:p>
            <a:pPr eaLnBrk="1" hangingPunct="1">
              <a:lnSpc>
                <a:spcPct val="90000"/>
              </a:lnSpc>
              <a:buFont typeface="Wingdings" pitchFamily="2" charset="2"/>
              <a:buNone/>
              <a:defRPr/>
            </a:pPr>
            <a:r>
              <a:rPr lang="en-US" sz="2400" smtClean="0"/>
              <a:t>	</a:t>
            </a:r>
            <a:r>
              <a:rPr lang="en-US" sz="2400" b="1" i="1" smtClean="0"/>
              <a:t>Prince Nabû,</a:t>
            </a:r>
            <a:r>
              <a:rPr lang="en-US" sz="2400" smtClean="0"/>
              <a:t> (titles)… may my days be long, my years many, my throne firm, </a:t>
            </a:r>
            <a:r>
              <a:rPr lang="en-US" sz="2400" b="1" i="1" smtClean="0"/>
              <a:t>my reign long-lasting</a:t>
            </a:r>
            <a:r>
              <a:rPr lang="en-US" sz="2400" smtClean="0"/>
              <a:t>, </a:t>
            </a:r>
            <a:r>
              <a:rPr lang="en-US" sz="2400" b="1" i="1" smtClean="0"/>
              <a:t>under your lofty scepter which sets the boundary between heaven and earth</a:t>
            </a:r>
            <a:r>
              <a:rPr lang="en-US" sz="2400" smtClean="0"/>
              <a:t>. May my good fortune be in your pure mouth, may I conquer the countries from sunrise to sunset, may I gather their tribute with my hands and bring (it) for the perfection of Esagila and Ezida. </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4"/>
          <p:cNvSpPr>
            <a:spLocks noGrp="1" noRot="1" noChangeArrowheads="1"/>
          </p:cNvSpPr>
          <p:nvPr>
            <p:ph type="title"/>
          </p:nvPr>
        </p:nvSpPr>
        <p:spPr/>
        <p:txBody>
          <a:bodyPr/>
          <a:lstStyle/>
          <a:p>
            <a:pPr eaLnBrk="1" hangingPunct="1">
              <a:defRPr/>
            </a:pPr>
            <a:r>
              <a:rPr lang="en-US"/>
              <a:t>Images of Apollo-Nabû?</a:t>
            </a:r>
          </a:p>
        </p:txBody>
      </p:sp>
      <p:pic>
        <p:nvPicPr>
          <p:cNvPr id="5123" name="Picture 10" descr="Apollo_Musagetes_Pio-Clementino_Inv310 wikipedia"/>
          <p:cNvPicPr>
            <a:picLocks noGrp="1" noChangeAspect="1" noChangeArrowheads="1"/>
          </p:cNvPicPr>
          <p:nvPr>
            <p:ph sz="quarter" idx="2"/>
          </p:nvPr>
        </p:nvPicPr>
        <p:blipFill>
          <a:blip r:embed="rId2" cstate="print"/>
          <a:srcRect/>
          <a:stretch>
            <a:fillRect/>
          </a:stretch>
        </p:blipFill>
        <p:spPr>
          <a:xfrm>
            <a:off x="3059113" y="1412875"/>
            <a:ext cx="2598737" cy="4032250"/>
          </a:xfrm>
        </p:spPr>
      </p:pic>
      <p:sp>
        <p:nvSpPr>
          <p:cNvPr id="5124" name="Text Box 11"/>
          <p:cNvSpPr txBox="1">
            <a:spLocks noChangeArrowheads="1"/>
          </p:cNvSpPr>
          <p:nvPr/>
        </p:nvSpPr>
        <p:spPr bwMode="auto">
          <a:xfrm>
            <a:off x="3492500" y="5661025"/>
            <a:ext cx="1871663" cy="641350"/>
          </a:xfrm>
          <a:prstGeom prst="rect">
            <a:avLst/>
          </a:prstGeom>
          <a:noFill/>
          <a:ln w="9525">
            <a:noFill/>
            <a:miter lim="800000"/>
            <a:headEnd/>
            <a:tailEnd/>
          </a:ln>
        </p:spPr>
        <p:txBody>
          <a:bodyPr>
            <a:spAutoFit/>
          </a:bodyPr>
          <a:lstStyle/>
          <a:p>
            <a:pPr algn="ctr" eaLnBrk="0" hangingPunct="0">
              <a:spcBef>
                <a:spcPct val="50000"/>
              </a:spcBef>
            </a:pPr>
            <a:r>
              <a:rPr lang="en-US"/>
              <a:t>Roman Apollo playing the Cithara</a:t>
            </a:r>
          </a:p>
        </p:txBody>
      </p:sp>
      <p:pic>
        <p:nvPicPr>
          <p:cNvPr id="5125" name="Picture 13" descr="Molon apollo cithara coins"/>
          <p:cNvPicPr>
            <a:picLocks noGrp="1" noChangeAspect="1" noChangeArrowheads="1"/>
          </p:cNvPicPr>
          <p:nvPr>
            <p:ph sz="quarter" idx="3"/>
          </p:nvPr>
        </p:nvPicPr>
        <p:blipFill>
          <a:blip r:embed="rId3" cstate="print"/>
          <a:srcRect/>
          <a:stretch>
            <a:fillRect/>
          </a:stretch>
        </p:blipFill>
        <p:spPr>
          <a:xfrm>
            <a:off x="6084888" y="2276475"/>
            <a:ext cx="2447925" cy="2374900"/>
          </a:xfrm>
        </p:spPr>
      </p:pic>
      <p:sp>
        <p:nvSpPr>
          <p:cNvPr id="5126" name="Text Box 14"/>
          <p:cNvSpPr txBox="1">
            <a:spLocks noChangeArrowheads="1"/>
          </p:cNvSpPr>
          <p:nvPr/>
        </p:nvSpPr>
        <p:spPr bwMode="auto">
          <a:xfrm>
            <a:off x="6443663" y="5157788"/>
            <a:ext cx="1871662" cy="1190625"/>
          </a:xfrm>
          <a:prstGeom prst="rect">
            <a:avLst/>
          </a:prstGeom>
          <a:noFill/>
          <a:ln w="9525">
            <a:noFill/>
            <a:miter lim="800000"/>
            <a:headEnd/>
            <a:tailEnd/>
          </a:ln>
        </p:spPr>
        <p:txBody>
          <a:bodyPr>
            <a:spAutoFit/>
          </a:bodyPr>
          <a:lstStyle/>
          <a:p>
            <a:pPr algn="ctr" eaLnBrk="0" hangingPunct="0">
              <a:spcBef>
                <a:spcPct val="50000"/>
              </a:spcBef>
            </a:pPr>
            <a:r>
              <a:rPr lang="en-US"/>
              <a:t>Bronze Coin of Molon showing Apollo with Cithara</a:t>
            </a:r>
          </a:p>
        </p:txBody>
      </p:sp>
      <p:pic>
        <p:nvPicPr>
          <p:cNvPr id="5127" name="Picture 16" descr="Palmyra Nabu Apollo 2"/>
          <p:cNvPicPr>
            <a:picLocks noGrp="1" noChangeAspect="1" noChangeArrowheads="1"/>
          </p:cNvPicPr>
          <p:nvPr>
            <p:ph sz="half" idx="1"/>
          </p:nvPr>
        </p:nvPicPr>
        <p:blipFill>
          <a:blip r:embed="rId4" cstate="print"/>
          <a:srcRect/>
          <a:stretch>
            <a:fillRect/>
          </a:stretch>
        </p:blipFill>
        <p:spPr>
          <a:xfrm>
            <a:off x="323850" y="1412875"/>
            <a:ext cx="2336800" cy="4032250"/>
          </a:xfrm>
        </p:spPr>
      </p:pic>
      <p:sp>
        <p:nvSpPr>
          <p:cNvPr id="23569" name="Text Box 17"/>
          <p:cNvSpPr txBox="1">
            <a:spLocks noChangeArrowheads="1"/>
          </p:cNvSpPr>
          <p:nvPr/>
        </p:nvSpPr>
        <p:spPr bwMode="auto">
          <a:xfrm>
            <a:off x="468313" y="5589588"/>
            <a:ext cx="1871662" cy="915987"/>
          </a:xfrm>
          <a:prstGeom prst="rect">
            <a:avLst/>
          </a:prstGeom>
          <a:noFill/>
          <a:ln w="9525">
            <a:noFill/>
            <a:miter lim="800000"/>
            <a:headEnd/>
            <a:tailEnd/>
          </a:ln>
          <a:effectLst/>
        </p:spPr>
        <p:txBody>
          <a:bodyPr>
            <a:spAutoFit/>
          </a:bodyPr>
          <a:lstStyle/>
          <a:p>
            <a:pPr eaLnBrk="0" hangingPunct="0">
              <a:spcBef>
                <a:spcPct val="50000"/>
              </a:spcBef>
              <a:defRPr/>
            </a:pPr>
            <a:r>
              <a:rPr lang="en-US">
                <a:cs typeface="+mn-cs"/>
              </a:rPr>
              <a:t>Apollo/Nab</a:t>
            </a:r>
            <a:r>
              <a:rPr lang="en-US" b="1">
                <a:solidFill>
                  <a:schemeClr val="tx2"/>
                </a:solidFill>
                <a:effectLst>
                  <a:outerShdw blurRad="38100" dist="38100" dir="2700000" algn="tl">
                    <a:srgbClr val="000000"/>
                  </a:outerShdw>
                </a:effectLst>
                <a:cs typeface="+mn-cs"/>
              </a:rPr>
              <a:t>û</a:t>
            </a:r>
            <a:r>
              <a:rPr lang="en-US">
                <a:cs typeface="+mn-cs"/>
              </a:rPr>
              <a:t> with Cithara from Dura Europas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4"/>
          <p:cNvSpPr>
            <a:spLocks noGrp="1" noRot="1" noChangeArrowheads="1"/>
          </p:cNvSpPr>
          <p:nvPr>
            <p:ph type="title"/>
          </p:nvPr>
        </p:nvSpPr>
        <p:spPr/>
        <p:txBody>
          <a:bodyPr/>
          <a:lstStyle/>
          <a:p>
            <a:pPr eaLnBrk="1" hangingPunct="1">
              <a:defRPr/>
            </a:pPr>
            <a:r>
              <a:rPr lang="en-US"/>
              <a:t>Assyrian King Worshipping Nabû</a:t>
            </a:r>
          </a:p>
        </p:txBody>
      </p:sp>
      <p:pic>
        <p:nvPicPr>
          <p:cNvPr id="7171" name="Picture 6" descr="nabu tablet"/>
          <p:cNvPicPr>
            <a:picLocks noChangeAspect="1" noChangeArrowheads="1"/>
          </p:cNvPicPr>
          <p:nvPr/>
        </p:nvPicPr>
        <p:blipFill>
          <a:blip r:embed="rId2" cstate="print"/>
          <a:srcRect/>
          <a:stretch>
            <a:fillRect/>
          </a:stretch>
        </p:blipFill>
        <p:spPr bwMode="auto">
          <a:xfrm>
            <a:off x="1331913" y="1628775"/>
            <a:ext cx="6350000" cy="4762500"/>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4"/>
          <p:cNvSpPr>
            <a:spLocks noGrp="1" noRot="1" noChangeArrowheads="1"/>
          </p:cNvSpPr>
          <p:nvPr>
            <p:ph type="title"/>
          </p:nvPr>
        </p:nvSpPr>
        <p:spPr/>
        <p:txBody>
          <a:bodyPr/>
          <a:lstStyle/>
          <a:p>
            <a:pPr eaLnBrk="1" hangingPunct="1">
              <a:defRPr/>
            </a:pPr>
            <a:r>
              <a:rPr lang="en-US"/>
              <a:t>Images of Apollo-Nabû?</a:t>
            </a:r>
          </a:p>
        </p:txBody>
      </p:sp>
      <p:pic>
        <p:nvPicPr>
          <p:cNvPr id="8195" name="Picture 6" descr="apollo nabu seleucia tigris seal"/>
          <p:cNvPicPr>
            <a:picLocks noGrp="1" noChangeAspect="1" noChangeArrowheads="1"/>
          </p:cNvPicPr>
          <p:nvPr>
            <p:ph idx="1"/>
          </p:nvPr>
        </p:nvPicPr>
        <p:blipFill>
          <a:blip r:embed="rId2" cstate="print"/>
          <a:srcRect/>
          <a:stretch>
            <a:fillRect/>
          </a:stretch>
        </p:blipFill>
        <p:spPr>
          <a:xfrm>
            <a:off x="971550" y="1484313"/>
            <a:ext cx="2470150" cy="4525962"/>
          </a:xfrm>
        </p:spPr>
      </p:pic>
      <p:pic>
        <p:nvPicPr>
          <p:cNvPr id="2" name="Picture 7" descr="SC_379 Seleucia Tigris"/>
          <p:cNvPicPr>
            <a:picLocks noChangeAspect="1" noChangeArrowheads="1"/>
          </p:cNvPicPr>
          <p:nvPr/>
        </p:nvPicPr>
        <p:blipFill>
          <a:blip r:embed="rId3" cstate="print"/>
          <a:srcRect l="49890"/>
          <a:stretch>
            <a:fillRect/>
          </a:stretch>
        </p:blipFill>
        <p:spPr bwMode="auto">
          <a:xfrm>
            <a:off x="4284663" y="1628775"/>
            <a:ext cx="3744912" cy="3557588"/>
          </a:xfrm>
          <a:prstGeom prst="rect">
            <a:avLst/>
          </a:prstGeom>
          <a:noFill/>
          <a:ln w="9525">
            <a:noFill/>
            <a:miter lim="800000"/>
            <a:headEnd/>
            <a:tailEnd/>
          </a:ln>
        </p:spPr>
      </p:pic>
      <p:sp>
        <p:nvSpPr>
          <p:cNvPr id="8197" name="Text Box 9"/>
          <p:cNvSpPr txBox="1">
            <a:spLocks noChangeArrowheads="1"/>
          </p:cNvSpPr>
          <p:nvPr/>
        </p:nvSpPr>
        <p:spPr bwMode="auto">
          <a:xfrm>
            <a:off x="468313" y="6308725"/>
            <a:ext cx="3460750" cy="366713"/>
          </a:xfrm>
          <a:prstGeom prst="rect">
            <a:avLst/>
          </a:prstGeom>
          <a:noFill/>
          <a:ln w="9525">
            <a:noFill/>
            <a:miter lim="800000"/>
            <a:headEnd/>
            <a:tailEnd/>
          </a:ln>
        </p:spPr>
        <p:txBody>
          <a:bodyPr wrap="none">
            <a:spAutoFit/>
          </a:bodyPr>
          <a:lstStyle/>
          <a:p>
            <a:r>
              <a:rPr lang="en-US">
                <a:latin typeface="Arial" charset="0"/>
              </a:rPr>
              <a:t>Seal from Seleucia-on-the-Tigris</a:t>
            </a:r>
          </a:p>
        </p:txBody>
      </p:sp>
      <p:sp>
        <p:nvSpPr>
          <p:cNvPr id="8198" name="Text Box 10"/>
          <p:cNvSpPr txBox="1">
            <a:spLocks noChangeArrowheads="1"/>
          </p:cNvSpPr>
          <p:nvPr/>
        </p:nvSpPr>
        <p:spPr bwMode="auto">
          <a:xfrm>
            <a:off x="4643438" y="5516563"/>
            <a:ext cx="3003550" cy="641350"/>
          </a:xfrm>
          <a:prstGeom prst="rect">
            <a:avLst/>
          </a:prstGeom>
          <a:noFill/>
          <a:ln w="9525">
            <a:noFill/>
            <a:miter lim="800000"/>
            <a:headEnd/>
            <a:tailEnd/>
          </a:ln>
        </p:spPr>
        <p:txBody>
          <a:bodyPr wrap="none">
            <a:spAutoFit/>
          </a:bodyPr>
          <a:lstStyle/>
          <a:p>
            <a:pPr algn="ctr"/>
            <a:r>
              <a:rPr lang="en-US">
                <a:latin typeface="Arial" charset="0"/>
              </a:rPr>
              <a:t>Tetradrachm of Antiochos I</a:t>
            </a:r>
          </a:p>
          <a:p>
            <a:pPr algn="ctr"/>
            <a:r>
              <a:rPr lang="en-US">
                <a:latin typeface="Arial" charset="0"/>
              </a:rPr>
              <a:t> from Seleucia-on-the-Tigris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Archer King?</a:t>
            </a:r>
            <a:endParaRPr lang="en-US" dirty="0"/>
          </a:p>
        </p:txBody>
      </p:sp>
      <p:sp>
        <p:nvSpPr>
          <p:cNvPr id="3" name="Text Placeholder 2"/>
          <p:cNvSpPr>
            <a:spLocks noGrp="1"/>
          </p:cNvSpPr>
          <p:nvPr>
            <p:ph type="body" idx="1"/>
          </p:nvPr>
        </p:nvSpPr>
        <p:spPr/>
        <p:txBody>
          <a:bodyPr/>
          <a:lstStyle/>
          <a:p>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Datames</a:t>
            </a:r>
            <a:r>
              <a:rPr lang="en-GB" dirty="0" smtClean="0"/>
              <a:t> Coinage</a:t>
            </a:r>
            <a:endParaRPr lang="en-GB" dirty="0"/>
          </a:p>
        </p:txBody>
      </p:sp>
      <p:pic>
        <p:nvPicPr>
          <p:cNvPr id="4" name="Content Placeholder 3" descr="Datames.jpg"/>
          <p:cNvPicPr>
            <a:picLocks noGrp="1" noChangeAspect="1"/>
          </p:cNvPicPr>
          <p:nvPr>
            <p:ph idx="1"/>
          </p:nvPr>
        </p:nvPicPr>
        <p:blipFill>
          <a:blip r:embed="rId2" cstate="print"/>
          <a:stretch>
            <a:fillRect/>
          </a:stretch>
        </p:blipFill>
        <p:spPr>
          <a:xfrm>
            <a:off x="1285852" y="2071678"/>
            <a:ext cx="6662155" cy="3143272"/>
          </a:xfrm>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Arsaces</a:t>
            </a:r>
            <a:r>
              <a:rPr lang="en-GB" dirty="0" smtClean="0"/>
              <a:t> I</a:t>
            </a:r>
            <a:endParaRPr lang="en-GB" dirty="0"/>
          </a:p>
        </p:txBody>
      </p:sp>
      <p:pic>
        <p:nvPicPr>
          <p:cNvPr id="4" name="Content Placeholder 3" descr="Arsaces I pdc_10907.jpg"/>
          <p:cNvPicPr>
            <a:picLocks noGrp="1" noChangeAspect="1"/>
          </p:cNvPicPr>
          <p:nvPr>
            <p:ph idx="1"/>
          </p:nvPr>
        </p:nvPicPr>
        <p:blipFill>
          <a:blip r:embed="rId2" cstate="print"/>
          <a:stretch>
            <a:fillRect/>
          </a:stretch>
        </p:blipFill>
        <p:spPr>
          <a:xfrm>
            <a:off x="1257300" y="2167731"/>
            <a:ext cx="6629400" cy="3390900"/>
          </a:xfrm>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Mithradates</a:t>
            </a:r>
            <a:r>
              <a:rPr lang="en-GB" dirty="0" smtClean="0"/>
              <a:t> I</a:t>
            </a:r>
            <a:endParaRPr lang="en-GB" dirty="0"/>
          </a:p>
        </p:txBody>
      </p:sp>
      <p:pic>
        <p:nvPicPr>
          <p:cNvPr id="4" name="Content Placeholder 3" descr="Mithradates I of Parthia pdc_29430.jpg"/>
          <p:cNvPicPr>
            <a:picLocks noGrp="1" noChangeAspect="1"/>
          </p:cNvPicPr>
          <p:nvPr>
            <p:ph idx="1"/>
          </p:nvPr>
        </p:nvPicPr>
        <p:blipFill>
          <a:blip r:embed="rId2" cstate="print"/>
          <a:stretch>
            <a:fillRect/>
          </a:stretch>
        </p:blipFill>
        <p:spPr>
          <a:xfrm>
            <a:off x="785786" y="2071678"/>
            <a:ext cx="7222297" cy="3500462"/>
          </a:xfrm>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Continuity and the end</a:t>
            </a:r>
            <a:endParaRPr lang="en-US" dirty="0"/>
          </a:p>
        </p:txBody>
      </p:sp>
      <p:sp>
        <p:nvSpPr>
          <p:cNvPr id="3" name="Text Placeholder 2"/>
          <p:cNvSpPr>
            <a:spLocks noGrp="1"/>
          </p:cNvSpPr>
          <p:nvPr>
            <p:ph type="body" idx="1"/>
          </p:nvPr>
        </p:nvSpPr>
        <p:spPr/>
        <p:txBody>
          <a:bodyPr/>
          <a:lstStyle/>
          <a:p>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8" name="Rectangle 8"/>
          <p:cNvSpPr>
            <a:spLocks noGrp="1" noChangeArrowheads="1"/>
          </p:cNvSpPr>
          <p:nvPr>
            <p:ph type="title" sz="quarter"/>
          </p:nvPr>
        </p:nvSpPr>
        <p:spPr/>
        <p:txBody>
          <a:bodyPr/>
          <a:lstStyle/>
          <a:p>
            <a:r>
              <a:rPr lang="en-US"/>
              <a:t>Seleukid Coinage </a:t>
            </a:r>
          </a:p>
        </p:txBody>
      </p:sp>
      <p:pic>
        <p:nvPicPr>
          <p:cNvPr id="10253" name="Picture 13" descr="Antiochos II ESM 178"/>
          <p:cNvPicPr>
            <a:picLocks noGrp="1" noChangeAspect="1" noChangeArrowheads="1"/>
          </p:cNvPicPr>
          <p:nvPr>
            <p:ph sz="quarter" idx="1"/>
          </p:nvPr>
        </p:nvPicPr>
        <p:blipFill>
          <a:blip r:embed="rId2" cstate="print"/>
          <a:srcRect/>
          <a:stretch>
            <a:fillRect/>
          </a:stretch>
        </p:blipFill>
        <p:spPr>
          <a:xfrm>
            <a:off x="467544" y="1556792"/>
            <a:ext cx="4038600" cy="2019300"/>
          </a:xfrm>
          <a:noFill/>
          <a:ln/>
        </p:spPr>
      </p:pic>
      <p:pic>
        <p:nvPicPr>
          <p:cNvPr id="10254" name="Picture 14" descr="Seleukos II Houghton Lorber 689 7"/>
          <p:cNvPicPr>
            <a:picLocks noGrp="1" noChangeAspect="1" noChangeArrowheads="1"/>
          </p:cNvPicPr>
          <p:nvPr>
            <p:ph sz="quarter" idx="2"/>
          </p:nvPr>
        </p:nvPicPr>
        <p:blipFill>
          <a:blip r:embed="rId3" cstate="print"/>
          <a:srcRect/>
          <a:stretch>
            <a:fillRect/>
          </a:stretch>
        </p:blipFill>
        <p:spPr>
          <a:xfrm>
            <a:off x="4788024" y="1700808"/>
            <a:ext cx="3816350" cy="1800225"/>
          </a:xfrm>
          <a:noFill/>
          <a:ln/>
        </p:spPr>
      </p:pic>
      <p:pic>
        <p:nvPicPr>
          <p:cNvPr id="10255" name="Picture 15" descr="Seleukos III SNGIs 501"/>
          <p:cNvPicPr>
            <a:picLocks noGrp="1" noChangeAspect="1" noChangeArrowheads="1"/>
          </p:cNvPicPr>
          <p:nvPr>
            <p:ph sz="quarter" idx="3"/>
          </p:nvPr>
        </p:nvPicPr>
        <p:blipFill>
          <a:blip r:embed="rId4" cstate="print"/>
          <a:srcRect/>
          <a:stretch>
            <a:fillRect/>
          </a:stretch>
        </p:blipFill>
        <p:spPr>
          <a:xfrm>
            <a:off x="457200" y="4084638"/>
            <a:ext cx="4038600" cy="1957387"/>
          </a:xfrm>
          <a:noFill/>
          <a:ln/>
        </p:spPr>
      </p:pic>
      <p:pic>
        <p:nvPicPr>
          <p:cNvPr id="10256" name="Picture 16" descr="Antiochos III Houghton 611"/>
          <p:cNvPicPr>
            <a:picLocks noGrp="1" noChangeAspect="1" noChangeArrowheads="1"/>
          </p:cNvPicPr>
          <p:nvPr>
            <p:ph sz="quarter" idx="4"/>
          </p:nvPr>
        </p:nvPicPr>
        <p:blipFill>
          <a:blip r:embed="rId5" cstate="print"/>
          <a:srcRect/>
          <a:stretch>
            <a:fillRect/>
          </a:stretch>
        </p:blipFill>
        <p:spPr>
          <a:xfrm>
            <a:off x="4860032" y="4365104"/>
            <a:ext cx="3749675" cy="1758950"/>
          </a:xfrm>
          <a:noFill/>
          <a:ln/>
        </p:spPr>
      </p:pic>
      <p:sp>
        <p:nvSpPr>
          <p:cNvPr id="10257" name="Text Box 17"/>
          <p:cNvSpPr txBox="1">
            <a:spLocks noChangeArrowheads="1"/>
          </p:cNvSpPr>
          <p:nvPr/>
        </p:nvSpPr>
        <p:spPr bwMode="auto">
          <a:xfrm>
            <a:off x="1619250" y="3500438"/>
            <a:ext cx="1377950" cy="366712"/>
          </a:xfrm>
          <a:prstGeom prst="rect">
            <a:avLst/>
          </a:prstGeom>
          <a:noFill/>
          <a:ln w="9525">
            <a:noFill/>
            <a:miter lim="800000"/>
            <a:headEnd/>
            <a:tailEnd/>
          </a:ln>
          <a:effectLst/>
        </p:spPr>
        <p:txBody>
          <a:bodyPr wrap="none">
            <a:spAutoFit/>
          </a:bodyPr>
          <a:lstStyle/>
          <a:p>
            <a:r>
              <a:rPr lang="en-US"/>
              <a:t>Antiochos II</a:t>
            </a:r>
          </a:p>
        </p:txBody>
      </p:sp>
      <p:sp>
        <p:nvSpPr>
          <p:cNvPr id="10259" name="Rectangle 19"/>
          <p:cNvSpPr>
            <a:spLocks noChangeArrowheads="1"/>
          </p:cNvSpPr>
          <p:nvPr/>
        </p:nvSpPr>
        <p:spPr bwMode="auto">
          <a:xfrm>
            <a:off x="6156325" y="3429000"/>
            <a:ext cx="1314450" cy="366713"/>
          </a:xfrm>
          <a:prstGeom prst="rect">
            <a:avLst/>
          </a:prstGeom>
          <a:noFill/>
          <a:ln w="9525">
            <a:noFill/>
            <a:miter lim="800000"/>
            <a:headEnd/>
            <a:tailEnd/>
          </a:ln>
          <a:effectLst/>
        </p:spPr>
        <p:txBody>
          <a:bodyPr wrap="none" anchor="ctr">
            <a:spAutoFit/>
          </a:bodyPr>
          <a:lstStyle/>
          <a:p>
            <a:r>
              <a:rPr lang="en-US"/>
              <a:t>Seleukos II</a:t>
            </a:r>
          </a:p>
        </p:txBody>
      </p:sp>
      <p:sp>
        <p:nvSpPr>
          <p:cNvPr id="10260" name="Rectangle 20"/>
          <p:cNvSpPr>
            <a:spLocks noChangeArrowheads="1"/>
          </p:cNvSpPr>
          <p:nvPr/>
        </p:nvSpPr>
        <p:spPr bwMode="auto">
          <a:xfrm>
            <a:off x="1403350" y="6237288"/>
            <a:ext cx="1377950" cy="366712"/>
          </a:xfrm>
          <a:prstGeom prst="rect">
            <a:avLst/>
          </a:prstGeom>
          <a:noFill/>
          <a:ln w="9525">
            <a:noFill/>
            <a:miter lim="800000"/>
            <a:headEnd/>
            <a:tailEnd/>
          </a:ln>
          <a:effectLst/>
        </p:spPr>
        <p:txBody>
          <a:bodyPr wrap="none" anchor="ctr">
            <a:spAutoFit/>
          </a:bodyPr>
          <a:lstStyle/>
          <a:p>
            <a:r>
              <a:rPr lang="en-US"/>
              <a:t>Seleukos III</a:t>
            </a:r>
          </a:p>
        </p:txBody>
      </p:sp>
      <p:sp>
        <p:nvSpPr>
          <p:cNvPr id="10261" name="Rectangle 21"/>
          <p:cNvSpPr>
            <a:spLocks noChangeArrowheads="1"/>
          </p:cNvSpPr>
          <p:nvPr/>
        </p:nvSpPr>
        <p:spPr bwMode="auto">
          <a:xfrm>
            <a:off x="6084888" y="6092825"/>
            <a:ext cx="1441450" cy="366713"/>
          </a:xfrm>
          <a:prstGeom prst="rect">
            <a:avLst/>
          </a:prstGeom>
          <a:noFill/>
          <a:ln w="9525">
            <a:noFill/>
            <a:miter lim="800000"/>
            <a:headEnd/>
            <a:tailEnd/>
          </a:ln>
          <a:effectLst/>
        </p:spPr>
        <p:txBody>
          <a:bodyPr wrap="none" anchor="ctr">
            <a:spAutoFit/>
          </a:bodyPr>
          <a:lstStyle/>
          <a:p>
            <a:r>
              <a:rPr lang="en-US"/>
              <a:t>Antiochos III</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Antiochos</a:t>
            </a:r>
            <a:r>
              <a:rPr lang="en-US" dirty="0" smtClean="0"/>
              <a:t> IV</a:t>
            </a:r>
            <a:endParaRPr lang="en-US" dirty="0"/>
          </a:p>
        </p:txBody>
      </p:sp>
      <p:pic>
        <p:nvPicPr>
          <p:cNvPr id="4" name="Picture 18" descr="Antiochos IV SNGIs 1005 reverse"/>
          <p:cNvPicPr>
            <a:picLocks noChangeAspect="1" noChangeArrowheads="1"/>
          </p:cNvPicPr>
          <p:nvPr/>
        </p:nvPicPr>
        <p:blipFill>
          <a:blip r:embed="rId2" cstate="print"/>
          <a:srcRect/>
          <a:stretch>
            <a:fillRect/>
          </a:stretch>
        </p:blipFill>
        <p:spPr>
          <a:xfrm>
            <a:off x="4859710" y="2421334"/>
            <a:ext cx="3851275" cy="3557588"/>
          </a:xfrm>
          <a:prstGeom prst="rect">
            <a:avLst/>
          </a:prstGeom>
          <a:noFill/>
          <a:ln/>
        </p:spPr>
      </p:pic>
      <p:pic>
        <p:nvPicPr>
          <p:cNvPr id="5" name="Picture 19" descr="Antiochos IV BMC 21 reverse"/>
          <p:cNvPicPr>
            <a:picLocks noChangeAspect="1" noChangeArrowheads="1"/>
          </p:cNvPicPr>
          <p:nvPr/>
        </p:nvPicPr>
        <p:blipFill>
          <a:blip r:embed="rId3" cstate="print"/>
          <a:srcRect/>
          <a:stretch>
            <a:fillRect/>
          </a:stretch>
        </p:blipFill>
        <p:spPr bwMode="auto">
          <a:xfrm>
            <a:off x="611560" y="2276872"/>
            <a:ext cx="3744912" cy="3630612"/>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Later </a:t>
            </a:r>
            <a:r>
              <a:rPr lang="en-US" dirty="0" err="1" smtClean="0"/>
              <a:t>Seleukids</a:t>
            </a:r>
            <a:endParaRPr lang="en-US" dirty="0"/>
          </a:p>
        </p:txBody>
      </p:sp>
      <p:pic>
        <p:nvPicPr>
          <p:cNvPr id="4" name="Content Placeholder 3" descr="Seleucid Family tree late - Mcauley.jpg"/>
          <p:cNvPicPr>
            <a:picLocks noGrp="1" noChangeAspect="1"/>
          </p:cNvPicPr>
          <p:nvPr>
            <p:ph idx="1"/>
          </p:nvPr>
        </p:nvPicPr>
        <p:blipFill>
          <a:blip r:embed="rId2" cstate="print"/>
          <a:stretch>
            <a:fillRect/>
          </a:stretch>
        </p:blipFill>
        <p:spPr>
          <a:xfrm>
            <a:off x="0" y="1484784"/>
            <a:ext cx="9144000" cy="5444718"/>
          </a:xfr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family division</a:t>
            </a:r>
            <a:endParaRPr lang="en-US" dirty="0"/>
          </a:p>
        </p:txBody>
      </p:sp>
      <p:pic>
        <p:nvPicPr>
          <p:cNvPr id="2050" name="Picture 2" descr="http://wildwinds.com/coins/greece/seleucia/alexander_I/Houghton_183.jpg"/>
          <p:cNvPicPr>
            <a:picLocks noChangeAspect="1" noChangeArrowheads="1"/>
          </p:cNvPicPr>
          <p:nvPr/>
        </p:nvPicPr>
        <p:blipFill>
          <a:blip r:embed="rId2" cstate="print"/>
          <a:srcRect/>
          <a:stretch>
            <a:fillRect/>
          </a:stretch>
        </p:blipFill>
        <p:spPr bwMode="auto">
          <a:xfrm>
            <a:off x="323528" y="1556792"/>
            <a:ext cx="5184576" cy="2488598"/>
          </a:xfrm>
          <a:prstGeom prst="rect">
            <a:avLst/>
          </a:prstGeom>
          <a:noFill/>
        </p:spPr>
      </p:pic>
      <p:sp>
        <p:nvSpPr>
          <p:cNvPr id="6" name="TextBox 5"/>
          <p:cNvSpPr txBox="1"/>
          <p:nvPr/>
        </p:nvSpPr>
        <p:spPr>
          <a:xfrm>
            <a:off x="6228184" y="2636912"/>
            <a:ext cx="1712328" cy="369332"/>
          </a:xfrm>
          <a:prstGeom prst="rect">
            <a:avLst/>
          </a:prstGeom>
          <a:noFill/>
        </p:spPr>
        <p:txBody>
          <a:bodyPr wrap="none" rtlCol="0">
            <a:spAutoFit/>
          </a:bodyPr>
          <a:lstStyle/>
          <a:p>
            <a:r>
              <a:rPr lang="en-US" dirty="0" smtClean="0"/>
              <a:t>Alexander </a:t>
            </a:r>
            <a:r>
              <a:rPr lang="en-US" dirty="0" err="1" smtClean="0"/>
              <a:t>Balas</a:t>
            </a:r>
            <a:endParaRPr lang="en-US" dirty="0"/>
          </a:p>
        </p:txBody>
      </p:sp>
      <p:pic>
        <p:nvPicPr>
          <p:cNvPr id="2052" name="Picture 4" descr="http://wildwinds.com/coins/greece/seleucia/demetrios_I/Houghton_1073.jpg"/>
          <p:cNvPicPr>
            <a:picLocks noChangeAspect="1" noChangeArrowheads="1"/>
          </p:cNvPicPr>
          <p:nvPr/>
        </p:nvPicPr>
        <p:blipFill>
          <a:blip r:embed="rId3" cstate="print"/>
          <a:srcRect/>
          <a:stretch>
            <a:fillRect/>
          </a:stretch>
        </p:blipFill>
        <p:spPr bwMode="auto">
          <a:xfrm>
            <a:off x="0" y="4010024"/>
            <a:ext cx="5648325" cy="2847976"/>
          </a:xfrm>
          <a:prstGeom prst="rect">
            <a:avLst/>
          </a:prstGeom>
          <a:noFill/>
        </p:spPr>
      </p:pic>
      <p:sp>
        <p:nvSpPr>
          <p:cNvPr id="8" name="TextBox 7"/>
          <p:cNvSpPr txBox="1"/>
          <p:nvPr/>
        </p:nvSpPr>
        <p:spPr>
          <a:xfrm>
            <a:off x="6084168" y="5013176"/>
            <a:ext cx="2699792" cy="369332"/>
          </a:xfrm>
          <a:prstGeom prst="rect">
            <a:avLst/>
          </a:prstGeom>
          <a:noFill/>
        </p:spPr>
        <p:txBody>
          <a:bodyPr wrap="square" rtlCol="0">
            <a:spAutoFit/>
          </a:bodyPr>
          <a:lstStyle/>
          <a:p>
            <a:r>
              <a:rPr lang="en-US" dirty="0" err="1" smtClean="0"/>
              <a:t>Demetrios</a:t>
            </a:r>
            <a:r>
              <a:rPr lang="en-US" dirty="0" smtClean="0"/>
              <a:t> I</a:t>
            </a: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209</TotalTime>
  <Words>333</Words>
  <Application>Microsoft Office PowerPoint</Application>
  <PresentationFormat>On-screen Show (4:3)</PresentationFormat>
  <Paragraphs>81</Paragraphs>
  <Slides>31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Arial</vt:lpstr>
      <vt:lpstr>Calibri</vt:lpstr>
      <vt:lpstr>Corbel</vt:lpstr>
      <vt:lpstr>Palatino Linotype</vt:lpstr>
      <vt:lpstr>Wingdings</vt:lpstr>
      <vt:lpstr>Wingdings 2</vt:lpstr>
      <vt:lpstr>Wingdings 3</vt:lpstr>
      <vt:lpstr>Module</vt:lpstr>
      <vt:lpstr>Religious Iconography on Seleukid coinage</vt:lpstr>
      <vt:lpstr>Alexander’s Empire in 323 BC</vt:lpstr>
      <vt:lpstr>Alexander’s Empire in 300 BC</vt:lpstr>
      <vt:lpstr>Connections to Alexander</vt:lpstr>
      <vt:lpstr>Legitimacy through a Deity and Alexander</vt:lpstr>
      <vt:lpstr>Alexander to Seleukos</vt:lpstr>
      <vt:lpstr>Drachm of Seleukos</vt:lpstr>
      <vt:lpstr>Tetradrachm of Seleukos I</vt:lpstr>
      <vt:lpstr>Tetradrachm of Seleukos I</vt:lpstr>
      <vt:lpstr>Seleukos to Antiochos</vt:lpstr>
      <vt:lpstr>Why Apollo?</vt:lpstr>
      <vt:lpstr>Questions Raised?</vt:lpstr>
      <vt:lpstr>Possible Solutions?</vt:lpstr>
      <vt:lpstr>Apollo Didymeus</vt:lpstr>
      <vt:lpstr>Seleukos’ Connection to Apollo</vt:lpstr>
      <vt:lpstr>Seleukos, Apollo, and Didyma</vt:lpstr>
      <vt:lpstr>Babylonia</vt:lpstr>
      <vt:lpstr>Antiochos I and Apollo</vt:lpstr>
      <vt:lpstr>Antiochos I Cylinder from Borsippa</vt:lpstr>
      <vt:lpstr>Images of Apollo-Nabû?</vt:lpstr>
      <vt:lpstr>Assyrian King Worshipping Nabû</vt:lpstr>
      <vt:lpstr>Images of Apollo-Nabû?</vt:lpstr>
      <vt:lpstr>Archer King?</vt:lpstr>
      <vt:lpstr>Datames Coinage</vt:lpstr>
      <vt:lpstr>Arsaces I</vt:lpstr>
      <vt:lpstr>Mithradates I</vt:lpstr>
      <vt:lpstr>Continuity and the end</vt:lpstr>
      <vt:lpstr>Seleukid Coinage </vt:lpstr>
      <vt:lpstr>Antiochos IV</vt:lpstr>
      <vt:lpstr>The Later Seleukids</vt:lpstr>
      <vt:lpstr>A family division</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Coins, something something</dc:title>
  <dc:creator>Kyle</dc:creator>
  <cp:lastModifiedBy>Kyle Erickson</cp:lastModifiedBy>
  <cp:revision>7</cp:revision>
  <dcterms:created xsi:type="dcterms:W3CDTF">2012-04-15T10:03:30Z</dcterms:created>
  <dcterms:modified xsi:type="dcterms:W3CDTF">2018-10-24T08:43:58Z</dcterms:modified>
</cp:coreProperties>
</file>