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E5146B-6DFF-351A-A0BE-F59CCAEC23D6}" v="2109" dt="2023-03-03T23:16:27.484"/>
    <p1510:client id="{13034E4A-20FB-F34C-B764-0F5001549883}" v="47" dt="2023-03-03T19:51:00.638"/>
    <p1510:client id="{9B52091E-1ECF-4E6C-9C9C-F9C0F37AAE99}" v="756" dt="2023-03-03T20:06:48.6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heme" Target="theme/theme1.xml" Id="rId8" /><Relationship Type="http://schemas.openxmlformats.org/officeDocument/2006/relationships/slide" Target="slides/slide2.xml" Id="rId3" /><Relationship Type="http://schemas.openxmlformats.org/officeDocument/2006/relationships/viewProps" Target="viewProp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presProps" Target="presProps.xml" Id="rId6" /><Relationship Type="http://schemas.microsoft.com/office/2015/10/relationships/revisionInfo" Target="revisionInfo.xml" Id="rId11" /><Relationship Type="http://schemas.openxmlformats.org/officeDocument/2006/relationships/slide" Target="slides/slide4.xml" Id="rId5" /><Relationship Type="http://schemas.openxmlformats.org/officeDocument/2006/relationships/slide" Target="slides/slide3.xml" Id="rId4" /><Relationship Type="http://schemas.openxmlformats.org/officeDocument/2006/relationships/tableStyles" Target="tableStyles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realfood.tesco.com/recipes/gluten-free-crab-cakes.html" TargetMode="External"/><Relationship Id="rId2" Type="http://schemas.openxmlformats.org/officeDocument/2006/relationships/hyperlink" Target="https://www.olivemagazine.com/recipes/fish-and-seafood/smoky-salmon-tartare-with-lemon-and-caper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dhousekeeping.com/food-recipes/a25324099/peppercorn-beef-tenderloin-recipe/" TargetMode="External"/><Relationship Id="rId5" Type="http://schemas.openxmlformats.org/officeDocument/2006/relationships/hyperlink" Target="https://www.thedrinksbusiness.com/2022/07/the-10-most-popular-beer-brands-in-the-uk/" TargetMode="External"/><Relationship Id="rId4" Type="http://schemas.openxmlformats.org/officeDocument/2006/relationships/hyperlink" Target="https://www.delish.com/uk/cooking/recipes/a29841144/butternut-squash-sweet-potato-sou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3924" y="719797"/>
            <a:ext cx="9144000" cy="1352431"/>
          </a:xfrm>
        </p:spPr>
        <p:txBody>
          <a:bodyPr/>
          <a:lstStyle/>
          <a:p>
            <a:r>
              <a:rPr lang="en-GB" b="1" u="sng">
                <a:solidFill>
                  <a:schemeClr val="accent2">
                    <a:lumMod val="50000"/>
                  </a:schemeClr>
                </a:solidFill>
                <a:ea typeface="+mj-lt"/>
                <a:cs typeface="+mj-lt"/>
              </a:rPr>
              <a:t>Hotel Trinity</a:t>
            </a:r>
            <a:endParaRPr lang="en-GB" b="1">
              <a:solidFill>
                <a:schemeClr val="accent2">
                  <a:lumMod val="50000"/>
                </a:schemeClr>
              </a:solidFill>
              <a:ea typeface="+mj-lt"/>
              <a:cs typeface="+mj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285750" indent="-285750" algn="just">
              <a:buFont typeface="Symbol"/>
              <a:buChar char="•"/>
            </a:pPr>
            <a:r>
              <a:rPr lang="en-GB" sz="2600" i="1">
                <a:ea typeface="+mn-lt"/>
                <a:cs typeface="+mn-lt"/>
              </a:rPr>
              <a:t>Eduardo Polanco  Adoka</a:t>
            </a:r>
          </a:p>
          <a:p>
            <a:pPr marL="285750" indent="-285750" algn="just">
              <a:buFont typeface="Symbol"/>
              <a:buChar char="•"/>
            </a:pPr>
            <a:r>
              <a:rPr lang="en-GB" sz="2600" i="1">
                <a:ea typeface="+mn-lt"/>
                <a:cs typeface="+mn-lt"/>
              </a:rPr>
              <a:t>2132108</a:t>
            </a:r>
            <a:endParaRPr lang="en-GB" sz="2600">
              <a:ea typeface="+mn-lt"/>
              <a:cs typeface="+mn-lt"/>
            </a:endParaRPr>
          </a:p>
          <a:p>
            <a:pPr marL="285750" indent="-285750" algn="just">
              <a:buFont typeface="Symbol"/>
              <a:buChar char="•"/>
            </a:pPr>
            <a:r>
              <a:rPr lang="en-GB" sz="2600" i="1">
                <a:ea typeface="+mn-lt"/>
                <a:cs typeface="+mn-lt"/>
              </a:rPr>
              <a:t>Hotel Placement- Food &amp; Beverage Operations (BMIH4002)</a:t>
            </a:r>
            <a:endParaRPr lang="en-GB" sz="2600">
              <a:ea typeface="+mn-lt"/>
              <a:cs typeface="+mn-lt"/>
            </a:endParaRPr>
          </a:p>
          <a:p>
            <a:pPr marL="285750" indent="-285750" algn="just">
              <a:buFont typeface="Symbol"/>
              <a:buChar char="•"/>
            </a:pPr>
            <a:r>
              <a:rPr lang="en-GB" sz="2600" i="1">
                <a:ea typeface="+mn-lt"/>
                <a:cs typeface="+mn-lt"/>
              </a:rPr>
              <a:t>Tristan Hawkins</a:t>
            </a:r>
            <a:endParaRPr lang="en-GB" sz="2600">
              <a:ea typeface="+mn-lt"/>
              <a:cs typeface="+mn-lt"/>
            </a:endParaRPr>
          </a:p>
          <a:p>
            <a:pPr algn="l"/>
            <a:endParaRPr lang="en-GB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9C02C-E03B-073B-865D-AD328C591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785" y="-756308"/>
            <a:ext cx="10515600" cy="2346355"/>
          </a:xfrm>
        </p:spPr>
        <p:txBody>
          <a:bodyPr/>
          <a:lstStyle/>
          <a:p>
            <a:pPr algn="ctr"/>
            <a:r>
              <a:rPr lang="en-GB" b="1">
                <a:solidFill>
                  <a:schemeClr val="accent2"/>
                </a:solidFill>
                <a:cs typeface="Calibri Light" panose="020F0302020204030204"/>
              </a:rPr>
              <a:t>Christmas menu</a:t>
            </a:r>
          </a:p>
        </p:txBody>
      </p:sp>
      <p:graphicFrame>
        <p:nvGraphicFramePr>
          <p:cNvPr id="499" name="Table 499">
            <a:extLst>
              <a:ext uri="{FF2B5EF4-FFF2-40B4-BE49-F238E27FC236}">
                <a16:creationId xmlns:a16="http://schemas.microsoft.com/office/drawing/2014/main" id="{E17ADA48-03EB-42A9-BF57-4C533F66D6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8242142"/>
              </p:ext>
            </p:extLst>
          </p:nvPr>
        </p:nvGraphicFramePr>
        <p:xfrm>
          <a:off x="431320" y="632603"/>
          <a:ext cx="11462936" cy="6493358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263347">
                  <a:extLst>
                    <a:ext uri="{9D8B030D-6E8A-4147-A177-3AD203B41FA5}">
                      <a16:colId xmlns:a16="http://schemas.microsoft.com/office/drawing/2014/main" val="3143768543"/>
                    </a:ext>
                  </a:extLst>
                </a:gridCol>
                <a:gridCol w="3395869">
                  <a:extLst>
                    <a:ext uri="{9D8B030D-6E8A-4147-A177-3AD203B41FA5}">
                      <a16:colId xmlns:a16="http://schemas.microsoft.com/office/drawing/2014/main" val="1929937636"/>
                    </a:ext>
                  </a:extLst>
                </a:gridCol>
                <a:gridCol w="2103780">
                  <a:extLst>
                    <a:ext uri="{9D8B030D-6E8A-4147-A177-3AD203B41FA5}">
                      <a16:colId xmlns:a16="http://schemas.microsoft.com/office/drawing/2014/main" val="2474190212"/>
                    </a:ext>
                  </a:extLst>
                </a:gridCol>
                <a:gridCol w="2699940">
                  <a:extLst>
                    <a:ext uri="{9D8B030D-6E8A-4147-A177-3AD203B41FA5}">
                      <a16:colId xmlns:a16="http://schemas.microsoft.com/office/drawing/2014/main" val="2675030334"/>
                    </a:ext>
                  </a:extLst>
                </a:gridCol>
              </a:tblGrid>
              <a:tr h="458318">
                <a:tc>
                  <a:txBody>
                    <a:bodyPr/>
                    <a:lstStyle/>
                    <a:p>
                      <a:r>
                        <a:rPr lang="en-GB" sz="2000" i="1" u="sng" dirty="0">
                          <a:solidFill>
                            <a:schemeClr val="tx1"/>
                          </a:solidFill>
                          <a:latin typeface="Arial Nova"/>
                        </a:rPr>
                        <a:t>Starters</a:t>
                      </a:r>
                      <a:endParaRPr lang="en-GB" dirty="0">
                        <a:solidFill>
                          <a:schemeClr val="tx1"/>
                        </a:solidFill>
                        <a:latin typeface="Arial Nov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/>
                      <a:r>
                        <a:rPr lang="en-GB" i="1" u="sng" dirty="0">
                          <a:solidFill>
                            <a:schemeClr val="tx1"/>
                          </a:solidFill>
                          <a:latin typeface="Arial Nova"/>
                        </a:rPr>
                        <a:t>Main menus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u="sng" dirty="0">
                          <a:solidFill>
                            <a:schemeClr val="tx1"/>
                          </a:solidFill>
                          <a:latin typeface="Arial Nova"/>
                        </a:rPr>
                        <a:t>Drinks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 u="sng" dirty="0">
                          <a:solidFill>
                            <a:schemeClr val="tx1"/>
                          </a:solidFill>
                          <a:latin typeface="Arial Nova"/>
                        </a:rPr>
                        <a:t>Desserts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2198965"/>
                  </a:ext>
                </a:extLst>
              </a:tr>
              <a:tr h="2244172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s-ES" sz="1800" b="1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Nova"/>
                        </a:rPr>
                        <a:t>Butternut</a:t>
                      </a:r>
                      <a:r>
                        <a:rPr lang="es-ES" sz="18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Nova"/>
                        </a:rPr>
                        <a:t> Squash and Sweet Potato </a:t>
                      </a:r>
                      <a:r>
                        <a:rPr lang="es-ES" sz="1800" b="1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Nova"/>
                        </a:rPr>
                        <a:t>Soup</a:t>
                      </a:r>
                      <a:r>
                        <a:rPr lang="es-ES" sz="18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Arial Nova"/>
                        </a:rPr>
                        <a:t>: </a:t>
                      </a:r>
                      <a:r>
                        <a:rPr lang="es-ES" sz="1800" b="0" i="0" u="none" strike="noStrike" noProof="0" dirty="0"/>
                        <a:t>Big </a:t>
                      </a:r>
                      <a:r>
                        <a:rPr lang="es-ES" sz="1800" b="0" i="0" u="none" strike="noStrike" noProof="0" dirty="0" err="1"/>
                        <a:t>bowl</a:t>
                      </a:r>
                      <a:r>
                        <a:rPr lang="es-ES" sz="1800" b="0" i="0" u="none" strike="noStrike" noProof="0" dirty="0"/>
                        <a:t> </a:t>
                      </a:r>
                      <a:r>
                        <a:rPr lang="es-ES" sz="1800" b="0" i="0" u="none" strike="noStrike" noProof="0" dirty="0" err="1"/>
                        <a:t>of</a:t>
                      </a:r>
                      <a:r>
                        <a:rPr lang="es-ES" sz="1800" b="0" i="0" u="none" strike="noStrike" noProof="0" dirty="0"/>
                        <a:t> </a:t>
                      </a:r>
                      <a:r>
                        <a:rPr lang="es-ES" sz="1800" b="0" i="0" u="none" strike="noStrike" noProof="0" dirty="0" err="1"/>
                        <a:t>butternut</a:t>
                      </a:r>
                      <a:r>
                        <a:rPr lang="es-ES" sz="1800" b="0" i="0" u="none" strike="noStrike" noProof="0" dirty="0"/>
                        <a:t> squash and </a:t>
                      </a:r>
                      <a:r>
                        <a:rPr lang="es-ES" sz="1800" b="0" i="0" u="none" strike="noStrike" noProof="0" dirty="0" err="1"/>
                        <a:t>sweet</a:t>
                      </a:r>
                      <a:r>
                        <a:rPr lang="es-ES" sz="1800" b="0" i="0" u="none" strike="noStrike" noProof="0" dirty="0"/>
                        <a:t> </a:t>
                      </a:r>
                      <a:r>
                        <a:rPr lang="es-ES" sz="1800" b="0" i="0" u="none" strike="noStrike" noProof="0" dirty="0" err="1"/>
                        <a:t>potato</a:t>
                      </a:r>
                      <a:r>
                        <a:rPr lang="es-ES" sz="1800" b="0" i="0" u="none" strike="noStrike" noProof="0" dirty="0"/>
                        <a:t> </a:t>
                      </a:r>
                      <a:r>
                        <a:rPr lang="es-ES" sz="1800" b="0" i="0" u="none" strike="noStrike" noProof="0" dirty="0" err="1"/>
                        <a:t>soup</a:t>
                      </a:r>
                      <a:r>
                        <a:rPr lang="es-ES" sz="1800" b="0" i="0" u="none" strike="noStrike" noProof="0" dirty="0"/>
                        <a:t> </a:t>
                      </a:r>
                      <a:r>
                        <a:rPr lang="es-ES" sz="1800" b="0" i="0" u="none" strike="noStrike" noProof="0" dirty="0" err="1"/>
                        <a:t>served</a:t>
                      </a:r>
                      <a:r>
                        <a:rPr lang="es-ES" sz="1800" b="0" i="0" u="none" strike="noStrike" noProof="0" dirty="0"/>
                        <a:t> </a:t>
                      </a:r>
                      <a:r>
                        <a:rPr lang="es-ES" sz="1800" b="0" i="0" u="none" strike="noStrike" noProof="0" dirty="0" err="1"/>
                        <a:t>with</a:t>
                      </a:r>
                      <a:r>
                        <a:rPr lang="es-ES" sz="1800" b="0" i="0" u="none" strike="noStrike" noProof="0" dirty="0"/>
                        <a:t> a </a:t>
                      </a:r>
                      <a:r>
                        <a:rPr lang="es-ES" sz="1800" b="0" i="0" u="none" strike="noStrike" noProof="0" dirty="0" err="1"/>
                        <a:t>buttery</a:t>
                      </a:r>
                      <a:r>
                        <a:rPr lang="es-ES" sz="1800" b="0" i="0" u="none" strike="noStrike" noProof="0" dirty="0"/>
                        <a:t> </a:t>
                      </a:r>
                      <a:r>
                        <a:rPr lang="es-ES" sz="1800" b="0" i="0" u="none" strike="noStrike" noProof="0" dirty="0" err="1"/>
                        <a:t>crispy</a:t>
                      </a:r>
                      <a:r>
                        <a:rPr lang="es-ES" sz="1800" b="0" i="0" u="none" strike="noStrike" noProof="0" dirty="0"/>
                        <a:t> </a:t>
                      </a:r>
                      <a:r>
                        <a:rPr lang="es-ES" sz="1800" b="0" i="0" u="none" strike="noStrike" noProof="0" dirty="0" err="1"/>
                        <a:t>biscuit</a:t>
                      </a:r>
                      <a:r>
                        <a:rPr lang="es-ES" sz="1800" b="0" i="0" u="none" strike="noStrike" noProof="0" dirty="0"/>
                        <a:t>. </a:t>
                      </a:r>
                      <a:endParaRPr lang="es-ES" sz="1800" b="0" i="0" u="sng" strike="noStrike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 Nova"/>
                        </a:rPr>
                        <a:t>Peppercorn beef tenderloin with horseradish cream sauce: </a:t>
                      </a:r>
                      <a:r>
                        <a:rPr lang="en-GB" b="0" dirty="0">
                          <a:latin typeface="Arial Nova"/>
                        </a:rPr>
                        <a:t>roast beef seasoned with a few grains of pink green and black pepper giving it a special touch and beautiful peppercorn beef tenderloin.</a:t>
                      </a:r>
                      <a:endParaRPr lang="en-GB" b="1" dirty="0">
                        <a:latin typeface="Arial Nov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 Nova"/>
                        </a:rPr>
                        <a:t>Orange juice</a:t>
                      </a:r>
                    </a:p>
                    <a:p>
                      <a:pPr lvl="0">
                        <a:buNone/>
                      </a:pPr>
                      <a:r>
                        <a:rPr lang="en-GB" dirty="0">
                          <a:latin typeface="Arial Nova"/>
                        </a:rPr>
                        <a:t>Coca-cola</a:t>
                      </a:r>
                    </a:p>
                    <a:p>
                      <a:pPr lvl="0">
                        <a:buNone/>
                      </a:pPr>
                      <a:r>
                        <a:rPr lang="en-GB" dirty="0">
                          <a:latin typeface="Arial Nova"/>
                        </a:rPr>
                        <a:t>Fanta</a:t>
                      </a:r>
                    </a:p>
                    <a:p>
                      <a:pPr lvl="0">
                        <a:buNone/>
                      </a:pPr>
                      <a:r>
                        <a:rPr lang="en-GB" dirty="0">
                          <a:latin typeface="Arial Nova"/>
                        </a:rPr>
                        <a:t>Limone</a:t>
                      </a:r>
                    </a:p>
                    <a:p>
                      <a:pPr lvl="0">
                        <a:buNone/>
                      </a:pPr>
                      <a:r>
                        <a:rPr lang="en-GB" sz="1800" b="0" i="0" u="none" strike="noStrike" noProof="0" dirty="0"/>
                        <a:t>Bottle of water</a:t>
                      </a:r>
                    </a:p>
                    <a:p>
                      <a:pPr lvl="0">
                        <a:buNone/>
                      </a:pPr>
                      <a:endParaRPr lang="en-GB" sz="1800" b="0" i="0" u="none" strike="noStrike" noProof="0" dirty="0"/>
                    </a:p>
                    <a:p>
                      <a:pPr lvl="0">
                        <a:buNone/>
                      </a:pPr>
                      <a:endParaRPr lang="en-GB" dirty="0"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endParaRPr lang="en-GB" dirty="0">
                        <a:latin typeface="Arial Nov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 Nova"/>
                        </a:rPr>
                        <a:t>Clementine yogurt cake. G</a:t>
                      </a:r>
                      <a:r>
                        <a:rPr lang="en-GB" sz="1800" b="0" i="0" u="none" strike="noStrike" noProof="0" dirty="0"/>
                        <a:t>luten free cake</a:t>
                      </a:r>
                    </a:p>
                    <a:p>
                      <a:pPr lvl="0">
                        <a:buNone/>
                      </a:pPr>
                      <a:endParaRPr lang="en-GB" sz="1800" b="0" i="0" u="none" strike="noStrike" noProof="0" dirty="0"/>
                    </a:p>
                    <a:p>
                      <a:pPr lvl="0">
                        <a:buNone/>
                      </a:pPr>
                      <a:r>
                        <a:rPr lang="en-GB" sz="1800" b="0" i="0" u="none" strike="noStrike" noProof="0" dirty="0"/>
                        <a:t>Classic Christmas cake. Fruitcake.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1595405"/>
                  </a:ext>
                </a:extLst>
              </a:tr>
              <a:tr h="1991304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 Nova"/>
                        </a:rPr>
                        <a:t>Salmon Tartare with lemon and capers: </a:t>
                      </a:r>
                      <a:r>
                        <a:rPr lang="en-GB" sz="1800" b="0" i="0" u="none" strike="noStrike" noProof="0" dirty="0"/>
                        <a:t>Smoked salmon tartare with a modern twist, tossed in a fragrant dressing of lemon, shallots and capers, served with a slice of melba toast.</a:t>
                      </a:r>
                      <a:endParaRPr lang="en-GB" b="1" dirty="0">
                        <a:latin typeface="Arial Nov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 Nova"/>
                        </a:rPr>
                        <a:t>Dover sole a la Meuniere: </a:t>
                      </a:r>
                      <a:r>
                        <a:rPr lang="en-GB" b="0" dirty="0">
                          <a:latin typeface="Arial Nova"/>
                        </a:rPr>
                        <a:t>It is a dish of  French sole with a rich sauce loaded with butter. </a:t>
                      </a:r>
                    </a:p>
                    <a:p>
                      <a:pPr lvl="0">
                        <a:buNone/>
                      </a:pPr>
                      <a:r>
                        <a:rPr lang="en-GB" sz="1800" b="0" i="0" u="none" strike="noStrike" noProof="0" dirty="0"/>
                        <a:t>Accompanied by a bottle of rosé or white wine/a glass.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/>
                        <a:t>Bottle of red, white and rose</a:t>
                      </a:r>
                    </a:p>
                    <a:p>
                      <a:pPr lvl="0">
                        <a:buNone/>
                      </a:pPr>
                      <a:r>
                        <a:rPr lang="en-GB" sz="1800" b="0" i="0" u="none" strike="noStrike" noProof="0" dirty="0"/>
                        <a:t>Moet &amp; </a:t>
                      </a:r>
                      <a:r>
                        <a:rPr lang="en-GB" sz="1800" b="0" i="0" u="none" strike="noStrike" noProof="0" dirty="0" err="1"/>
                        <a:t>chandon</a:t>
                      </a:r>
                      <a:endParaRPr lang="en-GB" dirty="0" err="1"/>
                    </a:p>
                    <a:p>
                      <a:pPr lvl="0">
                        <a:buNone/>
                      </a:pPr>
                      <a:endParaRPr lang="en-GB" sz="1800" b="0" i="0" u="none" strike="noStrike" noProof="0" dirty="0"/>
                    </a:p>
                    <a:p>
                      <a:pPr lvl="0">
                        <a:buNone/>
                      </a:pPr>
                      <a:endParaRPr lang="en-GB" sz="1800" b="0" i="0" u="none" strike="noStrike" noProof="0" dirty="0"/>
                    </a:p>
                    <a:p>
                      <a:pPr lvl="0">
                        <a:buNone/>
                      </a:pPr>
                      <a:endParaRPr lang="en-GB" sz="1800" b="0" i="0" u="none" strike="noStrike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Arial Nova"/>
                        </a:rPr>
                        <a:t>S'mores</a:t>
                      </a:r>
                      <a:r>
                        <a:rPr lang="en-GB" dirty="0">
                          <a:latin typeface="Arial Nova"/>
                        </a:rPr>
                        <a:t> Brownies. Brownies with meringue topping.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GB" dirty="0">
                        <a:latin typeface="Arial Nova"/>
                      </a:endParaRPr>
                    </a:p>
                    <a:p>
                      <a:pPr lvl="0">
                        <a:buNone/>
                      </a:pPr>
                      <a:endParaRPr lang="en-GB" dirty="0">
                        <a:latin typeface="Arial Nova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3307539"/>
                  </a:ext>
                </a:extLst>
              </a:tr>
              <a:tr h="1225826"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Arial Nova"/>
                        </a:rPr>
                        <a:t>Gluten – free crab cake: </a:t>
                      </a:r>
                      <a:r>
                        <a:rPr lang="en-GB" sz="1800" b="0" i="0" u="none" strike="noStrike" noProof="0" dirty="0"/>
                        <a:t>crispy gluten free crab cake meat.</a:t>
                      </a:r>
                      <a:endParaRPr lang="en-GB" b="1" dirty="0">
                        <a:latin typeface="Arial Nov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/>
                      <a:r>
                        <a:rPr lang="en-GB" b="1" dirty="0">
                          <a:latin typeface="Arial Nova"/>
                        </a:rPr>
                        <a:t>Easy juice roasted Turkey breast: </a:t>
                      </a:r>
                      <a:r>
                        <a:rPr lang="en-GB" b="0" dirty="0">
                          <a:latin typeface="Arial Nova"/>
                        </a:rPr>
                        <a:t>tender and juicy meat with a </a:t>
                      </a:r>
                      <a:r>
                        <a:rPr lang="en-GB" b="0" dirty="0" err="1">
                          <a:latin typeface="Arial Nova"/>
                        </a:rPr>
                        <a:t>caramelizad</a:t>
                      </a:r>
                      <a:r>
                        <a:rPr lang="en-GB" b="0" dirty="0">
                          <a:latin typeface="Arial Nova"/>
                        </a:rPr>
                        <a:t> coating </a:t>
                      </a:r>
                      <a:endParaRPr lang="en-GB" dirty="0">
                        <a:latin typeface="Arial Nov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 Nova"/>
                        </a:rPr>
                        <a:t>Corona</a:t>
                      </a:r>
                    </a:p>
                    <a:p>
                      <a:pPr lvl="0">
                        <a:buNone/>
                      </a:pPr>
                      <a:r>
                        <a:rPr lang="en-GB" dirty="0">
                          <a:latin typeface="Arial Nova"/>
                        </a:rPr>
                        <a:t>San Miguel</a:t>
                      </a:r>
                    </a:p>
                    <a:p>
                      <a:pPr lvl="0">
                        <a:buNone/>
                      </a:pPr>
                      <a:r>
                        <a:rPr lang="en-GB" dirty="0">
                          <a:latin typeface="Arial Nova"/>
                        </a:rPr>
                        <a:t>Ginness</a:t>
                      </a:r>
                    </a:p>
                    <a:p>
                      <a:pPr lvl="0">
                        <a:buNone/>
                      </a:pPr>
                      <a:r>
                        <a:rPr lang="en-GB" dirty="0">
                          <a:latin typeface="Arial Nova"/>
                        </a:rPr>
                        <a:t>Heineken</a:t>
                      </a:r>
                    </a:p>
                    <a:p>
                      <a:pPr lvl="0">
                        <a:buNone/>
                      </a:pPr>
                      <a:r>
                        <a:rPr lang="en-GB" dirty="0">
                          <a:latin typeface="Arial Nova"/>
                        </a:rPr>
                        <a:t>Peroni</a:t>
                      </a:r>
                    </a:p>
                    <a:p>
                      <a:pPr lvl="0">
                        <a:buNone/>
                      </a:pPr>
                      <a:endParaRPr lang="en-GB" dirty="0">
                        <a:latin typeface="Arial Nov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>
                        <a:latin typeface="Arial Nova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31383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45880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0467B-675E-F268-0B2D-4F79794842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  <a:ea typeface="+mj-lt"/>
                <a:cs typeface="+mj-lt"/>
              </a:rPr>
              <a:t>We have the best menu offer for this Christmas</a:t>
            </a:r>
            <a:br>
              <a:rPr lang="en-GB" dirty="0">
                <a:solidFill>
                  <a:srgbClr val="FF0000"/>
                </a:solidFill>
                <a:highlight>
                  <a:srgbClr val="FFFF00"/>
                </a:highlight>
                <a:ea typeface="+mj-lt"/>
                <a:cs typeface="+mj-lt"/>
              </a:rPr>
            </a:br>
            <a:r>
              <a:rPr lang="en-GB" sz="2400" b="1" dirty="0">
                <a:highlight>
                  <a:srgbClr val="FFFF00"/>
                </a:highlight>
                <a:latin typeface="Arial Nova"/>
                <a:ea typeface="+mj-lt"/>
                <a:cs typeface="+mj-lt"/>
              </a:rPr>
              <a:t>(Offer available from November 1 to December 1)</a:t>
            </a:r>
            <a:endParaRPr lang="en-US" sz="2400" b="1" dirty="0">
              <a:solidFill>
                <a:srgbClr val="FF0000"/>
              </a:solidFill>
              <a:highlight>
                <a:srgbClr val="FFFF00"/>
              </a:highlight>
              <a:latin typeface="Arial Nova"/>
              <a:cs typeface="Calibri Light"/>
            </a:endParaRP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4819F8A5-56E7-7F58-A883-AD701EC6C7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720666"/>
              </p:ext>
            </p:extLst>
          </p:nvPr>
        </p:nvGraphicFramePr>
        <p:xfrm>
          <a:off x="838200" y="1825625"/>
          <a:ext cx="10515600" cy="1785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919670629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527406974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34124013"/>
                    </a:ext>
                  </a:extLst>
                </a:gridCol>
              </a:tblGrid>
              <a:tr h="596347">
                <a:tc>
                  <a:txBody>
                    <a:bodyPr/>
                    <a:lstStyle/>
                    <a:p>
                      <a:r>
                        <a:rPr lang="en-GB" dirty="0"/>
                        <a:t>Menu for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Menu for family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Child menu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216564"/>
                  </a:ext>
                </a:extLst>
              </a:tr>
              <a:tr h="112606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Includes two starters to choose from, main menu and a bottle of wine to choose from. Dessert and a coffee. </a:t>
                      </a:r>
                      <a:r>
                        <a:rPr lang="en-GB" sz="1800" b="0" i="0" u="none" strike="noStrike" noProof="0" dirty="0"/>
                        <a:t>£85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Several starters, variety of main menu, bottle of </a:t>
                      </a:r>
                      <a:r>
                        <a:rPr lang="en-GB" sz="1800" b="0" i="0" u="none" strike="noStrike" noProof="0" dirty="0" err="1">
                          <a:latin typeface="Calibri"/>
                        </a:rPr>
                        <a:t>moet</a:t>
                      </a:r>
                      <a:r>
                        <a:rPr lang="en-GB" sz="1800" b="0" i="0" u="none" strike="noStrike" noProof="0" dirty="0">
                          <a:latin typeface="Calibri"/>
                        </a:rPr>
                        <a:t>, dessert and coffee or tea. </a:t>
                      </a:r>
                      <a:r>
                        <a:rPr lang="en-GB" sz="1800" b="0" i="0" u="none" strike="noStrike" noProof="0" dirty="0"/>
                        <a:t>minimum 5 people £300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Calibri"/>
                        </a:rPr>
                        <a:t>a starter, main menu, orange juice and dessert. £25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30026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7483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4C587-48CD-CAD1-DA4F-67C22B330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598158"/>
            <a:ext cx="10515600" cy="1325563"/>
          </a:xfrm>
        </p:spPr>
        <p:txBody>
          <a:bodyPr/>
          <a:lstStyle/>
          <a:p>
            <a:r>
              <a:rPr lang="en-GB" b="1" u="sng" dirty="0">
                <a:solidFill>
                  <a:srgbClr val="002060"/>
                </a:solidFill>
                <a:cs typeface="Calibri Light"/>
              </a:rPr>
              <a:t>References</a:t>
            </a:r>
            <a:endParaRPr lang="en-GB" b="1" u="sng" dirty="0">
              <a:solidFill>
                <a:srgbClr val="00206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283D6-7AD9-B164-ADAD-E5DE53DA1D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91739"/>
            <a:ext cx="10515600" cy="550152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cs typeface="Calibri" panose="020F0502020204030204"/>
              </a:rPr>
              <a:t>Olive ( </a:t>
            </a:r>
            <a:r>
              <a:rPr lang="en-GB" dirty="0" err="1">
                <a:cs typeface="Calibri" panose="020F0502020204030204"/>
              </a:rPr>
              <a:t>october</a:t>
            </a:r>
            <a:r>
              <a:rPr lang="en-GB" dirty="0">
                <a:cs typeface="Calibri" panose="020F0502020204030204"/>
              </a:rPr>
              <a:t> 8,2015 ) Salmon tartare with lemon and capers. Available </a:t>
            </a:r>
            <a:r>
              <a:rPr lang="en-GB" dirty="0">
                <a:ea typeface="+mn-lt"/>
                <a:cs typeface="+mn-lt"/>
                <a:hlinkClick r:id="rId2"/>
              </a:rPr>
              <a:t>https://www.olivemagazine.com/recipes/fish-and-seafood/smoky-salmon-tartare-with-lemon-and-capers/</a:t>
            </a:r>
            <a:r>
              <a:rPr lang="en-GB" dirty="0">
                <a:ea typeface="+mn-lt"/>
                <a:cs typeface="+mn-lt"/>
              </a:rPr>
              <a:t> , acceded 27,2023</a:t>
            </a:r>
          </a:p>
          <a:p>
            <a:r>
              <a:rPr lang="en-GB" dirty="0">
                <a:cs typeface="Calibri" panose="020F0502020204030204"/>
              </a:rPr>
              <a:t>Tesco-Red Food . Gluten-free crab cake. Available </a:t>
            </a:r>
            <a:r>
              <a:rPr lang="en-GB" dirty="0">
                <a:ea typeface="+mn-lt"/>
                <a:cs typeface="+mn-lt"/>
                <a:hlinkClick r:id="rId3"/>
              </a:rPr>
              <a:t>https://realfood.tesco.com/recipes/gluten-free-crab-cakes.html</a:t>
            </a:r>
            <a:r>
              <a:rPr lang="en-GB" dirty="0">
                <a:ea typeface="+mn-lt"/>
                <a:cs typeface="+mn-lt"/>
              </a:rPr>
              <a:t> . Acceded 27.2023</a:t>
            </a:r>
          </a:p>
          <a:p>
            <a:r>
              <a:rPr lang="en-GB" dirty="0">
                <a:cs typeface="Calibri" panose="020F0502020204030204"/>
              </a:rPr>
              <a:t>Delish . William . K ( Aug 9,2022 ) </a:t>
            </a:r>
            <a:r>
              <a:rPr lang="es-ES" dirty="0" err="1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Butternut</a:t>
            </a:r>
            <a:r>
              <a:rPr lang="es-ES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 Squash and Sweet Potato </a:t>
            </a:r>
            <a:r>
              <a:rPr lang="es-ES" dirty="0" err="1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Soup</a:t>
            </a:r>
            <a:r>
              <a:rPr lang="es-ES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. </a:t>
            </a:r>
            <a:r>
              <a:rPr lang="es-ES" dirty="0" err="1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Available</a:t>
            </a:r>
            <a:r>
              <a:rPr lang="es-ES" dirty="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 </a:t>
            </a:r>
            <a:r>
              <a:rPr lang="es-ES" dirty="0">
                <a:ea typeface="+mn-lt"/>
                <a:cs typeface="+mn-lt"/>
                <a:hlinkClick r:id="rId4"/>
              </a:rPr>
              <a:t>https://www.delish.com/uk/cooking/recipes/a29841144/butternut-squash-sweet-potato-soup</a:t>
            </a:r>
            <a:r>
              <a:rPr lang="es-ES" dirty="0">
                <a:ea typeface="+mn-lt"/>
                <a:cs typeface="+mn-lt"/>
              </a:rPr>
              <a:t> . Acceded 28,2023</a:t>
            </a:r>
            <a:endParaRPr lang="es-ES" dirty="0">
              <a:solidFill>
                <a:schemeClr val="tx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r>
              <a:rPr lang="es-ES" dirty="0" err="1">
                <a:cs typeface="Calibri" panose="020F0502020204030204"/>
              </a:rPr>
              <a:t>The</a:t>
            </a:r>
            <a:r>
              <a:rPr lang="es-ES" dirty="0">
                <a:cs typeface="Calibri" panose="020F0502020204030204"/>
              </a:rPr>
              <a:t> </a:t>
            </a:r>
            <a:r>
              <a:rPr lang="es-ES" dirty="0" err="1">
                <a:cs typeface="Calibri" panose="020F0502020204030204"/>
              </a:rPr>
              <a:t>drinks</a:t>
            </a:r>
            <a:r>
              <a:rPr lang="es-ES" dirty="0">
                <a:cs typeface="Calibri" panose="020F0502020204030204"/>
              </a:rPr>
              <a:t> </a:t>
            </a:r>
            <a:r>
              <a:rPr lang="es-ES" dirty="0" err="1">
                <a:cs typeface="Calibri" panose="020F0502020204030204"/>
              </a:rPr>
              <a:t>business</a:t>
            </a:r>
            <a:r>
              <a:rPr lang="es-ES" dirty="0">
                <a:cs typeface="Calibri" panose="020F0502020204030204"/>
              </a:rPr>
              <a:t>. Thomas. L ( </a:t>
            </a:r>
            <a:r>
              <a:rPr lang="es-ES" dirty="0" err="1">
                <a:cs typeface="Calibri" panose="020F0502020204030204"/>
              </a:rPr>
              <a:t>July</a:t>
            </a:r>
            <a:r>
              <a:rPr lang="es-ES" dirty="0">
                <a:cs typeface="Calibri" panose="020F0502020204030204"/>
              </a:rPr>
              <a:t> 5,2022 ) </a:t>
            </a:r>
            <a:r>
              <a:rPr lang="es-ES" dirty="0" err="1">
                <a:cs typeface="Calibri" panose="020F0502020204030204"/>
              </a:rPr>
              <a:t>The</a:t>
            </a:r>
            <a:r>
              <a:rPr lang="es-ES" dirty="0">
                <a:cs typeface="Calibri" panose="020F0502020204030204"/>
              </a:rPr>
              <a:t> 10 </a:t>
            </a:r>
            <a:r>
              <a:rPr lang="es-ES" dirty="0" err="1">
                <a:cs typeface="Calibri" panose="020F0502020204030204"/>
              </a:rPr>
              <a:t>Most</a:t>
            </a:r>
            <a:r>
              <a:rPr lang="es-ES" dirty="0">
                <a:cs typeface="Calibri" panose="020F0502020204030204"/>
              </a:rPr>
              <a:t> popular </a:t>
            </a:r>
            <a:r>
              <a:rPr lang="es-ES" dirty="0" err="1">
                <a:cs typeface="Calibri" panose="020F0502020204030204"/>
              </a:rPr>
              <a:t>Beer</a:t>
            </a:r>
            <a:r>
              <a:rPr lang="es-ES" dirty="0">
                <a:cs typeface="Calibri" panose="020F0502020204030204"/>
              </a:rPr>
              <a:t> Brand in </a:t>
            </a:r>
            <a:r>
              <a:rPr lang="es-ES" dirty="0" err="1">
                <a:cs typeface="Calibri" panose="020F0502020204030204"/>
              </a:rPr>
              <a:t>Uk</a:t>
            </a:r>
            <a:r>
              <a:rPr lang="es-ES" dirty="0">
                <a:cs typeface="Calibri" panose="020F0502020204030204"/>
              </a:rPr>
              <a:t> . </a:t>
            </a:r>
            <a:r>
              <a:rPr lang="es-ES" dirty="0" err="1">
                <a:cs typeface="Calibri" panose="020F0502020204030204"/>
              </a:rPr>
              <a:t>Availabje</a:t>
            </a:r>
            <a:r>
              <a:rPr lang="es-ES" dirty="0">
                <a:cs typeface="Calibri" panose="020F0502020204030204"/>
              </a:rPr>
              <a:t> </a:t>
            </a:r>
            <a:r>
              <a:rPr lang="es-ES" dirty="0">
                <a:ea typeface="+mn-lt"/>
                <a:cs typeface="+mn-lt"/>
                <a:hlinkClick r:id="rId5"/>
              </a:rPr>
              <a:t>https://www.thedrinksbusiness.com/2022/07/the-10-most-popular-beer-brands-in-the-uk/</a:t>
            </a:r>
            <a:r>
              <a:rPr lang="es-ES" dirty="0">
                <a:ea typeface="+mn-lt"/>
                <a:cs typeface="+mn-lt"/>
              </a:rPr>
              <a:t>. Acceded March 03,2023</a:t>
            </a:r>
          </a:p>
          <a:p>
            <a:r>
              <a:rPr lang="es-ES" dirty="0">
                <a:cs typeface="Calibri" panose="020F0502020204030204"/>
              </a:rPr>
              <a:t> . </a:t>
            </a:r>
            <a:r>
              <a:rPr lang="es-ES" dirty="0" err="1">
                <a:cs typeface="Calibri" panose="020F0502020204030204"/>
              </a:rPr>
              <a:t>By</a:t>
            </a:r>
            <a:r>
              <a:rPr lang="es-ES" dirty="0">
                <a:cs typeface="Calibri" panose="020F0502020204030204"/>
              </a:rPr>
              <a:t> </a:t>
            </a:r>
            <a:r>
              <a:rPr lang="es-ES" dirty="0" err="1">
                <a:cs typeface="Calibri" panose="020F0502020204030204"/>
              </a:rPr>
              <a:t>the</a:t>
            </a:r>
            <a:r>
              <a:rPr lang="es-ES" dirty="0">
                <a:cs typeface="Calibri" panose="020F0502020204030204"/>
              </a:rPr>
              <a:t> </a:t>
            </a:r>
            <a:r>
              <a:rPr lang="es-ES" dirty="0" err="1">
                <a:cs typeface="Calibri" panose="020F0502020204030204"/>
              </a:rPr>
              <a:t>good</a:t>
            </a:r>
            <a:r>
              <a:rPr lang="es-ES" dirty="0">
                <a:cs typeface="Calibri" panose="020F0502020204030204"/>
              </a:rPr>
              <a:t> </a:t>
            </a:r>
            <a:r>
              <a:rPr lang="es-ES" dirty="0" err="1">
                <a:cs typeface="Calibri" panose="020F0502020204030204"/>
              </a:rPr>
              <a:t>hpuskeeping</a:t>
            </a:r>
            <a:r>
              <a:rPr lang="es-ES" dirty="0">
                <a:cs typeface="Calibri" panose="020F0502020204030204"/>
              </a:rPr>
              <a:t> test </a:t>
            </a:r>
            <a:r>
              <a:rPr lang="es-ES" dirty="0" err="1">
                <a:cs typeface="Calibri" panose="020F0502020204030204"/>
              </a:rPr>
              <a:t>kitchen</a:t>
            </a:r>
            <a:r>
              <a:rPr lang="es-ES" dirty="0">
                <a:cs typeface="Calibri" panose="020F0502020204030204"/>
              </a:rPr>
              <a:t>. </a:t>
            </a:r>
            <a:r>
              <a:rPr lang="es-ES" dirty="0" err="1">
                <a:ea typeface="+mn-lt"/>
                <a:cs typeface="+mn-lt"/>
              </a:rPr>
              <a:t>Peppercorn</a:t>
            </a:r>
            <a:r>
              <a:rPr lang="es-ES" dirty="0">
                <a:ea typeface="+mn-lt"/>
                <a:cs typeface="+mn-lt"/>
              </a:rPr>
              <a:t> </a:t>
            </a:r>
            <a:r>
              <a:rPr lang="es-ES" dirty="0" err="1">
                <a:ea typeface="+mn-lt"/>
                <a:cs typeface="+mn-lt"/>
              </a:rPr>
              <a:t>beef</a:t>
            </a:r>
            <a:r>
              <a:rPr lang="es-ES" dirty="0">
                <a:ea typeface="+mn-lt"/>
                <a:cs typeface="+mn-lt"/>
              </a:rPr>
              <a:t> </a:t>
            </a:r>
            <a:r>
              <a:rPr lang="es-ES" dirty="0" err="1">
                <a:ea typeface="+mn-lt"/>
                <a:cs typeface="+mn-lt"/>
              </a:rPr>
              <a:t>tenderloin</a:t>
            </a:r>
            <a:r>
              <a:rPr lang="es-ES" dirty="0">
                <a:cs typeface="Calibri" panose="020F0502020204030204"/>
              </a:rPr>
              <a:t>( Nov 27,2018 ). </a:t>
            </a:r>
            <a:r>
              <a:rPr lang="es-ES" dirty="0" err="1">
                <a:cs typeface="Calibri" panose="020F0502020204030204"/>
              </a:rPr>
              <a:t>available</a:t>
            </a:r>
            <a:r>
              <a:rPr lang="es-ES" dirty="0">
                <a:cs typeface="Calibri" panose="020F0502020204030204"/>
              </a:rPr>
              <a:t> </a:t>
            </a:r>
            <a:r>
              <a:rPr lang="es-ES" dirty="0">
                <a:ea typeface="+mn-lt"/>
                <a:cs typeface="+mn-lt"/>
                <a:hlinkClick r:id="rId6"/>
              </a:rPr>
              <a:t>https://www.goodhousekeeping.com/food-recipes/a25324099/peppercorn-beef-tenderloin-recipe/</a:t>
            </a:r>
            <a:r>
              <a:rPr lang="es-ES" dirty="0">
                <a:ea typeface="+mn-lt"/>
                <a:cs typeface="+mn-lt"/>
              </a:rPr>
              <a:t>.</a:t>
            </a:r>
          </a:p>
          <a:p>
            <a:endParaRPr lang="es-ES" dirty="0">
              <a:cs typeface="Calibri" panose="020F0502020204030204"/>
            </a:endParaRPr>
          </a:p>
          <a:p>
            <a:pPr marL="0" indent="0">
              <a:buNone/>
            </a:pPr>
            <a:endParaRPr lang="es-ES" dirty="0">
              <a:cs typeface="Calibri" panose="020F0502020204030204"/>
            </a:endParaRPr>
          </a:p>
          <a:p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0330317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Hotel Trinity</vt:lpstr>
      <vt:lpstr>Christmas menu</vt:lpstr>
      <vt:lpstr>We have the best menu offer for this Christmas (Offer available from November 1 to December 1)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524</cp:revision>
  <dcterms:created xsi:type="dcterms:W3CDTF">2023-03-03T18:37:36Z</dcterms:created>
  <dcterms:modified xsi:type="dcterms:W3CDTF">2023-03-03T23:16:27Z</dcterms:modified>
</cp:coreProperties>
</file>