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Arial Bold" panose="020B0704020202020204" pitchFamily="34" charset="0"/>
      <p:regular r:id="rId19"/>
      <p:bold r:id="rId20"/>
    </p:embeddedFont>
    <p:embeddedFont>
      <p:font typeface="Arial Bold Italics" panose="020B060402020202020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5033" autoAdjust="0"/>
  </p:normalViewPr>
  <p:slideViewPr>
    <p:cSldViewPr>
      <p:cViewPr varScale="1">
        <p:scale>
          <a:sx n="54" d="100"/>
          <a:sy n="54" d="100"/>
        </p:scale>
        <p:origin x="754"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12.08.2026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t>1</a:t>
            </a:fld>
            <a:endParaRPr lang="cs-CZ"/>
          </a:p>
        </p:txBody>
      </p:sp>
    </p:spTree>
    <p:extLst>
      <p:ext uri="{BB962C8B-B14F-4D97-AF65-F5344CB8AC3E}">
        <p14:creationId xmlns:p14="http://schemas.microsoft.com/office/powerpoint/2010/main" val="1894253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Other symptoms of Arthritis may involve joint swelling, crepitus with motion, muscle weakness, and instability affecting the patient's activities of daily living.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Moreover, a major modifiable risk of Arthritis is obesity, which increases the risk of knee pain by mechanical stress and systemic inflammation (</a:t>
            </a:r>
            <a:r>
              <a:rPr lang="en-US" dirty="0" err="1"/>
              <a:t>Shumnalieva</a:t>
            </a:r>
            <a:r>
              <a:rPr lang="en-US" dirty="0"/>
              <a:t> </a:t>
            </a:r>
            <a:r>
              <a:rPr lang="en-US" i="1" dirty="0"/>
              <a:t>et al., </a:t>
            </a:r>
            <a:r>
              <a:rPr lang="en-US" dirty="0"/>
              <a:t>2023).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the UK, 10 million people live with arthritis, affecting approximately 1 in 6 adults, and globally, approximately 545 million people, which causes chronic pain and long-term disability among patients.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OA is more common among the deprived communities in the UK (Arthritis.UK, 2026). The disease has contributed to lost economic productivity, immense economic pressure on the NHS, lower quality of life, and increased rates of mental health struggles.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Diagnosis of arthritis involves a comprehensive process utilising clinical history, physical exams, and specific diagnostic tests (Garrick, 2022).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NHS Comprehensive Model of Personalised Care includes six interconnected, evidence-based elements that help to enable proactive whole-person care (NHS England, 2022).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House of Care is a UK primary care framework based on Wagner's international Chronic Care Model for practice (BJGP, 2026).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At the extreme treatment phase, a joint replacement surgery is done when QoL is impacted, and non-surgical approaches to arthritis treatment have been unsuccessful (Postler </a:t>
            </a:r>
            <a:r>
              <a:rPr lang="en-US" i="1" dirty="0"/>
              <a:t>et al.</a:t>
            </a:r>
            <a:r>
              <a:rPr lang="en-US" dirty="0"/>
              <a:t>, 2023).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Osteoarthritis is often associated with depression and anxiety due to the chronic pain, functional disability, and decreased social participation (Río, 2025).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risk of long-term development of osteoarthritis can be significantly reduced by avoiding repetitive joint injury and adopting safe occupational practices </a:t>
            </a:r>
            <a:r>
              <a:rPr lang="en-IN" sz="1200" kern="1200" dirty="0">
                <a:solidFill>
                  <a:schemeClr val="tx1"/>
                </a:solidFill>
                <a:effectLst/>
                <a:latin typeface="+mn-lt"/>
                <a:ea typeface="+mn-ea"/>
                <a:cs typeface="+mn-cs"/>
              </a:rPr>
              <a:t>(WHO, 2023)</a:t>
            </a:r>
            <a:r>
              <a:rPr lang="en-US" dirty="0"/>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Osteoarthritis affects people across different ethnic, cultural, and socioeconomic backgrounds in the UK. Therefore, professionals need to adapt communication styles and goal-setting approaches to ensure care is accessible and inclusive.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slide suggested six recommendations by applying the Six CMPC Components following the guidelines of NHS England.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primary care professional is at the centre of prevention, diagnosis, self-management support, and co-productive care for delivering services.</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16/S2665-9913(23)00163-7" TargetMode="External"/><Relationship Id="rId13" Type="http://schemas.openxmlformats.org/officeDocument/2006/relationships/hyperlink" Target="https://www.england.nhs.uk/personalisedcare/comprehensive-model-of-personalised-care/" TargetMode="External"/><Relationship Id="rId3" Type="http://schemas.openxmlformats.org/officeDocument/2006/relationships/hyperlink" Target="https://www.arthritis-uk.org/media/flpbvm2m/arthritisuk_state_of_msk_health_-report_2025.pdf" TargetMode="External"/><Relationship Id="rId7" Type="http://schemas.openxmlformats.org/officeDocument/2006/relationships/hyperlink" Target="https://www.niams.nih.gov/health-topics/rheumatoid-arthritis/diagnosis-treatment-and-steps-to-take" TargetMode="External"/><Relationship Id="rId12" Type="http://schemas.openxmlformats.org/officeDocument/2006/relationships/hyperlink" Target="https://doi.org/10.1186/s40900-024-00545-7" TargetMode="External"/><Relationship Id="rId2" Type="http://schemas.openxmlformats.org/officeDocument/2006/relationships/hyperlink" Target="https://doi.org/10.1007/s10787-021-00888-7" TargetMode="External"/><Relationship Id="rId1" Type="http://schemas.openxmlformats.org/officeDocument/2006/relationships/slideLayout" Target="../slideLayouts/slideLayout7.xml"/><Relationship Id="rId6" Type="http://schemas.openxmlformats.org/officeDocument/2006/relationships/hyperlink" Target="https://coei.co.uk/wp-content/uploads/2024/02/Versus-arthritis-state-msk-musculoskeletal-health-2023.pdf" TargetMode="External"/><Relationship Id="rId11" Type="http://schemas.openxmlformats.org/officeDocument/2006/relationships/hyperlink" Target="https://doi.org/10.7759/cureus.86284" TargetMode="External"/><Relationship Id="rId5" Type="http://schemas.openxmlformats.org/officeDocument/2006/relationships/hyperlink" Target="https://www.bhf.org.uk/for-professionals/healthcare-professionals/innovation-in-care/person-centred-care-and-the-house-of-care" TargetMode="External"/><Relationship Id="rId10" Type="http://schemas.openxmlformats.org/officeDocument/2006/relationships/hyperlink" Target="https://doi.org/10.3390/biomedicines12081630" TargetMode="External"/><Relationship Id="rId4" Type="http://schemas.openxmlformats.org/officeDocument/2006/relationships/hyperlink" Target="https://bjgp.org/content/66/645/e288" TargetMode="External"/><Relationship Id="rId9" Type="http://schemas.openxmlformats.org/officeDocument/2006/relationships/hyperlink" Target="https://doi.org/10.1016/j.ostima.2023.100163"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3390/life13081650" TargetMode="External"/><Relationship Id="rId13" Type="http://schemas.openxmlformats.org/officeDocument/2006/relationships/hyperlink" Target="https://doi.org/10.3389/fphys.2022.1011407" TargetMode="External"/><Relationship Id="rId18" Type="http://schemas.openxmlformats.org/officeDocument/2006/relationships/hyperlink" Target="https://doi.org/10.1016/j.berh.2024.101972" TargetMode="External"/><Relationship Id="rId3" Type="http://schemas.openxmlformats.org/officeDocument/2006/relationships/hyperlink" Target="https://committees.parliament.uk/writtenevidence/148736/pdf/" TargetMode="External"/><Relationship Id="rId7" Type="http://schemas.openxmlformats.org/officeDocument/2006/relationships/hyperlink" Target="https://www.scie.org.uk/co-production/" TargetMode="External"/><Relationship Id="rId12" Type="http://schemas.openxmlformats.org/officeDocument/2006/relationships/hyperlink" Target="https://doi.org/10.1016/j.injury.2023.03.026" TargetMode="External"/><Relationship Id="rId17" Type="http://schemas.openxmlformats.org/officeDocument/2006/relationships/hyperlink" Target="https://doi.org/10.1016/j.joca.2021.06.004" TargetMode="External"/><Relationship Id="rId2" Type="http://schemas.openxmlformats.org/officeDocument/2006/relationships/hyperlink" Target="https://www.nice.org.uk/guidance/ng226" TargetMode="External"/><Relationship Id="rId16" Type="http://schemas.openxmlformats.org/officeDocument/2006/relationships/hyperlink" Target="https://www.who.int/news-room/fact-sheets/detail/osteoarthritis" TargetMode="External"/><Relationship Id="rId1" Type="http://schemas.openxmlformats.org/officeDocument/2006/relationships/slideLayout" Target="../slideLayouts/slideLayout7.xml"/><Relationship Id="rId6" Type="http://schemas.openxmlformats.org/officeDocument/2006/relationships/hyperlink" Target="https://www.scie.org.uk/co-production/supporting/breaking-down-barriers/" TargetMode="External"/><Relationship Id="rId11" Type="http://schemas.openxmlformats.org/officeDocument/2006/relationships/hyperlink" Target="https://doi.org/10.3390/ijms26188925" TargetMode="External"/><Relationship Id="rId5" Type="http://schemas.openxmlformats.org/officeDocument/2006/relationships/hyperlink" Target="https://doi.org/10.3390/pharmacy13040106" TargetMode="External"/><Relationship Id="rId15" Type="http://schemas.openxmlformats.org/officeDocument/2006/relationships/hyperlink" Target="file:///D:\Scribletopia\Aug,%2026\(8.8)STUD-2540\%20Available%20at:" TargetMode="External"/><Relationship Id="rId10" Type="http://schemas.openxmlformats.org/officeDocument/2006/relationships/hyperlink" Target="https://doi.org/10.12968/bjcn.2024.0035?urlappend=%3Futm_source%3Dresearchgate.net%26utm_medium%3Darticle" TargetMode="External"/><Relationship Id="rId4" Type="http://schemas.openxmlformats.org/officeDocument/2006/relationships/hyperlink" Target="https://doi.org/10.1016/j.berh.2023.101835" TargetMode="External"/><Relationship Id="rId9" Type="http://schemas.openxmlformats.org/officeDocument/2006/relationships/hyperlink" Target="https://www.kingsfund.org.uk/insight-and-analysis/reports/better-services-people-long-term-conditions" TargetMode="External"/><Relationship Id="rId14" Type="http://schemas.openxmlformats.org/officeDocument/2006/relationships/hyperlink" Target="https://doi.org/10.3389/fmed.2025.16969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7FAE9"/>
        </a:solidFill>
        <a:effectLst/>
      </p:bgPr>
    </p:bg>
    <p:spTree>
      <p:nvGrpSpPr>
        <p:cNvPr id="1" name=""/>
        <p:cNvGrpSpPr/>
        <p:nvPr/>
      </p:nvGrpSpPr>
      <p:grpSpPr>
        <a:xfrm>
          <a:off x="0" y="0"/>
          <a:ext cx="0" cy="0"/>
          <a:chOff x="0" y="0"/>
          <a:chExt cx="0" cy="0"/>
        </a:xfrm>
      </p:grpSpPr>
      <p:sp>
        <p:nvSpPr>
          <p:cNvPr id="2" name="Freeform 2"/>
          <p:cNvSpPr/>
          <p:nvPr/>
        </p:nvSpPr>
        <p:spPr>
          <a:xfrm>
            <a:off x="-2352586" y="5608186"/>
            <a:ext cx="7451295" cy="7300227"/>
          </a:xfrm>
          <a:custGeom>
            <a:avLst/>
            <a:gdLst/>
            <a:ahLst/>
            <a:cxnLst/>
            <a:rect l="l" t="t" r="r" b="b"/>
            <a:pathLst>
              <a:path w="7451295" h="7300227">
                <a:moveTo>
                  <a:pt x="0" y="0"/>
                </a:moveTo>
                <a:lnTo>
                  <a:pt x="7451295" y="0"/>
                </a:lnTo>
                <a:lnTo>
                  <a:pt x="7451295" y="7300228"/>
                </a:lnTo>
                <a:lnTo>
                  <a:pt x="0" y="730022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rot="-10717618">
            <a:off x="13533653" y="-2621414"/>
            <a:ext cx="7451295" cy="7300227"/>
          </a:xfrm>
          <a:custGeom>
            <a:avLst/>
            <a:gdLst/>
            <a:ahLst/>
            <a:cxnLst/>
            <a:rect l="l" t="t" r="r" b="b"/>
            <a:pathLst>
              <a:path w="7451295" h="7300227">
                <a:moveTo>
                  <a:pt x="0" y="0"/>
                </a:moveTo>
                <a:lnTo>
                  <a:pt x="7451294" y="0"/>
                </a:lnTo>
                <a:lnTo>
                  <a:pt x="7451294" y="7300228"/>
                </a:lnTo>
                <a:lnTo>
                  <a:pt x="0" y="730022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4" name="Group 4"/>
          <p:cNvGrpSpPr/>
          <p:nvPr/>
        </p:nvGrpSpPr>
        <p:grpSpPr>
          <a:xfrm>
            <a:off x="6212562" y="8451747"/>
            <a:ext cx="7753052" cy="1136094"/>
            <a:chOff x="0" y="0"/>
            <a:chExt cx="891577" cy="130647"/>
          </a:xfrm>
        </p:grpSpPr>
        <p:sp>
          <p:nvSpPr>
            <p:cNvPr id="5" name="Freeform 5"/>
            <p:cNvSpPr/>
            <p:nvPr/>
          </p:nvSpPr>
          <p:spPr>
            <a:xfrm>
              <a:off x="0" y="0"/>
              <a:ext cx="891577" cy="130647"/>
            </a:xfrm>
            <a:custGeom>
              <a:avLst/>
              <a:gdLst/>
              <a:ahLst/>
              <a:cxnLst/>
              <a:rect l="l" t="t" r="r" b="b"/>
              <a:pathLst>
                <a:path w="891577" h="130647">
                  <a:moveTo>
                    <a:pt x="19503" y="0"/>
                  </a:moveTo>
                  <a:lnTo>
                    <a:pt x="872074" y="0"/>
                  </a:lnTo>
                  <a:cubicBezTo>
                    <a:pt x="882845" y="0"/>
                    <a:pt x="891577" y="8732"/>
                    <a:pt x="891577" y="19503"/>
                  </a:cubicBezTo>
                  <a:lnTo>
                    <a:pt x="891577" y="111144"/>
                  </a:lnTo>
                  <a:cubicBezTo>
                    <a:pt x="891577" y="121915"/>
                    <a:pt x="882845" y="130647"/>
                    <a:pt x="872074" y="130647"/>
                  </a:cubicBezTo>
                  <a:lnTo>
                    <a:pt x="19503" y="130647"/>
                  </a:lnTo>
                  <a:cubicBezTo>
                    <a:pt x="8732" y="130647"/>
                    <a:pt x="0" y="121915"/>
                    <a:pt x="0" y="111144"/>
                  </a:cubicBezTo>
                  <a:lnTo>
                    <a:pt x="0" y="19503"/>
                  </a:lnTo>
                  <a:cubicBezTo>
                    <a:pt x="0" y="8732"/>
                    <a:pt x="8732" y="0"/>
                    <a:pt x="19503" y="0"/>
                  </a:cubicBezTo>
                  <a:close/>
                </a:path>
              </a:pathLst>
            </a:custGeom>
            <a:solidFill>
              <a:srgbClr val="69F2C4"/>
            </a:solidFill>
          </p:spPr>
          <p:txBody>
            <a:bodyPr/>
            <a:lstStyle/>
            <a:p>
              <a:endParaRPr lang="en-IN" dirty="0"/>
            </a:p>
          </p:txBody>
        </p:sp>
        <p:sp>
          <p:nvSpPr>
            <p:cNvPr id="6" name="TextBox 6"/>
            <p:cNvSpPr txBox="1"/>
            <p:nvPr/>
          </p:nvSpPr>
          <p:spPr>
            <a:xfrm>
              <a:off x="0" y="-38100"/>
              <a:ext cx="891577" cy="168747"/>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8378038" y="332509"/>
            <a:ext cx="2980891" cy="1101941"/>
          </a:xfrm>
          <a:custGeom>
            <a:avLst/>
            <a:gdLst/>
            <a:ahLst/>
            <a:cxnLst/>
            <a:rect l="l" t="t" r="r" b="b"/>
            <a:pathLst>
              <a:path w="2980891" h="1101941">
                <a:moveTo>
                  <a:pt x="0" y="0"/>
                </a:moveTo>
                <a:lnTo>
                  <a:pt x="2980891" y="0"/>
                </a:lnTo>
                <a:lnTo>
                  <a:pt x="2980891" y="1101941"/>
                </a:lnTo>
                <a:lnTo>
                  <a:pt x="0" y="1101941"/>
                </a:lnTo>
                <a:lnTo>
                  <a:pt x="0" y="0"/>
                </a:lnTo>
                <a:close/>
              </a:path>
            </a:pathLst>
          </a:custGeom>
          <a:blipFill>
            <a:blip r:embed="rId5"/>
            <a:stretch>
              <a:fillRect/>
            </a:stretch>
          </a:blipFill>
        </p:spPr>
      </p:sp>
      <p:sp>
        <p:nvSpPr>
          <p:cNvPr id="8" name="TextBox 8"/>
          <p:cNvSpPr txBox="1"/>
          <p:nvPr/>
        </p:nvSpPr>
        <p:spPr>
          <a:xfrm>
            <a:off x="445827" y="4033697"/>
            <a:ext cx="17396345" cy="1049954"/>
          </a:xfrm>
          <a:prstGeom prst="rect">
            <a:avLst/>
          </a:prstGeom>
        </p:spPr>
        <p:txBody>
          <a:bodyPr lIns="0" tIns="0" rIns="0" bIns="0" rtlCol="0" anchor="t">
            <a:spAutoFit/>
          </a:bodyPr>
          <a:lstStyle/>
          <a:p>
            <a:pPr algn="ctr">
              <a:lnSpc>
                <a:spcPts val="4151"/>
              </a:lnSpc>
            </a:pPr>
            <a:r>
              <a:rPr lang="en-US" sz="2965" b="1" dirty="0">
                <a:solidFill>
                  <a:srgbClr val="28374D"/>
                </a:solidFill>
                <a:latin typeface="Arial" panose="020B0604020202020204" pitchFamily="34" charset="0"/>
                <a:ea typeface="Times New Roman Bold"/>
                <a:cs typeface="Arial" panose="020B0604020202020204" pitchFamily="34" charset="0"/>
                <a:sym typeface="Times New Roman Bold"/>
              </a:rPr>
              <a:t>OSTEOARTHRITIS IN ADULTS AGED 40 AND OVER: DIAGNOSIS, ASSESSMENT, TREATMENT, MANAGEMENT AND PREVENTION IN UK PRIMARY CARE</a:t>
            </a:r>
          </a:p>
        </p:txBody>
      </p:sp>
      <p:sp>
        <p:nvSpPr>
          <p:cNvPr id="9" name="TextBox 9"/>
          <p:cNvSpPr txBox="1"/>
          <p:nvPr/>
        </p:nvSpPr>
        <p:spPr>
          <a:xfrm>
            <a:off x="6598018" y="8599119"/>
            <a:ext cx="4760911" cy="710964"/>
          </a:xfrm>
          <a:prstGeom prst="rect">
            <a:avLst/>
          </a:prstGeom>
        </p:spPr>
        <p:txBody>
          <a:bodyPr wrap="square" lIns="0" tIns="0" rIns="0" bIns="0" rtlCol="0" anchor="t">
            <a:spAutoFit/>
          </a:bodyPr>
          <a:lstStyle/>
          <a:p>
            <a:pPr algn="l">
              <a:lnSpc>
                <a:spcPts val="2884"/>
              </a:lnSpc>
            </a:pPr>
            <a:r>
              <a:rPr lang="en-US" sz="2060" b="1" dirty="0">
                <a:solidFill>
                  <a:srgbClr val="28374D"/>
                </a:solidFill>
                <a:latin typeface="Arial" panose="020B0604020202020204" pitchFamily="34" charset="0"/>
                <a:ea typeface="Times New Roman MT Bold"/>
                <a:cs typeface="Arial" panose="020B0604020202020204" pitchFamily="34" charset="0"/>
                <a:sym typeface="Times New Roman MT Bold"/>
              </a:rPr>
              <a:t>Student ID: 2538816</a:t>
            </a:r>
          </a:p>
          <a:p>
            <a:pPr algn="l">
              <a:lnSpc>
                <a:spcPts val="2884"/>
              </a:lnSpc>
            </a:pPr>
            <a:r>
              <a:rPr lang="en-US" sz="2060" b="1" dirty="0">
                <a:solidFill>
                  <a:srgbClr val="28374D"/>
                </a:solidFill>
                <a:latin typeface="Arial" panose="020B0604020202020204" pitchFamily="34" charset="0"/>
                <a:ea typeface="Times New Roman MT Bold"/>
                <a:cs typeface="Arial" panose="020B0604020202020204" pitchFamily="34" charset="0"/>
                <a:sym typeface="Times New Roman MT Bold"/>
              </a:rPr>
              <a:t>Student Name: Yash Thakor</a:t>
            </a:r>
          </a:p>
        </p:txBody>
      </p:sp>
      <p:sp>
        <p:nvSpPr>
          <p:cNvPr id="10" name="TextBox 10"/>
          <p:cNvSpPr txBox="1"/>
          <p:nvPr/>
        </p:nvSpPr>
        <p:spPr>
          <a:xfrm>
            <a:off x="-2756374" y="1924349"/>
            <a:ext cx="23800748" cy="1609924"/>
          </a:xfrm>
          <a:prstGeom prst="rect">
            <a:avLst/>
          </a:prstGeom>
        </p:spPr>
        <p:txBody>
          <a:bodyPr lIns="0" tIns="0" rIns="0" bIns="0" rtlCol="0" anchor="t">
            <a:spAutoFit/>
          </a:bodyPr>
          <a:lstStyle/>
          <a:p>
            <a:pPr algn="ctr">
              <a:lnSpc>
                <a:spcPts val="4200"/>
              </a:lnSpc>
            </a:pPr>
            <a:r>
              <a:rPr lang="en-US" sz="3000" b="1" dirty="0">
                <a:solidFill>
                  <a:srgbClr val="28374D"/>
                </a:solidFill>
                <a:latin typeface="Arial" panose="020B0604020202020204" pitchFamily="34" charset="0"/>
                <a:ea typeface="Times New Roman Bold"/>
                <a:cs typeface="Arial" panose="020B0604020202020204" pitchFamily="34" charset="0"/>
                <a:sym typeface="Times New Roman Bold"/>
              </a:rPr>
              <a:t>Module code: LCHS7003</a:t>
            </a:r>
          </a:p>
          <a:p>
            <a:pPr algn="ctr">
              <a:lnSpc>
                <a:spcPts val="4200"/>
              </a:lnSpc>
            </a:pPr>
            <a:r>
              <a:rPr lang="en-US" sz="3000" b="1" dirty="0">
                <a:solidFill>
                  <a:srgbClr val="28374D"/>
                </a:solidFill>
                <a:latin typeface="Arial" panose="020B0604020202020204" pitchFamily="34" charset="0"/>
                <a:ea typeface="Times New Roman Bold"/>
                <a:cs typeface="Arial" panose="020B0604020202020204" pitchFamily="34" charset="0"/>
                <a:sym typeface="Times New Roman Bold"/>
              </a:rPr>
              <a:t>Module name: Community Care and Management of Longer-term</a:t>
            </a:r>
          </a:p>
          <a:p>
            <a:pPr algn="ctr">
              <a:lnSpc>
                <a:spcPts val="4200"/>
              </a:lnSpc>
            </a:pPr>
            <a:r>
              <a:rPr lang="en-US" sz="3000" b="1" dirty="0">
                <a:solidFill>
                  <a:srgbClr val="28374D"/>
                </a:solidFill>
                <a:latin typeface="Arial" panose="020B0604020202020204" pitchFamily="34" charset="0"/>
                <a:ea typeface="Times New Roman Bold"/>
                <a:cs typeface="Arial" panose="020B0604020202020204" pitchFamily="34" charset="0"/>
                <a:sym typeface="Times New Roman Bold"/>
              </a:rPr>
              <a:t>Conditions</a:t>
            </a:r>
          </a:p>
        </p:txBody>
      </p:sp>
      <p:sp>
        <p:nvSpPr>
          <p:cNvPr id="11" name="TextBox 11"/>
          <p:cNvSpPr txBox="1"/>
          <p:nvPr/>
        </p:nvSpPr>
        <p:spPr>
          <a:xfrm>
            <a:off x="1012541" y="5264043"/>
            <a:ext cx="16829631" cy="2143390"/>
          </a:xfrm>
          <a:prstGeom prst="rect">
            <a:avLst/>
          </a:prstGeom>
        </p:spPr>
        <p:txBody>
          <a:bodyPr lIns="0" tIns="0" rIns="0" bIns="0" rtlCol="0" anchor="t">
            <a:spAutoFit/>
          </a:bodyPr>
          <a:lstStyle/>
          <a:p>
            <a:pPr algn="ctr">
              <a:lnSpc>
                <a:spcPts val="4200"/>
              </a:lnSpc>
            </a:pPr>
            <a:r>
              <a:rPr lang="en-US" sz="3000" b="1" dirty="0">
                <a:solidFill>
                  <a:srgbClr val="28374D"/>
                </a:solidFill>
                <a:latin typeface="Arial" panose="020B0604020202020204" pitchFamily="34" charset="0"/>
                <a:ea typeface="Times New Roman Bold"/>
                <a:cs typeface="Arial" panose="020B0604020202020204" pitchFamily="34" charset="0"/>
                <a:sym typeface="Times New Roman Bold"/>
              </a:rPr>
              <a:t>Lecturer’s name: Muhammad Khan</a:t>
            </a:r>
          </a:p>
          <a:p>
            <a:pPr algn="ctr">
              <a:lnSpc>
                <a:spcPts val="4200"/>
              </a:lnSpc>
            </a:pPr>
            <a:r>
              <a:rPr lang="en-US" sz="3000" b="1" dirty="0">
                <a:solidFill>
                  <a:srgbClr val="28374D"/>
                </a:solidFill>
                <a:latin typeface="Arial" panose="020B0604020202020204" pitchFamily="34" charset="0"/>
                <a:ea typeface="Times New Roman Bold"/>
                <a:cs typeface="Arial" panose="020B0604020202020204" pitchFamily="34" charset="0"/>
                <a:sym typeface="Times New Roman Bold"/>
              </a:rPr>
              <a:t>Assignment Title: Component 2</a:t>
            </a:r>
          </a:p>
          <a:p>
            <a:pPr algn="ctr">
              <a:lnSpc>
                <a:spcPts val="4200"/>
              </a:lnSpc>
            </a:pPr>
            <a:r>
              <a:rPr lang="en-US" sz="3000" b="1" dirty="0">
                <a:solidFill>
                  <a:srgbClr val="28374D"/>
                </a:solidFill>
                <a:latin typeface="Arial" panose="020B0604020202020204" pitchFamily="34" charset="0"/>
                <a:ea typeface="Times New Roman Bold"/>
                <a:cs typeface="Arial" panose="020B0604020202020204" pitchFamily="34" charset="0"/>
                <a:sym typeface="Times New Roman Bold"/>
              </a:rPr>
              <a:t>Individual Presentation</a:t>
            </a:r>
          </a:p>
          <a:p>
            <a:pPr algn="ctr">
              <a:lnSpc>
                <a:spcPts val="4200"/>
              </a:lnSpc>
            </a:pPr>
            <a:r>
              <a:rPr lang="en-US" sz="3000" b="1" dirty="0">
                <a:solidFill>
                  <a:srgbClr val="28374D"/>
                </a:solidFill>
                <a:latin typeface="Arial" panose="020B0604020202020204" pitchFamily="34" charset="0"/>
                <a:ea typeface="Times New Roman Bold"/>
                <a:cs typeface="Arial" panose="020B0604020202020204" pitchFamily="34" charset="0"/>
                <a:sym typeface="Times New Roman Bold"/>
              </a:rPr>
              <a:t>A Whole-Person, Evidence-Based Approach to Long-Term Condition Management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2FFE1"/>
        </a:solidFill>
        <a:effectLst/>
      </p:bgPr>
    </p:bg>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2111301" y="-1265021"/>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4349992" y="7498902"/>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443956" y="3023236"/>
            <a:ext cx="7312806" cy="4240529"/>
          </a:xfrm>
          <a:custGeom>
            <a:avLst/>
            <a:gdLst/>
            <a:ahLst/>
            <a:cxnLst/>
            <a:rect l="l" t="t" r="r" b="b"/>
            <a:pathLst>
              <a:path w="7312806" h="4240529">
                <a:moveTo>
                  <a:pt x="0" y="0"/>
                </a:moveTo>
                <a:lnTo>
                  <a:pt x="7312806" y="0"/>
                </a:lnTo>
                <a:lnTo>
                  <a:pt x="7312806" y="4240528"/>
                </a:lnTo>
                <a:lnTo>
                  <a:pt x="0" y="4240528"/>
                </a:lnTo>
                <a:lnTo>
                  <a:pt x="0" y="0"/>
                </a:lnTo>
                <a:close/>
              </a:path>
            </a:pathLst>
          </a:custGeom>
          <a:blipFill>
            <a:blip r:embed="rId4"/>
            <a:stretch>
              <a:fillRect t="-8212"/>
            </a:stretch>
          </a:blipFill>
        </p:spPr>
      </p:sp>
      <p:sp>
        <p:nvSpPr>
          <p:cNvPr id="8" name="TextBox 8"/>
          <p:cNvSpPr txBox="1"/>
          <p:nvPr/>
        </p:nvSpPr>
        <p:spPr>
          <a:xfrm>
            <a:off x="834247" y="3367187"/>
            <a:ext cx="8786257" cy="5120761"/>
          </a:xfrm>
          <a:prstGeom prst="rect">
            <a:avLst/>
          </a:prstGeom>
        </p:spPr>
        <p:txBody>
          <a:bodyPr lIns="0" tIns="0" rIns="0" bIns="0" rtlCol="0" anchor="t">
            <a:spAutoFit/>
          </a:bodyPr>
          <a:lstStyle/>
          <a:p>
            <a:pPr algn="just">
              <a:lnSpc>
                <a:spcPct val="150000"/>
              </a:lnSpc>
            </a:pPr>
            <a:r>
              <a:rPr lang="en-US" sz="2499" b="1" i="1" u="sng" dirty="0">
                <a:solidFill>
                  <a:srgbClr val="000000"/>
                </a:solidFill>
                <a:latin typeface="Arial" panose="020B0604020202020204" pitchFamily="34" charset="0"/>
                <a:ea typeface="Arial Bold Italics"/>
                <a:cs typeface="Arial" panose="020B0604020202020204" pitchFamily="34" charset="0"/>
                <a:sym typeface="Arial Bold Italics"/>
              </a:rPr>
              <a:t>Definition:</a:t>
            </a:r>
          </a:p>
          <a:p>
            <a:pPr marL="539749" lvl="1" indent="-269875" algn="just">
              <a:lnSpc>
                <a:spcPct val="150000"/>
              </a:lnSpc>
              <a:buFont typeface="Arial"/>
              <a:buChar char="•"/>
            </a:pPr>
            <a:r>
              <a:rPr lang="en-US" sz="2499" dirty="0">
                <a:solidFill>
                  <a:srgbClr val="000000"/>
                </a:solidFill>
                <a:latin typeface="Arial" panose="020B0604020202020204" pitchFamily="34" charset="0"/>
                <a:ea typeface="Arial"/>
                <a:cs typeface="Arial" panose="020B0604020202020204" pitchFamily="34" charset="0"/>
                <a:sym typeface="Arial"/>
              </a:rPr>
              <a:t>Arthritis is defined as an acute or chronic inflammation of a joint that causes joint pain, stiffness, reduction of working ability, and joint deformities (</a:t>
            </a:r>
            <a:r>
              <a:rPr lang="en-US" sz="2499" dirty="0" err="1">
                <a:solidFill>
                  <a:srgbClr val="000000"/>
                </a:solidFill>
                <a:latin typeface="Arial" panose="020B0604020202020204" pitchFamily="34" charset="0"/>
                <a:ea typeface="Arial"/>
                <a:cs typeface="Arial" panose="020B0604020202020204" pitchFamily="34" charset="0"/>
                <a:sym typeface="Arial"/>
              </a:rPr>
              <a:t>Senthelal</a:t>
            </a:r>
            <a:r>
              <a:rPr lang="en-US" sz="2499" dirty="0">
                <a:solidFill>
                  <a:srgbClr val="000000"/>
                </a:solidFill>
                <a:latin typeface="Arial" panose="020B0604020202020204" pitchFamily="34" charset="0"/>
                <a:ea typeface="Arial"/>
                <a:cs typeface="Arial" panose="020B0604020202020204" pitchFamily="34" charset="0"/>
                <a:sym typeface="Arial"/>
              </a:rPr>
              <a:t> and Thomas, 2023).</a:t>
            </a:r>
          </a:p>
          <a:p>
            <a:pPr algn="just">
              <a:lnSpc>
                <a:spcPct val="150000"/>
              </a:lnSpc>
            </a:pPr>
            <a:r>
              <a:rPr lang="en-US" sz="2499" b="1" i="1" u="sng" dirty="0">
                <a:solidFill>
                  <a:srgbClr val="000000"/>
                </a:solidFill>
                <a:latin typeface="Arial" panose="020B0604020202020204" pitchFamily="34" charset="0"/>
                <a:ea typeface="Arial Bold Italics"/>
                <a:cs typeface="Arial" panose="020B0604020202020204" pitchFamily="34" charset="0"/>
                <a:sym typeface="Arial Bold Italics"/>
              </a:rPr>
              <a:t>Symptoms:</a:t>
            </a:r>
          </a:p>
          <a:p>
            <a:pPr marL="539749" lvl="1" indent="-269875" algn="just">
              <a:lnSpc>
                <a:spcPct val="150000"/>
              </a:lnSpc>
              <a:buFont typeface="Arial"/>
              <a:buChar char="•"/>
            </a:pPr>
            <a:r>
              <a:rPr lang="en-US" sz="2499" dirty="0">
                <a:solidFill>
                  <a:srgbClr val="000000"/>
                </a:solidFill>
                <a:latin typeface="Arial" panose="020B0604020202020204" pitchFamily="34" charset="0"/>
                <a:ea typeface="Arial"/>
                <a:cs typeface="Arial" panose="020B0604020202020204" pitchFamily="34" charset="0"/>
                <a:sym typeface="Arial"/>
              </a:rPr>
              <a:t>Patients with osteoarthritis(OA) frequently face activity-related joint pain, morning stiffness (less than half an hour), and progressive loss of joint function (NICE 2022)</a:t>
            </a:r>
          </a:p>
          <a:p>
            <a:pPr algn="just">
              <a:lnSpc>
                <a:spcPct val="150000"/>
              </a:lnSpc>
            </a:pPr>
            <a:endParaRPr lang="en-US" sz="2499" dirty="0">
              <a:solidFill>
                <a:srgbClr val="000000"/>
              </a:solidFill>
              <a:latin typeface="Arial" panose="020B0604020202020204" pitchFamily="34" charset="0"/>
              <a:ea typeface="Arial"/>
              <a:cs typeface="Arial" panose="020B0604020202020204" pitchFamily="34" charset="0"/>
              <a:sym typeface="Arial"/>
            </a:endParaRPr>
          </a:p>
        </p:txBody>
      </p:sp>
      <p:sp>
        <p:nvSpPr>
          <p:cNvPr id="9" name="TextBox 9"/>
          <p:cNvSpPr txBox="1"/>
          <p:nvPr/>
        </p:nvSpPr>
        <p:spPr>
          <a:xfrm>
            <a:off x="4444948" y="616361"/>
            <a:ext cx="11917020"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OVERVIEW OF ARTHRITIS</a:t>
            </a:r>
          </a:p>
        </p:txBody>
      </p:sp>
      <p:sp>
        <p:nvSpPr>
          <p:cNvPr id="10" name="TextBox 10"/>
          <p:cNvSpPr txBox="1"/>
          <p:nvPr/>
        </p:nvSpPr>
        <p:spPr>
          <a:xfrm>
            <a:off x="11632871" y="7745978"/>
            <a:ext cx="4934976" cy="782452"/>
          </a:xfrm>
          <a:prstGeom prst="rect">
            <a:avLst/>
          </a:prstGeom>
        </p:spPr>
        <p:txBody>
          <a:bodyPr lIns="0" tIns="0" rIns="0" bIns="0" rtlCol="0" anchor="t">
            <a:spAutoFit/>
          </a:bodyPr>
          <a:lstStyle/>
          <a:p>
            <a:pPr algn="ctr">
              <a:lnSpc>
                <a:spcPts val="3079"/>
              </a:lnSpc>
            </a:pPr>
            <a:r>
              <a:rPr lang="en-US" sz="2199" b="1" dirty="0">
                <a:solidFill>
                  <a:srgbClr val="000000"/>
                </a:solidFill>
                <a:latin typeface="Arial Bold"/>
                <a:ea typeface="Arial Bold"/>
                <a:cs typeface="Arial Bold"/>
                <a:sym typeface="Arial Bold"/>
              </a:rPr>
              <a:t>Figure 1: Symptoms of Osteoarthritis</a:t>
            </a:r>
          </a:p>
          <a:p>
            <a:pPr algn="ctr">
              <a:lnSpc>
                <a:spcPts val="3079"/>
              </a:lnSpc>
            </a:pPr>
            <a:r>
              <a:rPr lang="en-US" sz="2199" dirty="0">
                <a:solidFill>
                  <a:srgbClr val="000000"/>
                </a:solidFill>
                <a:latin typeface="Arial"/>
                <a:ea typeface="Arial"/>
                <a:cs typeface="Arial"/>
                <a:sym typeface="Arial"/>
              </a:rPr>
              <a:t>(Source: Wang </a:t>
            </a:r>
            <a:r>
              <a:rPr lang="en-US" sz="2199" i="1" dirty="0">
                <a:solidFill>
                  <a:srgbClr val="000000"/>
                </a:solidFill>
                <a:latin typeface="Arial"/>
                <a:ea typeface="Arial"/>
                <a:cs typeface="Arial"/>
                <a:sym typeface="Arial"/>
              </a:rPr>
              <a:t>et al.</a:t>
            </a:r>
            <a:r>
              <a:rPr lang="en-US" sz="2199" dirty="0">
                <a:solidFill>
                  <a:srgbClr val="000000"/>
                </a:solidFill>
                <a:latin typeface="Arial"/>
                <a:ea typeface="Arial"/>
                <a:cs typeface="Arial"/>
                <a:sym typeface="Arial"/>
              </a:rPr>
              <a:t>, 2022)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2FFE1"/>
        </a:solidFill>
        <a:effectLst/>
      </p:bgPr>
    </p:bg>
    <p:spTree>
      <p:nvGrpSpPr>
        <p:cNvPr id="1" name=""/>
        <p:cNvGrpSpPr/>
        <p:nvPr/>
      </p:nvGrpSpPr>
      <p:grpSpPr>
        <a:xfrm>
          <a:off x="0" y="0"/>
          <a:ext cx="0" cy="0"/>
          <a:chOff x="0" y="0"/>
          <a:chExt cx="0" cy="0"/>
        </a:xfrm>
      </p:grpSpPr>
      <p:grpSp>
        <p:nvGrpSpPr>
          <p:cNvPr id="2" name="Group 2"/>
          <p:cNvGrpSpPr/>
          <p:nvPr/>
        </p:nvGrpSpPr>
        <p:grpSpPr>
          <a:xfrm>
            <a:off x="423191" y="2793456"/>
            <a:ext cx="8391626" cy="6398537"/>
            <a:chOff x="0" y="0"/>
            <a:chExt cx="569275" cy="434067"/>
          </a:xfrm>
        </p:grpSpPr>
        <p:sp>
          <p:nvSpPr>
            <p:cNvPr id="3" name="Freeform 3"/>
            <p:cNvSpPr/>
            <p:nvPr/>
          </p:nvSpPr>
          <p:spPr>
            <a:xfrm>
              <a:off x="0" y="0"/>
              <a:ext cx="569275" cy="434067"/>
            </a:xfrm>
            <a:custGeom>
              <a:avLst/>
              <a:gdLst/>
              <a:ahLst/>
              <a:cxnLst/>
              <a:rect l="l" t="t" r="r" b="b"/>
              <a:pathLst>
                <a:path w="569275" h="434067">
                  <a:moveTo>
                    <a:pt x="18019" y="0"/>
                  </a:moveTo>
                  <a:lnTo>
                    <a:pt x="551256" y="0"/>
                  </a:lnTo>
                  <a:cubicBezTo>
                    <a:pt x="561208" y="0"/>
                    <a:pt x="569275" y="8067"/>
                    <a:pt x="569275" y="18019"/>
                  </a:cubicBezTo>
                  <a:lnTo>
                    <a:pt x="569275" y="416048"/>
                  </a:lnTo>
                  <a:cubicBezTo>
                    <a:pt x="569275" y="426000"/>
                    <a:pt x="561208" y="434067"/>
                    <a:pt x="551256" y="434067"/>
                  </a:cubicBezTo>
                  <a:lnTo>
                    <a:pt x="18019" y="434067"/>
                  </a:lnTo>
                  <a:cubicBezTo>
                    <a:pt x="13240" y="434067"/>
                    <a:pt x="8657" y="432169"/>
                    <a:pt x="5278" y="428789"/>
                  </a:cubicBezTo>
                  <a:cubicBezTo>
                    <a:pt x="1898" y="425410"/>
                    <a:pt x="0" y="420827"/>
                    <a:pt x="0" y="416048"/>
                  </a:cubicBezTo>
                  <a:lnTo>
                    <a:pt x="0" y="18019"/>
                  </a:lnTo>
                  <a:cubicBezTo>
                    <a:pt x="0" y="8067"/>
                    <a:pt x="8067" y="0"/>
                    <a:pt x="18019"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569275"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1473629" y="-1083556"/>
            <a:ext cx="3793640" cy="3792717"/>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0068295" y="6329202"/>
            <a:ext cx="7279247" cy="2745413"/>
          </a:xfrm>
          <a:custGeom>
            <a:avLst/>
            <a:gdLst/>
            <a:ahLst/>
            <a:cxnLst/>
            <a:rect l="l" t="t" r="r" b="b"/>
            <a:pathLst>
              <a:path w="7279247" h="2745413">
                <a:moveTo>
                  <a:pt x="0" y="0"/>
                </a:moveTo>
                <a:lnTo>
                  <a:pt x="7279247" y="0"/>
                </a:lnTo>
                <a:lnTo>
                  <a:pt x="7279247" y="2745413"/>
                </a:lnTo>
                <a:lnTo>
                  <a:pt x="0" y="2745413"/>
                </a:lnTo>
                <a:lnTo>
                  <a:pt x="0" y="0"/>
                </a:lnTo>
                <a:close/>
              </a:path>
            </a:pathLst>
          </a:custGeom>
          <a:blipFill>
            <a:blip r:embed="rId4"/>
            <a:stretch>
              <a:fillRect t="-22467"/>
            </a:stretch>
          </a:blipFill>
        </p:spPr>
        <p:txBody>
          <a:bodyPr/>
          <a:lstStyle/>
          <a:p>
            <a:endParaRPr lang="en-GB" dirty="0"/>
          </a:p>
        </p:txBody>
      </p:sp>
      <p:sp>
        <p:nvSpPr>
          <p:cNvPr id="7" name="Freeform 7"/>
          <p:cNvSpPr/>
          <p:nvPr/>
        </p:nvSpPr>
        <p:spPr>
          <a:xfrm>
            <a:off x="10561084" y="1359817"/>
            <a:ext cx="6293671" cy="4165266"/>
          </a:xfrm>
          <a:custGeom>
            <a:avLst/>
            <a:gdLst/>
            <a:ahLst/>
            <a:cxnLst/>
            <a:rect l="l" t="t" r="r" b="b"/>
            <a:pathLst>
              <a:path w="6293671" h="4165266">
                <a:moveTo>
                  <a:pt x="0" y="0"/>
                </a:moveTo>
                <a:lnTo>
                  <a:pt x="6293672" y="0"/>
                </a:lnTo>
                <a:lnTo>
                  <a:pt x="6293672" y="4165266"/>
                </a:lnTo>
                <a:lnTo>
                  <a:pt x="0" y="4165266"/>
                </a:lnTo>
                <a:lnTo>
                  <a:pt x="0" y="0"/>
                </a:lnTo>
                <a:close/>
              </a:path>
            </a:pathLst>
          </a:custGeom>
          <a:blipFill>
            <a:blip r:embed="rId5"/>
            <a:stretch>
              <a:fillRect/>
            </a:stretch>
          </a:blipFill>
        </p:spPr>
      </p:sp>
      <p:sp>
        <p:nvSpPr>
          <p:cNvPr id="8" name="TextBox 8"/>
          <p:cNvSpPr txBox="1"/>
          <p:nvPr/>
        </p:nvSpPr>
        <p:spPr>
          <a:xfrm>
            <a:off x="769386" y="3253370"/>
            <a:ext cx="7351123" cy="5120761"/>
          </a:xfrm>
          <a:prstGeom prst="rect">
            <a:avLst/>
          </a:prstGeom>
        </p:spPr>
        <p:txBody>
          <a:bodyPr lIns="0" tIns="0" rIns="0" bIns="0" rtlCol="0" anchor="t">
            <a:spAutoFit/>
          </a:bodyPr>
          <a:lstStyle/>
          <a:p>
            <a:pPr marL="539749" lvl="1" indent="-269875" algn="just">
              <a:lnSpc>
                <a:spcPct val="150000"/>
              </a:lnSpc>
              <a:buFont typeface="Arial"/>
              <a:buChar char="•"/>
            </a:pPr>
            <a:r>
              <a:rPr lang="en-US" sz="2499" dirty="0">
                <a:solidFill>
                  <a:srgbClr val="000000"/>
                </a:solidFill>
                <a:latin typeface="Arial"/>
                <a:ea typeface="Arial"/>
                <a:cs typeface="Arial"/>
                <a:sym typeface="Arial"/>
              </a:rPr>
              <a:t>Osteoarthritis can arise from a combination of person-level risk factors, such as aging, being female, obesity, and genetic susceptibility to joint disease (Zhai and Huang, 2024). </a:t>
            </a:r>
          </a:p>
          <a:p>
            <a:pPr marL="539749" lvl="1" indent="-269875" algn="just">
              <a:lnSpc>
                <a:spcPct val="150000"/>
              </a:lnSpc>
              <a:buFont typeface="Arial"/>
              <a:buChar char="•"/>
            </a:pPr>
            <a:r>
              <a:rPr lang="en-US" sz="2499" dirty="0">
                <a:solidFill>
                  <a:srgbClr val="000000"/>
                </a:solidFill>
                <a:latin typeface="Arial"/>
                <a:ea typeface="Arial"/>
                <a:cs typeface="Arial"/>
                <a:sym typeface="Arial"/>
              </a:rPr>
              <a:t>Other causes of the disease at the joint level include weakness of the surrounding stabilizing muscles, a previous joint injury, repetitive loading in the workplace, and structural malalignment.</a:t>
            </a:r>
          </a:p>
        </p:txBody>
      </p:sp>
      <p:sp>
        <p:nvSpPr>
          <p:cNvPr id="9" name="TextBox 9"/>
          <p:cNvSpPr txBox="1"/>
          <p:nvPr/>
        </p:nvSpPr>
        <p:spPr>
          <a:xfrm>
            <a:off x="4444948" y="616361"/>
            <a:ext cx="11917020" cy="625475"/>
          </a:xfrm>
          <a:prstGeom prst="rect">
            <a:avLst/>
          </a:prstGeom>
        </p:spPr>
        <p:txBody>
          <a:bodyPr lIns="0" tIns="0" rIns="0" bIns="0" rtlCol="0" anchor="t">
            <a:spAutoFit/>
          </a:bodyPr>
          <a:lstStyle/>
          <a:p>
            <a:pPr algn="ctr">
              <a:lnSpc>
                <a:spcPts val="4900"/>
              </a:lnSpc>
            </a:pPr>
            <a:r>
              <a:rPr lang="en-US" sz="3500" b="1" dirty="0">
                <a:solidFill>
                  <a:srgbClr val="28374D"/>
                </a:solidFill>
                <a:latin typeface="Arial Bold"/>
                <a:ea typeface="Arial Bold"/>
                <a:cs typeface="Arial Bold"/>
                <a:sym typeface="Arial Bold"/>
              </a:rPr>
              <a:t>OVERVIEW OF ARTHRITIS</a:t>
            </a:r>
          </a:p>
        </p:txBody>
      </p:sp>
      <p:sp>
        <p:nvSpPr>
          <p:cNvPr id="10" name="TextBox 10"/>
          <p:cNvSpPr txBox="1"/>
          <p:nvPr/>
        </p:nvSpPr>
        <p:spPr>
          <a:xfrm>
            <a:off x="10911852" y="5567582"/>
            <a:ext cx="5592134" cy="782452"/>
          </a:xfrm>
          <a:prstGeom prst="rect">
            <a:avLst/>
          </a:prstGeom>
        </p:spPr>
        <p:txBody>
          <a:bodyPr lIns="0" tIns="0" rIns="0" bIns="0" rtlCol="0" anchor="t">
            <a:spAutoFit/>
          </a:bodyPr>
          <a:lstStyle/>
          <a:p>
            <a:pPr algn="ctr">
              <a:lnSpc>
                <a:spcPts val="3079"/>
              </a:lnSpc>
            </a:pPr>
            <a:r>
              <a:rPr lang="en-US" sz="2199" b="1" dirty="0">
                <a:solidFill>
                  <a:srgbClr val="000000"/>
                </a:solidFill>
                <a:latin typeface="Arial Bold"/>
                <a:ea typeface="Arial Bold"/>
                <a:cs typeface="Arial Bold"/>
                <a:sym typeface="Arial Bold"/>
              </a:rPr>
              <a:t>Figure 2: Involved Mechanism for Arthritis</a:t>
            </a:r>
          </a:p>
          <a:p>
            <a:pPr algn="ctr">
              <a:lnSpc>
                <a:spcPts val="3079"/>
              </a:lnSpc>
            </a:pPr>
            <a:r>
              <a:rPr lang="en-US" sz="2199" dirty="0">
                <a:solidFill>
                  <a:srgbClr val="000000"/>
                </a:solidFill>
                <a:latin typeface="Arial"/>
                <a:ea typeface="Arial"/>
                <a:cs typeface="Arial"/>
                <a:sym typeface="Arial"/>
              </a:rPr>
              <a:t>(Source: Vélez-Slimani </a:t>
            </a:r>
            <a:r>
              <a:rPr lang="en-US" sz="2199" i="1" dirty="0">
                <a:solidFill>
                  <a:srgbClr val="000000"/>
                </a:solidFill>
                <a:latin typeface="Arial"/>
                <a:ea typeface="Arial"/>
                <a:cs typeface="Arial"/>
                <a:sym typeface="Arial"/>
              </a:rPr>
              <a:t>et al,</a:t>
            </a:r>
            <a:r>
              <a:rPr lang="en-US" sz="2199" dirty="0">
                <a:solidFill>
                  <a:srgbClr val="000000"/>
                </a:solidFill>
                <a:latin typeface="Arial"/>
                <a:ea typeface="Arial"/>
                <a:cs typeface="Arial"/>
                <a:sym typeface="Arial"/>
              </a:rPr>
              <a:t> 2025)</a:t>
            </a:r>
          </a:p>
        </p:txBody>
      </p:sp>
      <p:sp>
        <p:nvSpPr>
          <p:cNvPr id="11" name="TextBox 11"/>
          <p:cNvSpPr txBox="1"/>
          <p:nvPr/>
        </p:nvSpPr>
        <p:spPr>
          <a:xfrm>
            <a:off x="10068295" y="9213660"/>
            <a:ext cx="7279248" cy="1157433"/>
          </a:xfrm>
          <a:prstGeom prst="rect">
            <a:avLst/>
          </a:prstGeom>
        </p:spPr>
        <p:txBody>
          <a:bodyPr wrap="square" lIns="0" tIns="0" rIns="0" bIns="0" rtlCol="0" anchor="t">
            <a:spAutoFit/>
          </a:bodyPr>
          <a:lstStyle/>
          <a:p>
            <a:pPr algn="ctr">
              <a:lnSpc>
                <a:spcPts val="3079"/>
              </a:lnSpc>
            </a:pPr>
            <a:r>
              <a:rPr lang="en-US" sz="2000" b="1" dirty="0">
                <a:solidFill>
                  <a:srgbClr val="000000"/>
                </a:solidFill>
                <a:latin typeface="Arial Bold"/>
                <a:ea typeface="Arial Bold"/>
                <a:cs typeface="Arial Bold"/>
                <a:sym typeface="Arial Bold"/>
              </a:rPr>
              <a:t>Figure 3: The prevalence of OA in any joint increases with age in the UK</a:t>
            </a:r>
          </a:p>
          <a:p>
            <a:pPr algn="ctr">
              <a:lnSpc>
                <a:spcPts val="3079"/>
              </a:lnSpc>
            </a:pPr>
            <a:r>
              <a:rPr lang="en-US" sz="2000" dirty="0">
                <a:solidFill>
                  <a:srgbClr val="000000"/>
                </a:solidFill>
                <a:latin typeface="Arial"/>
                <a:ea typeface="Arial"/>
                <a:cs typeface="Arial"/>
                <a:sym typeface="Arial"/>
              </a:rPr>
              <a:t>(Source: Arthritis.UK, 2026)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2FFE1"/>
        </a:solidFill>
        <a:effectLst/>
      </p:bgPr>
    </p:bg>
    <p:spTree>
      <p:nvGrpSpPr>
        <p:cNvPr id="1" name=""/>
        <p:cNvGrpSpPr/>
        <p:nvPr/>
      </p:nvGrpSpPr>
      <p:grpSpPr>
        <a:xfrm>
          <a:off x="0" y="0"/>
          <a:ext cx="0" cy="0"/>
          <a:chOff x="0" y="0"/>
          <a:chExt cx="0" cy="0"/>
        </a:xfrm>
      </p:grpSpPr>
      <p:grpSp>
        <p:nvGrpSpPr>
          <p:cNvPr id="2" name="Group 2"/>
          <p:cNvGrpSpPr/>
          <p:nvPr/>
        </p:nvGrpSpPr>
        <p:grpSpPr>
          <a:xfrm>
            <a:off x="423191" y="1944232"/>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2111301" y="-1265021"/>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1201400" y="5619386"/>
            <a:ext cx="6400800" cy="2723383"/>
          </a:xfrm>
          <a:custGeom>
            <a:avLst/>
            <a:gdLst/>
            <a:ahLst/>
            <a:cxnLst/>
            <a:rect l="l" t="t" r="r" b="b"/>
            <a:pathLst>
              <a:path w="5323505" h="2950945">
                <a:moveTo>
                  <a:pt x="0" y="0"/>
                </a:moveTo>
                <a:lnTo>
                  <a:pt x="5323505" y="0"/>
                </a:lnTo>
                <a:lnTo>
                  <a:pt x="5323505" y="2950945"/>
                </a:lnTo>
                <a:lnTo>
                  <a:pt x="0" y="2950945"/>
                </a:lnTo>
                <a:lnTo>
                  <a:pt x="0" y="0"/>
                </a:lnTo>
                <a:close/>
              </a:path>
            </a:pathLst>
          </a:custGeom>
          <a:blipFill>
            <a:blip r:embed="rId4"/>
            <a:stretch>
              <a:fillRect/>
            </a:stretch>
          </a:blipFill>
        </p:spPr>
      </p:sp>
      <p:sp>
        <p:nvSpPr>
          <p:cNvPr id="7" name="Freeform 7"/>
          <p:cNvSpPr/>
          <p:nvPr/>
        </p:nvSpPr>
        <p:spPr>
          <a:xfrm>
            <a:off x="10892291" y="1079519"/>
            <a:ext cx="6561462" cy="3573073"/>
          </a:xfrm>
          <a:custGeom>
            <a:avLst/>
            <a:gdLst/>
            <a:ahLst/>
            <a:cxnLst/>
            <a:rect l="l" t="t" r="r" b="b"/>
            <a:pathLst>
              <a:path w="6561462" h="3573073">
                <a:moveTo>
                  <a:pt x="0" y="0"/>
                </a:moveTo>
                <a:lnTo>
                  <a:pt x="6561462" y="0"/>
                </a:lnTo>
                <a:lnTo>
                  <a:pt x="6561462" y="3573074"/>
                </a:lnTo>
                <a:lnTo>
                  <a:pt x="0" y="3573074"/>
                </a:lnTo>
                <a:lnTo>
                  <a:pt x="0" y="0"/>
                </a:lnTo>
                <a:close/>
              </a:path>
            </a:pathLst>
          </a:custGeom>
          <a:blipFill>
            <a:blip r:embed="rId5"/>
            <a:stretch>
              <a:fillRect/>
            </a:stretch>
          </a:blipFill>
        </p:spPr>
      </p:sp>
      <p:sp>
        <p:nvSpPr>
          <p:cNvPr id="8" name="TextBox 8"/>
          <p:cNvSpPr txBox="1"/>
          <p:nvPr/>
        </p:nvSpPr>
        <p:spPr>
          <a:xfrm>
            <a:off x="834247" y="2517963"/>
            <a:ext cx="8786257" cy="4224746"/>
          </a:xfrm>
          <a:prstGeom prst="rect">
            <a:avLst/>
          </a:prstGeom>
        </p:spPr>
        <p:txBody>
          <a:bodyPr lIns="0" tIns="0" rIns="0" bIns="0" rtlCol="0" anchor="t">
            <a:spAutoFit/>
          </a:bodyPr>
          <a:lstStyle/>
          <a:p>
            <a:pPr marL="539749" lvl="1" indent="-269875" algn="just">
              <a:lnSpc>
                <a:spcPts val="3749"/>
              </a:lnSpc>
              <a:buFont typeface="Arial"/>
              <a:buChar char="•"/>
            </a:pPr>
            <a:r>
              <a:rPr lang="en-US" sz="2499" dirty="0">
                <a:solidFill>
                  <a:srgbClr val="000000"/>
                </a:solidFill>
                <a:latin typeface="Arial"/>
                <a:ea typeface="Arial"/>
                <a:cs typeface="Arial"/>
                <a:sym typeface="Arial"/>
              </a:rPr>
              <a:t>It is estimated that 595 million people globally, which is 7.6% of the overall world’s population, are living with OA (Wang </a:t>
            </a:r>
            <a:r>
              <a:rPr lang="en-US" sz="2499" i="1" dirty="0">
                <a:solidFill>
                  <a:srgbClr val="000000"/>
                </a:solidFill>
                <a:latin typeface="Arial"/>
                <a:ea typeface="Arial"/>
                <a:cs typeface="Arial"/>
                <a:sym typeface="Arial"/>
              </a:rPr>
              <a:t>et al., </a:t>
            </a:r>
            <a:r>
              <a:rPr lang="en-US" sz="2499" dirty="0">
                <a:solidFill>
                  <a:srgbClr val="000000"/>
                </a:solidFill>
                <a:latin typeface="Arial"/>
                <a:ea typeface="Arial"/>
                <a:cs typeface="Arial"/>
                <a:sym typeface="Arial"/>
              </a:rPr>
              <a:t>2025). </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Approximately 10 million people in the UK have OA, including 5.4 million with knee involvement (Arthritis.UK, 2026). </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In England, more than 30 million prescriptions were made for musculoskeletal conditions such as osteoarthritis in 2022-2023 (Arthritis.UK, 2026)</a:t>
            </a:r>
          </a:p>
        </p:txBody>
      </p:sp>
      <p:sp>
        <p:nvSpPr>
          <p:cNvPr id="9" name="TextBox 9"/>
          <p:cNvSpPr txBox="1"/>
          <p:nvPr/>
        </p:nvSpPr>
        <p:spPr>
          <a:xfrm>
            <a:off x="4267200" y="344172"/>
            <a:ext cx="11917020" cy="625475"/>
          </a:xfrm>
          <a:prstGeom prst="rect">
            <a:avLst/>
          </a:prstGeom>
        </p:spPr>
        <p:txBody>
          <a:bodyPr lIns="0" tIns="0" rIns="0" bIns="0" rtlCol="0" anchor="t">
            <a:spAutoFit/>
          </a:bodyPr>
          <a:lstStyle/>
          <a:p>
            <a:pPr algn="ctr">
              <a:lnSpc>
                <a:spcPts val="4900"/>
              </a:lnSpc>
            </a:pPr>
            <a:r>
              <a:rPr lang="en-US" sz="3500" b="1" dirty="0">
                <a:solidFill>
                  <a:srgbClr val="28374D"/>
                </a:solidFill>
                <a:latin typeface="Arial Bold"/>
                <a:ea typeface="Arial Bold"/>
                <a:cs typeface="Arial Bold"/>
                <a:sym typeface="Arial Bold"/>
              </a:rPr>
              <a:t>PREVALENCE IN THE UK AND WORLDWIDE</a:t>
            </a:r>
          </a:p>
        </p:txBody>
      </p:sp>
      <p:sp>
        <p:nvSpPr>
          <p:cNvPr id="10" name="TextBox 10"/>
          <p:cNvSpPr txBox="1"/>
          <p:nvPr/>
        </p:nvSpPr>
        <p:spPr>
          <a:xfrm>
            <a:off x="10677202" y="4702701"/>
            <a:ext cx="7187607" cy="782452"/>
          </a:xfrm>
          <a:prstGeom prst="rect">
            <a:avLst/>
          </a:prstGeom>
        </p:spPr>
        <p:txBody>
          <a:bodyPr wrap="square" lIns="0" tIns="0" rIns="0" bIns="0" rtlCol="0" anchor="t">
            <a:spAutoFit/>
          </a:bodyPr>
          <a:lstStyle/>
          <a:p>
            <a:pPr algn="ctr">
              <a:lnSpc>
                <a:spcPts val="3079"/>
              </a:lnSpc>
            </a:pPr>
            <a:r>
              <a:rPr lang="en-US" sz="2199" b="1" dirty="0">
                <a:solidFill>
                  <a:srgbClr val="000000"/>
                </a:solidFill>
                <a:latin typeface="Arial Bold"/>
                <a:ea typeface="Arial Bold"/>
                <a:cs typeface="Arial Bold"/>
                <a:sym typeface="Arial Bold"/>
              </a:rPr>
              <a:t>Figure 4: Global prevalence of OA</a:t>
            </a:r>
          </a:p>
          <a:p>
            <a:pPr algn="ctr">
              <a:lnSpc>
                <a:spcPts val="3079"/>
              </a:lnSpc>
            </a:pPr>
            <a:r>
              <a:rPr lang="en-US" sz="2199" dirty="0">
                <a:solidFill>
                  <a:srgbClr val="000000"/>
                </a:solidFill>
                <a:latin typeface="Arial"/>
                <a:ea typeface="Arial"/>
                <a:cs typeface="Arial"/>
                <a:sym typeface="Arial"/>
              </a:rPr>
              <a:t>(Source: GBD 2021 Osteoarthritis Collaborators, 2023)</a:t>
            </a:r>
          </a:p>
        </p:txBody>
      </p:sp>
      <p:sp>
        <p:nvSpPr>
          <p:cNvPr id="11" name="TextBox 11"/>
          <p:cNvSpPr txBox="1"/>
          <p:nvPr/>
        </p:nvSpPr>
        <p:spPr>
          <a:xfrm>
            <a:off x="10866891" y="8648700"/>
            <a:ext cx="7395709" cy="1145826"/>
          </a:xfrm>
          <a:prstGeom prst="rect">
            <a:avLst/>
          </a:prstGeom>
        </p:spPr>
        <p:txBody>
          <a:bodyPr wrap="square" lIns="0" tIns="0" rIns="0" bIns="0" rtlCol="0" anchor="t">
            <a:spAutoFit/>
          </a:bodyPr>
          <a:lstStyle/>
          <a:p>
            <a:pPr algn="ctr">
              <a:lnSpc>
                <a:spcPts val="3079"/>
              </a:lnSpc>
            </a:pPr>
            <a:r>
              <a:rPr lang="en-US" b="1" dirty="0">
                <a:solidFill>
                  <a:srgbClr val="000000"/>
                </a:solidFill>
                <a:latin typeface="Arial Bold"/>
                <a:ea typeface="Arial Bold"/>
                <a:cs typeface="Arial Bold"/>
                <a:sym typeface="Arial Bold"/>
              </a:rPr>
              <a:t>Figure 5: Increased prevalence of hip and knee osteoarthritis in people aged over 45 in the UK</a:t>
            </a:r>
          </a:p>
          <a:p>
            <a:pPr algn="ctr">
              <a:lnSpc>
                <a:spcPts val="3079"/>
              </a:lnSpc>
            </a:pPr>
            <a:r>
              <a:rPr lang="en-US" dirty="0">
                <a:solidFill>
                  <a:srgbClr val="000000"/>
                </a:solidFill>
                <a:latin typeface="Arial"/>
                <a:ea typeface="Arial"/>
                <a:cs typeface="Arial"/>
                <a:sym typeface="Arial"/>
              </a:rPr>
              <a:t>(Source: Arthritis.UK, 2026)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2FFE1"/>
        </a:solidFill>
        <a:effectLst/>
      </p:bgPr>
    </p:bg>
    <p:spTree>
      <p:nvGrpSpPr>
        <p:cNvPr id="1" name=""/>
        <p:cNvGrpSpPr/>
        <p:nvPr/>
      </p:nvGrpSpPr>
      <p:grpSpPr>
        <a:xfrm>
          <a:off x="0" y="0"/>
          <a:ext cx="0" cy="0"/>
          <a:chOff x="0" y="0"/>
          <a:chExt cx="0" cy="0"/>
        </a:xfrm>
      </p:grpSpPr>
      <p:grpSp>
        <p:nvGrpSpPr>
          <p:cNvPr id="2" name="Group 2"/>
          <p:cNvGrpSpPr/>
          <p:nvPr/>
        </p:nvGrpSpPr>
        <p:grpSpPr>
          <a:xfrm>
            <a:off x="610382" y="1709363"/>
            <a:ext cx="10710503" cy="8083260"/>
            <a:chOff x="0" y="0"/>
            <a:chExt cx="726584" cy="548356"/>
          </a:xfrm>
        </p:grpSpPr>
        <p:sp>
          <p:nvSpPr>
            <p:cNvPr id="3" name="Freeform 3"/>
            <p:cNvSpPr/>
            <p:nvPr/>
          </p:nvSpPr>
          <p:spPr>
            <a:xfrm>
              <a:off x="0" y="0"/>
              <a:ext cx="726584" cy="548356"/>
            </a:xfrm>
            <a:custGeom>
              <a:avLst/>
              <a:gdLst/>
              <a:ahLst/>
              <a:cxnLst/>
              <a:rect l="l" t="t" r="r" b="b"/>
              <a:pathLst>
                <a:path w="726584" h="548356">
                  <a:moveTo>
                    <a:pt x="14118" y="0"/>
                  </a:moveTo>
                  <a:lnTo>
                    <a:pt x="712466" y="0"/>
                  </a:lnTo>
                  <a:cubicBezTo>
                    <a:pt x="716211" y="0"/>
                    <a:pt x="719802" y="1487"/>
                    <a:pt x="722449" y="4135"/>
                  </a:cubicBezTo>
                  <a:cubicBezTo>
                    <a:pt x="725097" y="6783"/>
                    <a:pt x="726584" y="10374"/>
                    <a:pt x="726584" y="14118"/>
                  </a:cubicBezTo>
                  <a:lnTo>
                    <a:pt x="726584" y="534238"/>
                  </a:lnTo>
                  <a:cubicBezTo>
                    <a:pt x="726584" y="542035"/>
                    <a:pt x="720263" y="548356"/>
                    <a:pt x="712466" y="548356"/>
                  </a:cubicBezTo>
                  <a:lnTo>
                    <a:pt x="14118" y="548356"/>
                  </a:lnTo>
                  <a:cubicBezTo>
                    <a:pt x="10374" y="548356"/>
                    <a:pt x="6783" y="546869"/>
                    <a:pt x="4135" y="544221"/>
                  </a:cubicBezTo>
                  <a:cubicBezTo>
                    <a:pt x="1487" y="541573"/>
                    <a:pt x="0" y="537982"/>
                    <a:pt x="0" y="534238"/>
                  </a:cubicBezTo>
                  <a:lnTo>
                    <a:pt x="0" y="14118"/>
                  </a:lnTo>
                  <a:cubicBezTo>
                    <a:pt x="0" y="6321"/>
                    <a:pt x="6321" y="0"/>
                    <a:pt x="14118"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726584" cy="586456"/>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2531831" y="-1677360"/>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4349992" y="7498902"/>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1476933" y="2550534"/>
            <a:ext cx="6806782" cy="3879175"/>
          </a:xfrm>
          <a:custGeom>
            <a:avLst/>
            <a:gdLst/>
            <a:ahLst/>
            <a:cxnLst/>
            <a:rect l="l" t="t" r="r" b="b"/>
            <a:pathLst>
              <a:path w="6498280" h="2298172">
                <a:moveTo>
                  <a:pt x="0" y="0"/>
                </a:moveTo>
                <a:lnTo>
                  <a:pt x="6498280" y="0"/>
                </a:lnTo>
                <a:lnTo>
                  <a:pt x="6498280" y="2298172"/>
                </a:lnTo>
                <a:lnTo>
                  <a:pt x="0" y="2298172"/>
                </a:lnTo>
                <a:lnTo>
                  <a:pt x="0" y="0"/>
                </a:lnTo>
                <a:close/>
              </a:path>
            </a:pathLst>
          </a:custGeom>
          <a:blipFill>
            <a:blip r:embed="rId4"/>
            <a:stretch>
              <a:fillRect/>
            </a:stretch>
          </a:blipFill>
        </p:spPr>
      </p:sp>
      <p:sp>
        <p:nvSpPr>
          <p:cNvPr id="8" name="TextBox 8"/>
          <p:cNvSpPr txBox="1"/>
          <p:nvPr/>
        </p:nvSpPr>
        <p:spPr>
          <a:xfrm>
            <a:off x="1028700" y="1963251"/>
            <a:ext cx="10034200" cy="7546168"/>
          </a:xfrm>
          <a:prstGeom prst="rect">
            <a:avLst/>
          </a:prstGeom>
        </p:spPr>
        <p:txBody>
          <a:bodyPr lIns="0" tIns="0" rIns="0" bIns="0" rtlCol="0" anchor="t">
            <a:spAutoFit/>
          </a:bodyPr>
          <a:lstStyle/>
          <a:p>
            <a:pPr algn="just">
              <a:lnSpc>
                <a:spcPts val="3749"/>
              </a:lnSpc>
            </a:pPr>
            <a:r>
              <a:rPr lang="en-US" sz="2499" b="1" i="1" u="sng" dirty="0">
                <a:solidFill>
                  <a:srgbClr val="000000"/>
                </a:solidFill>
                <a:latin typeface="Arial Bold Italics"/>
                <a:ea typeface="Arial Bold Italics"/>
                <a:cs typeface="Arial Bold Italics"/>
                <a:sym typeface="Arial Bold Italics"/>
              </a:rPr>
              <a:t>Economic Burden:</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By 2024, lost working days have been estimated to cost £3 billion as a consequence of osteoarthritis and rheumatoid arthritis (Parliament.UK, 2024).</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In 2022, there were a total of 23.4 million lost working days due to musculoskeletal conditions, ranking third in the UK (Parliament.UK, 2024).</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NHS has spent £6.2 billion in 2023 to 2024 on MSK, which is the third-largest spending by the country (Arthritis.UK, 2026). </a:t>
            </a:r>
          </a:p>
          <a:p>
            <a:pPr algn="just">
              <a:lnSpc>
                <a:spcPts val="3749"/>
              </a:lnSpc>
            </a:pPr>
            <a:r>
              <a:rPr lang="en-US" sz="2499" b="1" i="1" u="sng" dirty="0">
                <a:solidFill>
                  <a:srgbClr val="000000"/>
                </a:solidFill>
                <a:latin typeface="Arial Bold Italics"/>
                <a:ea typeface="Arial Bold Italics"/>
                <a:cs typeface="Arial Bold Italics"/>
                <a:sym typeface="Arial Bold Italics"/>
              </a:rPr>
              <a:t>Social Burden:</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Patients suffering from OA often feel less independent, isolated, and unable to manage household and care tasks on a daily basis (COCI, 2023).</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Most of the patients in the UK with OA(46%) are unemployed, specifically 46% in England and Wales, 45% in Scotland, and 43% in Northern Ireland (Arthritis.UK, 2026).</a:t>
            </a:r>
          </a:p>
        </p:txBody>
      </p:sp>
      <p:sp>
        <p:nvSpPr>
          <p:cNvPr id="9" name="TextBox 9"/>
          <p:cNvSpPr txBox="1"/>
          <p:nvPr/>
        </p:nvSpPr>
        <p:spPr>
          <a:xfrm>
            <a:off x="4444948" y="616361"/>
            <a:ext cx="11917020"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ECONOMIC AND SOCIAL BURDEN OF ARTHRITIS</a:t>
            </a:r>
          </a:p>
        </p:txBody>
      </p:sp>
      <p:sp>
        <p:nvSpPr>
          <p:cNvPr id="10" name="TextBox 10"/>
          <p:cNvSpPr txBox="1"/>
          <p:nvPr/>
        </p:nvSpPr>
        <p:spPr>
          <a:xfrm>
            <a:off x="11628640" y="7122007"/>
            <a:ext cx="6503368" cy="1173044"/>
          </a:xfrm>
          <a:prstGeom prst="rect">
            <a:avLst/>
          </a:prstGeom>
        </p:spPr>
        <p:txBody>
          <a:bodyPr lIns="0" tIns="0" rIns="0" bIns="0" rtlCol="0" anchor="t">
            <a:spAutoFit/>
          </a:bodyPr>
          <a:lstStyle/>
          <a:p>
            <a:pPr algn="ctr">
              <a:lnSpc>
                <a:spcPts val="3079"/>
              </a:lnSpc>
            </a:pPr>
            <a:r>
              <a:rPr lang="en-US" sz="2199" b="1">
                <a:solidFill>
                  <a:srgbClr val="000000"/>
                </a:solidFill>
                <a:latin typeface="Arial Bold"/>
                <a:ea typeface="Arial Bold"/>
                <a:cs typeface="Arial Bold"/>
                <a:sym typeface="Arial Bold"/>
              </a:rPr>
              <a:t>Figure 6: Employability rate of people with OA in the UK and its cities</a:t>
            </a:r>
          </a:p>
          <a:p>
            <a:pPr algn="ctr">
              <a:lnSpc>
                <a:spcPts val="3079"/>
              </a:lnSpc>
            </a:pPr>
            <a:r>
              <a:rPr lang="en-US" sz="2199">
                <a:solidFill>
                  <a:srgbClr val="000000"/>
                </a:solidFill>
                <a:latin typeface="Arial"/>
                <a:ea typeface="Arial"/>
                <a:cs typeface="Arial"/>
                <a:sym typeface="Arial"/>
              </a:rPr>
              <a:t>(Source: Arthritis.UK, 2026)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2FFE1"/>
        </a:solidFill>
        <a:effectLst/>
      </p:bgPr>
    </p:bg>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2111301" y="-1265021"/>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4349992" y="7498902"/>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680293" y="2934949"/>
            <a:ext cx="6840133" cy="4417103"/>
          </a:xfrm>
          <a:custGeom>
            <a:avLst/>
            <a:gdLst/>
            <a:ahLst/>
            <a:cxnLst/>
            <a:rect l="l" t="t" r="r" b="b"/>
            <a:pathLst>
              <a:path w="6840133" h="4417103">
                <a:moveTo>
                  <a:pt x="0" y="0"/>
                </a:moveTo>
                <a:lnTo>
                  <a:pt x="6840132" y="0"/>
                </a:lnTo>
                <a:lnTo>
                  <a:pt x="6840132" y="4417102"/>
                </a:lnTo>
                <a:lnTo>
                  <a:pt x="0" y="4417102"/>
                </a:lnTo>
                <a:lnTo>
                  <a:pt x="0" y="0"/>
                </a:lnTo>
                <a:close/>
              </a:path>
            </a:pathLst>
          </a:custGeom>
          <a:blipFill>
            <a:blip r:embed="rId4"/>
            <a:stretch>
              <a:fillRect/>
            </a:stretch>
          </a:blipFill>
        </p:spPr>
      </p:sp>
      <p:sp>
        <p:nvSpPr>
          <p:cNvPr id="8" name="TextBox 8"/>
          <p:cNvSpPr txBox="1"/>
          <p:nvPr/>
        </p:nvSpPr>
        <p:spPr>
          <a:xfrm>
            <a:off x="834247" y="3367187"/>
            <a:ext cx="8786257" cy="6122702"/>
          </a:xfrm>
          <a:prstGeom prst="rect">
            <a:avLst/>
          </a:prstGeom>
        </p:spPr>
        <p:txBody>
          <a:bodyPr lIns="0" tIns="0" rIns="0" bIns="0" rtlCol="0" anchor="t">
            <a:spAutoFit/>
          </a:bodyPr>
          <a:lstStyle/>
          <a:p>
            <a:pPr marL="539749" lvl="1" indent="-269875" algn="just">
              <a:lnSpc>
                <a:spcPts val="3749"/>
              </a:lnSpc>
              <a:buFont typeface="Arial"/>
              <a:buChar char="•"/>
            </a:pPr>
            <a:r>
              <a:rPr lang="en-US" sz="2499" dirty="0">
                <a:solidFill>
                  <a:srgbClr val="000000"/>
                </a:solidFill>
                <a:latin typeface="Arial"/>
                <a:ea typeface="Arial"/>
                <a:cs typeface="Arial"/>
                <a:sym typeface="Arial"/>
              </a:rPr>
              <a:t>Clinical diagnosis of Arthritis without imaging in those older than 45 years who have symptoms of activity-related joint pain (NICE, 2022).</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Imaging is only indicated in atypical presentations, rapid symptom progression, or when an alternative diagnosis is clinically suspected (NICE, 2022).</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Initial assessment needs to consider the severity of pain, physical function, psychological well-being, comorbidities, and the impact of pain on the person's daily activities (NICE, 2022).</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However, 797,630 people had waited for Trauma and </a:t>
            </a:r>
            <a:r>
              <a:rPr lang="en-US" sz="2499" dirty="0" err="1">
                <a:solidFill>
                  <a:srgbClr val="000000"/>
                </a:solidFill>
                <a:latin typeface="Arial"/>
                <a:ea typeface="Arial"/>
                <a:cs typeface="Arial"/>
                <a:sym typeface="Arial"/>
              </a:rPr>
              <a:t>Orthopaedic</a:t>
            </a:r>
            <a:r>
              <a:rPr lang="en-US" sz="2499" dirty="0">
                <a:solidFill>
                  <a:srgbClr val="000000"/>
                </a:solidFill>
                <a:latin typeface="Arial"/>
                <a:ea typeface="Arial"/>
                <a:cs typeface="Arial"/>
                <a:sym typeface="Arial"/>
              </a:rPr>
              <a:t> treatment in England in 2024(COCI, 2023).</a:t>
            </a:r>
          </a:p>
          <a:p>
            <a:pPr algn="just">
              <a:lnSpc>
                <a:spcPts val="3749"/>
              </a:lnSpc>
            </a:pPr>
            <a:endParaRPr lang="en-US" sz="2499" dirty="0">
              <a:solidFill>
                <a:srgbClr val="000000"/>
              </a:solidFill>
              <a:latin typeface="Arial"/>
              <a:ea typeface="Arial"/>
              <a:cs typeface="Arial"/>
              <a:sym typeface="Arial"/>
            </a:endParaRPr>
          </a:p>
        </p:txBody>
      </p:sp>
      <p:sp>
        <p:nvSpPr>
          <p:cNvPr id="9" name="TextBox 9"/>
          <p:cNvSpPr txBox="1"/>
          <p:nvPr/>
        </p:nvSpPr>
        <p:spPr>
          <a:xfrm>
            <a:off x="4444948" y="616361"/>
            <a:ext cx="11917020"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DIAGNOSIS AND INITIAL ASSESSMENT</a:t>
            </a:r>
          </a:p>
        </p:txBody>
      </p:sp>
      <p:sp>
        <p:nvSpPr>
          <p:cNvPr id="10" name="TextBox 10"/>
          <p:cNvSpPr txBox="1"/>
          <p:nvPr/>
        </p:nvSpPr>
        <p:spPr>
          <a:xfrm>
            <a:off x="9927958" y="7468650"/>
            <a:ext cx="8375282" cy="1173044"/>
          </a:xfrm>
          <a:prstGeom prst="rect">
            <a:avLst/>
          </a:prstGeom>
        </p:spPr>
        <p:txBody>
          <a:bodyPr lIns="0" tIns="0" rIns="0" bIns="0" rtlCol="0" anchor="t">
            <a:spAutoFit/>
          </a:bodyPr>
          <a:lstStyle/>
          <a:p>
            <a:pPr algn="ctr">
              <a:lnSpc>
                <a:spcPts val="3079"/>
              </a:lnSpc>
            </a:pPr>
            <a:r>
              <a:rPr lang="en-US" sz="2199" b="1" dirty="0">
                <a:solidFill>
                  <a:srgbClr val="000000"/>
                </a:solidFill>
                <a:latin typeface="Arial Bold"/>
                <a:ea typeface="Arial Bold"/>
                <a:cs typeface="Arial Bold"/>
                <a:sym typeface="Arial Bold"/>
              </a:rPr>
              <a:t>Figure 7: Number of people with OA waiting for treatment in England</a:t>
            </a:r>
          </a:p>
          <a:p>
            <a:pPr algn="ctr">
              <a:lnSpc>
                <a:spcPts val="3079"/>
              </a:lnSpc>
            </a:pPr>
            <a:r>
              <a:rPr lang="en-US" sz="2199" dirty="0">
                <a:solidFill>
                  <a:srgbClr val="000000"/>
                </a:solidFill>
                <a:latin typeface="Arial"/>
                <a:ea typeface="Arial"/>
                <a:cs typeface="Arial"/>
                <a:sym typeface="Arial"/>
              </a:rPr>
              <a:t>(Source: COCI,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2FFE1"/>
        </a:solidFill>
        <a:effectLst/>
      </p:bgPr>
    </p:bg>
    <p:spTree>
      <p:nvGrpSpPr>
        <p:cNvPr id="1" name=""/>
        <p:cNvGrpSpPr/>
        <p:nvPr/>
      </p:nvGrpSpPr>
      <p:grpSpPr>
        <a:xfrm>
          <a:off x="0" y="0"/>
          <a:ext cx="0" cy="0"/>
          <a:chOff x="0" y="0"/>
          <a:chExt cx="0" cy="0"/>
        </a:xfrm>
      </p:grpSpPr>
      <p:grpSp>
        <p:nvGrpSpPr>
          <p:cNvPr id="2" name="Group 2"/>
          <p:cNvGrpSpPr/>
          <p:nvPr/>
        </p:nvGrpSpPr>
        <p:grpSpPr>
          <a:xfrm>
            <a:off x="485588" y="1860961"/>
            <a:ext cx="11979463" cy="7994768"/>
            <a:chOff x="0" y="0"/>
            <a:chExt cx="812668" cy="542353"/>
          </a:xfrm>
        </p:grpSpPr>
        <p:sp>
          <p:nvSpPr>
            <p:cNvPr id="3" name="Freeform 3"/>
            <p:cNvSpPr/>
            <p:nvPr/>
          </p:nvSpPr>
          <p:spPr>
            <a:xfrm>
              <a:off x="0" y="0"/>
              <a:ext cx="812668" cy="542353"/>
            </a:xfrm>
            <a:custGeom>
              <a:avLst/>
              <a:gdLst/>
              <a:ahLst/>
              <a:cxnLst/>
              <a:rect l="l" t="t" r="r" b="b"/>
              <a:pathLst>
                <a:path w="812668" h="542353">
                  <a:moveTo>
                    <a:pt x="12622" y="0"/>
                  </a:moveTo>
                  <a:lnTo>
                    <a:pt x="800046" y="0"/>
                  </a:lnTo>
                  <a:cubicBezTo>
                    <a:pt x="803394" y="0"/>
                    <a:pt x="806604" y="1330"/>
                    <a:pt x="808971" y="3697"/>
                  </a:cubicBezTo>
                  <a:cubicBezTo>
                    <a:pt x="811339" y="6064"/>
                    <a:pt x="812668" y="9275"/>
                    <a:pt x="812668" y="12622"/>
                  </a:cubicBezTo>
                  <a:lnTo>
                    <a:pt x="812668" y="529730"/>
                  </a:lnTo>
                  <a:cubicBezTo>
                    <a:pt x="812668" y="536702"/>
                    <a:pt x="807017" y="542353"/>
                    <a:pt x="800046" y="542353"/>
                  </a:cubicBezTo>
                  <a:lnTo>
                    <a:pt x="12622" y="542353"/>
                  </a:lnTo>
                  <a:cubicBezTo>
                    <a:pt x="5651" y="542353"/>
                    <a:pt x="0" y="536702"/>
                    <a:pt x="0" y="529730"/>
                  </a:cubicBezTo>
                  <a:lnTo>
                    <a:pt x="0" y="12622"/>
                  </a:lnTo>
                  <a:cubicBezTo>
                    <a:pt x="0" y="5651"/>
                    <a:pt x="5651" y="0"/>
                    <a:pt x="12622"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812668" cy="58045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2111301" y="-1265021"/>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alphaModFix amt="47000"/>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4349992" y="7498902"/>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491063" y="1932053"/>
            <a:ext cx="11640986" cy="7546168"/>
          </a:xfrm>
          <a:prstGeom prst="rect">
            <a:avLst/>
          </a:prstGeom>
        </p:spPr>
        <p:txBody>
          <a:bodyPr lIns="0" tIns="0" rIns="0" bIns="0" rtlCol="0" anchor="t">
            <a:spAutoFit/>
          </a:bodyPr>
          <a:lstStyle/>
          <a:p>
            <a:pPr marL="539749" lvl="1" indent="-269875" algn="just">
              <a:lnSpc>
                <a:spcPts val="3749"/>
              </a:lnSpc>
              <a:buFont typeface="Arial"/>
              <a:buChar char="•"/>
            </a:pPr>
            <a:r>
              <a:rPr lang="en-GB" sz="2499" noProof="0" dirty="0">
                <a:solidFill>
                  <a:srgbClr val="000000"/>
                </a:solidFill>
                <a:latin typeface="Arial"/>
                <a:ea typeface="Arial"/>
                <a:cs typeface="Arial"/>
                <a:sym typeface="Arial"/>
              </a:rPr>
              <a:t>Shared decision-making involves patients and clinicians working together to identify appropriate treatment options for their osteoarthritis, based on their preferences (NHS England, 2022).</a:t>
            </a:r>
          </a:p>
          <a:p>
            <a:pPr marL="539749" lvl="1" indent="-269875" algn="just">
              <a:lnSpc>
                <a:spcPts val="3749"/>
              </a:lnSpc>
              <a:buFont typeface="Arial"/>
              <a:buChar char="•"/>
            </a:pPr>
            <a:r>
              <a:rPr lang="en-GB" sz="2499" noProof="0" dirty="0">
                <a:solidFill>
                  <a:srgbClr val="000000"/>
                </a:solidFill>
                <a:latin typeface="Arial"/>
                <a:ea typeface="Arial"/>
                <a:cs typeface="Arial"/>
                <a:sym typeface="Arial"/>
              </a:rPr>
              <a:t>Personalised care and support planning forms a documented, agreed plan that reflects the person's aspirations and needs (NHS England, 2022).</a:t>
            </a:r>
          </a:p>
          <a:p>
            <a:pPr marL="539749" lvl="1" indent="-269875" algn="just">
              <a:lnSpc>
                <a:spcPts val="3749"/>
              </a:lnSpc>
              <a:buFont typeface="Arial"/>
              <a:buChar char="•"/>
            </a:pPr>
            <a:r>
              <a:rPr lang="en-GB" sz="2499" noProof="0" dirty="0">
                <a:solidFill>
                  <a:srgbClr val="000000"/>
                </a:solidFill>
                <a:latin typeface="Arial"/>
                <a:ea typeface="Arial"/>
                <a:cs typeface="Arial"/>
                <a:sym typeface="Arial"/>
              </a:rPr>
              <a:t>Choice means that people can choose providers and services they prefer that meet their needs for caring for their osteoarthritis (NHS England, 2022).</a:t>
            </a:r>
          </a:p>
          <a:p>
            <a:pPr marL="539749" lvl="1" indent="-269875" algn="just">
              <a:lnSpc>
                <a:spcPts val="3749"/>
              </a:lnSpc>
              <a:buFont typeface="Arial"/>
              <a:buChar char="•"/>
            </a:pPr>
            <a:r>
              <a:rPr lang="en-GB" sz="2499" noProof="0" dirty="0">
                <a:solidFill>
                  <a:srgbClr val="000000"/>
                </a:solidFill>
                <a:latin typeface="Arial"/>
                <a:ea typeface="Arial"/>
                <a:cs typeface="Arial"/>
                <a:sym typeface="Arial"/>
              </a:rPr>
              <a:t>Social prescribing links people with osteoarthritis to the community, for example, an exercise group, in addition to treatment as usual from the NHS (NHS England, 2022).</a:t>
            </a:r>
          </a:p>
          <a:p>
            <a:pPr marL="539749" lvl="1" indent="-269875" algn="just">
              <a:lnSpc>
                <a:spcPts val="3749"/>
              </a:lnSpc>
              <a:buFont typeface="Arial"/>
              <a:buChar char="•"/>
            </a:pPr>
            <a:r>
              <a:rPr lang="en-GB" sz="2499" noProof="0" dirty="0">
                <a:solidFill>
                  <a:srgbClr val="000000"/>
                </a:solidFill>
                <a:latin typeface="Arial"/>
                <a:ea typeface="Arial"/>
                <a:cs typeface="Arial"/>
                <a:sym typeface="Arial"/>
              </a:rPr>
              <a:t>Self-management support increases individuals' knowledge, skills and confidence in managing the symptoms of osteoarthritis on a daily basis (NHS England, 2022).</a:t>
            </a:r>
          </a:p>
          <a:p>
            <a:pPr marL="539749" lvl="1" indent="-269875" algn="just">
              <a:lnSpc>
                <a:spcPts val="3749"/>
              </a:lnSpc>
              <a:buFont typeface="Arial"/>
              <a:buChar char="•"/>
            </a:pPr>
            <a:r>
              <a:rPr lang="en-GB" sz="2499" noProof="0" dirty="0">
                <a:solidFill>
                  <a:srgbClr val="000000"/>
                </a:solidFill>
                <a:latin typeface="Arial"/>
                <a:ea typeface="Arial"/>
                <a:cs typeface="Arial"/>
                <a:sym typeface="Arial"/>
              </a:rPr>
              <a:t>Personal health budgets enable people with chronic and complex osteoarthritis requirements to plan and pay for their own personalised treatment (NHS England, 2022).</a:t>
            </a:r>
          </a:p>
        </p:txBody>
      </p:sp>
      <p:sp>
        <p:nvSpPr>
          <p:cNvPr id="8" name="Freeform 8"/>
          <p:cNvSpPr/>
          <p:nvPr/>
        </p:nvSpPr>
        <p:spPr>
          <a:xfrm>
            <a:off x="12985457" y="2007049"/>
            <a:ext cx="4811480" cy="4845364"/>
          </a:xfrm>
          <a:custGeom>
            <a:avLst/>
            <a:gdLst/>
            <a:ahLst/>
            <a:cxnLst/>
            <a:rect l="l" t="t" r="r" b="b"/>
            <a:pathLst>
              <a:path w="4811480" h="4845364">
                <a:moveTo>
                  <a:pt x="0" y="0"/>
                </a:moveTo>
                <a:lnTo>
                  <a:pt x="4811479" y="0"/>
                </a:lnTo>
                <a:lnTo>
                  <a:pt x="4811479" y="4845363"/>
                </a:lnTo>
                <a:lnTo>
                  <a:pt x="0" y="4845363"/>
                </a:lnTo>
                <a:lnTo>
                  <a:pt x="0" y="0"/>
                </a:lnTo>
                <a:close/>
              </a:path>
            </a:pathLst>
          </a:custGeom>
          <a:blipFill>
            <a:blip r:embed="rId4"/>
            <a:stretch>
              <a:fillRect/>
            </a:stretch>
          </a:blipFill>
        </p:spPr>
      </p:sp>
      <p:sp>
        <p:nvSpPr>
          <p:cNvPr id="9" name="TextBox 9"/>
          <p:cNvSpPr txBox="1"/>
          <p:nvPr/>
        </p:nvSpPr>
        <p:spPr>
          <a:xfrm>
            <a:off x="4444948" y="616361"/>
            <a:ext cx="11917020" cy="1244600"/>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NHS COMPREHENSIVE MODEL OF PERSONALISED CARE (SIX COMPONENTS)</a:t>
            </a:r>
          </a:p>
        </p:txBody>
      </p:sp>
      <p:sp>
        <p:nvSpPr>
          <p:cNvPr id="10" name="TextBox 10"/>
          <p:cNvSpPr txBox="1"/>
          <p:nvPr/>
        </p:nvSpPr>
        <p:spPr>
          <a:xfrm>
            <a:off x="12434729" y="6966282"/>
            <a:ext cx="5816999" cy="1563635"/>
          </a:xfrm>
          <a:prstGeom prst="rect">
            <a:avLst/>
          </a:prstGeom>
        </p:spPr>
        <p:txBody>
          <a:bodyPr lIns="0" tIns="0" rIns="0" bIns="0" rtlCol="0" anchor="t">
            <a:spAutoFit/>
          </a:bodyPr>
          <a:lstStyle/>
          <a:p>
            <a:pPr algn="ctr">
              <a:lnSpc>
                <a:spcPts val="3079"/>
              </a:lnSpc>
            </a:pPr>
            <a:r>
              <a:rPr lang="en-US" sz="2199" b="1" dirty="0">
                <a:solidFill>
                  <a:srgbClr val="000000"/>
                </a:solidFill>
                <a:latin typeface="Arial Bold"/>
                <a:ea typeface="Arial Bold"/>
                <a:cs typeface="Arial Bold"/>
                <a:sym typeface="Arial Bold"/>
              </a:rPr>
              <a:t>Figure 8: Model of </a:t>
            </a:r>
            <a:r>
              <a:rPr lang="en-US" sz="2199" b="1" dirty="0" err="1">
                <a:solidFill>
                  <a:srgbClr val="000000"/>
                </a:solidFill>
                <a:latin typeface="Arial Bold"/>
                <a:ea typeface="Arial Bold"/>
                <a:cs typeface="Arial Bold"/>
                <a:sym typeface="Arial Bold"/>
              </a:rPr>
              <a:t>personalised</a:t>
            </a:r>
            <a:r>
              <a:rPr lang="en-US" sz="2199" b="1" dirty="0">
                <a:solidFill>
                  <a:srgbClr val="000000"/>
                </a:solidFill>
                <a:latin typeface="Arial Bold"/>
                <a:ea typeface="Arial Bold"/>
                <a:cs typeface="Arial Bold"/>
                <a:sym typeface="Arial Bold"/>
              </a:rPr>
              <a:t> care of self-management by NHS</a:t>
            </a:r>
          </a:p>
          <a:p>
            <a:pPr algn="ctr">
              <a:lnSpc>
                <a:spcPts val="3079"/>
              </a:lnSpc>
            </a:pPr>
            <a:r>
              <a:rPr lang="en-US" sz="2199" dirty="0">
                <a:solidFill>
                  <a:srgbClr val="000000"/>
                </a:solidFill>
                <a:latin typeface="Arial"/>
                <a:ea typeface="Arial"/>
                <a:cs typeface="Arial"/>
                <a:sym typeface="Arial"/>
              </a:rPr>
              <a:t>(Source: Vaughan and </a:t>
            </a:r>
            <a:r>
              <a:rPr lang="en-US" sz="2199" dirty="0" err="1">
                <a:solidFill>
                  <a:srgbClr val="000000"/>
                </a:solidFill>
                <a:latin typeface="Arial"/>
                <a:ea typeface="Arial"/>
                <a:cs typeface="Arial"/>
                <a:sym typeface="Arial"/>
              </a:rPr>
              <a:t>Lavery</a:t>
            </a:r>
            <a:r>
              <a:rPr lang="en-US" sz="2199" dirty="0">
                <a:solidFill>
                  <a:srgbClr val="000000"/>
                </a:solidFill>
                <a:latin typeface="Arial"/>
                <a:ea typeface="Arial"/>
                <a:cs typeface="Arial"/>
                <a:sym typeface="Arial"/>
              </a:rPr>
              <a:t>, 2024)</a:t>
            </a:r>
          </a:p>
          <a:p>
            <a:pPr algn="ctr">
              <a:lnSpc>
                <a:spcPts val="3079"/>
              </a:lnSpc>
            </a:pPr>
            <a:endParaRPr lang="en-US" sz="2199" dirty="0">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2FFE1"/>
        </a:solidFill>
        <a:effectLst/>
      </p:bgPr>
    </p:bg>
    <p:spTree>
      <p:nvGrpSpPr>
        <p:cNvPr id="1" name=""/>
        <p:cNvGrpSpPr/>
        <p:nvPr/>
      </p:nvGrpSpPr>
      <p:grpSpPr>
        <a:xfrm>
          <a:off x="0" y="0"/>
          <a:ext cx="0" cy="0"/>
          <a:chOff x="0" y="0"/>
          <a:chExt cx="0" cy="0"/>
        </a:xfrm>
      </p:grpSpPr>
      <p:grpSp>
        <p:nvGrpSpPr>
          <p:cNvPr id="2" name="Group 2"/>
          <p:cNvGrpSpPr/>
          <p:nvPr/>
        </p:nvGrpSpPr>
        <p:grpSpPr>
          <a:xfrm>
            <a:off x="423191" y="1795101"/>
            <a:ext cx="9608371" cy="7178501"/>
            <a:chOff x="0" y="0"/>
            <a:chExt cx="651817" cy="486979"/>
          </a:xfrm>
        </p:grpSpPr>
        <p:sp>
          <p:nvSpPr>
            <p:cNvPr id="3" name="Freeform 3"/>
            <p:cNvSpPr/>
            <p:nvPr/>
          </p:nvSpPr>
          <p:spPr>
            <a:xfrm>
              <a:off x="0" y="0"/>
              <a:ext cx="651817" cy="486979"/>
            </a:xfrm>
            <a:custGeom>
              <a:avLst/>
              <a:gdLst/>
              <a:ahLst/>
              <a:cxnLst/>
              <a:rect l="l" t="t" r="r" b="b"/>
              <a:pathLst>
                <a:path w="651817" h="486979">
                  <a:moveTo>
                    <a:pt x="15737" y="0"/>
                  </a:moveTo>
                  <a:lnTo>
                    <a:pt x="636080" y="0"/>
                  </a:lnTo>
                  <a:cubicBezTo>
                    <a:pt x="640254" y="0"/>
                    <a:pt x="644257" y="1658"/>
                    <a:pt x="647208" y="4609"/>
                  </a:cubicBezTo>
                  <a:cubicBezTo>
                    <a:pt x="650159" y="7561"/>
                    <a:pt x="651817" y="11563"/>
                    <a:pt x="651817" y="15737"/>
                  </a:cubicBezTo>
                  <a:lnTo>
                    <a:pt x="651817" y="471241"/>
                  </a:lnTo>
                  <a:cubicBezTo>
                    <a:pt x="651817" y="475415"/>
                    <a:pt x="650159" y="479418"/>
                    <a:pt x="647208" y="482369"/>
                  </a:cubicBezTo>
                  <a:cubicBezTo>
                    <a:pt x="644257" y="485321"/>
                    <a:pt x="640254" y="486979"/>
                    <a:pt x="636080" y="486979"/>
                  </a:cubicBezTo>
                  <a:lnTo>
                    <a:pt x="15737" y="486979"/>
                  </a:lnTo>
                  <a:cubicBezTo>
                    <a:pt x="11563" y="486979"/>
                    <a:pt x="7561" y="485321"/>
                    <a:pt x="4609" y="482369"/>
                  </a:cubicBezTo>
                  <a:cubicBezTo>
                    <a:pt x="1658" y="479418"/>
                    <a:pt x="0" y="475415"/>
                    <a:pt x="0" y="471241"/>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525079"/>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2111301" y="-1265021"/>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4349992" y="7498902"/>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471350" y="2068969"/>
            <a:ext cx="7258018" cy="5552307"/>
          </a:xfrm>
          <a:custGeom>
            <a:avLst/>
            <a:gdLst/>
            <a:ahLst/>
            <a:cxnLst/>
            <a:rect l="l" t="t" r="r" b="b"/>
            <a:pathLst>
              <a:path w="7258018" h="5552307">
                <a:moveTo>
                  <a:pt x="0" y="0"/>
                </a:moveTo>
                <a:lnTo>
                  <a:pt x="7258018" y="0"/>
                </a:lnTo>
                <a:lnTo>
                  <a:pt x="7258018" y="5552307"/>
                </a:lnTo>
                <a:lnTo>
                  <a:pt x="0" y="5552307"/>
                </a:lnTo>
                <a:lnTo>
                  <a:pt x="0" y="0"/>
                </a:lnTo>
                <a:close/>
              </a:path>
            </a:pathLst>
          </a:custGeom>
          <a:blipFill>
            <a:blip r:embed="rId4"/>
            <a:stretch>
              <a:fillRect l="-8329" r="-6877"/>
            </a:stretch>
          </a:blipFill>
        </p:spPr>
      </p:sp>
      <p:sp>
        <p:nvSpPr>
          <p:cNvPr id="8" name="TextBox 8"/>
          <p:cNvSpPr txBox="1"/>
          <p:nvPr/>
        </p:nvSpPr>
        <p:spPr>
          <a:xfrm>
            <a:off x="834247" y="1983244"/>
            <a:ext cx="8786257" cy="7071679"/>
          </a:xfrm>
          <a:prstGeom prst="rect">
            <a:avLst/>
          </a:prstGeom>
        </p:spPr>
        <p:txBody>
          <a:bodyPr lIns="0" tIns="0" rIns="0" bIns="0" rtlCol="0" anchor="t">
            <a:spAutoFit/>
          </a:bodyPr>
          <a:lstStyle/>
          <a:p>
            <a:pPr marL="539749" lvl="1" indent="-269875" algn="just">
              <a:lnSpc>
                <a:spcPts val="3749"/>
              </a:lnSpc>
              <a:buFont typeface="Arial"/>
              <a:buChar char="•"/>
            </a:pPr>
            <a:r>
              <a:rPr lang="en-GB" sz="2499" noProof="0" dirty="0">
                <a:solidFill>
                  <a:srgbClr val="000000"/>
                </a:solidFill>
                <a:latin typeface="Arial"/>
                <a:ea typeface="Arial"/>
                <a:cs typeface="Arial"/>
                <a:sym typeface="Arial"/>
              </a:rPr>
              <a:t>This left wall is comprised of engaged, informed people and carers who allow for confident and active self-management of OA (BJGP, 2026).</a:t>
            </a:r>
          </a:p>
          <a:p>
            <a:pPr marL="539749" lvl="1" indent="-269875" algn="just">
              <a:lnSpc>
                <a:spcPts val="3749"/>
              </a:lnSpc>
              <a:buFont typeface="Arial"/>
              <a:buChar char="•"/>
            </a:pPr>
            <a:r>
              <a:rPr lang="en-GB" sz="2499" noProof="0" dirty="0">
                <a:solidFill>
                  <a:srgbClr val="000000"/>
                </a:solidFill>
                <a:latin typeface="Arial"/>
                <a:ea typeface="Arial"/>
                <a:cs typeface="Arial"/>
                <a:sym typeface="Arial"/>
              </a:rPr>
              <a:t>Health professionals dedicated to real partnership working make up the right wall, who listen and work closely with patients. </a:t>
            </a:r>
          </a:p>
          <a:p>
            <a:pPr marL="539749" lvl="1" indent="-269875" algn="just">
              <a:lnSpc>
                <a:spcPts val="3749"/>
              </a:lnSpc>
              <a:buFont typeface="Arial"/>
              <a:buChar char="•"/>
            </a:pPr>
            <a:r>
              <a:rPr lang="en-GB" sz="2499" noProof="0" dirty="0">
                <a:solidFill>
                  <a:srgbClr val="000000"/>
                </a:solidFill>
                <a:latin typeface="Arial"/>
                <a:ea typeface="Arial"/>
                <a:cs typeface="Arial"/>
                <a:sym typeface="Arial"/>
              </a:rPr>
              <a:t>Organisational and clinical processes from the roof help to ensure structured, evidence-based system supports in the coordination of osteoarthritis care delivery (OCD) (The King's Fund, 2026).</a:t>
            </a:r>
          </a:p>
          <a:p>
            <a:pPr marL="539749" lvl="1" indent="-269875" algn="just">
              <a:lnSpc>
                <a:spcPts val="3749"/>
              </a:lnSpc>
              <a:buFont typeface="Arial"/>
              <a:buChar char="•"/>
            </a:pPr>
            <a:r>
              <a:rPr lang="en-GB" sz="2499" noProof="0" dirty="0">
                <a:solidFill>
                  <a:srgbClr val="000000"/>
                </a:solidFill>
                <a:latin typeface="Arial"/>
                <a:ea typeface="Arial"/>
                <a:cs typeface="Arial"/>
                <a:sym typeface="Arial"/>
              </a:rPr>
              <a:t>Responsive local commissioning planning underpins the community resources for long-term osteoarthritis self-management more than depending on medicines (The King's Fund, 2026).</a:t>
            </a:r>
          </a:p>
          <a:p>
            <a:pPr algn="just">
              <a:lnSpc>
                <a:spcPts val="3749"/>
              </a:lnSpc>
            </a:pPr>
            <a:endParaRPr lang="en-US" sz="2499" dirty="0">
              <a:solidFill>
                <a:srgbClr val="000000"/>
              </a:solidFill>
              <a:latin typeface="Arial"/>
              <a:ea typeface="Arial"/>
              <a:cs typeface="Arial"/>
              <a:sym typeface="Arial"/>
            </a:endParaRPr>
          </a:p>
        </p:txBody>
      </p:sp>
      <p:sp>
        <p:nvSpPr>
          <p:cNvPr id="9" name="TextBox 9"/>
          <p:cNvSpPr txBox="1"/>
          <p:nvPr/>
        </p:nvSpPr>
        <p:spPr>
          <a:xfrm>
            <a:off x="4444948" y="616361"/>
            <a:ext cx="11917020"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THE HOUSE OF CARE MODEL</a:t>
            </a:r>
          </a:p>
        </p:txBody>
      </p:sp>
      <p:sp>
        <p:nvSpPr>
          <p:cNvPr id="10" name="TextBox 10"/>
          <p:cNvSpPr txBox="1"/>
          <p:nvPr/>
        </p:nvSpPr>
        <p:spPr>
          <a:xfrm>
            <a:off x="11593184" y="7745978"/>
            <a:ext cx="5014350" cy="782452"/>
          </a:xfrm>
          <a:prstGeom prst="rect">
            <a:avLst/>
          </a:prstGeom>
        </p:spPr>
        <p:txBody>
          <a:bodyPr lIns="0" tIns="0" rIns="0" bIns="0" rtlCol="0" anchor="t">
            <a:spAutoFit/>
          </a:bodyPr>
          <a:lstStyle/>
          <a:p>
            <a:pPr algn="ctr">
              <a:lnSpc>
                <a:spcPts val="3079"/>
              </a:lnSpc>
            </a:pPr>
            <a:r>
              <a:rPr lang="en-US" sz="2199" b="1">
                <a:solidFill>
                  <a:srgbClr val="000000"/>
                </a:solidFill>
                <a:latin typeface="Arial Bold"/>
                <a:ea typeface="Arial Bold"/>
                <a:cs typeface="Arial Bold"/>
                <a:sym typeface="Arial Bold"/>
              </a:rPr>
              <a:t>Figure 9: House of Care model</a:t>
            </a:r>
          </a:p>
          <a:p>
            <a:pPr algn="ctr">
              <a:lnSpc>
                <a:spcPts val="3079"/>
              </a:lnSpc>
            </a:pPr>
            <a:r>
              <a:rPr lang="en-US" sz="2199">
                <a:solidFill>
                  <a:srgbClr val="000000"/>
                </a:solidFill>
                <a:latin typeface="Arial"/>
                <a:ea typeface="Arial"/>
                <a:cs typeface="Arial"/>
                <a:sym typeface="Arial"/>
              </a:rPr>
              <a:t>(Source: British Heart Foundation, 2026)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2FFE1"/>
        </a:solidFill>
        <a:effectLst/>
      </p:bgPr>
    </p:bg>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2111301" y="-1265021"/>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4349992" y="7498902"/>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185104" y="3220677"/>
            <a:ext cx="7830510" cy="4097831"/>
          </a:xfrm>
          <a:custGeom>
            <a:avLst/>
            <a:gdLst/>
            <a:ahLst/>
            <a:cxnLst/>
            <a:rect l="l" t="t" r="r" b="b"/>
            <a:pathLst>
              <a:path w="7830510" h="4097831">
                <a:moveTo>
                  <a:pt x="0" y="0"/>
                </a:moveTo>
                <a:lnTo>
                  <a:pt x="7830510" y="0"/>
                </a:lnTo>
                <a:lnTo>
                  <a:pt x="7830510" y="4097832"/>
                </a:lnTo>
                <a:lnTo>
                  <a:pt x="0" y="4097832"/>
                </a:lnTo>
                <a:lnTo>
                  <a:pt x="0" y="0"/>
                </a:lnTo>
                <a:close/>
              </a:path>
            </a:pathLst>
          </a:custGeom>
          <a:blipFill>
            <a:blip r:embed="rId4"/>
            <a:stretch>
              <a:fillRect/>
            </a:stretch>
          </a:blipFill>
        </p:spPr>
      </p:sp>
      <p:sp>
        <p:nvSpPr>
          <p:cNvPr id="8" name="TextBox 8"/>
          <p:cNvSpPr txBox="1"/>
          <p:nvPr/>
        </p:nvSpPr>
        <p:spPr>
          <a:xfrm>
            <a:off x="647056" y="3134952"/>
            <a:ext cx="8786257" cy="6122702"/>
          </a:xfrm>
          <a:prstGeom prst="rect">
            <a:avLst/>
          </a:prstGeom>
        </p:spPr>
        <p:txBody>
          <a:bodyPr lIns="0" tIns="0" rIns="0" bIns="0" rtlCol="0" anchor="t">
            <a:spAutoFit/>
          </a:bodyPr>
          <a:lstStyle/>
          <a:p>
            <a:pPr marL="539749" lvl="1" indent="-269875" algn="just">
              <a:lnSpc>
                <a:spcPts val="3749"/>
              </a:lnSpc>
              <a:buFont typeface="Arial"/>
              <a:buChar char="•"/>
            </a:pPr>
            <a:r>
              <a:rPr lang="en-US" sz="2499" dirty="0">
                <a:solidFill>
                  <a:srgbClr val="000000"/>
                </a:solidFill>
                <a:latin typeface="Arial"/>
                <a:ea typeface="Arial"/>
                <a:cs typeface="Arial"/>
                <a:sym typeface="Arial"/>
              </a:rPr>
              <a:t>The first-line treatment of Arthritis is associated with therapeutic exercise, structured weight management, and information and educational support (NICE, 2022). </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Topical NSAIDs can be a more beneficial treatment prior to oral medication for arthritis, as oral paracetamol use is not a direct cure for primary analgesia (Zeng </a:t>
            </a:r>
            <a:r>
              <a:rPr lang="en-US" sz="2499" i="1" dirty="0">
                <a:solidFill>
                  <a:srgbClr val="000000"/>
                </a:solidFill>
                <a:latin typeface="Arial"/>
                <a:ea typeface="Arial"/>
                <a:cs typeface="Arial"/>
                <a:sym typeface="Arial"/>
              </a:rPr>
              <a:t>et al., </a:t>
            </a:r>
            <a:r>
              <a:rPr lang="en-US" sz="2499" dirty="0">
                <a:solidFill>
                  <a:srgbClr val="000000"/>
                </a:solidFill>
                <a:latin typeface="Arial"/>
                <a:ea typeface="Arial"/>
                <a:cs typeface="Arial"/>
                <a:sym typeface="Arial"/>
              </a:rPr>
              <a:t>2021).</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Intra-articular corticosteroid injection is used to relieve pain during major flares of the symptoms of Arthritis (</a:t>
            </a:r>
            <a:r>
              <a:rPr lang="en-US" sz="2499" dirty="0" err="1">
                <a:solidFill>
                  <a:srgbClr val="000000"/>
                </a:solidFill>
                <a:latin typeface="Arial"/>
                <a:ea typeface="Arial"/>
                <a:cs typeface="Arial"/>
                <a:sym typeface="Arial"/>
              </a:rPr>
              <a:t>Guermazi</a:t>
            </a:r>
            <a:r>
              <a:rPr lang="en-US" sz="2499" dirty="0">
                <a:solidFill>
                  <a:srgbClr val="000000"/>
                </a:solidFill>
                <a:latin typeface="Arial"/>
                <a:ea typeface="Arial"/>
                <a:cs typeface="Arial"/>
                <a:sym typeface="Arial"/>
              </a:rPr>
              <a:t> </a:t>
            </a:r>
            <a:r>
              <a:rPr lang="en-US" sz="2499" i="1" dirty="0">
                <a:solidFill>
                  <a:srgbClr val="000000"/>
                </a:solidFill>
                <a:latin typeface="Arial"/>
                <a:ea typeface="Arial"/>
                <a:cs typeface="Arial"/>
                <a:sym typeface="Arial"/>
              </a:rPr>
              <a:t>et al., </a:t>
            </a:r>
            <a:r>
              <a:rPr lang="en-US" sz="2499" dirty="0">
                <a:solidFill>
                  <a:srgbClr val="000000"/>
                </a:solidFill>
                <a:latin typeface="Arial"/>
                <a:ea typeface="Arial"/>
                <a:cs typeface="Arial"/>
                <a:sym typeface="Arial"/>
              </a:rPr>
              <a:t>2023).</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In 2021, more than 86000 patients were treated with knee replacement surgery, while more than 95,000 patients had hip replacement surgery in the UK (COCI, 2023).</a:t>
            </a:r>
          </a:p>
          <a:p>
            <a:pPr algn="just">
              <a:lnSpc>
                <a:spcPts val="3749"/>
              </a:lnSpc>
            </a:pPr>
            <a:endParaRPr lang="en-US" sz="2499" dirty="0">
              <a:solidFill>
                <a:srgbClr val="000000"/>
              </a:solidFill>
              <a:latin typeface="Arial"/>
              <a:ea typeface="Arial"/>
              <a:cs typeface="Arial"/>
              <a:sym typeface="Arial"/>
            </a:endParaRPr>
          </a:p>
        </p:txBody>
      </p:sp>
      <p:sp>
        <p:nvSpPr>
          <p:cNvPr id="9" name="TextBox 9"/>
          <p:cNvSpPr txBox="1"/>
          <p:nvPr/>
        </p:nvSpPr>
        <p:spPr>
          <a:xfrm>
            <a:off x="4444948" y="616361"/>
            <a:ext cx="11917020" cy="1244600"/>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TREATMENT OPTIONS AVAILABLE FOR ARTHRITIS IN THE UK</a:t>
            </a:r>
          </a:p>
        </p:txBody>
      </p:sp>
      <p:sp>
        <p:nvSpPr>
          <p:cNvPr id="10" name="TextBox 10"/>
          <p:cNvSpPr txBox="1"/>
          <p:nvPr/>
        </p:nvSpPr>
        <p:spPr>
          <a:xfrm>
            <a:off x="9912718" y="7745978"/>
            <a:ext cx="8375282" cy="1173044"/>
          </a:xfrm>
          <a:prstGeom prst="rect">
            <a:avLst/>
          </a:prstGeom>
        </p:spPr>
        <p:txBody>
          <a:bodyPr lIns="0" tIns="0" rIns="0" bIns="0" rtlCol="0" anchor="t">
            <a:spAutoFit/>
          </a:bodyPr>
          <a:lstStyle/>
          <a:p>
            <a:pPr algn="ctr">
              <a:lnSpc>
                <a:spcPts val="3079"/>
              </a:lnSpc>
            </a:pPr>
            <a:r>
              <a:rPr lang="en-US" sz="2199" b="1">
                <a:solidFill>
                  <a:srgbClr val="000000"/>
                </a:solidFill>
                <a:latin typeface="Arial Bold"/>
                <a:ea typeface="Arial Bold"/>
                <a:cs typeface="Arial Bold"/>
                <a:sym typeface="Arial Bold"/>
              </a:rPr>
              <a:t>Figure 10: Number of hip and knee replacement surgeries conducted in the UK </a:t>
            </a:r>
          </a:p>
          <a:p>
            <a:pPr algn="ctr">
              <a:lnSpc>
                <a:spcPts val="3079"/>
              </a:lnSpc>
            </a:pPr>
            <a:r>
              <a:rPr lang="en-US" sz="2199">
                <a:solidFill>
                  <a:srgbClr val="000000"/>
                </a:solidFill>
                <a:latin typeface="Arial"/>
                <a:ea typeface="Arial"/>
                <a:cs typeface="Arial"/>
                <a:sym typeface="Arial"/>
              </a:rPr>
              <a:t>(Source: COCI, 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2FFE1"/>
        </a:solidFill>
        <a:effectLst/>
      </p:bgPr>
    </p:bg>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2111301" y="-1265021"/>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4349992" y="7498902"/>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1030624" y="2030474"/>
            <a:ext cx="5660555" cy="5562597"/>
          </a:xfrm>
          <a:custGeom>
            <a:avLst/>
            <a:gdLst/>
            <a:ahLst/>
            <a:cxnLst/>
            <a:rect l="l" t="t" r="r" b="b"/>
            <a:pathLst>
              <a:path w="5660555" h="5562597">
                <a:moveTo>
                  <a:pt x="0" y="0"/>
                </a:moveTo>
                <a:lnTo>
                  <a:pt x="5660554" y="0"/>
                </a:lnTo>
                <a:lnTo>
                  <a:pt x="5660554" y="5562597"/>
                </a:lnTo>
                <a:lnTo>
                  <a:pt x="0" y="5562597"/>
                </a:lnTo>
                <a:lnTo>
                  <a:pt x="0" y="0"/>
                </a:lnTo>
                <a:close/>
              </a:path>
            </a:pathLst>
          </a:custGeom>
          <a:blipFill>
            <a:blip r:embed="rId4"/>
            <a:stretch>
              <a:fillRect/>
            </a:stretch>
          </a:blipFill>
        </p:spPr>
      </p:sp>
      <p:sp>
        <p:nvSpPr>
          <p:cNvPr id="8" name="TextBox 8"/>
          <p:cNvSpPr txBox="1"/>
          <p:nvPr/>
        </p:nvSpPr>
        <p:spPr>
          <a:xfrm>
            <a:off x="834247" y="3367187"/>
            <a:ext cx="8786257" cy="3966983"/>
          </a:xfrm>
          <a:prstGeom prst="rect">
            <a:avLst/>
          </a:prstGeom>
        </p:spPr>
        <p:txBody>
          <a:bodyPr lIns="0" tIns="0" rIns="0" bIns="0" rtlCol="0" anchor="t">
            <a:spAutoFit/>
          </a:bodyPr>
          <a:lstStyle/>
          <a:p>
            <a:pPr marL="539749" lvl="1" indent="-269875" algn="just">
              <a:lnSpc>
                <a:spcPct val="150000"/>
              </a:lnSpc>
              <a:buFont typeface="Arial"/>
              <a:buChar char="•"/>
            </a:pPr>
            <a:r>
              <a:rPr lang="en-US" sz="2499" dirty="0">
                <a:solidFill>
                  <a:srgbClr val="000000"/>
                </a:solidFill>
                <a:latin typeface="Arial"/>
                <a:ea typeface="Arial"/>
                <a:cs typeface="Arial"/>
                <a:sym typeface="Arial"/>
              </a:rPr>
              <a:t>There is a significant connection between cardiovascular disease (CVD) and OA, as they share common inflammatory pathways, including obesity and reduced physical activity (Khan </a:t>
            </a:r>
            <a:r>
              <a:rPr lang="en-US" sz="2499" i="1" dirty="0">
                <a:solidFill>
                  <a:srgbClr val="000000"/>
                </a:solidFill>
                <a:latin typeface="Arial"/>
                <a:ea typeface="Arial"/>
                <a:cs typeface="Arial"/>
                <a:sym typeface="Arial"/>
              </a:rPr>
              <a:t>et al., </a:t>
            </a:r>
            <a:r>
              <a:rPr lang="en-US" sz="2499" dirty="0">
                <a:solidFill>
                  <a:srgbClr val="000000"/>
                </a:solidFill>
                <a:latin typeface="Arial"/>
                <a:ea typeface="Arial"/>
                <a:cs typeface="Arial"/>
                <a:sym typeface="Arial"/>
              </a:rPr>
              <a:t>2025).</a:t>
            </a:r>
          </a:p>
          <a:p>
            <a:pPr marL="539749" lvl="1" indent="-269875" algn="just">
              <a:lnSpc>
                <a:spcPct val="150000"/>
              </a:lnSpc>
              <a:buFont typeface="Arial"/>
              <a:buChar char="•"/>
            </a:pPr>
            <a:r>
              <a:rPr lang="en-US" sz="2499" dirty="0">
                <a:solidFill>
                  <a:srgbClr val="000000"/>
                </a:solidFill>
                <a:latin typeface="Arial"/>
                <a:ea typeface="Arial"/>
                <a:cs typeface="Arial"/>
                <a:sym typeface="Arial"/>
              </a:rPr>
              <a:t>Osteoarthritis is a common comorbidity of type 2 diabetes and obesity, which can lead to increased severity of pain and functional limitation (Iryna </a:t>
            </a:r>
            <a:r>
              <a:rPr lang="en-US" sz="2499" dirty="0" err="1">
                <a:solidFill>
                  <a:srgbClr val="000000"/>
                </a:solidFill>
                <a:latin typeface="Arial"/>
                <a:ea typeface="Arial"/>
                <a:cs typeface="Arial"/>
                <a:sym typeface="Arial"/>
              </a:rPr>
              <a:t>Halabitska</a:t>
            </a:r>
            <a:r>
              <a:rPr lang="en-US" sz="2499" dirty="0">
                <a:solidFill>
                  <a:srgbClr val="000000"/>
                </a:solidFill>
                <a:latin typeface="Arial"/>
                <a:ea typeface="Arial"/>
                <a:cs typeface="Arial"/>
                <a:sym typeface="Arial"/>
              </a:rPr>
              <a:t> </a:t>
            </a:r>
            <a:r>
              <a:rPr lang="en-US" sz="2499" i="1" dirty="0">
                <a:solidFill>
                  <a:srgbClr val="000000"/>
                </a:solidFill>
                <a:latin typeface="Arial"/>
                <a:ea typeface="Arial"/>
                <a:cs typeface="Arial"/>
                <a:sym typeface="Arial"/>
              </a:rPr>
              <a:t>et al.,</a:t>
            </a:r>
            <a:r>
              <a:rPr lang="en-US" sz="2499" dirty="0">
                <a:solidFill>
                  <a:srgbClr val="000000"/>
                </a:solidFill>
                <a:latin typeface="Arial"/>
                <a:ea typeface="Arial"/>
                <a:cs typeface="Arial"/>
                <a:sym typeface="Arial"/>
              </a:rPr>
              <a:t> 2024)</a:t>
            </a:r>
          </a:p>
        </p:txBody>
      </p:sp>
      <p:sp>
        <p:nvSpPr>
          <p:cNvPr id="9" name="TextBox 9"/>
          <p:cNvSpPr txBox="1"/>
          <p:nvPr/>
        </p:nvSpPr>
        <p:spPr>
          <a:xfrm>
            <a:off x="4444948" y="616361"/>
            <a:ext cx="11917020"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COMORBIDITIES ACCOMPANYING ARTHRITIS </a:t>
            </a:r>
          </a:p>
        </p:txBody>
      </p:sp>
      <p:sp>
        <p:nvSpPr>
          <p:cNvPr id="10" name="TextBox 10"/>
          <p:cNvSpPr txBox="1"/>
          <p:nvPr/>
        </p:nvSpPr>
        <p:spPr>
          <a:xfrm>
            <a:off x="10031561" y="7808375"/>
            <a:ext cx="8375282" cy="1173044"/>
          </a:xfrm>
          <a:prstGeom prst="rect">
            <a:avLst/>
          </a:prstGeom>
        </p:spPr>
        <p:txBody>
          <a:bodyPr lIns="0" tIns="0" rIns="0" bIns="0" rtlCol="0" anchor="t">
            <a:spAutoFit/>
          </a:bodyPr>
          <a:lstStyle/>
          <a:p>
            <a:pPr algn="ctr">
              <a:lnSpc>
                <a:spcPts val="3079"/>
              </a:lnSpc>
            </a:pPr>
            <a:r>
              <a:rPr lang="en-US" sz="2199" b="1" dirty="0">
                <a:solidFill>
                  <a:srgbClr val="000000"/>
                </a:solidFill>
                <a:latin typeface="Arial Bold"/>
                <a:ea typeface="Arial Bold"/>
                <a:cs typeface="Arial Bold"/>
                <a:sym typeface="Arial Bold"/>
              </a:rPr>
              <a:t>Figure 11: connection between cardiovascular disease (CVD) and OA</a:t>
            </a:r>
          </a:p>
          <a:p>
            <a:pPr algn="ctr">
              <a:lnSpc>
                <a:spcPts val="3079"/>
              </a:lnSpc>
            </a:pPr>
            <a:r>
              <a:rPr lang="en-US" sz="2199" dirty="0">
                <a:solidFill>
                  <a:srgbClr val="000000"/>
                </a:solidFill>
                <a:latin typeface="Arial"/>
                <a:ea typeface="Arial"/>
                <a:cs typeface="Arial"/>
                <a:sym typeface="Arial"/>
              </a:rPr>
              <a:t>(</a:t>
            </a:r>
            <a:r>
              <a:rPr lang="en-US" sz="2199" dirty="0" err="1">
                <a:solidFill>
                  <a:srgbClr val="000000"/>
                </a:solidFill>
                <a:latin typeface="Arial"/>
                <a:ea typeface="Arial"/>
                <a:cs typeface="Arial"/>
                <a:sym typeface="Arial"/>
              </a:rPr>
              <a:t>Source:Wang</a:t>
            </a:r>
            <a:r>
              <a:rPr lang="en-US" sz="2199" dirty="0">
                <a:solidFill>
                  <a:srgbClr val="000000"/>
                </a:solidFill>
                <a:latin typeface="Arial"/>
                <a:ea typeface="Arial"/>
                <a:cs typeface="Arial"/>
                <a:sym typeface="Arial"/>
              </a:rPr>
              <a:t> </a:t>
            </a:r>
            <a:r>
              <a:rPr lang="en-US" sz="2199" i="1" dirty="0">
                <a:solidFill>
                  <a:srgbClr val="000000"/>
                </a:solidFill>
                <a:latin typeface="Arial"/>
                <a:ea typeface="Arial"/>
                <a:cs typeface="Arial"/>
                <a:sym typeface="Arial"/>
              </a:rPr>
              <a:t>et al.,</a:t>
            </a:r>
            <a:r>
              <a:rPr lang="en-US" sz="2199" dirty="0">
                <a:solidFill>
                  <a:srgbClr val="000000"/>
                </a:solidFill>
                <a:latin typeface="Arial"/>
                <a:ea typeface="Arial"/>
                <a:cs typeface="Arial"/>
                <a:sym typeface="Arial"/>
              </a:rPr>
              <a:t> 2023)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2FFE1"/>
        </a:solidFill>
        <a:effectLst/>
      </p:bgPr>
    </p:bg>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2111301" y="-1265021"/>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4349992" y="7498902"/>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421457" y="3089867"/>
            <a:ext cx="7357803" cy="4508327"/>
          </a:xfrm>
          <a:custGeom>
            <a:avLst/>
            <a:gdLst/>
            <a:ahLst/>
            <a:cxnLst/>
            <a:rect l="l" t="t" r="r" b="b"/>
            <a:pathLst>
              <a:path w="7357803" h="4508327">
                <a:moveTo>
                  <a:pt x="0" y="0"/>
                </a:moveTo>
                <a:lnTo>
                  <a:pt x="7357803" y="0"/>
                </a:lnTo>
                <a:lnTo>
                  <a:pt x="7357803" y="4508327"/>
                </a:lnTo>
                <a:lnTo>
                  <a:pt x="0" y="4508327"/>
                </a:lnTo>
                <a:lnTo>
                  <a:pt x="0" y="0"/>
                </a:lnTo>
                <a:close/>
              </a:path>
            </a:pathLst>
          </a:custGeom>
          <a:blipFill>
            <a:blip r:embed="rId4"/>
            <a:stretch>
              <a:fillRect/>
            </a:stretch>
          </a:blipFill>
        </p:spPr>
      </p:sp>
      <p:sp>
        <p:nvSpPr>
          <p:cNvPr id="8" name="TextBox 8"/>
          <p:cNvSpPr txBox="1"/>
          <p:nvPr/>
        </p:nvSpPr>
        <p:spPr>
          <a:xfrm>
            <a:off x="834247" y="3367187"/>
            <a:ext cx="8786257" cy="3390095"/>
          </a:xfrm>
          <a:prstGeom prst="rect">
            <a:avLst/>
          </a:prstGeom>
        </p:spPr>
        <p:txBody>
          <a:bodyPr lIns="0" tIns="0" rIns="0" bIns="0" rtlCol="0" anchor="t">
            <a:spAutoFit/>
          </a:bodyPr>
          <a:lstStyle/>
          <a:p>
            <a:pPr marL="539749" lvl="1" indent="-269875" algn="just">
              <a:lnSpc>
                <a:spcPct val="150000"/>
              </a:lnSpc>
              <a:buFont typeface="Arial"/>
              <a:buChar char="•"/>
            </a:pPr>
            <a:r>
              <a:rPr lang="en-US" sz="2499" dirty="0">
                <a:solidFill>
                  <a:srgbClr val="000000"/>
                </a:solidFill>
                <a:latin typeface="Arial"/>
                <a:ea typeface="Arial"/>
                <a:cs typeface="Arial"/>
                <a:sym typeface="Arial"/>
              </a:rPr>
              <a:t>The maintenance of a healthy weight will help to decrease mechanical loading on the joints and decrease the future risk of developing osteoarthritis (McLean, 2022).</a:t>
            </a:r>
          </a:p>
          <a:p>
            <a:pPr marL="539749" lvl="1" indent="-269875" algn="just">
              <a:lnSpc>
                <a:spcPct val="150000"/>
              </a:lnSpc>
              <a:buFont typeface="Arial"/>
              <a:buChar char="•"/>
            </a:pPr>
            <a:r>
              <a:rPr lang="en-US" sz="2499" dirty="0">
                <a:solidFill>
                  <a:srgbClr val="000000"/>
                </a:solidFill>
                <a:latin typeface="Arial"/>
                <a:ea typeface="Arial"/>
                <a:cs typeface="Arial"/>
                <a:sym typeface="Arial"/>
              </a:rPr>
              <a:t>Low-impact regular exercise builds up surrounding muscles and protects joints from undue mechanical wear and tear over time (NICE, 2022).</a:t>
            </a:r>
          </a:p>
        </p:txBody>
      </p:sp>
      <p:sp>
        <p:nvSpPr>
          <p:cNvPr id="9" name="TextBox 9"/>
          <p:cNvSpPr txBox="1"/>
          <p:nvPr/>
        </p:nvSpPr>
        <p:spPr>
          <a:xfrm>
            <a:off x="4444948" y="616361"/>
            <a:ext cx="11917020"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PREVENTION OF ARTHRITIS </a:t>
            </a:r>
          </a:p>
        </p:txBody>
      </p:sp>
      <p:sp>
        <p:nvSpPr>
          <p:cNvPr id="10" name="TextBox 10"/>
          <p:cNvSpPr txBox="1"/>
          <p:nvPr/>
        </p:nvSpPr>
        <p:spPr>
          <a:xfrm>
            <a:off x="11925153" y="7745978"/>
            <a:ext cx="4350412" cy="782452"/>
          </a:xfrm>
          <a:prstGeom prst="rect">
            <a:avLst/>
          </a:prstGeom>
        </p:spPr>
        <p:txBody>
          <a:bodyPr lIns="0" tIns="0" rIns="0" bIns="0" rtlCol="0" anchor="t">
            <a:spAutoFit/>
          </a:bodyPr>
          <a:lstStyle/>
          <a:p>
            <a:pPr algn="ctr">
              <a:lnSpc>
                <a:spcPts val="3079"/>
              </a:lnSpc>
            </a:pPr>
            <a:r>
              <a:rPr lang="en-US" sz="2199" b="1" dirty="0">
                <a:solidFill>
                  <a:srgbClr val="000000"/>
                </a:solidFill>
                <a:latin typeface="Arial Bold"/>
                <a:ea typeface="Arial Bold"/>
                <a:cs typeface="Arial Bold"/>
                <a:sym typeface="Arial Bold"/>
              </a:rPr>
              <a:t>Figure 12: Prevention of Arthritis</a:t>
            </a:r>
          </a:p>
          <a:p>
            <a:pPr algn="ctr">
              <a:lnSpc>
                <a:spcPts val="3079"/>
              </a:lnSpc>
            </a:pPr>
            <a:r>
              <a:rPr lang="en-US" sz="2199" dirty="0">
                <a:solidFill>
                  <a:srgbClr val="000000"/>
                </a:solidFill>
                <a:latin typeface="Arial"/>
                <a:ea typeface="Arial"/>
                <a:cs typeface="Arial"/>
                <a:sym typeface="Arial"/>
              </a:rPr>
              <a:t>(Source: Vélez-Slimani </a:t>
            </a:r>
            <a:r>
              <a:rPr lang="en-US" sz="2199" i="1" dirty="0">
                <a:solidFill>
                  <a:srgbClr val="000000"/>
                </a:solidFill>
                <a:latin typeface="Arial"/>
                <a:ea typeface="Arial"/>
                <a:cs typeface="Arial"/>
                <a:sym typeface="Arial"/>
              </a:rPr>
              <a:t>et al,</a:t>
            </a:r>
            <a:r>
              <a:rPr lang="en-US" sz="2199" dirty="0">
                <a:solidFill>
                  <a:srgbClr val="000000"/>
                </a:solidFill>
                <a:latin typeface="Arial"/>
                <a:ea typeface="Arial"/>
                <a:cs typeface="Arial"/>
                <a:sym typeface="Arial"/>
              </a:rPr>
              <a:t> 2025)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2FFE1"/>
        </a:solidFill>
        <a:effectLst/>
      </p:bgPr>
    </p:bg>
    <p:spTree>
      <p:nvGrpSpPr>
        <p:cNvPr id="1" name=""/>
        <p:cNvGrpSpPr/>
        <p:nvPr/>
      </p:nvGrpSpPr>
      <p:grpSpPr>
        <a:xfrm>
          <a:off x="0" y="0"/>
          <a:ext cx="0" cy="0"/>
          <a:chOff x="0" y="0"/>
          <a:chExt cx="0" cy="0"/>
        </a:xfrm>
      </p:grpSpPr>
      <p:grpSp>
        <p:nvGrpSpPr>
          <p:cNvPr id="2" name="Group 2"/>
          <p:cNvGrpSpPr/>
          <p:nvPr/>
        </p:nvGrpSpPr>
        <p:grpSpPr>
          <a:xfrm>
            <a:off x="423191" y="2793456"/>
            <a:ext cx="9608371" cy="6999167"/>
            <a:chOff x="0" y="0"/>
            <a:chExt cx="651817" cy="474813"/>
          </a:xfrm>
        </p:grpSpPr>
        <p:sp>
          <p:nvSpPr>
            <p:cNvPr id="3" name="Freeform 3"/>
            <p:cNvSpPr/>
            <p:nvPr/>
          </p:nvSpPr>
          <p:spPr>
            <a:xfrm>
              <a:off x="0" y="0"/>
              <a:ext cx="651817" cy="474813"/>
            </a:xfrm>
            <a:custGeom>
              <a:avLst/>
              <a:gdLst/>
              <a:ahLst/>
              <a:cxnLst/>
              <a:rect l="l" t="t" r="r" b="b"/>
              <a:pathLst>
                <a:path w="651817" h="474813">
                  <a:moveTo>
                    <a:pt x="15737" y="0"/>
                  </a:moveTo>
                  <a:lnTo>
                    <a:pt x="636080" y="0"/>
                  </a:lnTo>
                  <a:cubicBezTo>
                    <a:pt x="640254" y="0"/>
                    <a:pt x="644257" y="1658"/>
                    <a:pt x="647208" y="4609"/>
                  </a:cubicBezTo>
                  <a:cubicBezTo>
                    <a:pt x="650159" y="7561"/>
                    <a:pt x="651817" y="11563"/>
                    <a:pt x="651817" y="15737"/>
                  </a:cubicBezTo>
                  <a:lnTo>
                    <a:pt x="651817" y="459076"/>
                  </a:lnTo>
                  <a:cubicBezTo>
                    <a:pt x="651817" y="463249"/>
                    <a:pt x="650159" y="467252"/>
                    <a:pt x="647208" y="470204"/>
                  </a:cubicBezTo>
                  <a:cubicBezTo>
                    <a:pt x="644257" y="473155"/>
                    <a:pt x="640254" y="474813"/>
                    <a:pt x="636080" y="474813"/>
                  </a:cubicBezTo>
                  <a:lnTo>
                    <a:pt x="15737" y="474813"/>
                  </a:lnTo>
                  <a:cubicBezTo>
                    <a:pt x="11563" y="474813"/>
                    <a:pt x="7561" y="473155"/>
                    <a:pt x="4609" y="470204"/>
                  </a:cubicBezTo>
                  <a:cubicBezTo>
                    <a:pt x="1658" y="467252"/>
                    <a:pt x="0" y="463249"/>
                    <a:pt x="0" y="459076"/>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51291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2111301" y="-1265021"/>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4349992" y="7498902"/>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977767" y="1982052"/>
            <a:ext cx="6257761" cy="6111594"/>
          </a:xfrm>
          <a:custGeom>
            <a:avLst/>
            <a:gdLst/>
            <a:ahLst/>
            <a:cxnLst/>
            <a:rect l="l" t="t" r="r" b="b"/>
            <a:pathLst>
              <a:path w="6257761" h="6111594">
                <a:moveTo>
                  <a:pt x="0" y="0"/>
                </a:moveTo>
                <a:lnTo>
                  <a:pt x="6257761" y="0"/>
                </a:lnTo>
                <a:lnTo>
                  <a:pt x="6257761" y="6111595"/>
                </a:lnTo>
                <a:lnTo>
                  <a:pt x="0" y="6111595"/>
                </a:lnTo>
                <a:lnTo>
                  <a:pt x="0" y="0"/>
                </a:lnTo>
                <a:close/>
              </a:path>
            </a:pathLst>
          </a:custGeom>
          <a:blipFill>
            <a:blip r:embed="rId4"/>
            <a:stretch>
              <a:fillRect/>
            </a:stretch>
          </a:blipFill>
        </p:spPr>
      </p:sp>
      <p:sp>
        <p:nvSpPr>
          <p:cNvPr id="8" name="TextBox 8"/>
          <p:cNvSpPr txBox="1"/>
          <p:nvPr/>
        </p:nvSpPr>
        <p:spPr>
          <a:xfrm>
            <a:off x="834247" y="3367187"/>
            <a:ext cx="8786257" cy="4615110"/>
          </a:xfrm>
          <a:prstGeom prst="rect">
            <a:avLst/>
          </a:prstGeom>
        </p:spPr>
        <p:txBody>
          <a:bodyPr lIns="0" tIns="0" rIns="0" bIns="0" rtlCol="0" anchor="t">
            <a:spAutoFit/>
          </a:bodyPr>
          <a:lstStyle/>
          <a:p>
            <a:pPr marL="539749" lvl="1" indent="-269875" algn="just">
              <a:buFont typeface="Arial"/>
              <a:buChar char="•"/>
            </a:pPr>
            <a:r>
              <a:rPr lang="en-US" sz="2499" dirty="0">
                <a:solidFill>
                  <a:srgbClr val="000000"/>
                </a:solidFill>
                <a:latin typeface="Arial"/>
                <a:ea typeface="Arial"/>
                <a:cs typeface="Arial"/>
                <a:sym typeface="Arial"/>
              </a:rPr>
              <a:t>Co-production involves sharing power with the professional team and patients becoming partners with a real and useful role in moving forward (SCIE, 2025).</a:t>
            </a:r>
          </a:p>
          <a:p>
            <a:pPr marL="539749" lvl="1" indent="-269875" algn="just">
              <a:buFont typeface="Arial"/>
              <a:buChar char="•"/>
            </a:pPr>
            <a:r>
              <a:rPr lang="en-US" sz="2499" dirty="0">
                <a:solidFill>
                  <a:srgbClr val="000000"/>
                </a:solidFill>
                <a:latin typeface="Arial"/>
                <a:ea typeface="Arial"/>
                <a:cs typeface="Arial"/>
                <a:sym typeface="Arial"/>
              </a:rPr>
              <a:t>Active listening and empathy help the health care professional know what is important for any given patient (SCIE, 2025).</a:t>
            </a:r>
          </a:p>
          <a:p>
            <a:pPr marL="539749" lvl="1" indent="-269875" algn="just">
              <a:buFont typeface="Arial"/>
              <a:buChar char="•"/>
            </a:pPr>
            <a:r>
              <a:rPr lang="en-US" sz="2499" dirty="0">
                <a:solidFill>
                  <a:srgbClr val="000000"/>
                </a:solidFill>
                <a:latin typeface="Arial"/>
                <a:ea typeface="Arial"/>
                <a:cs typeface="Arial"/>
                <a:sym typeface="Arial"/>
              </a:rPr>
              <a:t>Effective and sustained co-productive relationships between professionals and patients are based on trust, transparency, and mutual respect (SCIE, 2025).</a:t>
            </a:r>
          </a:p>
          <a:p>
            <a:pPr marL="539749" lvl="1" indent="-269875" algn="just">
              <a:buFont typeface="Arial"/>
              <a:buChar char="•"/>
            </a:pPr>
            <a:r>
              <a:rPr lang="en-US" sz="2499" dirty="0">
                <a:solidFill>
                  <a:srgbClr val="000000"/>
                </a:solidFill>
                <a:latin typeface="Arial"/>
                <a:ea typeface="Arial"/>
                <a:cs typeface="Arial"/>
                <a:sym typeface="Arial"/>
              </a:rPr>
              <a:t>Professionals are flexible and culturally competent to respond appropriately to patients' needs and backgrounds in co-production approaches (SCIE, 2023).</a:t>
            </a:r>
          </a:p>
        </p:txBody>
      </p:sp>
      <p:sp>
        <p:nvSpPr>
          <p:cNvPr id="9" name="TextBox 9"/>
          <p:cNvSpPr txBox="1"/>
          <p:nvPr/>
        </p:nvSpPr>
        <p:spPr>
          <a:xfrm>
            <a:off x="3197004" y="522765"/>
            <a:ext cx="14038523" cy="1244600"/>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SKILLS, VALUES AND BEHAVIOURS FOR CO-PRODUCTIVE CARE TO A PERSON SUFFERING FROM ARTHRITIS </a:t>
            </a:r>
          </a:p>
        </p:txBody>
      </p:sp>
      <p:sp>
        <p:nvSpPr>
          <p:cNvPr id="10" name="TextBox 10"/>
          <p:cNvSpPr txBox="1"/>
          <p:nvPr/>
        </p:nvSpPr>
        <p:spPr>
          <a:xfrm>
            <a:off x="10031561" y="8251184"/>
            <a:ext cx="8375282" cy="1173044"/>
          </a:xfrm>
          <a:prstGeom prst="rect">
            <a:avLst/>
          </a:prstGeom>
        </p:spPr>
        <p:txBody>
          <a:bodyPr lIns="0" tIns="0" rIns="0" bIns="0" rtlCol="0" anchor="t">
            <a:spAutoFit/>
          </a:bodyPr>
          <a:lstStyle/>
          <a:p>
            <a:pPr algn="ctr">
              <a:lnSpc>
                <a:spcPts val="3079"/>
              </a:lnSpc>
            </a:pPr>
            <a:r>
              <a:rPr lang="en-US" sz="2199" b="1" dirty="0">
                <a:solidFill>
                  <a:srgbClr val="000000"/>
                </a:solidFill>
                <a:latin typeface="Arial Bold"/>
                <a:ea typeface="Arial Bold"/>
                <a:cs typeface="Arial Bold"/>
                <a:sym typeface="Arial Bold"/>
              </a:rPr>
              <a:t>Figure 13: Co-Productive Care to a person suffering from arthritis</a:t>
            </a:r>
          </a:p>
          <a:p>
            <a:pPr algn="ctr">
              <a:lnSpc>
                <a:spcPts val="3079"/>
              </a:lnSpc>
            </a:pPr>
            <a:r>
              <a:rPr lang="en-US" sz="2199" dirty="0">
                <a:solidFill>
                  <a:srgbClr val="000000"/>
                </a:solidFill>
                <a:latin typeface="Arial"/>
                <a:ea typeface="Arial"/>
                <a:cs typeface="Arial"/>
                <a:sym typeface="Arial"/>
              </a:rPr>
              <a:t>(Source: Lalu </a:t>
            </a:r>
            <a:r>
              <a:rPr lang="en-US" sz="2199" i="1" dirty="0">
                <a:solidFill>
                  <a:srgbClr val="000000"/>
                </a:solidFill>
                <a:latin typeface="Arial"/>
                <a:ea typeface="Arial"/>
                <a:cs typeface="Arial"/>
                <a:sym typeface="Arial"/>
              </a:rPr>
              <a:t>et al.</a:t>
            </a:r>
            <a:r>
              <a:rPr lang="en-US" sz="2199" dirty="0">
                <a:solidFill>
                  <a:srgbClr val="000000"/>
                </a:solidFill>
                <a:latin typeface="Arial"/>
                <a:ea typeface="Arial"/>
                <a:cs typeface="Arial"/>
                <a:sym typeface="Arial"/>
              </a:rPr>
              <a:t>, 2024)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2FFE1"/>
        </a:solidFill>
        <a:effectLst/>
      </p:bgPr>
    </p:bg>
    <p:spTree>
      <p:nvGrpSpPr>
        <p:cNvPr id="1" name=""/>
        <p:cNvGrpSpPr/>
        <p:nvPr/>
      </p:nvGrpSpPr>
      <p:grpSpPr>
        <a:xfrm>
          <a:off x="0" y="0"/>
          <a:ext cx="0" cy="0"/>
          <a:chOff x="0" y="0"/>
          <a:chExt cx="0" cy="0"/>
        </a:xfrm>
      </p:grpSpPr>
      <p:grpSp>
        <p:nvGrpSpPr>
          <p:cNvPr id="2" name="Group 2"/>
          <p:cNvGrpSpPr/>
          <p:nvPr/>
        </p:nvGrpSpPr>
        <p:grpSpPr>
          <a:xfrm>
            <a:off x="834247" y="1896554"/>
            <a:ext cx="9608371" cy="8180950"/>
            <a:chOff x="0" y="0"/>
            <a:chExt cx="651817" cy="569195"/>
          </a:xfrm>
        </p:grpSpPr>
        <p:sp>
          <p:nvSpPr>
            <p:cNvPr id="3" name="Freeform 3"/>
            <p:cNvSpPr/>
            <p:nvPr/>
          </p:nvSpPr>
          <p:spPr>
            <a:xfrm>
              <a:off x="0" y="0"/>
              <a:ext cx="651817" cy="569195"/>
            </a:xfrm>
            <a:custGeom>
              <a:avLst/>
              <a:gdLst/>
              <a:ahLst/>
              <a:cxnLst/>
              <a:rect l="l" t="t" r="r" b="b"/>
              <a:pathLst>
                <a:path w="651817" h="569195">
                  <a:moveTo>
                    <a:pt x="15737" y="0"/>
                  </a:moveTo>
                  <a:lnTo>
                    <a:pt x="636080" y="0"/>
                  </a:lnTo>
                  <a:cubicBezTo>
                    <a:pt x="640254" y="0"/>
                    <a:pt x="644257" y="1658"/>
                    <a:pt x="647208" y="4609"/>
                  </a:cubicBezTo>
                  <a:cubicBezTo>
                    <a:pt x="650159" y="7561"/>
                    <a:pt x="651817" y="11563"/>
                    <a:pt x="651817" y="15737"/>
                  </a:cubicBezTo>
                  <a:lnTo>
                    <a:pt x="651817" y="553458"/>
                  </a:lnTo>
                  <a:cubicBezTo>
                    <a:pt x="651817" y="557632"/>
                    <a:pt x="650159" y="561634"/>
                    <a:pt x="647208" y="564586"/>
                  </a:cubicBezTo>
                  <a:cubicBezTo>
                    <a:pt x="644257" y="567537"/>
                    <a:pt x="640254" y="569195"/>
                    <a:pt x="636080" y="569195"/>
                  </a:cubicBezTo>
                  <a:lnTo>
                    <a:pt x="15737" y="569195"/>
                  </a:lnTo>
                  <a:cubicBezTo>
                    <a:pt x="7046" y="569195"/>
                    <a:pt x="0" y="562149"/>
                    <a:pt x="0" y="553458"/>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60729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2111301" y="-1265021"/>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4349992" y="7498902"/>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681440" y="2718628"/>
            <a:ext cx="7274617" cy="4849745"/>
          </a:xfrm>
          <a:custGeom>
            <a:avLst/>
            <a:gdLst/>
            <a:ahLst/>
            <a:cxnLst/>
            <a:rect l="l" t="t" r="r" b="b"/>
            <a:pathLst>
              <a:path w="7274617" h="4849745">
                <a:moveTo>
                  <a:pt x="0" y="0"/>
                </a:moveTo>
                <a:lnTo>
                  <a:pt x="7274618" y="0"/>
                </a:lnTo>
                <a:lnTo>
                  <a:pt x="7274618" y="4849744"/>
                </a:lnTo>
                <a:lnTo>
                  <a:pt x="0" y="4849744"/>
                </a:lnTo>
                <a:lnTo>
                  <a:pt x="0" y="0"/>
                </a:lnTo>
                <a:close/>
              </a:path>
            </a:pathLst>
          </a:custGeom>
          <a:blipFill>
            <a:blip r:embed="rId4"/>
            <a:stretch>
              <a:fillRect/>
            </a:stretch>
          </a:blipFill>
        </p:spPr>
      </p:sp>
      <p:sp>
        <p:nvSpPr>
          <p:cNvPr id="8" name="TextBox 8"/>
          <p:cNvSpPr txBox="1"/>
          <p:nvPr/>
        </p:nvSpPr>
        <p:spPr>
          <a:xfrm>
            <a:off x="1052636" y="2056847"/>
            <a:ext cx="9389981" cy="7546168"/>
          </a:xfrm>
          <a:prstGeom prst="rect">
            <a:avLst/>
          </a:prstGeom>
        </p:spPr>
        <p:txBody>
          <a:bodyPr wrap="square" lIns="0" tIns="0" rIns="0" bIns="0" rtlCol="0" anchor="t">
            <a:spAutoFit/>
          </a:bodyPr>
          <a:lstStyle/>
          <a:p>
            <a:pPr marL="539749" lvl="1" indent="-269875" algn="just">
              <a:lnSpc>
                <a:spcPts val="3749"/>
              </a:lnSpc>
              <a:buFont typeface="Arial"/>
              <a:buChar char="•"/>
            </a:pPr>
            <a:r>
              <a:rPr lang="en-US" sz="2499" dirty="0">
                <a:solidFill>
                  <a:srgbClr val="000000"/>
                </a:solidFill>
                <a:latin typeface="Arial"/>
                <a:ea typeface="Arial"/>
                <a:cs typeface="Arial"/>
                <a:sym typeface="Arial"/>
              </a:rPr>
              <a:t>Shared decision-making is recommended to be incorporated within each OA consultation to enhance treatment adherence and satisfaction.</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Routine </a:t>
            </a:r>
            <a:r>
              <a:rPr lang="en-US" sz="2499" dirty="0" err="1">
                <a:solidFill>
                  <a:srgbClr val="000000"/>
                </a:solidFill>
                <a:latin typeface="Arial"/>
                <a:ea typeface="Arial"/>
                <a:cs typeface="Arial"/>
                <a:sym typeface="Arial"/>
              </a:rPr>
              <a:t>personalised</a:t>
            </a:r>
            <a:r>
              <a:rPr lang="en-US" sz="2499" dirty="0">
                <a:solidFill>
                  <a:srgbClr val="000000"/>
                </a:solidFill>
                <a:latin typeface="Arial"/>
                <a:ea typeface="Arial"/>
                <a:cs typeface="Arial"/>
                <a:sym typeface="Arial"/>
              </a:rPr>
              <a:t> care and support planning need to be provided at the time of a diagnosis of osteoarthritis, and at each annual review,</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Patients need to be given real choice over physiologists and integrated exercise services in the local area.</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Exercise and weight management social prescribing referral pathways need to be integrated into the standard osteoarthritis pathways.</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Patient self-management education, including the use of the Patient Activation Measure, needs to be provided to every patient.</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PHEBs need to be explored for patients with complex health needs who are waiting for joint replacement surgery.</a:t>
            </a:r>
          </a:p>
        </p:txBody>
      </p:sp>
      <p:sp>
        <p:nvSpPr>
          <p:cNvPr id="9" name="TextBox 9"/>
          <p:cNvSpPr txBox="1"/>
          <p:nvPr/>
        </p:nvSpPr>
        <p:spPr>
          <a:xfrm>
            <a:off x="4444948" y="616361"/>
            <a:ext cx="11917020"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RECOMMENDATION: APPLYING SIX COMPONENTS</a:t>
            </a:r>
          </a:p>
        </p:txBody>
      </p:sp>
      <p:sp>
        <p:nvSpPr>
          <p:cNvPr id="10" name="TextBox 10"/>
          <p:cNvSpPr txBox="1"/>
          <p:nvPr/>
        </p:nvSpPr>
        <p:spPr>
          <a:xfrm>
            <a:off x="10131108" y="8085256"/>
            <a:ext cx="8375282" cy="1173044"/>
          </a:xfrm>
          <a:prstGeom prst="rect">
            <a:avLst/>
          </a:prstGeom>
        </p:spPr>
        <p:txBody>
          <a:bodyPr lIns="0" tIns="0" rIns="0" bIns="0" rtlCol="0" anchor="t">
            <a:spAutoFit/>
          </a:bodyPr>
          <a:lstStyle/>
          <a:p>
            <a:pPr algn="ctr">
              <a:lnSpc>
                <a:spcPts val="3079"/>
              </a:lnSpc>
            </a:pPr>
            <a:r>
              <a:rPr lang="en-US" sz="2199" b="1">
                <a:solidFill>
                  <a:srgbClr val="000000"/>
                </a:solidFill>
                <a:latin typeface="Arial Bold"/>
                <a:ea typeface="Arial Bold"/>
                <a:cs typeface="Arial Bold"/>
                <a:sym typeface="Arial Bold"/>
              </a:rPr>
              <a:t>Figure 14: Recommendations applying the Six CMPC Components</a:t>
            </a:r>
          </a:p>
          <a:p>
            <a:pPr algn="ctr">
              <a:lnSpc>
                <a:spcPts val="3079"/>
              </a:lnSpc>
            </a:pPr>
            <a:r>
              <a:rPr lang="en-US" sz="2199">
                <a:solidFill>
                  <a:srgbClr val="000000"/>
                </a:solidFill>
                <a:latin typeface="Arial"/>
                <a:ea typeface="Arial"/>
                <a:cs typeface="Arial"/>
                <a:sym typeface="Arial"/>
              </a:rPr>
              <a:t>(Source: Self-developed)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2FFE1"/>
        </a:solidFill>
        <a:effectLst/>
      </p:bgPr>
    </p:bg>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2111301" y="-1265021"/>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4349992" y="7498902"/>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1357575" y="2223989"/>
            <a:ext cx="5333603" cy="5333603"/>
          </a:xfrm>
          <a:custGeom>
            <a:avLst/>
            <a:gdLst/>
            <a:ahLst/>
            <a:cxnLst/>
            <a:rect l="l" t="t" r="r" b="b"/>
            <a:pathLst>
              <a:path w="5333603" h="5333603">
                <a:moveTo>
                  <a:pt x="0" y="0"/>
                </a:moveTo>
                <a:lnTo>
                  <a:pt x="5333603" y="0"/>
                </a:lnTo>
                <a:lnTo>
                  <a:pt x="5333603" y="5333603"/>
                </a:lnTo>
                <a:lnTo>
                  <a:pt x="0" y="5333603"/>
                </a:lnTo>
                <a:lnTo>
                  <a:pt x="0" y="0"/>
                </a:lnTo>
                <a:close/>
              </a:path>
            </a:pathLst>
          </a:custGeom>
          <a:blipFill>
            <a:blip r:embed="rId4"/>
            <a:stretch>
              <a:fillRect/>
            </a:stretch>
          </a:blipFill>
        </p:spPr>
      </p:sp>
      <p:sp>
        <p:nvSpPr>
          <p:cNvPr id="8" name="TextBox 8"/>
          <p:cNvSpPr txBox="1"/>
          <p:nvPr/>
        </p:nvSpPr>
        <p:spPr>
          <a:xfrm>
            <a:off x="834247" y="3367187"/>
            <a:ext cx="8786257" cy="4543873"/>
          </a:xfrm>
          <a:prstGeom prst="rect">
            <a:avLst/>
          </a:prstGeom>
        </p:spPr>
        <p:txBody>
          <a:bodyPr lIns="0" tIns="0" rIns="0" bIns="0" rtlCol="0" anchor="t">
            <a:spAutoFit/>
          </a:bodyPr>
          <a:lstStyle/>
          <a:p>
            <a:pPr marL="539749" lvl="1" indent="-269875" algn="just">
              <a:lnSpc>
                <a:spcPct val="150000"/>
              </a:lnSpc>
              <a:buFont typeface="Arial"/>
              <a:buChar char="•"/>
            </a:pPr>
            <a:r>
              <a:rPr lang="en-US" sz="2499" dirty="0">
                <a:solidFill>
                  <a:srgbClr val="000000"/>
                </a:solidFill>
                <a:latin typeface="Arial"/>
                <a:ea typeface="Arial"/>
                <a:cs typeface="Arial"/>
                <a:sym typeface="Arial"/>
              </a:rPr>
              <a:t>Osteoarthritis is one of the most common long-term conditions in the UK, placing a massive physical, psychological, social, and economic burden on the lives of people.</a:t>
            </a:r>
          </a:p>
          <a:p>
            <a:pPr marL="539749" lvl="1" indent="-269875" algn="just">
              <a:lnSpc>
                <a:spcPct val="150000"/>
              </a:lnSpc>
              <a:buFont typeface="Arial"/>
              <a:buChar char="•"/>
            </a:pPr>
            <a:r>
              <a:rPr lang="en-US" sz="2499" dirty="0">
                <a:solidFill>
                  <a:srgbClr val="000000"/>
                </a:solidFill>
                <a:latin typeface="Arial"/>
                <a:ea typeface="Arial"/>
                <a:cs typeface="Arial"/>
                <a:sym typeface="Arial"/>
              </a:rPr>
              <a:t>Osteoarthritis management, such as CMPC and the House of Care, has supported evidence-based frameworks for coordinated, whole-person approaches to mitigate the rising prevalence.</a:t>
            </a:r>
          </a:p>
        </p:txBody>
      </p:sp>
      <p:sp>
        <p:nvSpPr>
          <p:cNvPr id="9" name="TextBox 9"/>
          <p:cNvSpPr txBox="1"/>
          <p:nvPr/>
        </p:nvSpPr>
        <p:spPr>
          <a:xfrm>
            <a:off x="4444948" y="616361"/>
            <a:ext cx="11917020"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CONCLUSION</a:t>
            </a:r>
          </a:p>
        </p:txBody>
      </p:sp>
      <p:sp>
        <p:nvSpPr>
          <p:cNvPr id="10" name="TextBox 10"/>
          <p:cNvSpPr txBox="1"/>
          <p:nvPr/>
        </p:nvSpPr>
        <p:spPr>
          <a:xfrm>
            <a:off x="11540184" y="7745978"/>
            <a:ext cx="5120349" cy="782452"/>
          </a:xfrm>
          <a:prstGeom prst="rect">
            <a:avLst/>
          </a:prstGeom>
        </p:spPr>
        <p:txBody>
          <a:bodyPr lIns="0" tIns="0" rIns="0" bIns="0" rtlCol="0" anchor="t">
            <a:spAutoFit/>
          </a:bodyPr>
          <a:lstStyle/>
          <a:p>
            <a:pPr algn="ctr">
              <a:lnSpc>
                <a:spcPts val="3079"/>
              </a:lnSpc>
            </a:pPr>
            <a:r>
              <a:rPr lang="en-US" sz="2199" b="1" dirty="0">
                <a:solidFill>
                  <a:srgbClr val="000000"/>
                </a:solidFill>
                <a:latin typeface="Arial Bold"/>
                <a:ea typeface="Arial Bold"/>
                <a:cs typeface="Arial Bold"/>
                <a:sym typeface="Arial Bold"/>
              </a:rPr>
              <a:t>Figure 15: Long-term conditions of OA</a:t>
            </a:r>
          </a:p>
          <a:p>
            <a:pPr algn="ctr">
              <a:lnSpc>
                <a:spcPts val="3079"/>
              </a:lnSpc>
            </a:pPr>
            <a:r>
              <a:rPr lang="en-US" sz="2199" dirty="0">
                <a:solidFill>
                  <a:srgbClr val="000000"/>
                </a:solidFill>
                <a:latin typeface="Arial"/>
                <a:ea typeface="Arial"/>
                <a:cs typeface="Arial"/>
                <a:sym typeface="Arial"/>
              </a:rPr>
              <a:t>(Source: Inspired by Wang </a:t>
            </a:r>
            <a:r>
              <a:rPr lang="en-US" sz="2199" i="1" dirty="0">
                <a:solidFill>
                  <a:srgbClr val="000000"/>
                </a:solidFill>
                <a:latin typeface="Arial"/>
                <a:ea typeface="Arial"/>
                <a:cs typeface="Arial"/>
                <a:sym typeface="Arial"/>
              </a:rPr>
              <a:t>et al.,</a:t>
            </a:r>
            <a:r>
              <a:rPr lang="en-US" sz="2199" dirty="0">
                <a:solidFill>
                  <a:srgbClr val="000000"/>
                </a:solidFill>
                <a:latin typeface="Arial"/>
                <a:ea typeface="Arial"/>
                <a:cs typeface="Arial"/>
                <a:sym typeface="Arial"/>
              </a:rPr>
              <a:t> 2022)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2FFE1"/>
        </a:solidFill>
        <a:effectLst/>
      </p:bgPr>
    </p:bg>
    <p:spTree>
      <p:nvGrpSpPr>
        <p:cNvPr id="1" name=""/>
        <p:cNvGrpSpPr/>
        <p:nvPr/>
      </p:nvGrpSpPr>
      <p:grpSpPr>
        <a:xfrm>
          <a:off x="0" y="0"/>
          <a:ext cx="0" cy="0"/>
          <a:chOff x="0" y="0"/>
          <a:chExt cx="0" cy="0"/>
        </a:xfrm>
      </p:grpSpPr>
      <p:sp>
        <p:nvSpPr>
          <p:cNvPr id="2" name="TextBox 2"/>
          <p:cNvSpPr txBox="1"/>
          <p:nvPr/>
        </p:nvSpPr>
        <p:spPr>
          <a:xfrm>
            <a:off x="4355692" y="199837"/>
            <a:ext cx="11351738" cy="625475"/>
          </a:xfrm>
          <a:prstGeom prst="rect">
            <a:avLst/>
          </a:prstGeom>
        </p:spPr>
        <p:txBody>
          <a:bodyPr lIns="0" tIns="0" rIns="0" bIns="0" rtlCol="0" anchor="t">
            <a:spAutoFit/>
          </a:bodyPr>
          <a:lstStyle/>
          <a:p>
            <a:pPr algn="ctr">
              <a:lnSpc>
                <a:spcPts val="4900"/>
              </a:lnSpc>
            </a:pPr>
            <a:r>
              <a:rPr lang="en-US" sz="3500" b="1" dirty="0">
                <a:solidFill>
                  <a:srgbClr val="28374D"/>
                </a:solidFill>
                <a:latin typeface="Arial Bold"/>
                <a:ea typeface="Arial Bold"/>
                <a:cs typeface="Arial Bold"/>
                <a:sym typeface="Arial Bold"/>
              </a:rPr>
              <a:t>REFERENCES</a:t>
            </a:r>
          </a:p>
        </p:txBody>
      </p:sp>
      <p:sp>
        <p:nvSpPr>
          <p:cNvPr id="4" name="TextBox 3">
            <a:extLst>
              <a:ext uri="{FF2B5EF4-FFF2-40B4-BE49-F238E27FC236}">
                <a16:creationId xmlns:a16="http://schemas.microsoft.com/office/drawing/2014/main" id="{A9603E36-5103-C8E0-3FE2-65EA34A9A55A}"/>
              </a:ext>
            </a:extLst>
          </p:cNvPr>
          <p:cNvSpPr txBox="1"/>
          <p:nvPr/>
        </p:nvSpPr>
        <p:spPr>
          <a:xfrm>
            <a:off x="304800" y="512574"/>
            <a:ext cx="17983200" cy="9279976"/>
          </a:xfrm>
          <a:prstGeom prst="rect">
            <a:avLst/>
          </a:prstGeom>
          <a:noFill/>
        </p:spPr>
        <p:txBody>
          <a:bodyPr wrap="square">
            <a:spAutoFit/>
          </a:bodyPr>
          <a:lstStyle/>
          <a:p>
            <a:pPr algn="just">
              <a:lnSpc>
                <a:spcPct val="150000"/>
              </a:lnSpc>
              <a:buNone/>
            </a:pPr>
            <a:r>
              <a:rPr lang="en-IN" sz="1600" dirty="0">
                <a:effectLst/>
                <a:latin typeface="Arial" panose="020B0604020202020204" pitchFamily="34" charset="0"/>
                <a:ea typeface="Arial" panose="020B0604020202020204" pitchFamily="34" charset="0"/>
              </a:rPr>
              <a:t>Abdel-Aziz, M.A., Ahmed, H.M.S., El-</a:t>
            </a:r>
            <a:r>
              <a:rPr lang="en-IN" sz="1600" dirty="0" err="1">
                <a:effectLst/>
                <a:latin typeface="Arial" panose="020B0604020202020204" pitchFamily="34" charset="0"/>
                <a:ea typeface="Arial" panose="020B0604020202020204" pitchFamily="34" charset="0"/>
              </a:rPr>
              <a:t>Nekeety</a:t>
            </a:r>
            <a:r>
              <a:rPr lang="en-IN" sz="1600" dirty="0">
                <a:effectLst/>
                <a:latin typeface="Arial" panose="020B0604020202020204" pitchFamily="34" charset="0"/>
                <a:ea typeface="Arial" panose="020B0604020202020204" pitchFamily="34" charset="0"/>
              </a:rPr>
              <a:t>, A.A. and Abdel-Wahhab, M.A. (2021). ‘Osteoarthritis complications and the recent therapeutic approaches.’ </a:t>
            </a:r>
            <a:r>
              <a:rPr lang="en-IN" sz="1600" i="1" dirty="0" err="1">
                <a:effectLst/>
                <a:latin typeface="Arial" panose="020B0604020202020204" pitchFamily="34" charset="0"/>
                <a:ea typeface="Arial" panose="020B0604020202020204" pitchFamily="34" charset="0"/>
              </a:rPr>
              <a:t>Inflammopharmacology</a:t>
            </a:r>
            <a:r>
              <a:rPr lang="en-IN" sz="1600" dirty="0">
                <a:effectLst/>
                <a:latin typeface="Arial" panose="020B0604020202020204" pitchFamily="34" charset="0"/>
                <a:ea typeface="Arial" panose="020B0604020202020204" pitchFamily="34" charset="0"/>
              </a:rPr>
              <a:t>, 29(6), pp.1653–1667. Available at: </a:t>
            </a:r>
            <a:r>
              <a:rPr lang="en-IN" sz="1600" u="sng" dirty="0">
                <a:solidFill>
                  <a:srgbClr val="1155CC"/>
                </a:solidFill>
                <a:effectLst/>
                <a:latin typeface="Arial" panose="020B0604020202020204" pitchFamily="34" charset="0"/>
                <a:ea typeface="Arial" panose="020B0604020202020204" pitchFamily="34" charset="0"/>
                <a:hlinkClick r:id="rId2"/>
              </a:rPr>
              <a:t>https://doi.org/10.1007/s10787-021-00888-7</a:t>
            </a:r>
            <a:r>
              <a:rPr lang="en-IN" sz="1600" dirty="0">
                <a:effectLst/>
                <a:latin typeface="Arial" panose="020B0604020202020204" pitchFamily="34" charset="0"/>
                <a:ea typeface="Arial" panose="020B0604020202020204" pitchFamily="34" charset="0"/>
              </a:rPr>
              <a:t> </a:t>
            </a:r>
          </a:p>
          <a:p>
            <a:pPr algn="just">
              <a:lnSpc>
                <a:spcPct val="150000"/>
              </a:lnSpc>
              <a:buNone/>
            </a:pPr>
            <a:r>
              <a:rPr lang="en-IN" sz="1600" dirty="0">
                <a:effectLst/>
                <a:latin typeface="Arial" panose="020B0604020202020204" pitchFamily="34" charset="0"/>
                <a:ea typeface="Arial" panose="020B0604020202020204" pitchFamily="34" charset="0"/>
              </a:rPr>
              <a:t>Arthritis. UK (2026). </a:t>
            </a:r>
            <a:r>
              <a:rPr lang="en-IN" sz="1600" i="1" dirty="0">
                <a:effectLst/>
                <a:latin typeface="Arial" panose="020B0604020202020204" pitchFamily="34" charset="0"/>
                <a:ea typeface="Arial" panose="020B0604020202020204" pitchFamily="34" charset="0"/>
              </a:rPr>
              <a:t>Arthritis and other musculoskeletal conditions in numbers. </a:t>
            </a:r>
            <a:r>
              <a:rPr lang="en-IN" sz="1600" dirty="0">
                <a:effectLst/>
                <a:latin typeface="Arial" panose="020B0604020202020204" pitchFamily="34" charset="0"/>
                <a:ea typeface="Arial" panose="020B0604020202020204" pitchFamily="34" charset="0"/>
              </a:rPr>
              <a:t>Available at:</a:t>
            </a:r>
            <a:r>
              <a:rPr lang="en-IN" sz="1600" u="none" strike="noStrike" dirty="0">
                <a:solidFill>
                  <a:srgbClr val="0000FF"/>
                </a:solidFill>
                <a:effectLst/>
                <a:latin typeface="Arial" panose="020B0604020202020204" pitchFamily="34" charset="0"/>
                <a:ea typeface="Arial" panose="020B0604020202020204" pitchFamily="34" charset="0"/>
                <a:hlinkClick r:id="rId3"/>
              </a:rPr>
              <a:t> </a:t>
            </a:r>
            <a:r>
              <a:rPr lang="en-IN" sz="1600" u="sng" dirty="0">
                <a:solidFill>
                  <a:srgbClr val="1155CC"/>
                </a:solidFill>
                <a:effectLst/>
                <a:latin typeface="Arial" panose="020B0604020202020204" pitchFamily="34" charset="0"/>
                <a:ea typeface="Arial" panose="020B0604020202020204" pitchFamily="34" charset="0"/>
                <a:hlinkClick r:id="rId3"/>
              </a:rPr>
              <a:t>https://www.arthritis-uk.org/media/flpbvm2m/arthritisuk_state_of_msk_health_-report_2025.pdf</a:t>
            </a:r>
            <a:r>
              <a:rPr lang="en-IN" sz="1600" dirty="0">
                <a:effectLst/>
                <a:latin typeface="Arial" panose="020B0604020202020204" pitchFamily="34" charset="0"/>
                <a:ea typeface="Arial" panose="020B0604020202020204" pitchFamily="34" charset="0"/>
              </a:rPr>
              <a:t> (Accessed: 8 August 2026)</a:t>
            </a:r>
          </a:p>
          <a:p>
            <a:pPr algn="just">
              <a:lnSpc>
                <a:spcPct val="150000"/>
              </a:lnSpc>
              <a:buNone/>
            </a:pPr>
            <a:r>
              <a:rPr lang="en-IN" sz="1600" dirty="0">
                <a:effectLst/>
                <a:latin typeface="Arial" panose="020B0604020202020204" pitchFamily="34" charset="0"/>
                <a:ea typeface="Arial" panose="020B0604020202020204" pitchFamily="34" charset="0"/>
              </a:rPr>
              <a:t>BJGP (2026). </a:t>
            </a:r>
            <a:r>
              <a:rPr lang="en-IN" sz="1600" i="1" dirty="0">
                <a:effectLst/>
                <a:latin typeface="Arial" panose="020B0604020202020204" pitchFamily="34" charset="0"/>
                <a:ea typeface="Arial" panose="020B0604020202020204" pitchFamily="34" charset="0"/>
              </a:rPr>
              <a:t>Building the House of Care for people with long-term conditions: the foundation of the House of Care framework.</a:t>
            </a:r>
            <a:r>
              <a:rPr lang="en-IN" sz="1600" dirty="0">
                <a:effectLst/>
                <a:latin typeface="Arial" panose="020B0604020202020204" pitchFamily="34" charset="0"/>
                <a:ea typeface="Arial" panose="020B0604020202020204" pitchFamily="34" charset="0"/>
              </a:rPr>
              <a:t> Available at:</a:t>
            </a:r>
            <a:r>
              <a:rPr lang="en-IN" sz="1600" u="sng" dirty="0">
                <a:solidFill>
                  <a:srgbClr val="1155CC"/>
                </a:solidFill>
                <a:effectLst/>
                <a:latin typeface="Arial" panose="020B0604020202020204" pitchFamily="34" charset="0"/>
                <a:ea typeface="Arial" panose="020B0604020202020204" pitchFamily="34" charset="0"/>
                <a:hlinkClick r:id="rId4"/>
              </a:rPr>
              <a:t> https://bjgp.org/content/66/645/e288</a:t>
            </a:r>
            <a:r>
              <a:rPr lang="en-IN" sz="1600" dirty="0">
                <a:effectLst/>
                <a:latin typeface="Arial" panose="020B0604020202020204" pitchFamily="34" charset="0"/>
                <a:ea typeface="Arial" panose="020B0604020202020204" pitchFamily="34" charset="0"/>
              </a:rPr>
              <a:t>(Accessed: 8 August 2026)</a:t>
            </a:r>
          </a:p>
          <a:p>
            <a:pPr algn="just">
              <a:lnSpc>
                <a:spcPct val="150000"/>
              </a:lnSpc>
              <a:buNone/>
            </a:pPr>
            <a:r>
              <a:rPr lang="en-IN" sz="1600" dirty="0">
                <a:effectLst/>
                <a:latin typeface="Arial" panose="020B0604020202020204" pitchFamily="34" charset="0"/>
                <a:ea typeface="Arial" panose="020B0604020202020204" pitchFamily="34" charset="0"/>
              </a:rPr>
              <a:t>British Heart Foundation (2026). </a:t>
            </a:r>
            <a:r>
              <a:rPr lang="en-IN" sz="1600" i="1" dirty="0">
                <a:effectLst/>
                <a:latin typeface="Arial" panose="020B0604020202020204" pitchFamily="34" charset="0"/>
                <a:ea typeface="Arial" panose="020B0604020202020204" pitchFamily="34" charset="0"/>
              </a:rPr>
              <a:t>Person-centred care and the House of Care</a:t>
            </a:r>
            <a:r>
              <a:rPr lang="en-IN" sz="1600" dirty="0">
                <a:effectLst/>
                <a:latin typeface="Arial" panose="020B0604020202020204" pitchFamily="34" charset="0"/>
                <a:ea typeface="Arial" panose="020B0604020202020204" pitchFamily="34" charset="0"/>
              </a:rPr>
              <a:t>. Available at:</a:t>
            </a:r>
            <a:r>
              <a:rPr lang="en-IN" sz="1600" u="sng" dirty="0">
                <a:solidFill>
                  <a:srgbClr val="1155CC"/>
                </a:solidFill>
                <a:effectLst/>
                <a:latin typeface="Arial" panose="020B0604020202020204" pitchFamily="34" charset="0"/>
                <a:ea typeface="Arial" panose="020B0604020202020204" pitchFamily="34" charset="0"/>
                <a:hlinkClick r:id="rId5"/>
              </a:rPr>
              <a:t> https://www.bhf.org.uk/for-professionals/healthcare-professionals/innovation-in-care/person-centred-care-and-the-house-of-care</a:t>
            </a:r>
            <a:r>
              <a:rPr lang="en-IN" sz="1600" dirty="0">
                <a:effectLst/>
                <a:latin typeface="Arial" panose="020B0604020202020204" pitchFamily="34" charset="0"/>
                <a:ea typeface="Arial" panose="020B0604020202020204" pitchFamily="34" charset="0"/>
              </a:rPr>
              <a:t> (Accessed: 8 August 2026)</a:t>
            </a:r>
          </a:p>
          <a:p>
            <a:pPr algn="just">
              <a:lnSpc>
                <a:spcPct val="150000"/>
              </a:lnSpc>
              <a:buNone/>
            </a:pPr>
            <a:r>
              <a:rPr lang="en-IN" sz="1600" dirty="0">
                <a:effectLst/>
                <a:latin typeface="Arial" panose="020B0604020202020204" pitchFamily="34" charset="0"/>
                <a:ea typeface="Arial" panose="020B0604020202020204" pitchFamily="34" charset="0"/>
              </a:rPr>
              <a:t>COCI (2023). </a:t>
            </a:r>
            <a:r>
              <a:rPr lang="en-IN" sz="1600" i="1" dirty="0">
                <a:effectLst/>
                <a:latin typeface="Arial" panose="020B0604020202020204" pitchFamily="34" charset="0"/>
                <a:ea typeface="Arial" panose="020B0604020202020204" pitchFamily="34" charset="0"/>
              </a:rPr>
              <a:t>THE STATE OF MUSCULOSKELETAL HEALTH 2023. </a:t>
            </a:r>
            <a:r>
              <a:rPr lang="en-IN" sz="1600" dirty="0">
                <a:effectLst/>
                <a:latin typeface="Arial" panose="020B0604020202020204" pitchFamily="34" charset="0"/>
                <a:ea typeface="Arial" panose="020B0604020202020204" pitchFamily="34" charset="0"/>
              </a:rPr>
              <a:t>Available at:</a:t>
            </a:r>
            <a:r>
              <a:rPr lang="en-IN" sz="1600" u="none" strike="noStrike" dirty="0">
                <a:solidFill>
                  <a:srgbClr val="0000FF"/>
                </a:solidFill>
                <a:effectLst/>
                <a:latin typeface="Arial" panose="020B0604020202020204" pitchFamily="34" charset="0"/>
                <a:ea typeface="Arial" panose="020B0604020202020204" pitchFamily="34" charset="0"/>
                <a:hlinkClick r:id="rId6"/>
              </a:rPr>
              <a:t> </a:t>
            </a:r>
            <a:r>
              <a:rPr lang="en-IN" sz="1600" u="sng" dirty="0">
                <a:solidFill>
                  <a:srgbClr val="1155CC"/>
                </a:solidFill>
                <a:effectLst/>
                <a:latin typeface="Arial" panose="020B0604020202020204" pitchFamily="34" charset="0"/>
                <a:ea typeface="Arial" panose="020B0604020202020204" pitchFamily="34" charset="0"/>
                <a:hlinkClick r:id="rId6"/>
              </a:rPr>
              <a:t>https://coei.co.uk/wp-content/uploads/2024/02/Versus-arthritis-state-msk-musculoskeletal-health-2023.pdf</a:t>
            </a:r>
            <a:r>
              <a:rPr lang="en-IN" sz="1600" dirty="0">
                <a:effectLst/>
                <a:latin typeface="Arial" panose="020B0604020202020204" pitchFamily="34" charset="0"/>
                <a:ea typeface="Arial" panose="020B0604020202020204" pitchFamily="34" charset="0"/>
              </a:rPr>
              <a:t>(Accessed: 8 August 2026)</a:t>
            </a:r>
          </a:p>
          <a:p>
            <a:pPr algn="just">
              <a:lnSpc>
                <a:spcPct val="150000"/>
              </a:lnSpc>
              <a:buNone/>
            </a:pPr>
            <a:r>
              <a:rPr lang="en-IN" sz="1600" dirty="0">
                <a:effectLst/>
                <a:latin typeface="Arial" panose="020B0604020202020204" pitchFamily="34" charset="0"/>
                <a:ea typeface="Arial" panose="020B0604020202020204" pitchFamily="34" charset="0"/>
              </a:rPr>
              <a:t>Garrick, N. (2022). </a:t>
            </a:r>
            <a:r>
              <a:rPr lang="en-IN" sz="1600" i="1" dirty="0">
                <a:effectLst/>
                <a:latin typeface="Arial" panose="020B0604020202020204" pitchFamily="34" charset="0"/>
                <a:ea typeface="Arial" panose="020B0604020202020204" pitchFamily="34" charset="0"/>
              </a:rPr>
              <a:t>Rheumatoid Arthritis: Diagnosis, Treatment, and Steps to Take. </a:t>
            </a:r>
            <a:r>
              <a:rPr lang="en-IN" sz="1600" dirty="0">
                <a:effectLst/>
                <a:latin typeface="Arial" panose="020B0604020202020204" pitchFamily="34" charset="0"/>
                <a:ea typeface="Arial" panose="020B0604020202020204" pitchFamily="34" charset="0"/>
              </a:rPr>
              <a:t>Available at:</a:t>
            </a:r>
            <a:r>
              <a:rPr lang="en-IN" sz="1600" u="none" strike="noStrike" dirty="0">
                <a:solidFill>
                  <a:srgbClr val="0000FF"/>
                </a:solidFill>
                <a:effectLst/>
                <a:latin typeface="Arial" panose="020B0604020202020204" pitchFamily="34" charset="0"/>
                <a:ea typeface="Arial" panose="020B0604020202020204" pitchFamily="34" charset="0"/>
                <a:hlinkClick r:id="rId7"/>
              </a:rPr>
              <a:t> </a:t>
            </a:r>
            <a:r>
              <a:rPr lang="en-IN" sz="1600" u="sng" dirty="0">
                <a:solidFill>
                  <a:srgbClr val="1155CC"/>
                </a:solidFill>
                <a:effectLst/>
                <a:latin typeface="Arial" panose="020B0604020202020204" pitchFamily="34" charset="0"/>
                <a:ea typeface="Arial" panose="020B0604020202020204" pitchFamily="34" charset="0"/>
                <a:hlinkClick r:id="rId7"/>
              </a:rPr>
              <a:t>https://www.niams.nih.gov/health-topics/rheumatoid-arthritis/diagnosis-treatment-and-steps-to-take</a:t>
            </a:r>
            <a:r>
              <a:rPr lang="en-IN" sz="1600" dirty="0">
                <a:effectLst/>
                <a:latin typeface="Arial" panose="020B0604020202020204" pitchFamily="34" charset="0"/>
                <a:ea typeface="Arial" panose="020B0604020202020204" pitchFamily="34" charset="0"/>
              </a:rPr>
              <a:t>(Accessed: 8 August 2026)</a:t>
            </a:r>
          </a:p>
          <a:p>
            <a:pPr algn="just">
              <a:lnSpc>
                <a:spcPct val="150000"/>
              </a:lnSpc>
              <a:buNone/>
            </a:pPr>
            <a:r>
              <a:rPr lang="en-IN" sz="1600" dirty="0">
                <a:effectLst/>
                <a:latin typeface="Arial" panose="020B0604020202020204" pitchFamily="34" charset="0"/>
                <a:ea typeface="Arial" panose="020B0604020202020204" pitchFamily="34" charset="0"/>
              </a:rPr>
              <a:t>GBD 2021 Osteoarthritis Collaborators (2023). ‘Global, regional, and national burden of osteoarthritis, 1990–2020 and projections to 2050: a systematic analysis for the Global Burden of Disease Study 2021.’ </a:t>
            </a:r>
            <a:r>
              <a:rPr lang="en-IN" sz="1600" i="1" dirty="0">
                <a:effectLst/>
                <a:latin typeface="Arial" panose="020B0604020202020204" pitchFamily="34" charset="0"/>
                <a:ea typeface="Arial" panose="020B0604020202020204" pitchFamily="34" charset="0"/>
              </a:rPr>
              <a:t>The Lancet Rheumatology</a:t>
            </a:r>
            <a:r>
              <a:rPr lang="en-IN" sz="1600" dirty="0">
                <a:effectLst/>
                <a:latin typeface="Arial" panose="020B0604020202020204" pitchFamily="34" charset="0"/>
                <a:ea typeface="Arial" panose="020B0604020202020204" pitchFamily="34" charset="0"/>
              </a:rPr>
              <a:t>, 5(9), pp.e508-e522. Available at: </a:t>
            </a:r>
            <a:r>
              <a:rPr lang="en-IN" sz="1600" u="sng" dirty="0">
                <a:solidFill>
                  <a:srgbClr val="1155CC"/>
                </a:solidFill>
                <a:effectLst/>
                <a:latin typeface="Arial" panose="020B0604020202020204" pitchFamily="34" charset="0"/>
                <a:ea typeface="Arial" panose="020B0604020202020204" pitchFamily="34" charset="0"/>
                <a:hlinkClick r:id="rId8"/>
              </a:rPr>
              <a:t>https://doi.org/10.1016/S2665-9913(23)00163-7</a:t>
            </a:r>
            <a:r>
              <a:rPr lang="en-IN" sz="1600" dirty="0">
                <a:effectLst/>
                <a:latin typeface="Arial" panose="020B0604020202020204" pitchFamily="34" charset="0"/>
                <a:ea typeface="Arial" panose="020B0604020202020204" pitchFamily="34" charset="0"/>
              </a:rPr>
              <a:t> </a:t>
            </a:r>
          </a:p>
          <a:p>
            <a:pPr algn="just">
              <a:lnSpc>
                <a:spcPct val="150000"/>
              </a:lnSpc>
              <a:buNone/>
            </a:pPr>
            <a:r>
              <a:rPr lang="en-IN" sz="1600" dirty="0" err="1">
                <a:effectLst/>
                <a:latin typeface="Arial" panose="020B0604020202020204" pitchFamily="34" charset="0"/>
                <a:ea typeface="Arial" panose="020B0604020202020204" pitchFamily="34" charset="0"/>
              </a:rPr>
              <a:t>Guermazi</a:t>
            </a:r>
            <a:r>
              <a:rPr lang="en-IN" sz="1600" dirty="0">
                <a:effectLst/>
                <a:latin typeface="Arial" panose="020B0604020202020204" pitchFamily="34" charset="0"/>
                <a:ea typeface="Arial" panose="020B0604020202020204" pitchFamily="34" charset="0"/>
              </a:rPr>
              <a:t>, A., Hunter, D.J. and Kloppenburg, M. (2023). ‘Debate: Intra-articular steroid injections for osteoarthritis – harmful or helpful?’ </a:t>
            </a:r>
            <a:r>
              <a:rPr lang="en-IN" sz="1600" i="1" dirty="0">
                <a:effectLst/>
                <a:latin typeface="Arial" panose="020B0604020202020204" pitchFamily="34" charset="0"/>
                <a:ea typeface="Arial" panose="020B0604020202020204" pitchFamily="34" charset="0"/>
              </a:rPr>
              <a:t>Osteoarthritis Imaging</a:t>
            </a:r>
            <a:r>
              <a:rPr lang="en-IN" sz="1600" dirty="0">
                <a:effectLst/>
                <a:latin typeface="Arial" panose="020B0604020202020204" pitchFamily="34" charset="0"/>
                <a:ea typeface="Arial" panose="020B0604020202020204" pitchFamily="34" charset="0"/>
              </a:rPr>
              <a:t>,  3(3), p.100163. Available at: </a:t>
            </a:r>
            <a:r>
              <a:rPr lang="en-IN" sz="1600" u="sng" dirty="0">
                <a:solidFill>
                  <a:srgbClr val="1155CC"/>
                </a:solidFill>
                <a:effectLst/>
                <a:latin typeface="Arial" panose="020B0604020202020204" pitchFamily="34" charset="0"/>
                <a:ea typeface="Arial" panose="020B0604020202020204" pitchFamily="34" charset="0"/>
                <a:hlinkClick r:id="rId9"/>
              </a:rPr>
              <a:t>https://doi.org/10.1016/j.ostima.2023.100163</a:t>
            </a:r>
            <a:r>
              <a:rPr lang="en-IN" sz="1600" dirty="0">
                <a:effectLst/>
                <a:latin typeface="Arial" panose="020B0604020202020204" pitchFamily="34" charset="0"/>
                <a:ea typeface="Arial" panose="020B0604020202020204" pitchFamily="34" charset="0"/>
              </a:rPr>
              <a:t> </a:t>
            </a:r>
          </a:p>
          <a:p>
            <a:pPr algn="just">
              <a:lnSpc>
                <a:spcPct val="150000"/>
              </a:lnSpc>
              <a:buNone/>
            </a:pPr>
            <a:r>
              <a:rPr lang="en-IN" sz="1600" dirty="0">
                <a:effectLst/>
                <a:latin typeface="Arial" panose="020B0604020202020204" pitchFamily="34" charset="0"/>
                <a:ea typeface="Arial" panose="020B0604020202020204" pitchFamily="34" charset="0"/>
              </a:rPr>
              <a:t>Iryna </a:t>
            </a:r>
            <a:r>
              <a:rPr lang="en-IN" sz="1600" dirty="0" err="1">
                <a:effectLst/>
                <a:latin typeface="Arial" panose="020B0604020202020204" pitchFamily="34" charset="0"/>
                <a:ea typeface="Arial" panose="020B0604020202020204" pitchFamily="34" charset="0"/>
              </a:rPr>
              <a:t>Halabitska</a:t>
            </a:r>
            <a:r>
              <a:rPr lang="en-IN" sz="1600" dirty="0">
                <a:effectLst/>
                <a:latin typeface="Arial" panose="020B0604020202020204" pitchFamily="34" charset="0"/>
                <a:ea typeface="Arial" panose="020B0604020202020204" pitchFamily="34" charset="0"/>
              </a:rPr>
              <a:t>, Liliia </a:t>
            </a:r>
            <a:r>
              <a:rPr lang="en-IN" sz="1600" dirty="0" err="1">
                <a:effectLst/>
                <a:latin typeface="Arial" panose="020B0604020202020204" pitchFamily="34" charset="0"/>
                <a:ea typeface="Arial" panose="020B0604020202020204" pitchFamily="34" charset="0"/>
              </a:rPr>
              <a:t>Babinets</a:t>
            </a:r>
            <a:r>
              <a:rPr lang="en-IN" sz="1600" dirty="0">
                <a:effectLst/>
                <a:latin typeface="Arial" panose="020B0604020202020204" pitchFamily="34" charset="0"/>
                <a:ea typeface="Arial" panose="020B0604020202020204" pitchFamily="34" charset="0"/>
              </a:rPr>
              <a:t>, Valentyn </a:t>
            </a:r>
            <a:r>
              <a:rPr lang="en-IN" sz="1600" dirty="0" err="1">
                <a:effectLst/>
                <a:latin typeface="Arial" panose="020B0604020202020204" pitchFamily="34" charset="0"/>
                <a:ea typeface="Arial" panose="020B0604020202020204" pitchFamily="34" charset="0"/>
              </a:rPr>
              <a:t>Oksenych</a:t>
            </a:r>
            <a:r>
              <a:rPr lang="en-IN" sz="1600" dirty="0">
                <a:effectLst/>
                <a:latin typeface="Arial" panose="020B0604020202020204" pitchFamily="34" charset="0"/>
                <a:ea typeface="Arial" panose="020B0604020202020204" pitchFamily="34" charset="0"/>
              </a:rPr>
              <a:t> and Oleksandr </a:t>
            </a:r>
            <a:r>
              <a:rPr lang="en-IN" sz="1600" dirty="0" err="1">
                <a:effectLst/>
                <a:latin typeface="Arial" panose="020B0604020202020204" pitchFamily="34" charset="0"/>
                <a:ea typeface="Arial" panose="020B0604020202020204" pitchFamily="34" charset="0"/>
              </a:rPr>
              <a:t>Kamyshnyi</a:t>
            </a:r>
            <a:r>
              <a:rPr lang="en-IN" sz="1600" dirty="0">
                <a:effectLst/>
                <a:latin typeface="Arial" panose="020B0604020202020204" pitchFamily="34" charset="0"/>
                <a:ea typeface="Arial" panose="020B0604020202020204" pitchFamily="34" charset="0"/>
              </a:rPr>
              <a:t> (2024). ‘Diabetes and Osteoarthritis: Exploring the Interactions and Therapeutic Implications of Insulin, Metformin, and GLP-1-Based Interventions.’ </a:t>
            </a:r>
            <a:r>
              <a:rPr lang="en-IN" sz="1600" i="1" dirty="0">
                <a:effectLst/>
                <a:latin typeface="Arial" panose="020B0604020202020204" pitchFamily="34" charset="0"/>
                <a:ea typeface="Arial" panose="020B0604020202020204" pitchFamily="34" charset="0"/>
              </a:rPr>
              <a:t>Biomedicines</a:t>
            </a:r>
            <a:r>
              <a:rPr lang="en-IN" sz="1600" dirty="0">
                <a:effectLst/>
                <a:latin typeface="Arial" panose="020B0604020202020204" pitchFamily="34" charset="0"/>
                <a:ea typeface="Arial" panose="020B0604020202020204" pitchFamily="34" charset="0"/>
              </a:rPr>
              <a:t>, 12(8), pp.1630–1630. Available at: </a:t>
            </a:r>
            <a:r>
              <a:rPr lang="en-IN" sz="1600" u="sng" dirty="0">
                <a:solidFill>
                  <a:srgbClr val="1155CC"/>
                </a:solidFill>
                <a:effectLst/>
                <a:latin typeface="Arial" panose="020B0604020202020204" pitchFamily="34" charset="0"/>
                <a:ea typeface="Arial" panose="020B0604020202020204" pitchFamily="34" charset="0"/>
                <a:hlinkClick r:id="rId10"/>
              </a:rPr>
              <a:t>https://doi.org/10.3390/biomedicines12081630</a:t>
            </a:r>
            <a:r>
              <a:rPr lang="en-IN" sz="1600" dirty="0">
                <a:effectLst/>
                <a:latin typeface="Arial" panose="020B0604020202020204" pitchFamily="34" charset="0"/>
                <a:ea typeface="Arial" panose="020B0604020202020204" pitchFamily="34" charset="0"/>
              </a:rPr>
              <a:t> </a:t>
            </a:r>
          </a:p>
          <a:p>
            <a:pPr algn="just">
              <a:lnSpc>
                <a:spcPct val="150000"/>
              </a:lnSpc>
              <a:buNone/>
            </a:pPr>
            <a:r>
              <a:rPr lang="en-IN" sz="1600" dirty="0">
                <a:effectLst/>
                <a:latin typeface="Arial" panose="020B0604020202020204" pitchFamily="34" charset="0"/>
                <a:ea typeface="Arial" panose="020B0604020202020204" pitchFamily="34" charset="0"/>
              </a:rPr>
              <a:t>Khan, M.A,M, Siddiqui, T.W., Siddiqui, R.W., Syed, </a:t>
            </a:r>
            <a:r>
              <a:rPr lang="en-IN" sz="1600" dirty="0" err="1">
                <a:effectLst/>
                <a:latin typeface="Arial" panose="020B0604020202020204" pitchFamily="34" charset="0"/>
                <a:ea typeface="Arial" panose="020B0604020202020204" pitchFamily="34" charset="0"/>
              </a:rPr>
              <a:t>Alzaabi</a:t>
            </a:r>
            <a:r>
              <a:rPr lang="en-IN" sz="1600" dirty="0">
                <a:effectLst/>
                <a:latin typeface="Arial" panose="020B0604020202020204" pitchFamily="34" charset="0"/>
                <a:ea typeface="Arial" panose="020B0604020202020204" pitchFamily="34" charset="0"/>
              </a:rPr>
              <a:t>, A.A., </a:t>
            </a:r>
            <a:r>
              <a:rPr lang="en-IN" sz="1600" dirty="0" err="1">
                <a:effectLst/>
                <a:latin typeface="Arial" panose="020B0604020202020204" pitchFamily="34" charset="0"/>
                <a:ea typeface="Arial" panose="020B0604020202020204" pitchFamily="34" charset="0"/>
              </a:rPr>
              <a:t>Alzaabi</a:t>
            </a:r>
            <a:r>
              <a:rPr lang="en-IN" sz="1600" dirty="0">
                <a:effectLst/>
                <a:latin typeface="Arial" panose="020B0604020202020204" pitchFamily="34" charset="0"/>
                <a:ea typeface="Arial" panose="020B0604020202020204" pitchFamily="34" charset="0"/>
              </a:rPr>
              <a:t>, F.M., Al, D.J., </a:t>
            </a:r>
            <a:r>
              <a:rPr lang="en-IN" sz="1600" dirty="0" err="1">
                <a:effectLst/>
                <a:latin typeface="Arial" panose="020B0604020202020204" pitchFamily="34" charset="0"/>
                <a:ea typeface="Arial" panose="020B0604020202020204" pitchFamily="34" charset="0"/>
              </a:rPr>
              <a:t>Tarawneh</a:t>
            </a:r>
            <a:r>
              <a:rPr lang="en-IN" sz="1600" dirty="0">
                <a:effectLst/>
                <a:latin typeface="Arial" panose="020B0604020202020204" pitchFamily="34" charset="0"/>
                <a:ea typeface="Arial" panose="020B0604020202020204" pitchFamily="34" charset="0"/>
              </a:rPr>
              <a:t>, A., Khan, A. and Siddiqui, S.W. (2025). ‘Shared Mechanisms Between Osteoarthritis and Cardiovascular Disease: A Clinical and Pathophysiological Review.’ </a:t>
            </a:r>
            <a:r>
              <a:rPr lang="en-IN" sz="1600" i="1" dirty="0" err="1">
                <a:effectLst/>
                <a:latin typeface="Arial" panose="020B0604020202020204" pitchFamily="34" charset="0"/>
                <a:ea typeface="Arial" panose="020B0604020202020204" pitchFamily="34" charset="0"/>
              </a:rPr>
              <a:t>Cureus</a:t>
            </a:r>
            <a:r>
              <a:rPr lang="en-IN" sz="1600" dirty="0">
                <a:effectLst/>
                <a:latin typeface="Arial" panose="020B0604020202020204" pitchFamily="34" charset="0"/>
                <a:ea typeface="Arial" panose="020B0604020202020204" pitchFamily="34" charset="0"/>
              </a:rPr>
              <a:t>, 17(6)  Available at: </a:t>
            </a:r>
            <a:r>
              <a:rPr lang="en-IN" sz="1600" u="sng" dirty="0">
                <a:solidFill>
                  <a:srgbClr val="1155CC"/>
                </a:solidFill>
                <a:effectLst/>
                <a:latin typeface="Arial" panose="020B0604020202020204" pitchFamily="34" charset="0"/>
                <a:ea typeface="Arial" panose="020B0604020202020204" pitchFamily="34" charset="0"/>
                <a:hlinkClick r:id="rId11"/>
              </a:rPr>
              <a:t>https://doi.org/10.7759/cureus.86284</a:t>
            </a:r>
            <a:r>
              <a:rPr lang="en-IN" sz="1600" dirty="0">
                <a:effectLst/>
                <a:latin typeface="Arial" panose="020B0604020202020204" pitchFamily="34" charset="0"/>
                <a:ea typeface="Arial" panose="020B0604020202020204" pitchFamily="34" charset="0"/>
              </a:rPr>
              <a:t> </a:t>
            </a:r>
          </a:p>
          <a:p>
            <a:pPr algn="just">
              <a:lnSpc>
                <a:spcPct val="150000"/>
              </a:lnSpc>
              <a:buNone/>
            </a:pPr>
            <a:r>
              <a:rPr lang="en-IN" sz="1600" dirty="0">
                <a:effectLst/>
                <a:latin typeface="Arial" panose="020B0604020202020204" pitchFamily="34" charset="0"/>
                <a:ea typeface="Arial" panose="020B0604020202020204" pitchFamily="34" charset="0"/>
              </a:rPr>
              <a:t>Lalu, M.M., Richards, D., Foster, M., French, B., Crawley, A.M., Fiest, K.M., Hendrick, K., Macala, K.F., Mendelson, A.A., Messner, P., Nicholls, S.G., </a:t>
            </a:r>
            <a:r>
              <a:rPr lang="en-IN" sz="1600" dirty="0" err="1">
                <a:effectLst/>
                <a:latin typeface="Arial" panose="020B0604020202020204" pitchFamily="34" charset="0"/>
                <a:ea typeface="Arial" panose="020B0604020202020204" pitchFamily="34" charset="0"/>
              </a:rPr>
              <a:t>Presseau</a:t>
            </a:r>
            <a:r>
              <a:rPr lang="en-IN" sz="1600" dirty="0">
                <a:effectLst/>
                <a:latin typeface="Arial" panose="020B0604020202020204" pitchFamily="34" charset="0"/>
                <a:ea typeface="Arial" panose="020B0604020202020204" pitchFamily="34" charset="0"/>
              </a:rPr>
              <a:t>, J., Séguin, C.A., Sullivan, P., </a:t>
            </a:r>
            <a:r>
              <a:rPr lang="en-IN" sz="1600" dirty="0" err="1">
                <a:effectLst/>
                <a:latin typeface="Arial" panose="020B0604020202020204" pitchFamily="34" charset="0"/>
                <a:ea typeface="Arial" panose="020B0604020202020204" pitchFamily="34" charset="0"/>
              </a:rPr>
              <a:t>Thébaud</a:t>
            </a:r>
            <a:r>
              <a:rPr lang="en-IN" sz="1600" dirty="0">
                <a:effectLst/>
                <a:latin typeface="Arial" panose="020B0604020202020204" pitchFamily="34" charset="0"/>
                <a:ea typeface="Arial" panose="020B0604020202020204" pitchFamily="34" charset="0"/>
              </a:rPr>
              <a:t>, B. and Fergusson, D.A. (2024). ‘Protocol for co-producing a framework and integrated resource platform for engaging patients in laboratory-based research.’ </a:t>
            </a:r>
            <a:r>
              <a:rPr lang="en-IN" sz="1600" i="1" dirty="0">
                <a:effectLst/>
                <a:latin typeface="Arial" panose="020B0604020202020204" pitchFamily="34" charset="0"/>
                <a:ea typeface="Arial" panose="020B0604020202020204" pitchFamily="34" charset="0"/>
              </a:rPr>
              <a:t>Research Involvement and Engagement</a:t>
            </a:r>
            <a:r>
              <a:rPr lang="en-IN" sz="1600" dirty="0">
                <a:effectLst/>
                <a:latin typeface="Arial" panose="020B0604020202020204" pitchFamily="34" charset="0"/>
                <a:ea typeface="Arial" panose="020B0604020202020204" pitchFamily="34" charset="0"/>
              </a:rPr>
              <a:t>, 10(1). Available at: </a:t>
            </a:r>
            <a:r>
              <a:rPr lang="en-IN" sz="1600" u="sng" dirty="0">
                <a:solidFill>
                  <a:srgbClr val="1155CC"/>
                </a:solidFill>
                <a:effectLst/>
                <a:latin typeface="Arial" panose="020B0604020202020204" pitchFamily="34" charset="0"/>
                <a:ea typeface="Arial" panose="020B0604020202020204" pitchFamily="34" charset="0"/>
                <a:hlinkClick r:id="rId12"/>
              </a:rPr>
              <a:t>https://doi.org/10.1186/s40900-024-00545-7</a:t>
            </a:r>
            <a:r>
              <a:rPr lang="en-IN" sz="1600" dirty="0">
                <a:effectLst/>
                <a:latin typeface="Arial" panose="020B0604020202020204" pitchFamily="34" charset="0"/>
                <a:ea typeface="Arial" panose="020B0604020202020204" pitchFamily="34" charset="0"/>
              </a:rPr>
              <a:t> </a:t>
            </a:r>
          </a:p>
          <a:p>
            <a:pPr algn="just">
              <a:lnSpc>
                <a:spcPct val="150000"/>
              </a:lnSpc>
              <a:buNone/>
            </a:pPr>
            <a:r>
              <a:rPr lang="en-IN" sz="1600" dirty="0">
                <a:effectLst/>
                <a:latin typeface="Arial" panose="020B0604020202020204" pitchFamily="34" charset="0"/>
                <a:ea typeface="Arial" panose="020B0604020202020204" pitchFamily="34" charset="0"/>
              </a:rPr>
              <a:t>McLean, s (2022). </a:t>
            </a:r>
            <a:r>
              <a:rPr lang="en-IN" sz="1600" i="1" dirty="0">
                <a:effectLst/>
                <a:latin typeface="Arial" panose="020B0604020202020204" pitchFamily="34" charset="0"/>
                <a:ea typeface="Arial" panose="020B0604020202020204" pitchFamily="34" charset="0"/>
              </a:rPr>
              <a:t>A Clinical Guide to Osteoarthritis. </a:t>
            </a:r>
            <a:r>
              <a:rPr lang="en-IN" sz="1600" dirty="0">
                <a:effectLst/>
                <a:latin typeface="Arial" panose="020B0604020202020204" pitchFamily="34" charset="0"/>
                <a:ea typeface="Arial" panose="020B0604020202020204" pitchFamily="34" charset="0"/>
              </a:rPr>
              <a:t>Foster Academics</a:t>
            </a:r>
          </a:p>
          <a:p>
            <a:pPr algn="just">
              <a:lnSpc>
                <a:spcPct val="150000"/>
              </a:lnSpc>
              <a:buNone/>
            </a:pPr>
            <a:r>
              <a:rPr lang="en-IN" sz="1600" dirty="0">
                <a:effectLst/>
                <a:latin typeface="Arial" panose="020B0604020202020204" pitchFamily="34" charset="0"/>
                <a:ea typeface="Arial" panose="020B0604020202020204" pitchFamily="34" charset="0"/>
              </a:rPr>
              <a:t>NHS England (2022) </a:t>
            </a:r>
            <a:r>
              <a:rPr lang="en-IN" sz="1600" i="1" dirty="0">
                <a:effectLst/>
                <a:latin typeface="Arial" panose="020B0604020202020204" pitchFamily="34" charset="0"/>
                <a:ea typeface="Arial" panose="020B0604020202020204" pitchFamily="34" charset="0"/>
              </a:rPr>
              <a:t>Comprehensive model of personalised care</a:t>
            </a:r>
            <a:r>
              <a:rPr lang="en-IN" sz="1600" dirty="0">
                <a:effectLst/>
                <a:latin typeface="Arial" panose="020B0604020202020204" pitchFamily="34" charset="0"/>
                <a:ea typeface="Arial" panose="020B0604020202020204" pitchFamily="34" charset="0"/>
              </a:rPr>
              <a:t>. Available at:</a:t>
            </a:r>
            <a:r>
              <a:rPr lang="en-IN" sz="1600" u="sng" dirty="0">
                <a:solidFill>
                  <a:srgbClr val="1155CC"/>
                </a:solidFill>
                <a:effectLst/>
                <a:latin typeface="Arial" panose="020B0604020202020204" pitchFamily="34" charset="0"/>
                <a:ea typeface="Arial" panose="020B0604020202020204" pitchFamily="34" charset="0"/>
                <a:hlinkClick r:id="rId13"/>
              </a:rPr>
              <a:t> https://www.england.nhs.uk/personalisedcare/comprehensive-model-of-personalised-care/</a:t>
            </a:r>
            <a:r>
              <a:rPr lang="en-IN" sz="1600" dirty="0">
                <a:effectLst/>
                <a:latin typeface="Arial" panose="020B0604020202020204" pitchFamily="34" charset="0"/>
                <a:ea typeface="Arial" panose="020B0604020202020204" pitchFamily="34" charset="0"/>
              </a:rPr>
              <a:t> (Accessed: 8 August 2026).</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C2FFE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CBBC06-C010-6F40-2E71-402CB220B173}"/>
              </a:ext>
            </a:extLst>
          </p:cNvPr>
          <p:cNvSpPr txBox="1"/>
          <p:nvPr/>
        </p:nvSpPr>
        <p:spPr>
          <a:xfrm>
            <a:off x="228600" y="107216"/>
            <a:ext cx="18059400" cy="10356681"/>
          </a:xfrm>
          <a:prstGeom prst="rect">
            <a:avLst/>
          </a:prstGeom>
          <a:noFill/>
        </p:spPr>
        <p:txBody>
          <a:bodyPr wrap="square">
            <a:spAutoFit/>
          </a:bodyPr>
          <a:lstStyle/>
          <a:p>
            <a:pPr algn="just">
              <a:lnSpc>
                <a:spcPct val="150000"/>
              </a:lnSpc>
              <a:buNone/>
            </a:pPr>
            <a:r>
              <a:rPr lang="en-IN" sz="1600" dirty="0">
                <a:effectLst/>
                <a:latin typeface="Arial" panose="020B0604020202020204" pitchFamily="34" charset="0"/>
                <a:ea typeface="Arial" panose="020B0604020202020204" pitchFamily="34" charset="0"/>
              </a:rPr>
              <a:t>NICE (2022) </a:t>
            </a:r>
            <a:r>
              <a:rPr lang="en-IN" sz="1600" i="1" dirty="0">
                <a:effectLst/>
                <a:latin typeface="Arial" panose="020B0604020202020204" pitchFamily="34" charset="0"/>
                <a:ea typeface="Arial" panose="020B0604020202020204" pitchFamily="34" charset="0"/>
              </a:rPr>
              <a:t>Osteoarthritis in over 16s: diagnosis and management</a:t>
            </a:r>
            <a:r>
              <a:rPr lang="en-IN" sz="1600" dirty="0">
                <a:effectLst/>
                <a:latin typeface="Arial" panose="020B0604020202020204" pitchFamily="34" charset="0"/>
                <a:ea typeface="Arial" panose="020B0604020202020204" pitchFamily="34" charset="0"/>
              </a:rPr>
              <a:t> (NG226).Available at:</a:t>
            </a:r>
            <a:r>
              <a:rPr lang="en-IN" sz="1600" u="none" strike="noStrike" dirty="0">
                <a:effectLst/>
                <a:latin typeface="Arial" panose="020B0604020202020204" pitchFamily="34" charset="0"/>
                <a:ea typeface="Arial" panose="020B0604020202020204" pitchFamily="34" charset="0"/>
                <a:hlinkClick r:id="rId2"/>
              </a:rPr>
              <a:t> </a:t>
            </a:r>
            <a:r>
              <a:rPr lang="en-IN" sz="1600" dirty="0">
                <a:solidFill>
                  <a:srgbClr val="1155CC"/>
                </a:solidFill>
                <a:effectLst/>
                <a:latin typeface="Arial" panose="020B0604020202020204" pitchFamily="34" charset="0"/>
                <a:ea typeface="Arial" panose="020B0604020202020204" pitchFamily="34" charset="0"/>
                <a:hlinkClick r:id="rId2"/>
              </a:rPr>
              <a:t>https://www.nice.org.uk/guidance/ng226</a:t>
            </a:r>
            <a:r>
              <a:rPr lang="en-IN" sz="1600" u="sng" dirty="0">
                <a:solidFill>
                  <a:srgbClr val="1155CC"/>
                </a:solidFill>
                <a:effectLst/>
                <a:latin typeface="Arial" panose="020B0604020202020204" pitchFamily="34" charset="0"/>
                <a:ea typeface="Arial" panose="020B0604020202020204" pitchFamily="34" charset="0"/>
              </a:rPr>
              <a:t> </a:t>
            </a:r>
            <a:r>
              <a:rPr lang="en-IN" sz="1600" dirty="0">
                <a:effectLst/>
                <a:latin typeface="Arial" panose="020B0604020202020204" pitchFamily="34" charset="0"/>
                <a:ea typeface="Arial" panose="020B0604020202020204" pitchFamily="34" charset="0"/>
              </a:rPr>
              <a:t>(Accessed: 8 August 2026)</a:t>
            </a:r>
          </a:p>
          <a:p>
            <a:pPr algn="just">
              <a:lnSpc>
                <a:spcPct val="150000"/>
              </a:lnSpc>
              <a:buNone/>
            </a:pPr>
            <a:r>
              <a:rPr lang="en-IN" sz="1600" dirty="0">
                <a:effectLst/>
                <a:latin typeface="Arial" panose="020B0604020202020204" pitchFamily="34" charset="0"/>
                <a:ea typeface="Arial" panose="020B0604020202020204" pitchFamily="34" charset="0"/>
              </a:rPr>
              <a:t>Parliament.UK (2024). </a:t>
            </a:r>
            <a:r>
              <a:rPr lang="en-IN" sz="1600" i="1" dirty="0">
                <a:effectLst/>
                <a:latin typeface="Arial" panose="020B0604020202020204" pitchFamily="34" charset="0"/>
                <a:ea typeface="Arial" panose="020B0604020202020204" pitchFamily="34" charset="0"/>
              </a:rPr>
              <a:t>Written evidence submitted by Versus Arthritis (ESD0024). </a:t>
            </a:r>
            <a:r>
              <a:rPr lang="en-IN" sz="1600" dirty="0">
                <a:effectLst/>
                <a:latin typeface="Arial" panose="020B0604020202020204" pitchFamily="34" charset="0"/>
                <a:ea typeface="Arial" panose="020B0604020202020204" pitchFamily="34" charset="0"/>
              </a:rPr>
              <a:t>Available at:</a:t>
            </a:r>
            <a:r>
              <a:rPr lang="en-IN" sz="1600" u="none" strike="noStrike" dirty="0">
                <a:effectLst/>
                <a:latin typeface="Arial" panose="020B0604020202020204" pitchFamily="34" charset="0"/>
                <a:ea typeface="Arial" panose="020B0604020202020204" pitchFamily="34" charset="0"/>
                <a:hlinkClick r:id="rId3"/>
              </a:rPr>
              <a:t> </a:t>
            </a:r>
            <a:r>
              <a:rPr lang="en-IN" sz="1600" dirty="0">
                <a:solidFill>
                  <a:srgbClr val="1155CC"/>
                </a:solidFill>
                <a:effectLst/>
                <a:latin typeface="Arial" panose="020B0604020202020204" pitchFamily="34" charset="0"/>
                <a:ea typeface="Arial" panose="020B0604020202020204" pitchFamily="34" charset="0"/>
                <a:hlinkClick r:id="rId3"/>
              </a:rPr>
              <a:t>https://committees.parliament.uk/writtenevidence/148736/pdf/</a:t>
            </a:r>
            <a:r>
              <a:rPr lang="en-IN" sz="1600" dirty="0">
                <a:effectLst/>
                <a:latin typeface="Arial" panose="020B0604020202020204" pitchFamily="34" charset="0"/>
                <a:ea typeface="Arial" panose="020B0604020202020204" pitchFamily="34" charset="0"/>
              </a:rPr>
              <a:t> (Accessed: 8 August 2026)</a:t>
            </a:r>
          </a:p>
          <a:p>
            <a:pPr algn="just">
              <a:lnSpc>
                <a:spcPct val="150000"/>
              </a:lnSpc>
              <a:buNone/>
            </a:pPr>
            <a:r>
              <a:rPr lang="en-IN" sz="1600" dirty="0">
                <a:effectLst/>
                <a:latin typeface="Arial" panose="020B0604020202020204" pitchFamily="34" charset="0"/>
                <a:ea typeface="Arial" panose="020B0604020202020204" pitchFamily="34" charset="0"/>
              </a:rPr>
              <a:t>Postler, A., </a:t>
            </a:r>
            <a:r>
              <a:rPr lang="en-IN" sz="1600" dirty="0" err="1">
                <a:effectLst/>
                <a:latin typeface="Arial" panose="020B0604020202020204" pitchFamily="34" charset="0"/>
                <a:ea typeface="Arial" panose="020B0604020202020204" pitchFamily="34" charset="0"/>
              </a:rPr>
              <a:t>Lützner</a:t>
            </a:r>
            <a:r>
              <a:rPr lang="en-IN" sz="1600" dirty="0">
                <a:effectLst/>
                <a:latin typeface="Arial" panose="020B0604020202020204" pitchFamily="34" charset="0"/>
                <a:ea typeface="Arial" panose="020B0604020202020204" pitchFamily="34" charset="0"/>
              </a:rPr>
              <a:t>, C., Jens </a:t>
            </a:r>
            <a:r>
              <a:rPr lang="en-IN" sz="1600" dirty="0" err="1">
                <a:effectLst/>
                <a:latin typeface="Arial" panose="020B0604020202020204" pitchFamily="34" charset="0"/>
                <a:ea typeface="Arial" panose="020B0604020202020204" pitchFamily="34" charset="0"/>
              </a:rPr>
              <a:t>Goronzy</a:t>
            </a:r>
            <a:r>
              <a:rPr lang="en-IN" sz="1600" dirty="0">
                <a:effectLst/>
                <a:latin typeface="Arial" panose="020B0604020202020204" pitchFamily="34" charset="0"/>
                <a:ea typeface="Arial" panose="020B0604020202020204" pitchFamily="34" charset="0"/>
              </a:rPr>
              <a:t>, Lange, T., Deckert, S., Klaus‐Peter Günther and Jörg </a:t>
            </a:r>
            <a:r>
              <a:rPr lang="en-IN" sz="1600" dirty="0" err="1">
                <a:effectLst/>
                <a:latin typeface="Arial" panose="020B0604020202020204" pitchFamily="34" charset="0"/>
                <a:ea typeface="Arial" panose="020B0604020202020204" pitchFamily="34" charset="0"/>
              </a:rPr>
              <a:t>Lützner</a:t>
            </a:r>
            <a:r>
              <a:rPr lang="en-IN" sz="1600" dirty="0">
                <a:effectLst/>
                <a:latin typeface="Arial" panose="020B0604020202020204" pitchFamily="34" charset="0"/>
                <a:ea typeface="Arial" panose="020B0604020202020204" pitchFamily="34" charset="0"/>
              </a:rPr>
              <a:t> (2023). ‘When are patients with osteoarthritis referred for surgery?’ </a:t>
            </a:r>
            <a:r>
              <a:rPr lang="en-IN" sz="1600" i="1" dirty="0">
                <a:effectLst/>
                <a:latin typeface="Arial" panose="020B0604020202020204" pitchFamily="34" charset="0"/>
                <a:ea typeface="Arial" panose="020B0604020202020204" pitchFamily="34" charset="0"/>
              </a:rPr>
              <a:t>Best Practice &amp; Research Clinical Rheumatology</a:t>
            </a:r>
            <a:r>
              <a:rPr lang="en-IN" sz="1600" dirty="0">
                <a:effectLst/>
                <a:latin typeface="Arial" panose="020B0604020202020204" pitchFamily="34" charset="0"/>
                <a:ea typeface="Arial" panose="020B0604020202020204" pitchFamily="34" charset="0"/>
              </a:rPr>
              <a:t>, 37(2), pp.101835–101835. Available at: </a:t>
            </a:r>
            <a:r>
              <a:rPr lang="en-IN" sz="1600" dirty="0">
                <a:solidFill>
                  <a:srgbClr val="1155CC"/>
                </a:solidFill>
                <a:effectLst/>
                <a:latin typeface="Arial" panose="020B0604020202020204" pitchFamily="34" charset="0"/>
                <a:ea typeface="Arial" panose="020B0604020202020204" pitchFamily="34" charset="0"/>
                <a:hlinkClick r:id="rId4"/>
              </a:rPr>
              <a:t>https://doi.org/10.1016/j.berh.2023.101835</a:t>
            </a:r>
            <a:r>
              <a:rPr lang="en-IN" sz="1600" dirty="0">
                <a:effectLst/>
                <a:latin typeface="Arial" panose="020B0604020202020204" pitchFamily="34" charset="0"/>
                <a:ea typeface="Arial" panose="020B0604020202020204" pitchFamily="34" charset="0"/>
              </a:rPr>
              <a:t> </a:t>
            </a:r>
          </a:p>
          <a:p>
            <a:pPr algn="just">
              <a:lnSpc>
                <a:spcPct val="150000"/>
              </a:lnSpc>
              <a:buNone/>
            </a:pPr>
            <a:r>
              <a:rPr lang="en-IN" sz="1600" dirty="0">
                <a:effectLst/>
                <a:latin typeface="Arial" panose="020B0604020202020204" pitchFamily="34" charset="0"/>
                <a:ea typeface="Arial" panose="020B0604020202020204" pitchFamily="34" charset="0"/>
              </a:rPr>
              <a:t>Río, E. del (2025). ‘Pharmacist-Driven Chondroprotection in Osteoarthritis: A Multifaceted Approach Using Patient Education, Information Visualization, and Lifestyle Integration.’ </a:t>
            </a:r>
            <a:r>
              <a:rPr lang="en-IN" sz="1600" i="1" dirty="0">
                <a:effectLst/>
                <a:latin typeface="Arial" panose="020B0604020202020204" pitchFamily="34" charset="0"/>
                <a:ea typeface="Arial" panose="020B0604020202020204" pitchFamily="34" charset="0"/>
              </a:rPr>
              <a:t>Pharmacy</a:t>
            </a:r>
            <a:r>
              <a:rPr lang="en-IN" sz="1600" dirty="0">
                <a:effectLst/>
                <a:latin typeface="Arial" panose="020B0604020202020204" pitchFamily="34" charset="0"/>
                <a:ea typeface="Arial" panose="020B0604020202020204" pitchFamily="34" charset="0"/>
              </a:rPr>
              <a:t>, 13(4), pp.106–106. Available at: </a:t>
            </a:r>
            <a:r>
              <a:rPr lang="en-IN" sz="1600" dirty="0">
                <a:solidFill>
                  <a:srgbClr val="1155CC"/>
                </a:solidFill>
                <a:effectLst/>
                <a:latin typeface="Arial" panose="020B0604020202020204" pitchFamily="34" charset="0"/>
                <a:ea typeface="Arial" panose="020B0604020202020204" pitchFamily="34" charset="0"/>
                <a:hlinkClick r:id="rId5"/>
              </a:rPr>
              <a:t>https://doi.org/10.3390/pharmacy13040106</a:t>
            </a:r>
            <a:r>
              <a:rPr lang="en-IN" sz="1600" dirty="0">
                <a:effectLst/>
                <a:latin typeface="Arial" panose="020B0604020202020204" pitchFamily="34" charset="0"/>
                <a:ea typeface="Arial" panose="020B0604020202020204" pitchFamily="34" charset="0"/>
              </a:rPr>
              <a:t> </a:t>
            </a:r>
          </a:p>
          <a:p>
            <a:pPr algn="just">
              <a:lnSpc>
                <a:spcPct val="150000"/>
              </a:lnSpc>
              <a:buNone/>
            </a:pPr>
            <a:r>
              <a:rPr lang="en-IN" sz="1600" dirty="0">
                <a:effectLst/>
                <a:latin typeface="Arial" panose="020B0604020202020204" pitchFamily="34" charset="0"/>
                <a:ea typeface="Arial" panose="020B0604020202020204" pitchFamily="34" charset="0"/>
              </a:rPr>
              <a:t>SCIE (2023).</a:t>
            </a:r>
            <a:r>
              <a:rPr lang="en-IN" sz="1600" i="1" dirty="0">
                <a:effectLst/>
                <a:latin typeface="Arial" panose="020B0604020202020204" pitchFamily="34" charset="0"/>
                <a:ea typeface="Arial" panose="020B0604020202020204" pitchFamily="34" charset="0"/>
              </a:rPr>
              <a:t> Experiences and understandings of co-production in adult social care. </a:t>
            </a:r>
            <a:r>
              <a:rPr lang="en-IN" sz="1600" dirty="0">
                <a:effectLst/>
                <a:latin typeface="Arial" panose="020B0604020202020204" pitchFamily="34" charset="0"/>
                <a:ea typeface="Arial" panose="020B0604020202020204" pitchFamily="34" charset="0"/>
              </a:rPr>
              <a:t>Available at:</a:t>
            </a:r>
            <a:r>
              <a:rPr lang="en-IN" sz="1600" u="none" strike="noStrike" dirty="0">
                <a:effectLst/>
                <a:latin typeface="Arial" panose="020B0604020202020204" pitchFamily="34" charset="0"/>
                <a:ea typeface="Arial" panose="020B0604020202020204" pitchFamily="34" charset="0"/>
                <a:hlinkClick r:id="rId6"/>
              </a:rPr>
              <a:t> </a:t>
            </a:r>
            <a:r>
              <a:rPr lang="en-IN" sz="1600" dirty="0">
                <a:solidFill>
                  <a:srgbClr val="1155CC"/>
                </a:solidFill>
                <a:effectLst/>
                <a:latin typeface="Arial" panose="020B0604020202020204" pitchFamily="34" charset="0"/>
                <a:ea typeface="Arial" panose="020B0604020202020204" pitchFamily="34" charset="0"/>
                <a:hlinkClick r:id="rId6"/>
              </a:rPr>
              <a:t>https://www.scie.org.uk/co-production/supporting/breaking-down-barriers/</a:t>
            </a:r>
            <a:endParaRPr lang="en-IN" sz="1600" dirty="0">
              <a:effectLst/>
              <a:latin typeface="Arial" panose="020B0604020202020204" pitchFamily="34" charset="0"/>
              <a:ea typeface="Arial" panose="020B0604020202020204" pitchFamily="34" charset="0"/>
            </a:endParaRPr>
          </a:p>
          <a:p>
            <a:pPr algn="just">
              <a:lnSpc>
                <a:spcPct val="150000"/>
              </a:lnSpc>
              <a:buNone/>
            </a:pPr>
            <a:r>
              <a:rPr lang="en-IN" sz="1600" dirty="0">
                <a:effectLst/>
                <a:latin typeface="Arial" panose="020B0604020202020204" pitchFamily="34" charset="0"/>
                <a:ea typeface="Arial" panose="020B0604020202020204" pitchFamily="34" charset="0"/>
              </a:rPr>
              <a:t>SCIE (2025) </a:t>
            </a:r>
            <a:r>
              <a:rPr lang="en-IN" sz="1600" i="1" dirty="0">
                <a:effectLst/>
                <a:latin typeface="Arial" panose="020B0604020202020204" pitchFamily="34" charset="0"/>
                <a:ea typeface="Arial" panose="020B0604020202020204" pitchFamily="34" charset="0"/>
              </a:rPr>
              <a:t>Co-</a:t>
            </a:r>
            <a:r>
              <a:rPr lang="en-IN" sz="1600" i="1" dirty="0" err="1">
                <a:effectLst/>
                <a:latin typeface="Arial" panose="020B0604020202020204" pitchFamily="34" charset="0"/>
                <a:ea typeface="Arial" panose="020B0604020202020204" pitchFamily="34" charset="0"/>
              </a:rPr>
              <a:t>production</a:t>
            </a:r>
            <a:r>
              <a:rPr lang="en-IN" sz="1600" dirty="0" err="1">
                <a:effectLst/>
                <a:latin typeface="Arial" panose="020B0604020202020204" pitchFamily="34" charset="0"/>
                <a:ea typeface="Arial" panose="020B0604020202020204" pitchFamily="34" charset="0"/>
              </a:rPr>
              <a:t>.Available</a:t>
            </a:r>
            <a:r>
              <a:rPr lang="en-IN" sz="1600" dirty="0">
                <a:effectLst/>
                <a:latin typeface="Arial" panose="020B0604020202020204" pitchFamily="34" charset="0"/>
                <a:ea typeface="Arial" panose="020B0604020202020204" pitchFamily="34" charset="0"/>
              </a:rPr>
              <a:t> at: </a:t>
            </a:r>
            <a:r>
              <a:rPr lang="en-IN" sz="1600" u="none" strike="noStrike" dirty="0">
                <a:effectLst/>
                <a:latin typeface="Arial" panose="020B0604020202020204" pitchFamily="34" charset="0"/>
                <a:ea typeface="Arial" panose="020B0604020202020204" pitchFamily="34" charset="0"/>
                <a:hlinkClick r:id="rId7"/>
              </a:rPr>
              <a:t> </a:t>
            </a:r>
            <a:r>
              <a:rPr lang="en-IN" sz="1600" dirty="0">
                <a:solidFill>
                  <a:srgbClr val="1155CC"/>
                </a:solidFill>
                <a:effectLst/>
                <a:latin typeface="Arial" panose="020B0604020202020204" pitchFamily="34" charset="0"/>
                <a:ea typeface="Arial" panose="020B0604020202020204" pitchFamily="34" charset="0"/>
                <a:hlinkClick r:id="rId7"/>
              </a:rPr>
              <a:t>https://www.scie.org.uk/co-production/</a:t>
            </a:r>
            <a:r>
              <a:rPr lang="en-IN" sz="1600" u="sng" dirty="0">
                <a:solidFill>
                  <a:srgbClr val="1155CC"/>
                </a:solidFill>
                <a:effectLst/>
                <a:latin typeface="Arial" panose="020B0604020202020204" pitchFamily="34" charset="0"/>
                <a:ea typeface="Arial" panose="020B0604020202020204" pitchFamily="34" charset="0"/>
              </a:rPr>
              <a:t> </a:t>
            </a:r>
            <a:r>
              <a:rPr lang="en-IN" sz="1600" dirty="0">
                <a:effectLst/>
                <a:latin typeface="Arial" panose="020B0604020202020204" pitchFamily="34" charset="0"/>
                <a:ea typeface="Arial" panose="020B0604020202020204" pitchFamily="34" charset="0"/>
              </a:rPr>
              <a:t>(Accessed: 8 August 2026)</a:t>
            </a:r>
          </a:p>
          <a:p>
            <a:pPr algn="just">
              <a:lnSpc>
                <a:spcPct val="150000"/>
              </a:lnSpc>
              <a:buNone/>
            </a:pPr>
            <a:r>
              <a:rPr lang="en-IN" sz="1600" dirty="0" err="1">
                <a:effectLst/>
                <a:latin typeface="Arial" panose="020B0604020202020204" pitchFamily="34" charset="0"/>
                <a:ea typeface="Arial" panose="020B0604020202020204" pitchFamily="34" charset="0"/>
              </a:rPr>
              <a:t>Senthelal</a:t>
            </a:r>
            <a:r>
              <a:rPr lang="en-IN" sz="1600" dirty="0">
                <a:effectLst/>
                <a:latin typeface="Arial" panose="020B0604020202020204" pitchFamily="34" charset="0"/>
                <a:ea typeface="Arial" panose="020B0604020202020204" pitchFamily="34" charset="0"/>
              </a:rPr>
              <a:t>, S. and Thomas, M.A. (2023). </a:t>
            </a:r>
            <a:r>
              <a:rPr lang="en-IN" sz="1600" i="1" dirty="0">
                <a:effectLst/>
                <a:latin typeface="Arial" panose="020B0604020202020204" pitchFamily="34" charset="0"/>
                <a:ea typeface="Arial" panose="020B0604020202020204" pitchFamily="34" charset="0"/>
              </a:rPr>
              <a:t>Arthritis</a:t>
            </a:r>
            <a:r>
              <a:rPr lang="en-IN" sz="1600" dirty="0">
                <a:effectLst/>
                <a:latin typeface="Arial" panose="020B0604020202020204" pitchFamily="34" charset="0"/>
                <a:ea typeface="Arial" panose="020B0604020202020204" pitchFamily="34" charset="0"/>
              </a:rPr>
              <a:t>. </a:t>
            </a:r>
            <a:r>
              <a:rPr lang="en-IN" sz="1600" dirty="0" err="1">
                <a:effectLst/>
                <a:latin typeface="Arial" panose="020B0604020202020204" pitchFamily="34" charset="0"/>
                <a:ea typeface="Arial" panose="020B0604020202020204" pitchFamily="34" charset="0"/>
              </a:rPr>
              <a:t>StatPearls</a:t>
            </a:r>
            <a:r>
              <a:rPr lang="en-IN" sz="1600" dirty="0">
                <a:effectLst/>
                <a:latin typeface="Arial" panose="020B0604020202020204" pitchFamily="34" charset="0"/>
                <a:ea typeface="Arial" panose="020B0604020202020204" pitchFamily="34" charset="0"/>
              </a:rPr>
              <a:t> Publishing. </a:t>
            </a:r>
          </a:p>
          <a:p>
            <a:pPr algn="just">
              <a:lnSpc>
                <a:spcPct val="150000"/>
              </a:lnSpc>
              <a:buNone/>
            </a:pPr>
            <a:r>
              <a:rPr lang="en-IN" sz="1600" dirty="0" err="1">
                <a:effectLst/>
                <a:latin typeface="Arial" panose="020B0604020202020204" pitchFamily="34" charset="0"/>
                <a:ea typeface="Arial" panose="020B0604020202020204" pitchFamily="34" charset="0"/>
              </a:rPr>
              <a:t>Shumnalieva</a:t>
            </a:r>
            <a:r>
              <a:rPr lang="en-IN" sz="1600" dirty="0">
                <a:effectLst/>
                <a:latin typeface="Arial" panose="020B0604020202020204" pitchFamily="34" charset="0"/>
                <a:ea typeface="Arial" panose="020B0604020202020204" pitchFamily="34" charset="0"/>
              </a:rPr>
              <a:t>, R., Kotov, G. and </a:t>
            </a:r>
            <a:r>
              <a:rPr lang="en-IN" sz="1600" dirty="0" err="1">
                <a:effectLst/>
                <a:latin typeface="Arial" panose="020B0604020202020204" pitchFamily="34" charset="0"/>
                <a:ea typeface="Arial" panose="020B0604020202020204" pitchFamily="34" charset="0"/>
              </a:rPr>
              <a:t>Monov</a:t>
            </a:r>
            <a:r>
              <a:rPr lang="en-IN" sz="1600" dirty="0">
                <a:effectLst/>
                <a:latin typeface="Arial" panose="020B0604020202020204" pitchFamily="34" charset="0"/>
                <a:ea typeface="Arial" panose="020B0604020202020204" pitchFamily="34" charset="0"/>
              </a:rPr>
              <a:t>, S. (2023). ‘Obesity-Related Knee Osteoarthritis—Current Concepts.’ </a:t>
            </a:r>
            <a:r>
              <a:rPr lang="en-IN" sz="1600" i="1" dirty="0">
                <a:effectLst/>
                <a:latin typeface="Arial" panose="020B0604020202020204" pitchFamily="34" charset="0"/>
                <a:ea typeface="Arial" panose="020B0604020202020204" pitchFamily="34" charset="0"/>
              </a:rPr>
              <a:t>Life</a:t>
            </a:r>
            <a:r>
              <a:rPr lang="en-IN" sz="1600" dirty="0">
                <a:effectLst/>
                <a:latin typeface="Arial" panose="020B0604020202020204" pitchFamily="34" charset="0"/>
                <a:ea typeface="Arial" panose="020B0604020202020204" pitchFamily="34" charset="0"/>
              </a:rPr>
              <a:t>, 13(8), pp.1650–1650. Available at: </a:t>
            </a:r>
            <a:r>
              <a:rPr lang="en-IN" sz="1600" dirty="0">
                <a:solidFill>
                  <a:srgbClr val="1155CC"/>
                </a:solidFill>
                <a:effectLst/>
                <a:latin typeface="Arial" panose="020B0604020202020204" pitchFamily="34" charset="0"/>
                <a:ea typeface="Arial" panose="020B0604020202020204" pitchFamily="34" charset="0"/>
                <a:hlinkClick r:id="rId8"/>
              </a:rPr>
              <a:t>https://doi.org/10.3390/life13081650</a:t>
            </a:r>
            <a:r>
              <a:rPr lang="en-IN" sz="1600" dirty="0">
                <a:effectLst/>
                <a:latin typeface="Arial" panose="020B0604020202020204" pitchFamily="34" charset="0"/>
                <a:ea typeface="Arial" panose="020B0604020202020204" pitchFamily="34" charset="0"/>
              </a:rPr>
              <a:t> </a:t>
            </a:r>
          </a:p>
          <a:p>
            <a:pPr algn="just">
              <a:lnSpc>
                <a:spcPct val="150000"/>
              </a:lnSpc>
              <a:buNone/>
            </a:pPr>
            <a:r>
              <a:rPr lang="en-IN" sz="1600" dirty="0">
                <a:effectLst/>
                <a:latin typeface="Arial" panose="020B0604020202020204" pitchFamily="34" charset="0"/>
                <a:ea typeface="Arial" panose="020B0604020202020204" pitchFamily="34" charset="0"/>
              </a:rPr>
              <a:t>The King's Fund (2026) </a:t>
            </a:r>
            <a:r>
              <a:rPr lang="en-IN" sz="1600" i="1" dirty="0">
                <a:effectLst/>
                <a:latin typeface="Arial" panose="020B0604020202020204" pitchFamily="34" charset="0"/>
                <a:ea typeface="Arial" panose="020B0604020202020204" pitchFamily="34" charset="0"/>
              </a:rPr>
              <a:t>Delivering Better Services for People with Long-Term Conditions</a:t>
            </a:r>
            <a:r>
              <a:rPr lang="en-IN" sz="1600" dirty="0">
                <a:effectLst/>
                <a:latin typeface="Arial" panose="020B0604020202020204" pitchFamily="34" charset="0"/>
                <a:ea typeface="Arial" panose="020B0604020202020204" pitchFamily="34" charset="0"/>
              </a:rPr>
              <a:t>.</a:t>
            </a:r>
            <a:r>
              <a:rPr lang="en-IN" sz="1600" u="none" strike="noStrike" dirty="0">
                <a:effectLst/>
                <a:latin typeface="Arial" panose="020B0604020202020204" pitchFamily="34" charset="0"/>
                <a:ea typeface="Arial" panose="020B0604020202020204" pitchFamily="34" charset="0"/>
                <a:hlinkClick r:id="rId9"/>
              </a:rPr>
              <a:t> Available </a:t>
            </a:r>
            <a:r>
              <a:rPr lang="en-IN" sz="1600" u="none" strike="noStrike" dirty="0" err="1">
                <a:effectLst/>
                <a:latin typeface="Arial" panose="020B0604020202020204" pitchFamily="34" charset="0"/>
                <a:ea typeface="Arial" panose="020B0604020202020204" pitchFamily="34" charset="0"/>
                <a:hlinkClick r:id="rId9"/>
              </a:rPr>
              <a:t>at:</a:t>
            </a:r>
            <a:r>
              <a:rPr lang="en-IN" sz="1600" dirty="0" err="1">
                <a:solidFill>
                  <a:srgbClr val="1155CC"/>
                </a:solidFill>
                <a:effectLst/>
                <a:latin typeface="Arial" panose="020B0604020202020204" pitchFamily="34" charset="0"/>
                <a:ea typeface="Arial" panose="020B0604020202020204" pitchFamily="34" charset="0"/>
                <a:hlinkClick r:id="rId9"/>
              </a:rPr>
              <a:t>https</a:t>
            </a:r>
            <a:r>
              <a:rPr lang="en-IN" sz="1600" dirty="0">
                <a:solidFill>
                  <a:srgbClr val="1155CC"/>
                </a:solidFill>
                <a:effectLst/>
                <a:latin typeface="Arial" panose="020B0604020202020204" pitchFamily="34" charset="0"/>
                <a:ea typeface="Arial" panose="020B0604020202020204" pitchFamily="34" charset="0"/>
                <a:hlinkClick r:id="rId9"/>
              </a:rPr>
              <a:t>://www.kingsfund.org.uk/insight-and-analysis/reports/better-services-people-long-term-conditions</a:t>
            </a:r>
            <a:r>
              <a:rPr lang="en-IN" sz="1600" dirty="0">
                <a:effectLst/>
                <a:latin typeface="Arial" panose="020B0604020202020204" pitchFamily="34" charset="0"/>
                <a:ea typeface="Arial" panose="020B0604020202020204" pitchFamily="34" charset="0"/>
              </a:rPr>
              <a:t> (Accessed: 8 August 2026)</a:t>
            </a:r>
          </a:p>
          <a:p>
            <a:pPr algn="just">
              <a:lnSpc>
                <a:spcPct val="150000"/>
              </a:lnSpc>
              <a:buNone/>
            </a:pPr>
            <a:r>
              <a:rPr lang="en-IN" sz="1600" dirty="0">
                <a:effectLst/>
                <a:latin typeface="Arial" panose="020B0604020202020204" pitchFamily="34" charset="0"/>
                <a:ea typeface="Arial" panose="020B0604020202020204" pitchFamily="34" charset="0"/>
              </a:rPr>
              <a:t>Vaughan, K. and Lavery, J. (2024). ‘Self-management of long-term conditions: a district nursing perspective of patient engagement.’ </a:t>
            </a:r>
            <a:r>
              <a:rPr lang="en-IN" sz="1600" i="1" dirty="0">
                <a:effectLst/>
                <a:latin typeface="Arial" panose="020B0604020202020204" pitchFamily="34" charset="0"/>
                <a:ea typeface="Arial" panose="020B0604020202020204" pitchFamily="34" charset="0"/>
              </a:rPr>
              <a:t>British Journal of Community Nursing</a:t>
            </a:r>
            <a:r>
              <a:rPr lang="en-IN" sz="1600" dirty="0">
                <a:effectLst/>
                <a:latin typeface="Arial" panose="020B0604020202020204" pitchFamily="34" charset="0"/>
                <a:ea typeface="Arial" panose="020B0604020202020204" pitchFamily="34" charset="0"/>
              </a:rPr>
              <a:t>, 29(10), pp.474–479. Available at:</a:t>
            </a:r>
            <a:r>
              <a:rPr lang="en-IN" sz="1600" dirty="0">
                <a:solidFill>
                  <a:srgbClr val="1155CC"/>
                </a:solidFill>
                <a:effectLst/>
                <a:latin typeface="Arial" panose="020B0604020202020204" pitchFamily="34" charset="0"/>
                <a:ea typeface="Arial" panose="020B0604020202020204" pitchFamily="34" charset="0"/>
                <a:hlinkClick r:id="rId10"/>
              </a:rPr>
              <a:t> https://doi.org/10.12968/bjcn.2024.0035?urlappend=%3Futm_source%3Dresearchgate.net%26utm_medium%3Darticle</a:t>
            </a:r>
            <a:r>
              <a:rPr lang="en-IN" sz="1600" u="sng" dirty="0">
                <a:solidFill>
                  <a:srgbClr val="1155CC"/>
                </a:solidFill>
                <a:effectLst/>
                <a:latin typeface="Arial" panose="020B0604020202020204" pitchFamily="34" charset="0"/>
                <a:ea typeface="Arial" panose="020B0604020202020204" pitchFamily="34" charset="0"/>
              </a:rPr>
              <a:t> </a:t>
            </a:r>
            <a:endParaRPr lang="en-IN" sz="1600" dirty="0">
              <a:effectLst/>
              <a:latin typeface="Arial" panose="020B0604020202020204" pitchFamily="34" charset="0"/>
              <a:ea typeface="Arial" panose="020B0604020202020204" pitchFamily="34" charset="0"/>
            </a:endParaRPr>
          </a:p>
          <a:p>
            <a:pPr algn="just">
              <a:lnSpc>
                <a:spcPct val="150000"/>
              </a:lnSpc>
              <a:buNone/>
            </a:pPr>
            <a:r>
              <a:rPr lang="en-IN" sz="1600" dirty="0">
                <a:effectLst/>
                <a:latin typeface="Arial" panose="020B0604020202020204" pitchFamily="34" charset="0"/>
                <a:ea typeface="Arial" panose="020B0604020202020204" pitchFamily="34" charset="0"/>
              </a:rPr>
              <a:t>Vélez-Slimani, H., Hernández-Montelongo, J. and Salazar, L.A. (2025). ‘Recent Developments in Osteoarthritis Research: Innovative Therapeutic Approaches and the Role of Polyphenols and Nanotechnology.’ </a:t>
            </a:r>
            <a:r>
              <a:rPr lang="en-IN" sz="1600" i="1" dirty="0">
                <a:effectLst/>
                <a:latin typeface="Arial" panose="020B0604020202020204" pitchFamily="34" charset="0"/>
                <a:ea typeface="Arial" panose="020B0604020202020204" pitchFamily="34" charset="0"/>
              </a:rPr>
              <a:t>International Journal of Molecular Sciences</a:t>
            </a:r>
            <a:r>
              <a:rPr lang="en-IN" sz="1600" dirty="0">
                <a:effectLst/>
                <a:latin typeface="Arial" panose="020B0604020202020204" pitchFamily="34" charset="0"/>
                <a:ea typeface="Arial" panose="020B0604020202020204" pitchFamily="34" charset="0"/>
              </a:rPr>
              <a:t>,  26(18), p.8925. Available at: </a:t>
            </a:r>
            <a:r>
              <a:rPr lang="en-IN" sz="1600" dirty="0">
                <a:solidFill>
                  <a:srgbClr val="1155CC"/>
                </a:solidFill>
                <a:effectLst/>
                <a:latin typeface="Arial" panose="020B0604020202020204" pitchFamily="34" charset="0"/>
                <a:ea typeface="Arial" panose="020B0604020202020204" pitchFamily="34" charset="0"/>
                <a:hlinkClick r:id="rId11"/>
              </a:rPr>
              <a:t>https://doi.org/10.3390/ijms26188925</a:t>
            </a:r>
            <a:r>
              <a:rPr lang="en-IN" sz="1600" dirty="0">
                <a:effectLst/>
                <a:latin typeface="Arial" panose="020B0604020202020204" pitchFamily="34" charset="0"/>
                <a:ea typeface="Arial" panose="020B0604020202020204" pitchFamily="34" charset="0"/>
              </a:rPr>
              <a:t> </a:t>
            </a:r>
          </a:p>
          <a:p>
            <a:pPr algn="just">
              <a:lnSpc>
                <a:spcPct val="150000"/>
              </a:lnSpc>
              <a:buNone/>
            </a:pPr>
            <a:r>
              <a:rPr lang="en-IN" sz="1600" dirty="0">
                <a:effectLst/>
                <a:latin typeface="Arial" panose="020B0604020202020204" pitchFamily="34" charset="0"/>
                <a:ea typeface="Arial" panose="020B0604020202020204" pitchFamily="34" charset="0"/>
              </a:rPr>
              <a:t>Wang, S., Liu, Y., Wu, K., Xia, D. and Dong, X. (2023). ‘Osteoarthritis and risk of cardiovascular diseases: A Mendelian randomization study.’ 54(6), pp.1569–1576. Available at: </a:t>
            </a:r>
            <a:r>
              <a:rPr lang="en-IN" sz="1600" dirty="0">
                <a:solidFill>
                  <a:srgbClr val="1155CC"/>
                </a:solidFill>
                <a:effectLst/>
                <a:latin typeface="Arial" panose="020B0604020202020204" pitchFamily="34" charset="0"/>
                <a:ea typeface="Arial" panose="020B0604020202020204" pitchFamily="34" charset="0"/>
                <a:hlinkClick r:id="rId12"/>
              </a:rPr>
              <a:t>https://doi.org/10.1016/j.injury.2023.03.026</a:t>
            </a:r>
            <a:r>
              <a:rPr lang="en-IN" sz="1600" dirty="0">
                <a:effectLst/>
                <a:latin typeface="Arial" panose="020B0604020202020204" pitchFamily="34" charset="0"/>
                <a:ea typeface="Arial" panose="020B0604020202020204" pitchFamily="34" charset="0"/>
              </a:rPr>
              <a:t> </a:t>
            </a:r>
          </a:p>
          <a:p>
            <a:pPr algn="just">
              <a:lnSpc>
                <a:spcPct val="150000"/>
              </a:lnSpc>
              <a:buNone/>
            </a:pPr>
            <a:r>
              <a:rPr lang="en-IN" sz="1600" dirty="0">
                <a:effectLst/>
                <a:latin typeface="Arial" panose="020B0604020202020204" pitchFamily="34" charset="0"/>
                <a:ea typeface="Arial" panose="020B0604020202020204" pitchFamily="34" charset="0"/>
              </a:rPr>
              <a:t>Wang, W., Niu, Y. and Jia, Q. (2022). ‘Physical Therapy as a Promising Treatment for osteoarthritis: a Narrative Review.’ </a:t>
            </a:r>
            <a:r>
              <a:rPr lang="en-IN" sz="1600" i="1" dirty="0">
                <a:effectLst/>
                <a:latin typeface="Arial" panose="020B0604020202020204" pitchFamily="34" charset="0"/>
                <a:ea typeface="Arial" panose="020B0604020202020204" pitchFamily="34" charset="0"/>
              </a:rPr>
              <a:t>Frontiers in Physiology</a:t>
            </a:r>
            <a:r>
              <a:rPr lang="en-IN" sz="1600" dirty="0">
                <a:effectLst/>
                <a:latin typeface="Arial" panose="020B0604020202020204" pitchFamily="34" charset="0"/>
                <a:ea typeface="Arial" panose="020B0604020202020204" pitchFamily="34" charset="0"/>
              </a:rPr>
              <a:t>, 13(13). Available at:</a:t>
            </a:r>
            <a:r>
              <a:rPr lang="en-IN" sz="1600" u="none" strike="noStrike" dirty="0">
                <a:effectLst/>
                <a:latin typeface="Arial" panose="020B0604020202020204" pitchFamily="34" charset="0"/>
                <a:ea typeface="Arial" panose="020B0604020202020204" pitchFamily="34" charset="0"/>
                <a:hlinkClick r:id="rId13"/>
              </a:rPr>
              <a:t> </a:t>
            </a:r>
            <a:r>
              <a:rPr lang="en-IN" sz="1600" dirty="0">
                <a:solidFill>
                  <a:srgbClr val="1155CC"/>
                </a:solidFill>
                <a:effectLst/>
                <a:latin typeface="Arial" panose="020B0604020202020204" pitchFamily="34" charset="0"/>
                <a:ea typeface="Arial" panose="020B0604020202020204" pitchFamily="34" charset="0"/>
                <a:hlinkClick r:id="rId13"/>
              </a:rPr>
              <a:t>https://doi.org/10.3389/fphys.2022.1011407</a:t>
            </a:r>
            <a:r>
              <a:rPr lang="en-IN" sz="1600" dirty="0">
                <a:effectLst/>
                <a:latin typeface="Arial" panose="020B0604020202020204" pitchFamily="34" charset="0"/>
                <a:ea typeface="Arial" panose="020B0604020202020204" pitchFamily="34" charset="0"/>
              </a:rPr>
              <a:t> </a:t>
            </a:r>
          </a:p>
          <a:p>
            <a:pPr algn="just">
              <a:lnSpc>
                <a:spcPct val="150000"/>
              </a:lnSpc>
              <a:buNone/>
            </a:pPr>
            <a:r>
              <a:rPr lang="en-IN" sz="1600" dirty="0">
                <a:effectLst/>
                <a:latin typeface="Arial" panose="020B0604020202020204" pitchFamily="34" charset="0"/>
                <a:ea typeface="Arial" panose="020B0604020202020204" pitchFamily="34" charset="0"/>
              </a:rPr>
              <a:t>Wang, Y., Tang, X., Peng, J.-R., Deng, Y., Lan, S., Yen, Y. and Tang, Y. (2025). ‘Global, regional, and national burden of osteoarthritis among middle-aged and older adults: estimates from the global burden of disease study 2021 and projections to 2050.’ </a:t>
            </a:r>
            <a:r>
              <a:rPr lang="en-IN" sz="1600" i="1" dirty="0">
                <a:effectLst/>
                <a:latin typeface="Arial" panose="020B0604020202020204" pitchFamily="34" charset="0"/>
                <a:ea typeface="Arial" panose="020B0604020202020204" pitchFamily="34" charset="0"/>
              </a:rPr>
              <a:t>Frontiers in Medicine</a:t>
            </a:r>
            <a:r>
              <a:rPr lang="en-IN" sz="1600" dirty="0">
                <a:effectLst/>
                <a:latin typeface="Arial" panose="020B0604020202020204" pitchFamily="34" charset="0"/>
                <a:ea typeface="Arial" panose="020B0604020202020204" pitchFamily="34" charset="0"/>
              </a:rPr>
              <a:t>, 12. Available at: </a:t>
            </a:r>
            <a:r>
              <a:rPr lang="en-IN" sz="1600" dirty="0">
                <a:solidFill>
                  <a:srgbClr val="1155CC"/>
                </a:solidFill>
                <a:effectLst/>
                <a:latin typeface="Arial" panose="020B0604020202020204" pitchFamily="34" charset="0"/>
                <a:ea typeface="Arial" panose="020B0604020202020204" pitchFamily="34" charset="0"/>
                <a:hlinkClick r:id="rId14"/>
              </a:rPr>
              <a:t>https://doi.org/10.3389/fmed.2025.1696929</a:t>
            </a:r>
            <a:r>
              <a:rPr lang="en-IN" sz="1600" dirty="0">
                <a:effectLst/>
                <a:latin typeface="Arial" panose="020B0604020202020204" pitchFamily="34" charset="0"/>
                <a:ea typeface="Arial" panose="020B0604020202020204" pitchFamily="34" charset="0"/>
              </a:rPr>
              <a:t> </a:t>
            </a:r>
          </a:p>
          <a:p>
            <a:pPr algn="just">
              <a:lnSpc>
                <a:spcPct val="150000"/>
              </a:lnSpc>
            </a:pPr>
            <a:r>
              <a:rPr lang="en-IN" dirty="0"/>
              <a:t>WHO (2023). </a:t>
            </a:r>
            <a:r>
              <a:rPr lang="en-IN" i="1" dirty="0"/>
              <a:t>Osteoarthritis</a:t>
            </a:r>
            <a:r>
              <a:rPr lang="en-IN" dirty="0"/>
              <a:t>.</a:t>
            </a:r>
            <a:r>
              <a:rPr lang="en-IN" u="sng" dirty="0">
                <a:hlinkClick r:id="rId15" action="ppaction://hlinkfile"/>
              </a:rPr>
              <a:t> Available at:</a:t>
            </a:r>
            <a:r>
              <a:rPr lang="en-IN" dirty="0"/>
              <a:t> </a:t>
            </a:r>
            <a:r>
              <a:rPr lang="en-IN" u="sng" dirty="0">
                <a:hlinkClick r:id="rId16"/>
              </a:rPr>
              <a:t>https://www.who.int/news-room/fact-sheets/detail/osteoarthritis</a:t>
            </a:r>
            <a:r>
              <a:rPr lang="en-IN" dirty="0"/>
              <a:t>  (Accessed: 8 August 2026)</a:t>
            </a:r>
            <a:endParaRPr lang="en-IN" sz="1600" dirty="0">
              <a:effectLst/>
              <a:latin typeface="Arial" panose="020B0604020202020204" pitchFamily="34" charset="0"/>
              <a:ea typeface="Arial" panose="020B0604020202020204" pitchFamily="34" charset="0"/>
            </a:endParaRPr>
          </a:p>
          <a:p>
            <a:pPr algn="just">
              <a:lnSpc>
                <a:spcPct val="150000"/>
              </a:lnSpc>
              <a:buNone/>
            </a:pPr>
            <a:r>
              <a:rPr lang="en-IN" sz="1600" dirty="0">
                <a:effectLst/>
                <a:latin typeface="Arial" panose="020B0604020202020204" pitchFamily="34" charset="0"/>
                <a:ea typeface="Arial" panose="020B0604020202020204" pitchFamily="34" charset="0"/>
              </a:rPr>
              <a:t>Zeng, C., Doherty, M., Persson, M.S.M., Yang, Z., </a:t>
            </a:r>
            <a:r>
              <a:rPr lang="en-IN" sz="1600" dirty="0" err="1">
                <a:effectLst/>
                <a:latin typeface="Arial" panose="020B0604020202020204" pitchFamily="34" charset="0"/>
                <a:ea typeface="Arial" panose="020B0604020202020204" pitchFamily="34" charset="0"/>
              </a:rPr>
              <a:t>Sarmanova</a:t>
            </a:r>
            <a:r>
              <a:rPr lang="en-IN" sz="1600" dirty="0">
                <a:effectLst/>
                <a:latin typeface="Arial" panose="020B0604020202020204" pitchFamily="34" charset="0"/>
                <a:ea typeface="Arial" panose="020B0604020202020204" pitchFamily="34" charset="0"/>
              </a:rPr>
              <a:t>, A., Zhang, Y., Wei, J., Kaur, J., Li, X., Lei, G. and Zhang, W. (2021). ‘Comparative efficacy and safety of acetaminophen, topical and oral non-steroidal anti-inflammatory drugs for knee osteoarthritis: evidence from a network meta-analysis of randomized controlled trials and real-world data.’ </a:t>
            </a:r>
            <a:r>
              <a:rPr lang="en-IN" sz="1600" i="1" dirty="0">
                <a:effectLst/>
                <a:latin typeface="Arial" panose="020B0604020202020204" pitchFamily="34" charset="0"/>
                <a:ea typeface="Arial" panose="020B0604020202020204" pitchFamily="34" charset="0"/>
              </a:rPr>
              <a:t>Osteoarthritis and Cartilage</a:t>
            </a:r>
            <a:r>
              <a:rPr lang="en-IN" sz="1600" dirty="0">
                <a:effectLst/>
                <a:latin typeface="Arial" panose="020B0604020202020204" pitchFamily="34" charset="0"/>
                <a:ea typeface="Arial" panose="020B0604020202020204" pitchFamily="34" charset="0"/>
              </a:rPr>
              <a:t>, 29(9), pp.1242–1251. Available at: </a:t>
            </a:r>
            <a:r>
              <a:rPr lang="en-IN" sz="1600" dirty="0">
                <a:solidFill>
                  <a:srgbClr val="1155CC"/>
                </a:solidFill>
                <a:effectLst/>
                <a:latin typeface="Arial" panose="020B0604020202020204" pitchFamily="34" charset="0"/>
                <a:ea typeface="Arial" panose="020B0604020202020204" pitchFamily="34" charset="0"/>
                <a:hlinkClick r:id="rId17"/>
              </a:rPr>
              <a:t>https://doi.org/10.1016/j.joca.2021.06.004</a:t>
            </a:r>
            <a:r>
              <a:rPr lang="en-IN" sz="1600" dirty="0">
                <a:effectLst/>
                <a:latin typeface="Arial" panose="020B0604020202020204" pitchFamily="34" charset="0"/>
                <a:ea typeface="Arial" panose="020B0604020202020204" pitchFamily="34" charset="0"/>
              </a:rPr>
              <a:t> </a:t>
            </a:r>
          </a:p>
          <a:p>
            <a:pPr>
              <a:buNone/>
            </a:pPr>
            <a:r>
              <a:rPr lang="en-IN" sz="1600" dirty="0">
                <a:effectLst/>
                <a:latin typeface="Arial" panose="020B0604020202020204" pitchFamily="34" charset="0"/>
                <a:ea typeface="Arial" panose="020B0604020202020204" pitchFamily="34" charset="0"/>
              </a:rPr>
              <a:t>Zhai, G. and Huang, J. (2024). ‘Genetics of Osteoarthritis.’ </a:t>
            </a:r>
            <a:r>
              <a:rPr lang="en-IN" sz="1600" i="1" dirty="0">
                <a:effectLst/>
                <a:latin typeface="Arial" panose="020B0604020202020204" pitchFamily="34" charset="0"/>
                <a:ea typeface="Arial" panose="020B0604020202020204" pitchFamily="34" charset="0"/>
              </a:rPr>
              <a:t>Best Practice &amp; Research Clinical Rheumatology</a:t>
            </a:r>
            <a:r>
              <a:rPr lang="en-IN" sz="1600" dirty="0">
                <a:effectLst/>
                <a:latin typeface="Arial" panose="020B0604020202020204" pitchFamily="34" charset="0"/>
                <a:ea typeface="Arial" panose="020B0604020202020204" pitchFamily="34" charset="0"/>
              </a:rPr>
              <a:t>,  38(4), pp.101972–101972. Available at: </a:t>
            </a:r>
            <a:r>
              <a:rPr lang="en-IN" sz="1600" dirty="0">
                <a:solidFill>
                  <a:srgbClr val="1155CC"/>
                </a:solidFill>
                <a:effectLst/>
                <a:latin typeface="Arial" panose="020B0604020202020204" pitchFamily="34" charset="0"/>
                <a:ea typeface="Arial" panose="020B0604020202020204" pitchFamily="34" charset="0"/>
                <a:hlinkClick r:id="rId18"/>
              </a:rPr>
              <a:t>https://doi.org/10.1016/j.berh.2024.101972</a:t>
            </a:r>
            <a:endParaRPr lang="en-IN" sz="1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TotalTime>
  <Words>3639</Words>
  <Application>Microsoft Office PowerPoint</Application>
  <PresentationFormat>Custom</PresentationFormat>
  <Paragraphs>174</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Arial Bold</vt:lpstr>
      <vt:lpstr>Arial Bold Italics</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SMILE EXPORTS</cp:lastModifiedBy>
  <cp:revision>8</cp:revision>
  <dcterms:created xsi:type="dcterms:W3CDTF">2006-08-16T00:00:00Z</dcterms:created>
  <dcterms:modified xsi:type="dcterms:W3CDTF">2026-08-12T10:00:47Z</dcterms:modified>
  <dc:identifier>DAHRsnmJy9g</dc:identifier>
</cp:coreProperties>
</file>