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1" r:id="rId1"/>
  </p:sldMasterIdLst>
  <p:notesMasterIdLst>
    <p:notesMasterId r:id="rId22"/>
  </p:notesMasterIdLst>
  <p:sldIdLst>
    <p:sldId id="256" r:id="rId2"/>
    <p:sldId id="258" r:id="rId3"/>
    <p:sldId id="317" r:id="rId4"/>
    <p:sldId id="319" r:id="rId5"/>
    <p:sldId id="320" r:id="rId6"/>
    <p:sldId id="349" r:id="rId7"/>
    <p:sldId id="322" r:id="rId8"/>
    <p:sldId id="323" r:id="rId9"/>
    <p:sldId id="325" r:id="rId10"/>
    <p:sldId id="326" r:id="rId11"/>
    <p:sldId id="329" r:id="rId12"/>
    <p:sldId id="330" r:id="rId13"/>
    <p:sldId id="334" r:id="rId14"/>
    <p:sldId id="335" r:id="rId15"/>
    <p:sldId id="336" r:id="rId16"/>
    <p:sldId id="337" r:id="rId17"/>
    <p:sldId id="339" r:id="rId18"/>
    <p:sldId id="341" r:id="rId19"/>
    <p:sldId id="383" r:id="rId20"/>
    <p:sldId id="344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5" autoAdjust="0"/>
    <p:restoredTop sz="94679" autoAdjust="0"/>
  </p:normalViewPr>
  <p:slideViewPr>
    <p:cSldViewPr snapToGrid="0">
      <p:cViewPr varScale="1">
        <p:scale>
          <a:sx n="85" d="100"/>
          <a:sy n="85" d="100"/>
        </p:scale>
        <p:origin x="57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B5312B-63A6-416D-9B21-2CF9A15E509E}" type="datetimeFigureOut">
              <a:rPr lang="en-GB" smtClean="0"/>
              <a:t>28/11/2022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099E43-BB5C-4D72-ADEE-99C48F608F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4616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>
            <a:extLst>
              <a:ext uri="{FF2B5EF4-FFF2-40B4-BE49-F238E27FC236}">
                <a16:creationId xmlns:a16="http://schemas.microsoft.com/office/drawing/2014/main" id="{FFE8DB8B-C143-E877-DA3F-B6B86B2FD9E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>
            <a:extLst>
              <a:ext uri="{FF2B5EF4-FFF2-40B4-BE49-F238E27FC236}">
                <a16:creationId xmlns:a16="http://schemas.microsoft.com/office/drawing/2014/main" id="{160781C6-1E86-CA87-25E2-8EFAD462FC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28676" name="Slide Number Placeholder 3">
            <a:extLst>
              <a:ext uri="{FF2B5EF4-FFF2-40B4-BE49-F238E27FC236}">
                <a16:creationId xmlns:a16="http://schemas.microsoft.com/office/drawing/2014/main" id="{16AE7721-D756-9521-5F54-F3D13F28BE43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090BDA2-33EA-4F78-9F58-DF5EB52B4822}" type="slidenum">
              <a:rPr lang="en-GB" altLang="en-US"/>
              <a:pPr algn="r" eaLnBrk="1" hangingPunct="1">
                <a:spcBef>
                  <a:spcPct val="0"/>
                </a:spcBef>
              </a:pPr>
              <a:t>3</a:t>
            </a:fld>
            <a:endParaRPr lang="en-GB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25E2AC3F-2086-AD5B-E8AB-610FF484669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CED22041-8008-F571-A20E-EC09D07E5D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309FFAC0-4C24-4F34-C87D-677E6A20348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7C908D9-8F00-47EA-826F-9D7A541EEE55}" type="slidenum">
              <a:rPr lang="en-GB" altLang="en-US"/>
              <a:pPr>
                <a:spcBef>
                  <a:spcPct val="0"/>
                </a:spcBef>
              </a:pPr>
              <a:t>4</a:t>
            </a:fld>
            <a:endParaRPr lang="en-GB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>
            <a:extLst>
              <a:ext uri="{FF2B5EF4-FFF2-40B4-BE49-F238E27FC236}">
                <a16:creationId xmlns:a16="http://schemas.microsoft.com/office/drawing/2014/main" id="{A7B8A755-6373-F0A6-829A-1D9673CD2D0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>
            <a:extLst>
              <a:ext uri="{FF2B5EF4-FFF2-40B4-BE49-F238E27FC236}">
                <a16:creationId xmlns:a16="http://schemas.microsoft.com/office/drawing/2014/main" id="{E37D517E-A241-F619-39F5-12DB4A41A5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31748" name="Slide Number Placeholder 3">
            <a:extLst>
              <a:ext uri="{FF2B5EF4-FFF2-40B4-BE49-F238E27FC236}">
                <a16:creationId xmlns:a16="http://schemas.microsoft.com/office/drawing/2014/main" id="{12FE4B81-D2F6-7D43-E66D-CFAE49FEED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15BA2D5-A064-466C-A185-89A90A879DD6}" type="slidenum">
              <a:rPr lang="en-GB" altLang="en-US"/>
              <a:pPr>
                <a:spcBef>
                  <a:spcPct val="0"/>
                </a:spcBef>
              </a:pPr>
              <a:t>5</a:t>
            </a:fld>
            <a:endParaRPr lang="en-GB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>
            <a:extLst>
              <a:ext uri="{FF2B5EF4-FFF2-40B4-BE49-F238E27FC236}">
                <a16:creationId xmlns:a16="http://schemas.microsoft.com/office/drawing/2014/main" id="{810C1F57-1D18-CC3C-F323-EDF5EC4D889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>
            <a:extLst>
              <a:ext uri="{FF2B5EF4-FFF2-40B4-BE49-F238E27FC236}">
                <a16:creationId xmlns:a16="http://schemas.microsoft.com/office/drawing/2014/main" id="{1761EA29-03E0-2561-9226-ACF8FB01CA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32772" name="Slide Number Placeholder 3">
            <a:extLst>
              <a:ext uri="{FF2B5EF4-FFF2-40B4-BE49-F238E27FC236}">
                <a16:creationId xmlns:a16="http://schemas.microsoft.com/office/drawing/2014/main" id="{4D09C51C-E4C6-A9AC-7105-922F427D87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0BE8E77-07D1-4272-9361-B851C03875E6}" type="slidenum">
              <a:rPr lang="en-GB" altLang="en-US"/>
              <a:pPr>
                <a:spcBef>
                  <a:spcPct val="0"/>
                </a:spcBef>
              </a:pPr>
              <a:t>6</a:t>
            </a:fld>
            <a:endParaRPr lang="en-GB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>
            <a:extLst>
              <a:ext uri="{FF2B5EF4-FFF2-40B4-BE49-F238E27FC236}">
                <a16:creationId xmlns:a16="http://schemas.microsoft.com/office/drawing/2014/main" id="{5F21A117-2760-234E-CCAC-C5D05A2D62DC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759CD89-1CE7-4394-99C2-9D19847B8CD4}" type="slidenum">
              <a:rPr lang="en-GB" altLang="en-US"/>
              <a:pPr algn="r" eaLnBrk="1" hangingPunct="1">
                <a:spcBef>
                  <a:spcPct val="0"/>
                </a:spcBef>
              </a:pPr>
              <a:t>7</a:t>
            </a:fld>
            <a:endParaRPr lang="en-GB" altLang="en-US" dirty="0"/>
          </a:p>
        </p:txBody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105E53C0-1D19-62E5-DAAA-EFC9E02062B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>
            <a:extLst>
              <a:ext uri="{FF2B5EF4-FFF2-40B4-BE49-F238E27FC236}">
                <a16:creationId xmlns:a16="http://schemas.microsoft.com/office/drawing/2014/main" id="{68DD66D3-F74A-475F-B434-4591EBE78C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:a16="http://schemas.microsoft.com/office/drawing/2014/main" id="{8173C385-B2EC-A632-8267-BC214A106315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6C22762-E39A-4290-AA26-BAE42554305A}" type="slidenum">
              <a:rPr lang="en-GB" altLang="en-US"/>
              <a:pPr algn="r" eaLnBrk="1" hangingPunct="1">
                <a:spcBef>
                  <a:spcPct val="0"/>
                </a:spcBef>
              </a:pPr>
              <a:t>8</a:t>
            </a:fld>
            <a:endParaRPr lang="en-GB" altLang="en-US" dirty="0"/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F5981248-DCDA-59FE-9628-2FCE556A5A6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>
            <a:extLst>
              <a:ext uri="{FF2B5EF4-FFF2-40B4-BE49-F238E27FC236}">
                <a16:creationId xmlns:a16="http://schemas.microsoft.com/office/drawing/2014/main" id="{3596D331-C4EF-984B-18A5-AD36155674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>
            <a:extLst>
              <a:ext uri="{FF2B5EF4-FFF2-40B4-BE49-F238E27FC236}">
                <a16:creationId xmlns:a16="http://schemas.microsoft.com/office/drawing/2014/main" id="{AA92D242-03BB-9D3C-27D9-C6C5978D8A7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>
            <a:extLst>
              <a:ext uri="{FF2B5EF4-FFF2-40B4-BE49-F238E27FC236}">
                <a16:creationId xmlns:a16="http://schemas.microsoft.com/office/drawing/2014/main" id="{86C02CAF-15DE-3DA4-55A4-5AA8A2D9EE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35844" name="Slide Number Placeholder 3">
            <a:extLst>
              <a:ext uri="{FF2B5EF4-FFF2-40B4-BE49-F238E27FC236}">
                <a16:creationId xmlns:a16="http://schemas.microsoft.com/office/drawing/2014/main" id="{463FCE17-0B9F-4863-9B65-62D9E04277CF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EACF7BB8-2E80-410B-B967-40D28856489C}" type="slidenum">
              <a:rPr lang="en-GB" altLang="en-US"/>
              <a:pPr algn="r" eaLnBrk="1" hangingPunct="1">
                <a:spcBef>
                  <a:spcPct val="0"/>
                </a:spcBef>
              </a:pPr>
              <a:t>9</a:t>
            </a:fld>
            <a:endParaRPr lang="en-GB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>
            <a:extLst>
              <a:ext uri="{FF2B5EF4-FFF2-40B4-BE49-F238E27FC236}">
                <a16:creationId xmlns:a16="http://schemas.microsoft.com/office/drawing/2014/main" id="{9D14C284-5126-1779-BA7C-9FDAF59CD50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>
            <a:extLst>
              <a:ext uri="{FF2B5EF4-FFF2-40B4-BE49-F238E27FC236}">
                <a16:creationId xmlns:a16="http://schemas.microsoft.com/office/drawing/2014/main" id="{D5C900DB-904E-4BB2-A24E-353655D2B9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36868" name="Slide Number Placeholder 3">
            <a:extLst>
              <a:ext uri="{FF2B5EF4-FFF2-40B4-BE49-F238E27FC236}">
                <a16:creationId xmlns:a16="http://schemas.microsoft.com/office/drawing/2014/main" id="{B58C0117-53EC-14C2-7948-F39A729DDC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9D66B7A-DA16-4443-8067-010A4C2FE75C}" type="slidenum">
              <a:rPr lang="en-GB" altLang="en-US"/>
              <a:pPr>
                <a:spcBef>
                  <a:spcPct val="0"/>
                </a:spcBef>
              </a:pPr>
              <a:t>10</a:t>
            </a:fld>
            <a:endParaRPr lang="en-GB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F4031035-BA38-3E99-7B63-69AA602C180A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172A748-2D41-44AC-87CB-2DA364D4FCA2}" type="slidenum">
              <a:rPr lang="en-GB" altLang="en-US"/>
              <a:pPr algn="r" eaLnBrk="1" hangingPunct="1">
                <a:spcBef>
                  <a:spcPct val="0"/>
                </a:spcBef>
              </a:pPr>
              <a:t>11</a:t>
            </a:fld>
            <a:endParaRPr lang="en-GB" altLang="en-US" dirty="0"/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3EB9F1F4-E53D-80CE-09B3-E5DB7352F6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7CCD396D-0078-BE2B-E379-BE93C63DE0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 eaLnBrk="1" hangingPunct="1"/>
            <a:endParaRPr lang="en-US" altLang="en-US" sz="1400" dirty="0">
              <a:solidFill>
                <a:srgbClr val="000066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3C10949D-653A-ED61-DA11-ED60880C045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30138327-DCB0-EF9D-9B86-74FE250D2D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BE492D52-EA0D-3316-4E8D-61E0C1906343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85F56DB-9CB7-4178-96AF-EFA70A1982C8}" type="slidenum">
              <a:rPr lang="en-GB" altLang="en-US"/>
              <a:pPr algn="r" eaLnBrk="1" hangingPunct="1">
                <a:spcBef>
                  <a:spcPct val="0"/>
                </a:spcBef>
              </a:pPr>
              <a:t>12</a:t>
            </a:fld>
            <a:endParaRPr lang="en-GB" alt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>
            <a:extLst>
              <a:ext uri="{FF2B5EF4-FFF2-40B4-BE49-F238E27FC236}">
                <a16:creationId xmlns:a16="http://schemas.microsoft.com/office/drawing/2014/main" id="{D26CBE2F-5C3F-462E-EB81-F5B8D522E15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>
            <a:extLst>
              <a:ext uri="{FF2B5EF4-FFF2-40B4-BE49-F238E27FC236}">
                <a16:creationId xmlns:a16="http://schemas.microsoft.com/office/drawing/2014/main" id="{964B993A-8235-9019-449C-02901B954D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39940" name="Slide Number Placeholder 3">
            <a:extLst>
              <a:ext uri="{FF2B5EF4-FFF2-40B4-BE49-F238E27FC236}">
                <a16:creationId xmlns:a16="http://schemas.microsoft.com/office/drawing/2014/main" id="{DF042670-1AE0-02AF-EDEE-9BEBF59B52E2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1FC3341-B812-45FC-B3D4-C09DBB0630E5}" type="slidenum">
              <a:rPr lang="en-GB" altLang="en-US"/>
              <a:pPr algn="r" eaLnBrk="1" hangingPunct="1">
                <a:spcBef>
                  <a:spcPct val="0"/>
                </a:spcBef>
              </a:pPr>
              <a:t>13</a:t>
            </a:fld>
            <a:endParaRPr lang="en-GB" alt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>
            <a:extLst>
              <a:ext uri="{FF2B5EF4-FFF2-40B4-BE49-F238E27FC236}">
                <a16:creationId xmlns:a16="http://schemas.microsoft.com/office/drawing/2014/main" id="{11CE114A-69D4-BC3E-F9B8-5BEBE57E113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>
            <a:extLst>
              <a:ext uri="{FF2B5EF4-FFF2-40B4-BE49-F238E27FC236}">
                <a16:creationId xmlns:a16="http://schemas.microsoft.com/office/drawing/2014/main" id="{18E4FCCC-7A45-FAD0-24FC-65BAE75C9E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40964" name="Slide Number Placeholder 3">
            <a:extLst>
              <a:ext uri="{FF2B5EF4-FFF2-40B4-BE49-F238E27FC236}">
                <a16:creationId xmlns:a16="http://schemas.microsoft.com/office/drawing/2014/main" id="{70261F6B-F868-AA9C-3502-DE81CE841BBA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2118B30-B530-422E-9222-BC44F5C0874D}" type="slidenum">
              <a:rPr lang="en-GB" altLang="en-US"/>
              <a:pPr algn="r" eaLnBrk="1" hangingPunct="1">
                <a:spcBef>
                  <a:spcPct val="0"/>
                </a:spcBef>
              </a:pPr>
              <a:t>14</a:t>
            </a:fld>
            <a:endParaRPr lang="en-GB" alt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>
            <a:extLst>
              <a:ext uri="{FF2B5EF4-FFF2-40B4-BE49-F238E27FC236}">
                <a16:creationId xmlns:a16="http://schemas.microsoft.com/office/drawing/2014/main" id="{8A4912F1-76C7-5B2E-CD07-7450651F5EC9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162E7D1-B0B0-4E55-893B-23BA2D557B16}" type="slidenum">
              <a:rPr lang="en-GB" altLang="en-US"/>
              <a:pPr algn="r" eaLnBrk="1" hangingPunct="1">
                <a:spcBef>
                  <a:spcPct val="0"/>
                </a:spcBef>
              </a:pPr>
              <a:t>15</a:t>
            </a:fld>
            <a:endParaRPr lang="en-GB" altLang="en-US" dirty="0"/>
          </a:p>
        </p:txBody>
      </p:sp>
      <p:sp>
        <p:nvSpPr>
          <p:cNvPr id="41987" name="Rectangle 2">
            <a:extLst>
              <a:ext uri="{FF2B5EF4-FFF2-40B4-BE49-F238E27FC236}">
                <a16:creationId xmlns:a16="http://schemas.microsoft.com/office/drawing/2014/main" id="{55847912-FCF0-067F-7958-10453DEC683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>
            <a:extLst>
              <a:ext uri="{FF2B5EF4-FFF2-40B4-BE49-F238E27FC236}">
                <a16:creationId xmlns:a16="http://schemas.microsoft.com/office/drawing/2014/main" id="{F9FBA9AF-843A-C603-3A10-B9A61758E8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altLang="en-US" sz="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>
            <a:extLst>
              <a:ext uri="{FF2B5EF4-FFF2-40B4-BE49-F238E27FC236}">
                <a16:creationId xmlns:a16="http://schemas.microsoft.com/office/drawing/2014/main" id="{238B7DB3-66DD-3F40-3B5B-6A924A78FCD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>
            <a:extLst>
              <a:ext uri="{FF2B5EF4-FFF2-40B4-BE49-F238E27FC236}">
                <a16:creationId xmlns:a16="http://schemas.microsoft.com/office/drawing/2014/main" id="{F5F5FD3D-546D-0519-D005-34AA272659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43012" name="Slide Number Placeholder 3">
            <a:extLst>
              <a:ext uri="{FF2B5EF4-FFF2-40B4-BE49-F238E27FC236}">
                <a16:creationId xmlns:a16="http://schemas.microsoft.com/office/drawing/2014/main" id="{8D288B15-BB54-D1D2-D99C-F1D05D03E28F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EC8863D-4A1F-419E-BADD-BBA850487F8C}" type="slidenum">
              <a:rPr lang="en-GB" altLang="en-US"/>
              <a:pPr algn="r" eaLnBrk="1" hangingPunct="1">
                <a:spcBef>
                  <a:spcPct val="0"/>
                </a:spcBef>
              </a:pPr>
              <a:t>16</a:t>
            </a:fld>
            <a:endParaRPr lang="en-GB" alt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>
            <a:extLst>
              <a:ext uri="{FF2B5EF4-FFF2-40B4-BE49-F238E27FC236}">
                <a16:creationId xmlns:a16="http://schemas.microsoft.com/office/drawing/2014/main" id="{58571DED-B4E1-B444-52C3-57A32405E2FA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5CDFA74-BF9A-4423-9FB4-C4593EE3AAFD}" type="slidenum">
              <a:rPr lang="en-GB" altLang="en-US"/>
              <a:pPr algn="r" eaLnBrk="1" hangingPunct="1">
                <a:spcBef>
                  <a:spcPct val="0"/>
                </a:spcBef>
              </a:pPr>
              <a:t>17</a:t>
            </a:fld>
            <a:endParaRPr lang="en-GB" altLang="en-US" dirty="0"/>
          </a:p>
        </p:txBody>
      </p:sp>
      <p:sp>
        <p:nvSpPr>
          <p:cNvPr id="44035" name="Rectangle 2">
            <a:extLst>
              <a:ext uri="{FF2B5EF4-FFF2-40B4-BE49-F238E27FC236}">
                <a16:creationId xmlns:a16="http://schemas.microsoft.com/office/drawing/2014/main" id="{CBD100A4-1993-0220-AEB6-999EE4A959C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>
            <a:extLst>
              <a:ext uri="{FF2B5EF4-FFF2-40B4-BE49-F238E27FC236}">
                <a16:creationId xmlns:a16="http://schemas.microsoft.com/office/drawing/2014/main" id="{611BCE35-B6E5-EC66-BED3-4812CD9919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id="{165A0722-B315-B9AC-8751-BFA53705EF1A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1D5EEBB-1B61-47C2-84D2-1F6518DC7082}" type="slidenum">
              <a:rPr lang="en-GB" altLang="en-US"/>
              <a:pPr algn="r" eaLnBrk="1" hangingPunct="1">
                <a:spcBef>
                  <a:spcPct val="0"/>
                </a:spcBef>
              </a:pPr>
              <a:t>18</a:t>
            </a:fld>
            <a:endParaRPr lang="en-GB" altLang="en-US" dirty="0"/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CE9421C6-D4B3-CF0A-EE3D-48ED1508716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>
            <a:extLst>
              <a:ext uri="{FF2B5EF4-FFF2-40B4-BE49-F238E27FC236}">
                <a16:creationId xmlns:a16="http://schemas.microsoft.com/office/drawing/2014/main" id="{A6BC6E57-EC40-65D9-C083-4BCF25D041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>
            <a:extLst>
              <a:ext uri="{FF2B5EF4-FFF2-40B4-BE49-F238E27FC236}">
                <a16:creationId xmlns:a16="http://schemas.microsoft.com/office/drawing/2014/main" id="{8743C456-D68B-1D26-1BA3-CE7341CFB8F1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E620F4F1-F047-4840-8799-432109C1277A}" type="slidenum">
              <a:rPr lang="en-GB" altLang="en-US"/>
              <a:pPr algn="r" eaLnBrk="1" hangingPunct="1">
                <a:spcBef>
                  <a:spcPct val="0"/>
                </a:spcBef>
              </a:pPr>
              <a:t>20</a:t>
            </a:fld>
            <a:endParaRPr lang="en-GB" altLang="en-US" dirty="0"/>
          </a:p>
        </p:txBody>
      </p:sp>
      <p:sp>
        <p:nvSpPr>
          <p:cNvPr id="46083" name="Rectangle 2">
            <a:extLst>
              <a:ext uri="{FF2B5EF4-FFF2-40B4-BE49-F238E27FC236}">
                <a16:creationId xmlns:a16="http://schemas.microsoft.com/office/drawing/2014/main" id="{01C7EDCC-087B-3E25-3ABC-31FDE793A42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>
            <a:extLst>
              <a:ext uri="{FF2B5EF4-FFF2-40B4-BE49-F238E27FC236}">
                <a16:creationId xmlns:a16="http://schemas.microsoft.com/office/drawing/2014/main" id="{280FFB76-CC11-30E4-6E36-4B2206B5B8B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360AC-D1F5-42A7-BE0A-CDCA33F82EFE}" type="datetimeFigureOut">
              <a:rPr lang="en-GB" smtClean="0"/>
              <a:t>28/11/2022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4065-1DB2-445E-B648-CF6E05AA56EC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8441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360AC-D1F5-42A7-BE0A-CDCA33F82EFE}" type="datetimeFigureOut">
              <a:rPr lang="en-GB" smtClean="0"/>
              <a:t>28/11/2022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4065-1DB2-445E-B648-CF6E05AA56E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2616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360AC-D1F5-42A7-BE0A-CDCA33F82EFE}" type="datetimeFigureOut">
              <a:rPr lang="en-GB" smtClean="0"/>
              <a:t>28/11/2022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4065-1DB2-445E-B648-CF6E05AA56EC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6857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360AC-D1F5-42A7-BE0A-CDCA33F82EFE}" type="datetimeFigureOut">
              <a:rPr lang="en-GB" smtClean="0"/>
              <a:t>28/11/2022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4065-1DB2-445E-B648-CF6E05AA56E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9963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360AC-D1F5-42A7-BE0A-CDCA33F82EFE}" type="datetimeFigureOut">
              <a:rPr lang="en-GB" smtClean="0"/>
              <a:t>28/11/2022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4065-1DB2-445E-B648-CF6E05AA56E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5696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360AC-D1F5-42A7-BE0A-CDCA33F82EFE}" type="datetimeFigureOut">
              <a:rPr lang="en-GB" smtClean="0"/>
              <a:t>28/11/2022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4065-1DB2-445E-B648-CF6E05AA56E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9498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360AC-D1F5-42A7-BE0A-CDCA33F82EFE}" type="datetimeFigureOut">
              <a:rPr lang="en-GB" smtClean="0"/>
              <a:t>28/11/2022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4065-1DB2-445E-B648-CF6E05AA56E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2436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8D360AC-D1F5-42A7-BE0A-CDCA33F82EFE}" type="datetimeFigureOut">
              <a:rPr lang="en-GB" smtClean="0"/>
              <a:t>28/11/2022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DB74065-1DB2-445E-B648-CF6E05AA56E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3006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360AC-D1F5-42A7-BE0A-CDCA33F82EFE}" type="datetimeFigureOut">
              <a:rPr lang="en-GB" smtClean="0"/>
              <a:t>28/11/2022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4065-1DB2-445E-B648-CF6E05AA56E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5160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360AC-D1F5-42A7-BE0A-CDCA33F82EFE}" type="datetimeFigureOut">
              <a:rPr lang="en-GB" smtClean="0"/>
              <a:t>28/11/2022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4065-1DB2-445E-B648-CF6E05AA56E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9613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360AC-D1F5-42A7-BE0A-CDCA33F82EFE}" type="datetimeFigureOut">
              <a:rPr lang="en-GB" smtClean="0"/>
              <a:t>28/11/2022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4065-1DB2-445E-B648-CF6E05AA56E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075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8D360AC-D1F5-42A7-BE0A-CDCA33F82EFE}" type="datetimeFigureOut">
              <a:rPr lang="en-GB" smtClean="0"/>
              <a:t>28/11/2022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DB74065-1DB2-445E-B648-CF6E05AA56EC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8966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undabergnow.com/2020/03/16/events-cancelled-due-to-coronavirus-prevention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eventbrite.co.uk/blog/how-to-write-event-report-ds00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eventimpacts.com/impact-types/social/content/satisfaction/basic-measures" TargetMode="External"/><Relationship Id="rId5" Type="http://schemas.openxmlformats.org/officeDocument/2006/relationships/hyperlink" Target="https://www.eventimpacts.com/impact-types/attendance/content/measuring-profile" TargetMode="External"/><Relationship Id="rId4" Type="http://schemas.openxmlformats.org/officeDocument/2006/relationships/hyperlink" Target="https://www.eventbrite.co.uk/blog/ways-to-improve-your-event-ds00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V9b9lmbXqhs?feature=oembed" TargetMode="External"/><Relationship Id="rId5" Type="http://schemas.openxmlformats.org/officeDocument/2006/relationships/image" Target="../media/image8.jpeg"/><Relationship Id="rId4" Type="http://schemas.openxmlformats.org/officeDocument/2006/relationships/hyperlink" Target="http://www.cityoftheunexpected.wales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news.bbc.co.uk/1/hi/scotland/edinburgh_and_east/7534861.stm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E79EF-34CE-EF1C-1C4B-E9FCA67AD6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3512" y="84547"/>
            <a:ext cx="9144000" cy="1800351"/>
          </a:xfrm>
        </p:spPr>
        <p:txBody>
          <a:bodyPr>
            <a:normAutofit/>
          </a:bodyPr>
          <a:lstStyle/>
          <a:p>
            <a:r>
              <a:rPr lang="en-GB" sz="4800" b="1" dirty="0"/>
              <a:t>An introduction to planning and management of events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2BDCE-F55B-7DAE-9D1C-165633D849A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Week 9</a:t>
            </a:r>
          </a:p>
        </p:txBody>
      </p:sp>
      <p:pic>
        <p:nvPicPr>
          <p:cNvPr id="5" name="Picture 4" descr="A picture containing outdoor, night&#10;&#10;Description automatically generated">
            <a:extLst>
              <a:ext uri="{FF2B5EF4-FFF2-40B4-BE49-F238E27FC236}">
                <a16:creationId xmlns:a16="http://schemas.microsoft.com/office/drawing/2014/main" id="{2E52E4DD-3150-378D-0AB4-E82720EF5F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545682" y="2041972"/>
            <a:ext cx="6262553" cy="4142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180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554E88-267E-349F-1887-ABFB12E2C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Part 2 : Week 7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87D93F-1D9E-E03E-B20A-67C0CFD38B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Lets discuss the WTM event / Twickenham </a:t>
            </a:r>
          </a:p>
          <a:p>
            <a:r>
              <a:rPr lang="en-GB" dirty="0">
                <a:hlinkClick r:id="rId2"/>
              </a:rPr>
              <a:t>https://www.eventbrite.co.uk/blog/how-to-write-event-report-ds00/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5D846BB-F82D-0576-DA62-BD861F5AD4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5213" y="3259917"/>
            <a:ext cx="7521574" cy="3232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035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AE868776-74A2-A928-7AAA-6B963FB0692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90488"/>
            <a:ext cx="10515600" cy="88562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000" b="1" dirty="0"/>
              <a:t>Planning Events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9AB74082-C7C1-BE46-3161-33472E752453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72928" y="1252791"/>
            <a:ext cx="8229600" cy="4911725"/>
          </a:xfrm>
        </p:spPr>
        <p:txBody>
          <a:bodyPr/>
          <a:lstStyle/>
          <a:p>
            <a:pPr eaLnBrk="1" hangingPunct="1">
              <a:lnSpc>
                <a:spcPct val="100000"/>
              </a:lnSpc>
            </a:pPr>
            <a:r>
              <a:rPr lang="en-GB" altLang="en-US" sz="2800" i="1" dirty="0">
                <a:cs typeface="Arial" panose="020B0604020202020204" pitchFamily="34" charset="0"/>
              </a:rPr>
              <a:t>What is planning?</a:t>
            </a:r>
          </a:p>
          <a:p>
            <a:pPr eaLnBrk="1" hangingPunct="1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lang="en-GB" altLang="en-US" sz="2800" dirty="0">
                <a:cs typeface="Arial" panose="020B0604020202020204" pitchFamily="34" charset="0"/>
              </a:rPr>
              <a:t>	“The planning process is concerned with the ends and the means to achieve those ends.” (Bowdin, G. et al, 2001) </a:t>
            </a:r>
          </a:p>
          <a:p>
            <a:pPr eaLnBrk="1" hangingPunct="1">
              <a:lnSpc>
                <a:spcPct val="100000"/>
              </a:lnSpc>
              <a:buFont typeface="Wingdings" panose="05000000000000000000" pitchFamily="2" charset="2"/>
              <a:buNone/>
            </a:pPr>
            <a:endParaRPr lang="en-GB" altLang="en-US" sz="2800" dirty="0"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</a:pPr>
            <a:r>
              <a:rPr lang="en-GB" altLang="en-US" sz="2800" i="1" dirty="0">
                <a:cs typeface="Arial" panose="020B0604020202020204" pitchFamily="34" charset="0"/>
              </a:rPr>
              <a:t>Why do events need to be planned?</a:t>
            </a:r>
          </a:p>
          <a:p>
            <a:pPr eaLnBrk="1" hangingPunct="1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lang="en-GB" altLang="en-US" sz="2800" dirty="0">
                <a:cs typeface="Arial" panose="020B0604020202020204" pitchFamily="34" charset="0"/>
              </a:rPr>
              <a:t>	“Without planning it is possible that the finished product will disappoint not only the intended audience, but also the organising bodies themselves.”</a:t>
            </a:r>
          </a:p>
          <a:p>
            <a:pPr eaLnBrk="1" hangingPunct="1">
              <a:lnSpc>
                <a:spcPct val="70000"/>
              </a:lnSpc>
              <a:buFont typeface="Wingdings" panose="05000000000000000000" pitchFamily="2" charset="2"/>
              <a:buNone/>
            </a:pPr>
            <a:endParaRPr lang="en-GB" altLang="en-US" sz="3600" dirty="0"/>
          </a:p>
          <a:p>
            <a:pPr eaLnBrk="1" hangingPunct="1">
              <a:lnSpc>
                <a:spcPct val="70000"/>
              </a:lnSpc>
              <a:buFont typeface="Monotype Sorts" pitchFamily="2" charset="2"/>
              <a:buNone/>
            </a:pPr>
            <a:endParaRPr lang="en-GB" altLang="en-US" sz="3600" dirty="0"/>
          </a:p>
          <a:p>
            <a:pPr eaLnBrk="1" hangingPunct="1">
              <a:lnSpc>
                <a:spcPct val="70000"/>
              </a:lnSpc>
              <a:buFont typeface="Wingdings" panose="05000000000000000000" pitchFamily="2" charset="2"/>
              <a:buNone/>
            </a:pPr>
            <a:endParaRPr lang="en-GB" altLang="en-US" sz="30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CB9E8EF-6B1A-2A98-2177-4F9159F906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4469" y="1576358"/>
            <a:ext cx="2829330" cy="40026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E067E2D4-F65D-4FF5-BE3F-C7FA79EB623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241300"/>
            <a:ext cx="8172450" cy="1298575"/>
          </a:xfrm>
        </p:spPr>
        <p:txBody>
          <a:bodyPr/>
          <a:lstStyle/>
          <a:p>
            <a:pPr eaLnBrk="1" hangingPunct="1"/>
            <a:r>
              <a:rPr lang="en-GB" altLang="en-US" dirty="0"/>
              <a:t>Others may be unavoidable….</a:t>
            </a:r>
            <a:br>
              <a:rPr lang="en-GB" altLang="en-US" sz="3200" dirty="0"/>
            </a:br>
            <a:endParaRPr lang="en-GB" altLang="en-US" sz="3200" dirty="0"/>
          </a:p>
        </p:txBody>
      </p:sp>
      <p:pic>
        <p:nvPicPr>
          <p:cNvPr id="8195" name="Picture 5" descr="vancouver no snow">
            <a:extLst>
              <a:ext uri="{FF2B5EF4-FFF2-40B4-BE49-F238E27FC236}">
                <a16:creationId xmlns:a16="http://schemas.microsoft.com/office/drawing/2014/main" id="{7A327B71-5083-ACD6-07F6-C79BC447F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307" y="1152672"/>
            <a:ext cx="62230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Rectangle 6">
            <a:extLst>
              <a:ext uri="{FF2B5EF4-FFF2-40B4-BE49-F238E27FC236}">
                <a16:creationId xmlns:a16="http://schemas.microsoft.com/office/drawing/2014/main" id="{4547DA5B-FDF6-5714-2567-9317142FBD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0" y="5453063"/>
            <a:ext cx="8135938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dirty="0">
                <a:latin typeface="Arial" panose="020B0604020202020204" pitchFamily="34" charset="0"/>
              </a:rPr>
              <a:t>‘Canada's mild climate leaves Winter Olympics short of snow’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Organisers in Vancouver having to shovel snow to the slopes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January temperatures in host city were warmest on record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dirty="0">
                <a:latin typeface="Arial" panose="020B0604020202020204" pitchFamily="34" charset="0"/>
              </a:rPr>
              <a:t>(The Guardian Feb 2010)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GB" altLang="en-US" sz="1800" b="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glastonbury festival mud photo">
            <a:extLst>
              <a:ext uri="{FF2B5EF4-FFF2-40B4-BE49-F238E27FC236}">
                <a16:creationId xmlns:a16="http://schemas.microsoft.com/office/drawing/2014/main" id="{512AA14D-E814-16D9-A248-962C5C0D62E7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05688" y="107950"/>
            <a:ext cx="4786312" cy="628650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29174C1-37A8-C13B-B2C7-AA0C9621D8F5}"/>
              </a:ext>
            </a:extLst>
          </p:cNvPr>
          <p:cNvSpPr txBox="1"/>
          <p:nvPr/>
        </p:nvSpPr>
        <p:spPr>
          <a:xfrm>
            <a:off x="529747" y="1037214"/>
            <a:ext cx="5198897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hlinkClick r:id="rId4"/>
              </a:rPr>
              <a:t>https://www.eventbrite.co.uk/blog/ways-to-improve-your-event-ds00/</a:t>
            </a:r>
            <a:endParaRPr lang="en-GB" sz="2000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6CB71C9-496F-4AFD-50C6-FDEA57FE3077}"/>
              </a:ext>
            </a:extLst>
          </p:cNvPr>
          <p:cNvSpPr txBox="1"/>
          <p:nvPr/>
        </p:nvSpPr>
        <p:spPr>
          <a:xfrm>
            <a:off x="612873" y="2131129"/>
            <a:ext cx="6095064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hlinkClick r:id="rId5"/>
              </a:rPr>
              <a:t>https://www.eventimpacts.com/impact-types/attendance/content/measuring-profile</a:t>
            </a:r>
            <a:endParaRPr lang="en-GB" sz="2000" dirty="0"/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D29C3B-AE64-6C07-DC37-E606AA16C551}"/>
              </a:ext>
            </a:extLst>
          </p:cNvPr>
          <p:cNvSpPr txBox="1"/>
          <p:nvPr/>
        </p:nvSpPr>
        <p:spPr>
          <a:xfrm>
            <a:off x="612873" y="3354069"/>
            <a:ext cx="6095064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hlinkClick r:id="rId6"/>
              </a:rPr>
              <a:t>https://www.eventimpacts.com/impact-types/social/content/satisfaction/basic-measures</a:t>
            </a:r>
            <a:endParaRPr lang="en-GB" sz="2000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>
            <a:extLst>
              <a:ext uri="{FF2B5EF4-FFF2-40B4-BE49-F238E27FC236}">
                <a16:creationId xmlns:a16="http://schemas.microsoft.com/office/drawing/2014/main" id="{30C9CD25-0CD3-C53E-6A98-61AD8F2BD0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4" y="692151"/>
            <a:ext cx="1728787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en-US" sz="1800" b="0" dirty="0">
              <a:latin typeface="Arial" panose="020B0604020202020204" pitchFamily="34" charset="0"/>
            </a:endParaRPr>
          </a:p>
        </p:txBody>
      </p:sp>
      <p:sp>
        <p:nvSpPr>
          <p:cNvPr id="10243" name="Rectangle 5">
            <a:extLst>
              <a:ext uri="{FF2B5EF4-FFF2-40B4-BE49-F238E27FC236}">
                <a16:creationId xmlns:a16="http://schemas.microsoft.com/office/drawing/2014/main" id="{79A3A359-64A1-7A78-FB46-B7CBC78CC8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4" y="1844676"/>
            <a:ext cx="1728787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en-US" sz="1800" b="0" dirty="0">
              <a:latin typeface="Arial" panose="020B0604020202020204" pitchFamily="34" charset="0"/>
            </a:endParaRPr>
          </a:p>
        </p:txBody>
      </p:sp>
      <p:sp>
        <p:nvSpPr>
          <p:cNvPr id="10244" name="Rectangle 6">
            <a:extLst>
              <a:ext uri="{FF2B5EF4-FFF2-40B4-BE49-F238E27FC236}">
                <a16:creationId xmlns:a16="http://schemas.microsoft.com/office/drawing/2014/main" id="{95435002-E817-AB37-C4AA-64F27CF0EB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4" y="2997201"/>
            <a:ext cx="1728787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en-US" sz="1800" b="0" dirty="0">
              <a:latin typeface="Arial" panose="020B0604020202020204" pitchFamily="34" charset="0"/>
            </a:endParaRPr>
          </a:p>
        </p:txBody>
      </p:sp>
      <p:sp>
        <p:nvSpPr>
          <p:cNvPr id="10245" name="Rectangle 8">
            <a:extLst>
              <a:ext uri="{FF2B5EF4-FFF2-40B4-BE49-F238E27FC236}">
                <a16:creationId xmlns:a16="http://schemas.microsoft.com/office/drawing/2014/main" id="{C0A611F1-93FB-5C45-8F4C-83CFE7BA41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4" y="5013325"/>
            <a:ext cx="1728787" cy="6492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en-US" sz="1800" b="0" dirty="0">
              <a:latin typeface="Arial" panose="020B0604020202020204" pitchFamily="34" charset="0"/>
            </a:endParaRPr>
          </a:p>
        </p:txBody>
      </p:sp>
      <p:sp>
        <p:nvSpPr>
          <p:cNvPr id="10246" name="Rectangle 9">
            <a:extLst>
              <a:ext uri="{FF2B5EF4-FFF2-40B4-BE49-F238E27FC236}">
                <a16:creationId xmlns:a16="http://schemas.microsoft.com/office/drawing/2014/main" id="{50BB40EA-50EC-526A-33C3-3D78618FD2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4" y="6092826"/>
            <a:ext cx="1728787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Implement event</a:t>
            </a:r>
          </a:p>
        </p:txBody>
      </p:sp>
      <p:sp>
        <p:nvSpPr>
          <p:cNvPr id="10247" name="Rectangle 10">
            <a:extLst>
              <a:ext uri="{FF2B5EF4-FFF2-40B4-BE49-F238E27FC236}">
                <a16:creationId xmlns:a16="http://schemas.microsoft.com/office/drawing/2014/main" id="{3BD6723E-EA50-EBA5-9BCA-120C2BCF9B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9600" y="692151"/>
            <a:ext cx="1728788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Handover</a:t>
            </a:r>
          </a:p>
        </p:txBody>
      </p:sp>
      <p:sp>
        <p:nvSpPr>
          <p:cNvPr id="10248" name="Rectangle 11">
            <a:extLst>
              <a:ext uri="{FF2B5EF4-FFF2-40B4-BE49-F238E27FC236}">
                <a16:creationId xmlns:a16="http://schemas.microsoft.com/office/drawing/2014/main" id="{112C19EC-D66F-E8AF-9B22-A1D26A8174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9600" y="1844676"/>
            <a:ext cx="1728788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Evaluation</a:t>
            </a:r>
          </a:p>
        </p:txBody>
      </p:sp>
      <p:sp>
        <p:nvSpPr>
          <p:cNvPr id="10249" name="Rectangle 12">
            <a:extLst>
              <a:ext uri="{FF2B5EF4-FFF2-40B4-BE49-F238E27FC236}">
                <a16:creationId xmlns:a16="http://schemas.microsoft.com/office/drawing/2014/main" id="{E54DBCF9-2B4D-138D-AB5D-182D5150E3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9600" y="2997201"/>
            <a:ext cx="1728788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Feedback</a:t>
            </a:r>
          </a:p>
        </p:txBody>
      </p:sp>
      <p:sp>
        <p:nvSpPr>
          <p:cNvPr id="10250" name="Text Box 22">
            <a:extLst>
              <a:ext uri="{FF2B5EF4-FFF2-40B4-BE49-F238E27FC236}">
                <a16:creationId xmlns:a16="http://schemas.microsoft.com/office/drawing/2014/main" id="{EE8F77A9-AE43-7A36-0905-6D2141CD9B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7713" y="836613"/>
            <a:ext cx="12509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Objectives</a:t>
            </a:r>
          </a:p>
        </p:txBody>
      </p:sp>
      <p:sp>
        <p:nvSpPr>
          <p:cNvPr id="10251" name="Text Box 23">
            <a:extLst>
              <a:ext uri="{FF2B5EF4-FFF2-40B4-BE49-F238E27FC236}">
                <a16:creationId xmlns:a16="http://schemas.microsoft.com/office/drawing/2014/main" id="{35D4C571-7FA8-467A-BA06-4FB7B9D269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2175" y="1916113"/>
            <a:ext cx="1035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Concept</a:t>
            </a:r>
          </a:p>
        </p:txBody>
      </p:sp>
      <p:sp>
        <p:nvSpPr>
          <p:cNvPr id="10252" name="Text Box 25">
            <a:extLst>
              <a:ext uri="{FF2B5EF4-FFF2-40B4-BE49-F238E27FC236}">
                <a16:creationId xmlns:a16="http://schemas.microsoft.com/office/drawing/2014/main" id="{AAA01A0F-404C-0C4A-A9E5-A75E6D0D69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7713" y="3141663"/>
            <a:ext cx="1200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Feasibility</a:t>
            </a:r>
          </a:p>
        </p:txBody>
      </p:sp>
      <p:sp>
        <p:nvSpPr>
          <p:cNvPr id="10253" name="Text Box 29">
            <a:extLst>
              <a:ext uri="{FF2B5EF4-FFF2-40B4-BE49-F238E27FC236}">
                <a16:creationId xmlns:a16="http://schemas.microsoft.com/office/drawing/2014/main" id="{AB71C43C-0127-8961-9A64-4C5CB292B5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3251" y="5084764"/>
            <a:ext cx="1573213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600" b="0" dirty="0">
                <a:latin typeface="Arial" panose="020B0604020202020204" pitchFamily="34" charset="0"/>
              </a:rPr>
              <a:t>Implementation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600" b="0" dirty="0">
                <a:latin typeface="Arial" panose="020B0604020202020204" pitchFamily="34" charset="0"/>
              </a:rPr>
              <a:t>Planning</a:t>
            </a:r>
          </a:p>
        </p:txBody>
      </p:sp>
      <p:sp>
        <p:nvSpPr>
          <p:cNvPr id="10254" name="Rectangle 36">
            <a:extLst>
              <a:ext uri="{FF2B5EF4-FFF2-40B4-BE49-F238E27FC236}">
                <a16:creationId xmlns:a16="http://schemas.microsoft.com/office/drawing/2014/main" id="{53053D9F-53D0-1FA6-6967-A681E61C55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4" y="4005263"/>
            <a:ext cx="1728787" cy="576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Proceed?</a:t>
            </a:r>
          </a:p>
        </p:txBody>
      </p:sp>
      <p:sp>
        <p:nvSpPr>
          <p:cNvPr id="10255" name="Rectangle 38">
            <a:extLst>
              <a:ext uri="{FF2B5EF4-FFF2-40B4-BE49-F238E27FC236}">
                <a16:creationId xmlns:a16="http://schemas.microsoft.com/office/drawing/2014/main" id="{F38D1594-B7AE-DE0D-67E7-813E0BF153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9738" y="3068638"/>
            <a:ext cx="576262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No</a:t>
            </a:r>
          </a:p>
        </p:txBody>
      </p:sp>
      <p:sp>
        <p:nvSpPr>
          <p:cNvPr id="10256" name="Line 40">
            <a:extLst>
              <a:ext uri="{FF2B5EF4-FFF2-40B4-BE49-F238E27FC236}">
                <a16:creationId xmlns:a16="http://schemas.microsoft.com/office/drawing/2014/main" id="{B5842E9F-E3B8-0E1D-E04D-AD1CA8B3C14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800601" y="3500439"/>
            <a:ext cx="1008063" cy="865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0257" name="Line 41">
            <a:extLst>
              <a:ext uri="{FF2B5EF4-FFF2-40B4-BE49-F238E27FC236}">
                <a16:creationId xmlns:a16="http://schemas.microsoft.com/office/drawing/2014/main" id="{4B480D7A-6534-3E8C-52EF-ECB9974DA03A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800601" y="2133600"/>
            <a:ext cx="1008063" cy="9350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0258" name="Line 43">
            <a:extLst>
              <a:ext uri="{FF2B5EF4-FFF2-40B4-BE49-F238E27FC236}">
                <a16:creationId xmlns:a16="http://schemas.microsoft.com/office/drawing/2014/main" id="{25102D42-EF0C-39FD-4C7B-2B27A788F2F0}"/>
              </a:ext>
            </a:extLst>
          </p:cNvPr>
          <p:cNvSpPr>
            <a:spLocks noChangeShapeType="1"/>
          </p:cNvSpPr>
          <p:nvPr/>
        </p:nvSpPr>
        <p:spPr bwMode="auto">
          <a:xfrm>
            <a:off x="3935413" y="1268413"/>
            <a:ext cx="0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0259" name="Line 44">
            <a:extLst>
              <a:ext uri="{FF2B5EF4-FFF2-40B4-BE49-F238E27FC236}">
                <a16:creationId xmlns:a16="http://schemas.microsoft.com/office/drawing/2014/main" id="{A026B20B-0F04-85C6-3160-07A158E48E04}"/>
              </a:ext>
            </a:extLst>
          </p:cNvPr>
          <p:cNvSpPr>
            <a:spLocks noChangeShapeType="1"/>
          </p:cNvSpPr>
          <p:nvPr/>
        </p:nvSpPr>
        <p:spPr bwMode="auto">
          <a:xfrm>
            <a:off x="3935413" y="2420938"/>
            <a:ext cx="0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0260" name="Line 45">
            <a:extLst>
              <a:ext uri="{FF2B5EF4-FFF2-40B4-BE49-F238E27FC236}">
                <a16:creationId xmlns:a16="http://schemas.microsoft.com/office/drawing/2014/main" id="{8B21976C-C4A6-426D-4070-1A3CAEA68346}"/>
              </a:ext>
            </a:extLst>
          </p:cNvPr>
          <p:cNvSpPr>
            <a:spLocks noChangeShapeType="1"/>
          </p:cNvSpPr>
          <p:nvPr/>
        </p:nvSpPr>
        <p:spPr bwMode="auto">
          <a:xfrm>
            <a:off x="3935413" y="3573463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0261" name="Line 46">
            <a:extLst>
              <a:ext uri="{FF2B5EF4-FFF2-40B4-BE49-F238E27FC236}">
                <a16:creationId xmlns:a16="http://schemas.microsoft.com/office/drawing/2014/main" id="{9FB62C3A-A1CC-18BC-BB80-9C166E1D6E07}"/>
              </a:ext>
            </a:extLst>
          </p:cNvPr>
          <p:cNvSpPr>
            <a:spLocks noChangeShapeType="1"/>
          </p:cNvSpPr>
          <p:nvPr/>
        </p:nvSpPr>
        <p:spPr bwMode="auto">
          <a:xfrm>
            <a:off x="3935413" y="4581525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0262" name="Line 47">
            <a:extLst>
              <a:ext uri="{FF2B5EF4-FFF2-40B4-BE49-F238E27FC236}">
                <a16:creationId xmlns:a16="http://schemas.microsoft.com/office/drawing/2014/main" id="{981BFE47-4D50-4349-D8DE-EEF0963F90F5}"/>
              </a:ext>
            </a:extLst>
          </p:cNvPr>
          <p:cNvSpPr>
            <a:spLocks noChangeShapeType="1"/>
          </p:cNvSpPr>
          <p:nvPr/>
        </p:nvSpPr>
        <p:spPr bwMode="auto">
          <a:xfrm>
            <a:off x="3935413" y="5661025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0263" name="Line 48">
            <a:extLst>
              <a:ext uri="{FF2B5EF4-FFF2-40B4-BE49-F238E27FC236}">
                <a16:creationId xmlns:a16="http://schemas.microsoft.com/office/drawing/2014/main" id="{A3892895-F42C-CE0C-AEBD-47E7559F000A}"/>
              </a:ext>
            </a:extLst>
          </p:cNvPr>
          <p:cNvSpPr>
            <a:spLocks noChangeShapeType="1"/>
          </p:cNvSpPr>
          <p:nvPr/>
        </p:nvSpPr>
        <p:spPr bwMode="auto">
          <a:xfrm>
            <a:off x="7824788" y="1268413"/>
            <a:ext cx="0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0264" name="Line 49">
            <a:extLst>
              <a:ext uri="{FF2B5EF4-FFF2-40B4-BE49-F238E27FC236}">
                <a16:creationId xmlns:a16="http://schemas.microsoft.com/office/drawing/2014/main" id="{FE52CF5D-50DF-474C-C44A-77379D43A907}"/>
              </a:ext>
            </a:extLst>
          </p:cNvPr>
          <p:cNvSpPr>
            <a:spLocks noChangeShapeType="1"/>
          </p:cNvSpPr>
          <p:nvPr/>
        </p:nvSpPr>
        <p:spPr bwMode="auto">
          <a:xfrm>
            <a:off x="7824788" y="2349500"/>
            <a:ext cx="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0265" name="Text Box 50">
            <a:extLst>
              <a:ext uri="{FF2B5EF4-FFF2-40B4-BE49-F238E27FC236}">
                <a16:creationId xmlns:a16="http://schemas.microsoft.com/office/drawing/2014/main" id="{606F90C4-CCBF-C900-D861-7206552397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24788" y="5876926"/>
            <a:ext cx="20701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Adapted from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Masterman (2009)</a:t>
            </a:r>
          </a:p>
        </p:txBody>
      </p:sp>
      <p:sp>
        <p:nvSpPr>
          <p:cNvPr id="10266" name="Text Box 51">
            <a:extLst>
              <a:ext uri="{FF2B5EF4-FFF2-40B4-BE49-F238E27FC236}">
                <a16:creationId xmlns:a16="http://schemas.microsoft.com/office/drawing/2014/main" id="{7A4F7172-DFDD-F67D-2B32-20103FFF91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24788" y="5157788"/>
            <a:ext cx="370325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2800" b="0" dirty="0">
                <a:latin typeface="Arial" panose="020B0604020202020204" pitchFamily="34" charset="0"/>
              </a:rPr>
              <a:t>The Planning Process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>
            <a:extLst>
              <a:ext uri="{FF2B5EF4-FFF2-40B4-BE49-F238E27FC236}">
                <a16:creationId xmlns:a16="http://schemas.microsoft.com/office/drawing/2014/main" id="{8A34AD61-24ED-53B0-D218-A79C9D6DAAC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eaLnBrk="1" hangingPunct="1"/>
            <a:r>
              <a:rPr lang="en-GB" altLang="en-US" b="0" dirty="0"/>
              <a:t>The Event Planning Process</a:t>
            </a:r>
          </a:p>
        </p:txBody>
      </p:sp>
      <p:sp>
        <p:nvSpPr>
          <p:cNvPr id="12291" name="Oval 6">
            <a:extLst>
              <a:ext uri="{FF2B5EF4-FFF2-40B4-BE49-F238E27FC236}">
                <a16:creationId xmlns:a16="http://schemas.microsoft.com/office/drawing/2014/main" id="{AEA8CE32-1F5F-ECA8-6E21-20EE882E90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9376" y="3573463"/>
            <a:ext cx="1635125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en-US" sz="1800" b="0" dirty="0">
              <a:latin typeface="Arial" panose="020B0604020202020204" pitchFamily="34" charset="0"/>
            </a:endParaRPr>
          </a:p>
        </p:txBody>
      </p:sp>
      <p:sp>
        <p:nvSpPr>
          <p:cNvPr id="12292" name="Text Box 7">
            <a:extLst>
              <a:ext uri="{FF2B5EF4-FFF2-40B4-BE49-F238E27FC236}">
                <a16:creationId xmlns:a16="http://schemas.microsoft.com/office/drawing/2014/main" id="{F1CFFB1C-2599-FAED-F0E3-92E8C47EA8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7489" y="3571876"/>
            <a:ext cx="1512887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 Contextual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   Factors</a:t>
            </a:r>
          </a:p>
        </p:txBody>
      </p:sp>
      <p:sp>
        <p:nvSpPr>
          <p:cNvPr id="12293" name="Oval 8">
            <a:extLst>
              <a:ext uri="{FF2B5EF4-FFF2-40B4-BE49-F238E27FC236}">
                <a16:creationId xmlns:a16="http://schemas.microsoft.com/office/drawing/2014/main" id="{2FA0D468-8191-B1CD-10AF-E37E9C25A6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2400" y="2205039"/>
            <a:ext cx="1633538" cy="9366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Implementation</a:t>
            </a:r>
          </a:p>
        </p:txBody>
      </p:sp>
      <p:sp>
        <p:nvSpPr>
          <p:cNvPr id="12294" name="Oval 10">
            <a:extLst>
              <a:ext uri="{FF2B5EF4-FFF2-40B4-BE49-F238E27FC236}">
                <a16:creationId xmlns:a16="http://schemas.microsoft.com/office/drawing/2014/main" id="{325296EC-6A9A-0628-E7AB-441EA26295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0013" y="2205038"/>
            <a:ext cx="15621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Planning</a:t>
            </a:r>
          </a:p>
        </p:txBody>
      </p:sp>
      <p:sp>
        <p:nvSpPr>
          <p:cNvPr id="12295" name="Oval 11">
            <a:extLst>
              <a:ext uri="{FF2B5EF4-FFF2-40B4-BE49-F238E27FC236}">
                <a16:creationId xmlns:a16="http://schemas.microsoft.com/office/drawing/2014/main" id="{CE9377FA-CA83-4864-99AA-4D87469AE4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6989" y="3500438"/>
            <a:ext cx="1635125" cy="10080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Initiation</a:t>
            </a:r>
          </a:p>
        </p:txBody>
      </p:sp>
      <p:sp>
        <p:nvSpPr>
          <p:cNvPr id="12296" name="Oval 12">
            <a:extLst>
              <a:ext uri="{FF2B5EF4-FFF2-40B4-BE49-F238E27FC236}">
                <a16:creationId xmlns:a16="http://schemas.microsoft.com/office/drawing/2014/main" id="{979DC112-C487-25A0-5305-7D17BB22CE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96226" y="2205038"/>
            <a:ext cx="1635125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Control and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monitoring</a:t>
            </a:r>
          </a:p>
        </p:txBody>
      </p:sp>
      <p:sp>
        <p:nvSpPr>
          <p:cNvPr id="12297" name="Oval 13">
            <a:extLst>
              <a:ext uri="{FF2B5EF4-FFF2-40B4-BE49-F238E27FC236}">
                <a16:creationId xmlns:a16="http://schemas.microsoft.com/office/drawing/2014/main" id="{FB3E2605-C13C-9F8E-3C49-1981310568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96226" y="3573464"/>
            <a:ext cx="1635125" cy="935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Shutdown</a:t>
            </a:r>
          </a:p>
        </p:txBody>
      </p:sp>
      <p:sp>
        <p:nvSpPr>
          <p:cNvPr id="12298" name="Oval 15">
            <a:extLst>
              <a:ext uri="{FF2B5EF4-FFF2-40B4-BE49-F238E27FC236}">
                <a16:creationId xmlns:a16="http://schemas.microsoft.com/office/drawing/2014/main" id="{4FA16860-924F-1114-343B-B93BE15756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0013" y="4797426"/>
            <a:ext cx="1655762" cy="9366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Legacy</a:t>
            </a:r>
          </a:p>
        </p:txBody>
      </p:sp>
      <p:sp>
        <p:nvSpPr>
          <p:cNvPr id="12299" name="Oval 16">
            <a:extLst>
              <a:ext uri="{FF2B5EF4-FFF2-40B4-BE49-F238E27FC236}">
                <a16:creationId xmlns:a16="http://schemas.microsoft.com/office/drawing/2014/main" id="{2B8AFF41-B8F9-1C91-BC1F-0A260E2D19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2400" y="4797426"/>
            <a:ext cx="1562100" cy="9366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0" dirty="0">
                <a:latin typeface="Arial" panose="020B0604020202020204" pitchFamily="34" charset="0"/>
              </a:rPr>
              <a:t>Evaluation</a:t>
            </a:r>
          </a:p>
        </p:txBody>
      </p:sp>
      <p:sp>
        <p:nvSpPr>
          <p:cNvPr id="12300" name="Line 17">
            <a:extLst>
              <a:ext uri="{FF2B5EF4-FFF2-40B4-BE49-F238E27FC236}">
                <a16:creationId xmlns:a16="http://schemas.microsoft.com/office/drawing/2014/main" id="{1C8FCF64-CA74-1483-BA77-7AE6554341C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24563" y="3141663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2301" name="Line 18">
            <a:extLst>
              <a:ext uri="{FF2B5EF4-FFF2-40B4-BE49-F238E27FC236}">
                <a16:creationId xmlns:a16="http://schemas.microsoft.com/office/drawing/2014/main" id="{173319F9-F950-4E7E-EE02-CD860EA77AA4}"/>
              </a:ext>
            </a:extLst>
          </p:cNvPr>
          <p:cNvSpPr>
            <a:spLocks noChangeShapeType="1"/>
          </p:cNvSpPr>
          <p:nvPr/>
        </p:nvSpPr>
        <p:spPr bwMode="auto">
          <a:xfrm>
            <a:off x="4224338" y="2636838"/>
            <a:ext cx="10080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2302" name="Line 19">
            <a:extLst>
              <a:ext uri="{FF2B5EF4-FFF2-40B4-BE49-F238E27FC236}">
                <a16:creationId xmlns:a16="http://schemas.microsoft.com/office/drawing/2014/main" id="{AD2ADDC9-4246-606F-842F-C0FE7C4DAE39}"/>
              </a:ext>
            </a:extLst>
          </p:cNvPr>
          <p:cNvSpPr>
            <a:spLocks noChangeShapeType="1"/>
          </p:cNvSpPr>
          <p:nvPr/>
        </p:nvSpPr>
        <p:spPr bwMode="auto">
          <a:xfrm>
            <a:off x="6888163" y="2636838"/>
            <a:ext cx="10080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2303" name="Line 20">
            <a:extLst>
              <a:ext uri="{FF2B5EF4-FFF2-40B4-BE49-F238E27FC236}">
                <a16:creationId xmlns:a16="http://schemas.microsoft.com/office/drawing/2014/main" id="{808BE5F7-76D6-380D-A982-81E290C4996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151313" y="2852739"/>
            <a:ext cx="1008062" cy="1152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2304" name="Line 21">
            <a:extLst>
              <a:ext uri="{FF2B5EF4-FFF2-40B4-BE49-F238E27FC236}">
                <a16:creationId xmlns:a16="http://schemas.microsoft.com/office/drawing/2014/main" id="{A9FEA954-654D-884A-0DA7-675BE8CF3C8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816725" y="3068639"/>
            <a:ext cx="1366838" cy="936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2305" name="Line 22">
            <a:extLst>
              <a:ext uri="{FF2B5EF4-FFF2-40B4-BE49-F238E27FC236}">
                <a16:creationId xmlns:a16="http://schemas.microsoft.com/office/drawing/2014/main" id="{00027AFA-8A09-DD26-85D2-F63308B5D38C}"/>
              </a:ext>
            </a:extLst>
          </p:cNvPr>
          <p:cNvSpPr>
            <a:spLocks noChangeShapeType="1"/>
          </p:cNvSpPr>
          <p:nvPr/>
        </p:nvSpPr>
        <p:spPr bwMode="auto">
          <a:xfrm>
            <a:off x="6816725" y="4005263"/>
            <a:ext cx="10795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2306" name="Line 23">
            <a:extLst>
              <a:ext uri="{FF2B5EF4-FFF2-40B4-BE49-F238E27FC236}">
                <a16:creationId xmlns:a16="http://schemas.microsoft.com/office/drawing/2014/main" id="{64582A17-0CE7-3A6F-5AA2-4BB1DE5CBE8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816725" y="4437064"/>
            <a:ext cx="1366838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2307" name="Line 24">
            <a:extLst>
              <a:ext uri="{FF2B5EF4-FFF2-40B4-BE49-F238E27FC236}">
                <a16:creationId xmlns:a16="http://schemas.microsoft.com/office/drawing/2014/main" id="{28A2A26C-CDF6-55F4-786A-C8898BC6296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295776" y="5229225"/>
            <a:ext cx="9366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2308" name="Line 25">
            <a:extLst>
              <a:ext uri="{FF2B5EF4-FFF2-40B4-BE49-F238E27FC236}">
                <a16:creationId xmlns:a16="http://schemas.microsoft.com/office/drawing/2014/main" id="{CB9EA9A7-A4BD-A1EC-E385-F744FC4542D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079876" y="4292600"/>
            <a:ext cx="1223963" cy="649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2309" name="Line 28">
            <a:extLst>
              <a:ext uri="{FF2B5EF4-FFF2-40B4-BE49-F238E27FC236}">
                <a16:creationId xmlns:a16="http://schemas.microsoft.com/office/drawing/2014/main" id="{0133592C-D472-ED36-3796-D14E7512112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359150" y="3141664"/>
            <a:ext cx="0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2310" name="Line 29">
            <a:extLst>
              <a:ext uri="{FF2B5EF4-FFF2-40B4-BE49-F238E27FC236}">
                <a16:creationId xmlns:a16="http://schemas.microsoft.com/office/drawing/2014/main" id="{2FB8B4E1-80EA-3B2D-0166-7909610C016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224339" y="4005263"/>
            <a:ext cx="9350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2311" name="Line 30">
            <a:extLst>
              <a:ext uri="{FF2B5EF4-FFF2-40B4-BE49-F238E27FC236}">
                <a16:creationId xmlns:a16="http://schemas.microsoft.com/office/drawing/2014/main" id="{CEBF8378-85E2-3762-CB25-E0B798B19CED}"/>
              </a:ext>
            </a:extLst>
          </p:cNvPr>
          <p:cNvSpPr>
            <a:spLocks noChangeShapeType="1"/>
          </p:cNvSpPr>
          <p:nvPr/>
        </p:nvSpPr>
        <p:spPr bwMode="auto">
          <a:xfrm>
            <a:off x="6024563" y="4508501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2312" name="Line 31">
            <a:extLst>
              <a:ext uri="{FF2B5EF4-FFF2-40B4-BE49-F238E27FC236}">
                <a16:creationId xmlns:a16="http://schemas.microsoft.com/office/drawing/2014/main" id="{D3FAA055-B29E-5026-AC83-5BCCB97B22F0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079876" y="4221163"/>
            <a:ext cx="1152525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12313" name="Line 32">
            <a:extLst>
              <a:ext uri="{FF2B5EF4-FFF2-40B4-BE49-F238E27FC236}">
                <a16:creationId xmlns:a16="http://schemas.microsoft.com/office/drawing/2014/main" id="{29A64D61-6BF2-6A29-D052-51CD5BDE7DA6}"/>
              </a:ext>
            </a:extLst>
          </p:cNvPr>
          <p:cNvSpPr>
            <a:spLocks noChangeShapeType="1"/>
          </p:cNvSpPr>
          <p:nvPr/>
        </p:nvSpPr>
        <p:spPr bwMode="auto">
          <a:xfrm>
            <a:off x="8688388" y="3141664"/>
            <a:ext cx="0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2F2A946C-4BD3-511C-3C8E-59EF840C088A}"/>
              </a:ext>
            </a:extLst>
          </p:cNvPr>
          <p:cNvSpPr/>
          <p:nvPr/>
        </p:nvSpPr>
        <p:spPr>
          <a:xfrm>
            <a:off x="5167313" y="3571875"/>
            <a:ext cx="1643062" cy="92868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dirty="0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12315" name="TextBox 27">
            <a:extLst>
              <a:ext uri="{FF2B5EF4-FFF2-40B4-BE49-F238E27FC236}">
                <a16:creationId xmlns:a16="http://schemas.microsoft.com/office/drawing/2014/main" id="{6C56E2A6-031B-8F50-E334-D1F4FD6F9A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0063" y="6215063"/>
            <a:ext cx="59293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0" i="1" dirty="0">
                <a:latin typeface="Arial" panose="020B0604020202020204" pitchFamily="34" charset="0"/>
              </a:rPr>
              <a:t>Reference: Allen, J and Harris, R, ECEM (2008)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GB" altLang="en-US" sz="1800" b="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64BF8E4A-C12A-949E-6B63-6BFE0C24FECB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298450"/>
            <a:ext cx="10515600" cy="6096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3600" b="1" dirty="0"/>
              <a:t>Contextual Factors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CE2A1095-992D-D1A2-329E-504A097A837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0" y="1838325"/>
            <a:ext cx="7085013" cy="4786313"/>
          </a:xfrm>
        </p:spPr>
        <p:txBody>
          <a:bodyPr/>
          <a:lstStyle/>
          <a:p>
            <a:pPr eaLnBrk="1" hangingPunct="1">
              <a:lnSpc>
                <a:spcPct val="100000"/>
              </a:lnSpc>
            </a:pPr>
            <a:r>
              <a:rPr lang="en-GB" altLang="en-US" sz="2400" dirty="0">
                <a:cs typeface="Arial" panose="020B0604020202020204" pitchFamily="34" charset="0"/>
              </a:rPr>
              <a:t>A range of contextual factors may influence the planning of an event, including:</a:t>
            </a:r>
          </a:p>
          <a:p>
            <a:pPr eaLnBrk="1" hangingPunct="1">
              <a:lnSpc>
                <a:spcPct val="100000"/>
              </a:lnSpc>
              <a:buFont typeface="Monotype Sorts" pitchFamily="2" charset="2"/>
              <a:buNone/>
            </a:pPr>
            <a:endParaRPr lang="en-GB" altLang="en-US" sz="1600" dirty="0">
              <a:cs typeface="Arial" panose="020B0604020202020204" pitchFamily="34" charset="0"/>
            </a:endParaRPr>
          </a:p>
          <a:p>
            <a:pPr marL="711200" lvl="1" indent="-439738">
              <a:lnSpc>
                <a:spcPct val="150000"/>
              </a:lnSpc>
            </a:pPr>
            <a:r>
              <a:rPr lang="en-GB" altLang="en-US" dirty="0">
                <a:cs typeface="Arial" panose="020B0604020202020204" pitchFamily="34" charset="0"/>
              </a:rPr>
              <a:t>Government / corporate policies / regulations</a:t>
            </a:r>
          </a:p>
          <a:p>
            <a:pPr marL="711200" lvl="1" indent="-439738">
              <a:lnSpc>
                <a:spcPct val="150000"/>
              </a:lnSpc>
            </a:pPr>
            <a:r>
              <a:rPr lang="en-GB" altLang="en-US" dirty="0">
                <a:cs typeface="Arial" panose="020B0604020202020204" pitchFamily="34" charset="0"/>
              </a:rPr>
              <a:t>Availability of financial / technical resources</a:t>
            </a:r>
          </a:p>
          <a:p>
            <a:pPr marL="711200" lvl="1" indent="-439738">
              <a:lnSpc>
                <a:spcPct val="150000"/>
              </a:lnSpc>
            </a:pPr>
            <a:r>
              <a:rPr lang="en-GB" altLang="en-US" dirty="0">
                <a:cs typeface="Arial" panose="020B0604020202020204" pitchFamily="34" charset="0"/>
              </a:rPr>
              <a:t>Quality of human resources available</a:t>
            </a:r>
          </a:p>
          <a:p>
            <a:pPr marL="711200" lvl="1" indent="-439738">
              <a:lnSpc>
                <a:spcPct val="150000"/>
              </a:lnSpc>
            </a:pPr>
            <a:r>
              <a:rPr lang="en-GB" altLang="en-US" dirty="0">
                <a:cs typeface="Arial" panose="020B0604020202020204" pitchFamily="34" charset="0"/>
              </a:rPr>
              <a:t>Access to and range of event suppliers</a:t>
            </a:r>
          </a:p>
          <a:p>
            <a:pPr marL="711200" lvl="1" indent="-439738">
              <a:lnSpc>
                <a:spcPct val="150000"/>
              </a:lnSpc>
            </a:pPr>
            <a:r>
              <a:rPr lang="en-GB" altLang="en-US" dirty="0">
                <a:cs typeface="Arial" panose="020B0604020202020204" pitchFamily="34" charset="0"/>
              </a:rPr>
              <a:t>Requirements, expectations of attendees</a:t>
            </a:r>
          </a:p>
          <a:p>
            <a:pPr marL="711200" lvl="1" indent="-439738">
              <a:lnSpc>
                <a:spcPct val="100000"/>
              </a:lnSpc>
            </a:pPr>
            <a:endParaRPr lang="en-GB" altLang="en-US" dirty="0">
              <a:cs typeface="Arial" panose="020B0604020202020204" pitchFamily="34" charset="0"/>
            </a:endParaRPr>
          </a:p>
          <a:p>
            <a:pPr marL="711200" lvl="1" indent="-439738"/>
            <a:endParaRPr lang="en-GB" alt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019C0DD-BF49-1A4C-B1B5-EB6499A903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9966" y="2551209"/>
            <a:ext cx="4834814" cy="27228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83D618CB-70A0-1247-30E9-387B87EA75F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365125"/>
            <a:ext cx="10515600" cy="627063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3600" b="1" dirty="0"/>
              <a:t>Planning for Events</a:t>
            </a:r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0F75B201-D901-4E3A-3FB7-D5F1CA548D13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-5610" y="1574637"/>
            <a:ext cx="4494213" cy="4929187"/>
          </a:xfrm>
        </p:spPr>
        <p:txBody>
          <a:bodyPr>
            <a:normAutofit/>
          </a:bodyPr>
          <a:lstStyle/>
          <a:p>
            <a:pPr eaLnBrk="1" hangingPunct="1">
              <a:buFont typeface="Monotype Sorts" pitchFamily="2" charset="2"/>
              <a:buNone/>
            </a:pPr>
            <a:r>
              <a:rPr lang="en-GB" altLang="en-US" sz="2400" dirty="0">
                <a:cs typeface="Arial" panose="020B0604020202020204" pitchFamily="34" charset="0"/>
              </a:rPr>
              <a:t>Planning is vital because:</a:t>
            </a:r>
          </a:p>
          <a:p>
            <a:pPr eaLnBrk="1" hangingPunct="1"/>
            <a:r>
              <a:rPr lang="en-GB" altLang="en-US" sz="2400" dirty="0">
                <a:cs typeface="Arial" panose="020B0604020202020204" pitchFamily="34" charset="0"/>
              </a:rPr>
              <a:t>Events are complex in nature</a:t>
            </a:r>
            <a:r>
              <a:rPr lang="en-GB" altLang="en-US" sz="2400" dirty="0">
                <a:solidFill>
                  <a:srgbClr val="000066"/>
                </a:solidFill>
                <a:cs typeface="Arial" panose="020B0604020202020204" pitchFamily="34" charset="0"/>
              </a:rPr>
              <a:t>. </a:t>
            </a:r>
            <a:r>
              <a:rPr lang="en-GB" altLang="en-US" sz="2400" dirty="0">
                <a:cs typeface="Arial" panose="020B0604020202020204" pitchFamily="34" charset="0"/>
              </a:rPr>
              <a:t>As you watch the video, list the elements of the event which need careful planning.</a:t>
            </a:r>
          </a:p>
          <a:p>
            <a:r>
              <a:rPr lang="en-GB" altLang="en-US" sz="2400" dirty="0">
                <a:cs typeface="Arial" panose="020B0604020202020204" pitchFamily="34" charset="0"/>
              </a:rPr>
              <a:t>Plans must adapt to the changing environment &amp; contextual factors</a:t>
            </a:r>
          </a:p>
          <a:p>
            <a:pPr eaLnBrk="1" hangingPunct="1"/>
            <a:endParaRPr lang="en-GB" altLang="en-US" sz="2400" dirty="0">
              <a:cs typeface="Arial" panose="020B0604020202020204" pitchFamily="34" charset="0"/>
            </a:endParaRPr>
          </a:p>
          <a:p>
            <a:pPr eaLnBrk="1" hangingPunct="1"/>
            <a:r>
              <a:rPr lang="en-GB" altLang="en-US" sz="2400" dirty="0">
                <a:cs typeface="Arial" panose="020B0604020202020204" pitchFamily="34" charset="0"/>
                <a:hlinkClick r:id="rId4"/>
              </a:rPr>
              <a:t>http://www.cityoftheunexpected.wales/</a:t>
            </a:r>
            <a:endParaRPr lang="en-GB" altLang="en-US" sz="2400" dirty="0">
              <a:cs typeface="Arial" panose="020B0604020202020204" pitchFamily="34" charset="0"/>
            </a:endParaRPr>
          </a:p>
          <a:p>
            <a:pPr eaLnBrk="1" hangingPunct="1"/>
            <a:endParaRPr lang="en-GB" altLang="en-US" sz="2400" dirty="0">
              <a:cs typeface="Arial" panose="020B0604020202020204" pitchFamily="34" charset="0"/>
            </a:endParaRPr>
          </a:p>
          <a:p>
            <a:pPr eaLnBrk="1" hangingPunct="1"/>
            <a:endParaRPr lang="en-GB" altLang="en-US" dirty="0"/>
          </a:p>
        </p:txBody>
      </p:sp>
      <p:pic>
        <p:nvPicPr>
          <p:cNvPr id="2" name="Online Media 1" title="Roald Dahl's City of the Unexpected">
            <a:hlinkClick r:id="" action="ppaction://media"/>
            <a:extLst>
              <a:ext uri="{FF2B5EF4-FFF2-40B4-BE49-F238E27FC236}">
                <a16:creationId xmlns:a16="http://schemas.microsoft.com/office/drawing/2014/main" id="{538A1195-83CF-248E-49B1-B16284FDD5B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4826000" y="1862188"/>
            <a:ext cx="7566286" cy="42749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5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0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48A6FC1E-E6A6-668F-0F9E-CCCF915AD5B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209550"/>
            <a:ext cx="7672388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3600" b="1" dirty="0"/>
              <a:t>What is Screening?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780B5DF-0253-7C91-DC07-D2FE6BEDCB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080" y="1591084"/>
            <a:ext cx="7427913" cy="417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5600" indent="-355600"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buClrTx/>
              <a:buSzTx/>
              <a:buFontTx/>
              <a:buNone/>
            </a:pPr>
            <a:endParaRPr kumimoji="0" lang="en-GB" altLang="en-US" sz="1200" b="0" dirty="0">
              <a:latin typeface="Arial" panose="020B0604020202020204" pitchFamily="34" charset="0"/>
            </a:endParaRPr>
          </a:p>
          <a:p>
            <a:pPr algn="ctr" eaLnBrk="1" hangingPunct="1">
              <a:buClrTx/>
              <a:buSzTx/>
              <a:buFontTx/>
              <a:buNone/>
            </a:pPr>
            <a:r>
              <a:rPr kumimoji="0" lang="en-GB" altLang="en-US" sz="3600" b="0" dirty="0">
                <a:latin typeface="+mn-lt"/>
              </a:rPr>
              <a:t>“…An evaluation of the event concept in order </a:t>
            </a:r>
            <a:r>
              <a:rPr kumimoji="0" lang="en-GB" altLang="en-US" sz="3300" b="0" dirty="0">
                <a:latin typeface="+mn-lt"/>
              </a:rPr>
              <a:t>to determine the extent to which the event concept matches the needs of the event and the resources available to the Event Manager to implement it.”</a:t>
            </a:r>
          </a:p>
          <a:p>
            <a:pPr algn="ctr" eaLnBrk="1" hangingPunct="1">
              <a:buClrTx/>
              <a:buSzTx/>
              <a:buFontTx/>
              <a:buNone/>
            </a:pPr>
            <a:endParaRPr kumimoji="0" lang="en-GB" altLang="en-US" b="0" dirty="0"/>
          </a:p>
        </p:txBody>
      </p:sp>
      <p:sp>
        <p:nvSpPr>
          <p:cNvPr id="15364" name="Rectangle 4">
            <a:extLst>
              <a:ext uri="{FF2B5EF4-FFF2-40B4-BE49-F238E27FC236}">
                <a16:creationId xmlns:a16="http://schemas.microsoft.com/office/drawing/2014/main" id="{E83C1295-1D00-32B1-258C-D8C1B12EBC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4714" y="5429251"/>
            <a:ext cx="29713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2000" dirty="0">
                <a:latin typeface="+mn-lt"/>
              </a:rPr>
              <a:t>Bowdin et al (2006, p.108)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ADCC77EB-2030-F160-B3DB-028B47907F2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52615" y="49212"/>
            <a:ext cx="7489825" cy="1143000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lang="en-GB" altLang="en-US" b="0" dirty="0">
                <a:solidFill>
                  <a:schemeClr val="tx1"/>
                </a:solidFill>
              </a:rPr>
            </a:br>
            <a:r>
              <a:rPr lang="en-GB" altLang="en-US" sz="4400" b="1" dirty="0">
                <a:solidFill>
                  <a:schemeClr val="tx1"/>
                </a:solidFill>
              </a:rPr>
              <a:t>Creating the Event Concept</a:t>
            </a:r>
            <a:endParaRPr lang="en-GB" altLang="en-US" b="1" dirty="0">
              <a:solidFill>
                <a:schemeClr val="tx1"/>
              </a:solidFill>
            </a:endParaRP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494C873B-1FC9-E4C5-7EBB-4DCB95C54E9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454211" y="1910659"/>
            <a:ext cx="7850187" cy="4752975"/>
          </a:xfrm>
        </p:spPr>
        <p:txBody>
          <a:bodyPr/>
          <a:lstStyle/>
          <a:p>
            <a:pPr marL="609600" indent="-609600">
              <a:spcBef>
                <a:spcPct val="50000"/>
              </a:spcBef>
              <a:buNone/>
            </a:pPr>
            <a:r>
              <a:rPr lang="en-GB" altLang="en-US" sz="2800" dirty="0">
                <a:cs typeface="Arial" panose="020B0604020202020204" pitchFamily="34" charset="0"/>
              </a:rPr>
              <a:t>Remember the </a:t>
            </a:r>
            <a:r>
              <a:rPr lang="en-GB" altLang="en-US" sz="3200" dirty="0">
                <a:cs typeface="Arial" panose="020B0604020202020204" pitchFamily="34" charset="0"/>
              </a:rPr>
              <a:t>‘five Ws’</a:t>
            </a:r>
            <a:r>
              <a:rPr lang="en-GB" altLang="en-US" sz="2800" dirty="0">
                <a:cs typeface="Arial" panose="020B0604020202020204" pitchFamily="34" charset="0"/>
              </a:rPr>
              <a:t>:</a:t>
            </a:r>
          </a:p>
          <a:p>
            <a:pPr marL="609600" indent="-609600">
              <a:lnSpc>
                <a:spcPct val="150000"/>
              </a:lnSpc>
              <a:spcBef>
                <a:spcPct val="30000"/>
              </a:spcBef>
              <a:buFontTx/>
              <a:buAutoNum type="arabicPeriod"/>
            </a:pPr>
            <a:r>
              <a:rPr lang="en-GB" altLang="en-US" sz="2400" dirty="0">
                <a:cs typeface="Arial" panose="020B0604020202020204" pitchFamily="34" charset="0"/>
              </a:rPr>
              <a:t>Why</a:t>
            </a:r>
            <a:r>
              <a:rPr lang="en-GB" altLang="en-US" sz="2400" b="0" dirty="0">
                <a:cs typeface="Arial" panose="020B0604020202020204" pitchFamily="34" charset="0"/>
              </a:rPr>
              <a:t> is the event being held?</a:t>
            </a:r>
          </a:p>
          <a:p>
            <a:pPr marL="609600" indent="-609600">
              <a:lnSpc>
                <a:spcPct val="150000"/>
              </a:lnSpc>
              <a:spcBef>
                <a:spcPct val="30000"/>
              </a:spcBef>
              <a:buFontTx/>
              <a:buAutoNum type="arabicPeriod"/>
            </a:pPr>
            <a:r>
              <a:rPr lang="en-GB" altLang="en-US" sz="2400" dirty="0">
                <a:cs typeface="Arial" panose="020B0604020202020204" pitchFamily="34" charset="0"/>
              </a:rPr>
              <a:t>Who</a:t>
            </a:r>
            <a:r>
              <a:rPr lang="en-GB" altLang="en-US" sz="2400" b="0" dirty="0">
                <a:cs typeface="Arial" panose="020B0604020202020204" pitchFamily="34" charset="0"/>
              </a:rPr>
              <a:t> will be the stakeholders/community in the event?</a:t>
            </a:r>
          </a:p>
          <a:p>
            <a:pPr marL="609600" indent="-609600">
              <a:lnSpc>
                <a:spcPct val="150000"/>
              </a:lnSpc>
              <a:spcBef>
                <a:spcPct val="30000"/>
              </a:spcBef>
              <a:buFontTx/>
              <a:buAutoNum type="arabicPeriod"/>
            </a:pPr>
            <a:r>
              <a:rPr lang="en-GB" altLang="en-US" sz="2400" dirty="0">
                <a:cs typeface="Arial" panose="020B0604020202020204" pitchFamily="34" charset="0"/>
              </a:rPr>
              <a:t>When</a:t>
            </a:r>
            <a:r>
              <a:rPr lang="en-GB" altLang="en-US" sz="2400" b="0" dirty="0">
                <a:cs typeface="Arial" panose="020B0604020202020204" pitchFamily="34" charset="0"/>
              </a:rPr>
              <a:t> will the event be held?</a:t>
            </a:r>
          </a:p>
          <a:p>
            <a:pPr marL="609600" indent="-609600">
              <a:lnSpc>
                <a:spcPct val="150000"/>
              </a:lnSpc>
              <a:spcBef>
                <a:spcPct val="30000"/>
              </a:spcBef>
              <a:buFontTx/>
              <a:buAutoNum type="arabicPeriod"/>
            </a:pPr>
            <a:r>
              <a:rPr lang="en-GB" altLang="en-US" sz="2400" dirty="0">
                <a:cs typeface="Arial" panose="020B0604020202020204" pitchFamily="34" charset="0"/>
              </a:rPr>
              <a:t>Where</a:t>
            </a:r>
            <a:r>
              <a:rPr lang="en-GB" altLang="en-US" sz="2400" b="0" dirty="0">
                <a:cs typeface="Arial" panose="020B0604020202020204" pitchFamily="34" charset="0"/>
              </a:rPr>
              <a:t> will the event be staged?</a:t>
            </a:r>
          </a:p>
          <a:p>
            <a:pPr marL="609600" indent="-609600">
              <a:lnSpc>
                <a:spcPct val="150000"/>
              </a:lnSpc>
              <a:spcBef>
                <a:spcPct val="30000"/>
              </a:spcBef>
              <a:buFontTx/>
              <a:buAutoNum type="arabicPeriod"/>
            </a:pPr>
            <a:r>
              <a:rPr lang="en-GB" altLang="en-US" sz="2400" dirty="0">
                <a:cs typeface="Arial" panose="020B0604020202020204" pitchFamily="34" charset="0"/>
              </a:rPr>
              <a:t>What</a:t>
            </a:r>
            <a:r>
              <a:rPr lang="en-GB" altLang="en-US" sz="2400" b="0" dirty="0">
                <a:cs typeface="Arial" panose="020B0604020202020204" pitchFamily="34" charset="0"/>
              </a:rPr>
              <a:t> is the event content / product?</a:t>
            </a:r>
            <a:endParaRPr lang="en-GB" altLang="en-US" sz="2800" dirty="0">
              <a:cs typeface="Arial" panose="020B0604020202020204" pitchFamily="34" charset="0"/>
            </a:endParaRPr>
          </a:p>
        </p:txBody>
      </p:sp>
      <p:sp>
        <p:nvSpPr>
          <p:cNvPr id="16388" name="Rectangle 4">
            <a:extLst>
              <a:ext uri="{FF2B5EF4-FFF2-40B4-BE49-F238E27FC236}">
                <a16:creationId xmlns:a16="http://schemas.microsoft.com/office/drawing/2014/main" id="{8EDF8BF9-4D3B-40EF-87D6-7F71541D3A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8525" y="5646739"/>
            <a:ext cx="192174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2000" dirty="0">
                <a:latin typeface="+mn-lt"/>
              </a:rPr>
              <a:t>Goldblatt (1997)</a:t>
            </a:r>
          </a:p>
        </p:txBody>
      </p:sp>
      <p:pic>
        <p:nvPicPr>
          <p:cNvPr id="16389" name="Picture 5" descr="lightbulb">
            <a:extLst>
              <a:ext uri="{FF2B5EF4-FFF2-40B4-BE49-F238E27FC236}">
                <a16:creationId xmlns:a16="http://schemas.microsoft.com/office/drawing/2014/main" id="{935B5F82-51BA-D0AB-48EC-0253D71D3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4" r="9100"/>
          <a:stretch>
            <a:fillRect/>
          </a:stretch>
        </p:blipFill>
        <p:spPr bwMode="auto">
          <a:xfrm>
            <a:off x="8521310" y="1343046"/>
            <a:ext cx="2842347" cy="2868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>
            <a:extLst>
              <a:ext uri="{FF2B5EF4-FFF2-40B4-BE49-F238E27FC236}">
                <a16:creationId xmlns:a16="http://schemas.microsoft.com/office/drawing/2014/main" id="{3BBF3389-DE69-D1AE-D1CD-B44FCB477B36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0" y="0"/>
            <a:ext cx="9144000" cy="6286500"/>
          </a:xfrm>
        </p:spPr>
      </p:pic>
      <p:sp>
        <p:nvSpPr>
          <p:cNvPr id="17411" name="Title 1">
            <a:extLst>
              <a:ext uri="{FF2B5EF4-FFF2-40B4-BE49-F238E27FC236}">
                <a16:creationId xmlns:a16="http://schemas.microsoft.com/office/drawing/2014/main" id="{D3C63AE1-AE3C-2DA1-3678-A446FB08DAF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5997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sz="4000" dirty="0"/>
              <a:t>Brainstorming </a:t>
            </a:r>
            <a:r>
              <a:rPr lang="en-GB" altLang="en-US" sz="3200" dirty="0"/>
              <a:t>Bowdin (2006, p.108)</a:t>
            </a:r>
            <a:endParaRPr lang="en-GB" altLang="en-US" sz="4000" dirty="0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CCA7E837-A131-0FBD-1559-5E4C426651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17605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buClrTx/>
              <a:buSzTx/>
              <a:buFontTx/>
              <a:buChar char="•"/>
            </a:pPr>
            <a:r>
              <a:rPr kumimoji="0" lang="en-GB" altLang="en-US" b="0" dirty="0">
                <a:latin typeface="+mn-lt"/>
              </a:rPr>
              <a:t>Identify key stakeholders</a:t>
            </a:r>
          </a:p>
          <a:p>
            <a:pPr eaLnBrk="1" hangingPunct="1">
              <a:buClrTx/>
              <a:buSzTx/>
              <a:buFontTx/>
              <a:buChar char="•"/>
            </a:pPr>
            <a:r>
              <a:rPr kumimoji="0" lang="en-GB" altLang="en-US" b="0" dirty="0">
                <a:latin typeface="+mn-lt"/>
              </a:rPr>
              <a:t>Devise a range of concepts that match the parameters of the event and meet its objectives</a:t>
            </a:r>
          </a:p>
          <a:p>
            <a:pPr eaLnBrk="1" hangingPunct="1">
              <a:buClrTx/>
              <a:buSzTx/>
              <a:buFontTx/>
              <a:buChar char="•"/>
            </a:pPr>
            <a:r>
              <a:rPr kumimoji="0" lang="en-GB" altLang="en-US" b="0" dirty="0">
                <a:latin typeface="+mn-lt"/>
              </a:rPr>
              <a:t>Evaluate and prioritise these concepts</a:t>
            </a:r>
          </a:p>
          <a:p>
            <a:pPr eaLnBrk="1" hangingPunct="1">
              <a:buClrTx/>
              <a:buSzTx/>
              <a:buFontTx/>
              <a:buChar char="•"/>
            </a:pPr>
            <a:r>
              <a:rPr kumimoji="0" lang="en-GB" altLang="en-US" b="0" dirty="0">
                <a:latin typeface="+mn-lt"/>
              </a:rPr>
              <a:t>Refine and document the chosen concept</a:t>
            </a:r>
          </a:p>
          <a:p>
            <a:pPr eaLnBrk="1" hangingPunct="1">
              <a:buClrTx/>
              <a:buSzTx/>
              <a:buFontTx/>
              <a:buChar char="•"/>
            </a:pPr>
            <a:r>
              <a:rPr kumimoji="0" lang="en-GB" altLang="en-US" b="0" dirty="0">
                <a:latin typeface="+mn-lt"/>
              </a:rPr>
              <a:t>Keep stakeholders updated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3C82BD70-4E3E-E871-60FC-CCF7DC9F594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91672" y="118713"/>
            <a:ext cx="7283450" cy="767638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000" b="1" dirty="0"/>
              <a:t>The marketing screen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DB2413F2-F526-6F0D-076D-51051AFFC7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384" y="1464601"/>
            <a:ext cx="7815263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5600" indent="-355600"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kumimoji="0" lang="en-GB" altLang="en-US" sz="2800" b="0" dirty="0">
                <a:latin typeface="+mn-lt"/>
              </a:rPr>
              <a:t>Having identified a possible event, organisers need to establish which </a:t>
            </a:r>
            <a:r>
              <a:rPr kumimoji="0" lang="en-GB" altLang="en-US" sz="2800" dirty="0">
                <a:latin typeface="+mn-lt"/>
              </a:rPr>
              <a:t>concepts</a:t>
            </a:r>
            <a:r>
              <a:rPr kumimoji="0" lang="en-GB" altLang="en-US" sz="2800" b="0" i="1" dirty="0">
                <a:latin typeface="+mn-lt"/>
              </a:rPr>
              <a:t> </a:t>
            </a:r>
            <a:r>
              <a:rPr kumimoji="0" lang="en-GB" altLang="en-US" sz="2800" b="0" dirty="0">
                <a:latin typeface="+mn-lt"/>
              </a:rPr>
              <a:t>are most suited to the market</a:t>
            </a:r>
          </a:p>
          <a:p>
            <a:pPr eaLnBrk="1" hangingPunct="1">
              <a:spcBef>
                <a:spcPct val="0"/>
              </a:spcBef>
              <a:buClrTx/>
              <a:buSzPts val="3000"/>
              <a:buFont typeface="Arial" panose="020B0604020202020204" pitchFamily="34" charset="0"/>
              <a:buChar char="•"/>
            </a:pPr>
            <a:r>
              <a:rPr kumimoji="0" lang="en-GB" altLang="en-US" sz="2800" b="0" dirty="0">
                <a:latin typeface="+mn-lt"/>
              </a:rPr>
              <a:t>Knowledge </a:t>
            </a:r>
            <a:r>
              <a:rPr kumimoji="0" lang="en-GB" altLang="en-US" sz="2800" dirty="0">
                <a:latin typeface="+mn-lt"/>
              </a:rPr>
              <a:t>of target market</a:t>
            </a:r>
            <a:r>
              <a:rPr kumimoji="0" lang="en-GB" altLang="en-US" sz="2800" b="0" dirty="0">
                <a:latin typeface="+mn-lt"/>
              </a:rPr>
              <a:t>: demographics, age group, past events experience </a:t>
            </a:r>
          </a:p>
          <a:p>
            <a:pPr eaLnBrk="1" hangingPunct="1">
              <a:spcBef>
                <a:spcPct val="0"/>
              </a:spcBef>
              <a:buClrTx/>
              <a:buSzPts val="3000"/>
              <a:buFont typeface="Arial" panose="020B0604020202020204" pitchFamily="34" charset="0"/>
              <a:buChar char="•"/>
            </a:pPr>
            <a:r>
              <a:rPr kumimoji="0" lang="en-GB" altLang="en-US" sz="2800" b="0" dirty="0">
                <a:latin typeface="+mn-lt"/>
              </a:rPr>
              <a:t>How many tickets are we likely to sell?</a:t>
            </a:r>
          </a:p>
          <a:p>
            <a:pPr eaLnBrk="1" hangingPunct="1">
              <a:spcBef>
                <a:spcPct val="0"/>
              </a:spcBef>
              <a:buClrTx/>
              <a:buSzPts val="3000"/>
              <a:buFontTx/>
              <a:buNone/>
            </a:pPr>
            <a:r>
              <a:rPr kumimoji="0" lang="en-GB" altLang="en-US" sz="2800" b="0" dirty="0">
                <a:latin typeface="+mn-lt"/>
              </a:rPr>
              <a:t>	How do we know? – Opinions of organising committee, or pilot questionnaires</a:t>
            </a:r>
          </a:p>
          <a:p>
            <a:pPr eaLnBrk="1" hangingPunct="1">
              <a:spcBef>
                <a:spcPct val="0"/>
              </a:spcBef>
              <a:buClrTx/>
              <a:buSzPts val="3000"/>
              <a:buFont typeface="Arial" panose="020B0604020202020204" pitchFamily="34" charset="0"/>
              <a:buChar char="•"/>
            </a:pPr>
            <a:r>
              <a:rPr kumimoji="0" lang="en-GB" altLang="en-US" sz="2800" b="0" dirty="0">
                <a:latin typeface="+mn-lt"/>
              </a:rPr>
              <a:t>Need to consider </a:t>
            </a:r>
            <a:r>
              <a:rPr kumimoji="0" lang="en-GB" altLang="en-US" sz="2800" dirty="0">
                <a:latin typeface="+mn-lt"/>
              </a:rPr>
              <a:t>competing events </a:t>
            </a:r>
            <a:r>
              <a:rPr kumimoji="0" lang="en-GB" altLang="en-US" sz="2800" b="0" dirty="0">
                <a:latin typeface="+mn-lt"/>
              </a:rPr>
              <a:t>– conduct ‘Environmental Scanning’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11A35D6-18E5-D81D-8378-F713098D04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7530" y="1763177"/>
            <a:ext cx="3313841" cy="24890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diary">
            <a:extLst>
              <a:ext uri="{FF2B5EF4-FFF2-40B4-BE49-F238E27FC236}">
                <a16:creationId xmlns:a16="http://schemas.microsoft.com/office/drawing/2014/main" id="{2CC14268-7573-AA66-E40D-18B810EA3B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175"/>
          <a:stretch>
            <a:fillRect/>
          </a:stretch>
        </p:blipFill>
        <p:spPr bwMode="auto">
          <a:xfrm>
            <a:off x="8449024" y="3579062"/>
            <a:ext cx="3266133" cy="1940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itle 1">
            <a:extLst>
              <a:ext uri="{FF2B5EF4-FFF2-40B4-BE49-F238E27FC236}">
                <a16:creationId xmlns:a16="http://schemas.microsoft.com/office/drawing/2014/main" id="{02646D12-4812-4805-2E44-D213C56ACA1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14066" y="56195"/>
            <a:ext cx="9144000" cy="1143000"/>
          </a:xfrm>
        </p:spPr>
        <p:txBody>
          <a:bodyPr>
            <a:normAutofit/>
          </a:bodyPr>
          <a:lstStyle/>
          <a:p>
            <a:pPr marL="185738"/>
            <a:r>
              <a:rPr lang="en-GB" altLang="en-US" sz="4000" dirty="0"/>
              <a:t>Environmental Scanning</a:t>
            </a:r>
          </a:p>
        </p:txBody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34FD92BE-4B64-2ACA-DFA0-6600FC44AA0F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323617" y="1677559"/>
            <a:ext cx="8858250" cy="4824217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SzPts val="2900"/>
              <a:buFont typeface="Wingdings" panose="05000000000000000000" pitchFamily="2" charset="2"/>
              <a:buChar char="§"/>
            </a:pPr>
            <a:r>
              <a:rPr lang="en-GB" altLang="en-US" sz="2400" dirty="0">
                <a:cs typeface="Arial" panose="020B0604020202020204" pitchFamily="34" charset="0"/>
              </a:rPr>
              <a:t>Think </a:t>
            </a:r>
            <a:r>
              <a:rPr lang="en-GB" altLang="en-US" sz="2400" b="1" dirty="0">
                <a:cs typeface="Arial" panose="020B0604020202020204" pitchFamily="34" charset="0"/>
              </a:rPr>
              <a:t>of current trends and fashions</a:t>
            </a:r>
          </a:p>
          <a:p>
            <a:pPr>
              <a:lnSpc>
                <a:spcPct val="100000"/>
              </a:lnSpc>
              <a:spcBef>
                <a:spcPct val="0"/>
              </a:spcBef>
              <a:buSzPts val="2900"/>
              <a:buFont typeface="Wingdings" panose="05000000000000000000" pitchFamily="2" charset="2"/>
              <a:buChar char="§"/>
            </a:pPr>
            <a:r>
              <a:rPr lang="en-GB" altLang="en-US" sz="2400" dirty="0">
                <a:cs typeface="Arial" panose="020B0604020202020204" pitchFamily="34" charset="0"/>
              </a:rPr>
              <a:t>Is there media interest in the sport/location?</a:t>
            </a:r>
          </a:p>
          <a:p>
            <a:pPr>
              <a:lnSpc>
                <a:spcPct val="100000"/>
              </a:lnSpc>
              <a:spcBef>
                <a:spcPct val="0"/>
              </a:spcBef>
              <a:buSzPts val="2900"/>
              <a:buFont typeface="Wingdings" panose="05000000000000000000" pitchFamily="2" charset="2"/>
              <a:buChar char="§"/>
            </a:pPr>
            <a:r>
              <a:rPr lang="en-GB" altLang="en-US" sz="2400" dirty="0">
                <a:cs typeface="Arial" panose="020B0604020202020204" pitchFamily="34" charset="0"/>
              </a:rPr>
              <a:t>Identify competing events from Tourist Information,</a:t>
            </a:r>
          </a:p>
          <a:p>
            <a:pPr marL="355600" indent="-355600">
              <a:lnSpc>
                <a:spcPct val="100000"/>
              </a:lnSpc>
              <a:spcBef>
                <a:spcPct val="0"/>
              </a:spcBef>
              <a:buSzPts val="2900"/>
              <a:buNone/>
            </a:pPr>
            <a:r>
              <a:rPr lang="en-GB" altLang="en-US" sz="2400" dirty="0">
                <a:cs typeface="Arial" panose="020B0604020202020204" pitchFamily="34" charset="0"/>
              </a:rPr>
              <a:t>	websites, local newspapers and trade press</a:t>
            </a:r>
          </a:p>
          <a:p>
            <a:pPr>
              <a:lnSpc>
                <a:spcPct val="100000"/>
              </a:lnSpc>
              <a:spcBef>
                <a:spcPct val="0"/>
              </a:spcBef>
              <a:buSzPts val="2900"/>
              <a:buFont typeface="Wingdings" panose="05000000000000000000" pitchFamily="2" charset="2"/>
              <a:buChar char="§"/>
            </a:pPr>
            <a:r>
              <a:rPr lang="en-GB" altLang="en-US" sz="2400" dirty="0">
                <a:cs typeface="Arial" panose="020B0604020202020204" pitchFamily="34" charset="0"/>
              </a:rPr>
              <a:t>Are there </a:t>
            </a:r>
            <a:r>
              <a:rPr lang="en-GB" altLang="en-US" sz="2400" b="1" dirty="0">
                <a:cs typeface="Arial" panose="020B0604020202020204" pitchFamily="34" charset="0"/>
              </a:rPr>
              <a:t>other events </a:t>
            </a:r>
            <a:r>
              <a:rPr lang="en-GB" altLang="en-US" sz="2400" dirty="0">
                <a:cs typeface="Arial" panose="020B0604020202020204" pitchFamily="34" charset="0"/>
              </a:rPr>
              <a:t>with similar themes or concepts?</a:t>
            </a:r>
          </a:p>
          <a:p>
            <a:pPr>
              <a:lnSpc>
                <a:spcPct val="100000"/>
              </a:lnSpc>
              <a:spcBef>
                <a:spcPct val="0"/>
              </a:spcBef>
              <a:buSzPts val="2900"/>
              <a:buFont typeface="Wingdings" panose="05000000000000000000" pitchFamily="2" charset="2"/>
              <a:buChar char="§"/>
            </a:pPr>
            <a:r>
              <a:rPr lang="en-GB" altLang="en-US" sz="2400" dirty="0">
                <a:cs typeface="Arial" panose="020B0604020202020204" pitchFamily="34" charset="0"/>
              </a:rPr>
              <a:t>A list of existing events serves a number of purposes:</a:t>
            </a:r>
          </a:p>
          <a:p>
            <a:pPr marL="755650" lvl="2" indent="-355600">
              <a:lnSpc>
                <a:spcPct val="100000"/>
              </a:lnSpc>
              <a:spcBef>
                <a:spcPct val="0"/>
              </a:spcBef>
              <a:buSzPts val="2900"/>
              <a:buFont typeface="Arial" panose="020B0604020202020204" pitchFamily="34" charset="0"/>
              <a:buChar char="–"/>
            </a:pPr>
            <a:r>
              <a:rPr lang="en-GB" altLang="en-US" sz="2400" b="0" dirty="0">
                <a:cs typeface="Arial" panose="020B0604020202020204" pitchFamily="34" charset="0"/>
              </a:rPr>
              <a:t>identifies dates to avoid </a:t>
            </a:r>
          </a:p>
          <a:p>
            <a:pPr marL="755650" lvl="2" indent="-355600">
              <a:lnSpc>
                <a:spcPct val="100000"/>
              </a:lnSpc>
              <a:spcBef>
                <a:spcPct val="0"/>
              </a:spcBef>
              <a:buSzPts val="2900"/>
              <a:buFont typeface="Arial" panose="020B0604020202020204" pitchFamily="34" charset="0"/>
              <a:buChar char="–"/>
            </a:pPr>
            <a:r>
              <a:rPr lang="en-GB" altLang="en-US" sz="2400" b="0" dirty="0">
                <a:cs typeface="Arial" panose="020B0604020202020204" pitchFamily="34" charset="0"/>
              </a:rPr>
              <a:t>provides a feel for what goes on and what the local</a:t>
            </a:r>
          </a:p>
          <a:p>
            <a:pPr marL="755650" lvl="2" indent="-355600">
              <a:lnSpc>
                <a:spcPct val="100000"/>
              </a:lnSpc>
              <a:spcBef>
                <a:spcPct val="0"/>
              </a:spcBef>
              <a:buSzPts val="2900"/>
              <a:buNone/>
            </a:pPr>
            <a:r>
              <a:rPr lang="en-GB" altLang="en-US" sz="2400" b="0" dirty="0">
                <a:cs typeface="Arial" panose="020B0604020202020204" pitchFamily="34" charset="0"/>
              </a:rPr>
              <a:t>	market likes</a:t>
            </a:r>
          </a:p>
          <a:p>
            <a:pPr marL="755650" lvl="2" indent="-355600">
              <a:lnSpc>
                <a:spcPct val="100000"/>
              </a:lnSpc>
              <a:spcBef>
                <a:spcPct val="0"/>
              </a:spcBef>
              <a:buSzPts val="2900"/>
              <a:buFont typeface="Arial" panose="020B0604020202020204" pitchFamily="34" charset="0"/>
              <a:buChar char="–"/>
            </a:pPr>
            <a:r>
              <a:rPr lang="en-GB" altLang="en-US" sz="2400" b="0" dirty="0">
                <a:cs typeface="Arial" panose="020B0604020202020204" pitchFamily="34" charset="0"/>
              </a:rPr>
              <a:t>may identify gaps in the market</a:t>
            </a:r>
            <a:r>
              <a:rPr lang="en-GB" altLang="en-US" sz="2000" b="0" dirty="0">
                <a:cs typeface="Arial" panose="020B0604020202020204" pitchFamily="34" charset="0"/>
              </a:rPr>
              <a:t>	</a:t>
            </a:r>
          </a:p>
        </p:txBody>
      </p:sp>
      <p:pic>
        <p:nvPicPr>
          <p:cNvPr id="19461" name="Picture 4" descr="newspapers">
            <a:extLst>
              <a:ext uri="{FF2B5EF4-FFF2-40B4-BE49-F238E27FC236}">
                <a16:creationId xmlns:a16="http://schemas.microsoft.com/office/drawing/2014/main" id="{A538D7DC-19D4-7704-FD43-5DC58C268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6756" y="1044334"/>
            <a:ext cx="2971800" cy="1751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56C3FF0E-DACC-22B7-48FD-5258E495680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29192" y="75324"/>
            <a:ext cx="8135937" cy="687611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3600" b="1" dirty="0">
                <a:cs typeface="Arial" panose="020B0604020202020204" pitchFamily="34" charset="0"/>
              </a:rPr>
              <a:t>The Operations Screen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043B2336-13AC-3344-7022-72AB68294A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192" y="1218324"/>
            <a:ext cx="8135937" cy="521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SzPts val="2900"/>
            </a:pPr>
            <a:r>
              <a:rPr kumimoji="0" lang="en-GB" altLang="en-US" sz="2400" b="0" dirty="0">
                <a:latin typeface="+mn-lt"/>
              </a:rPr>
              <a:t>Level of expertise available – volunteer or professional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SzPts val="2900"/>
            </a:pPr>
            <a:r>
              <a:rPr kumimoji="0" lang="en-GB" altLang="en-US" sz="2400" b="0" dirty="0">
                <a:latin typeface="+mn-lt"/>
              </a:rPr>
              <a:t>What locations / venues are available (with capacity and dates)?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SzPts val="2900"/>
            </a:pPr>
            <a:r>
              <a:rPr kumimoji="0" lang="en-GB" altLang="en-US" sz="2400" b="0" dirty="0">
                <a:latin typeface="+mn-lt"/>
              </a:rPr>
              <a:t>What technology / equipment is required?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SzPts val="2900"/>
            </a:pPr>
            <a:r>
              <a:rPr kumimoji="0" lang="en-GB" altLang="en-US" sz="2400" b="0" dirty="0">
                <a:latin typeface="+mn-lt"/>
              </a:rPr>
              <a:t>What is the timescale?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SzPts val="2900"/>
            </a:pPr>
            <a:r>
              <a:rPr kumimoji="0" lang="en-GB" altLang="en-US" sz="2400" b="0" dirty="0">
                <a:latin typeface="+mn-lt"/>
              </a:rPr>
              <a:t>Legalities – licenses / insurance / permits required?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SzPts val="2900"/>
            </a:pPr>
            <a:r>
              <a:rPr kumimoji="0" lang="en-GB" altLang="en-US" sz="2400" b="0" dirty="0">
                <a:latin typeface="+mn-lt"/>
                <a:hlinkClick r:id="rId3"/>
              </a:rPr>
              <a:t>http://news.bbc.co.uk/1/hi/scotland/edinburgh_and_east/7534861.stm</a:t>
            </a:r>
            <a:endParaRPr kumimoji="0" lang="en-GB" altLang="en-US" sz="2400" b="0" dirty="0">
              <a:latin typeface="+mn-lt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SzPts val="2900"/>
            </a:pPr>
            <a:r>
              <a:rPr kumimoji="0" lang="en-GB" altLang="en-US" sz="2400" b="0" dirty="0">
                <a:latin typeface="+mn-lt"/>
              </a:rPr>
              <a:t>Is there a proforma from previous events?</a:t>
            </a:r>
          </a:p>
          <a:p>
            <a:pPr eaLnBrk="1" hangingPunct="1">
              <a:lnSpc>
                <a:spcPct val="90000"/>
              </a:lnSpc>
              <a:buClrTx/>
              <a:buSzTx/>
              <a:buFontTx/>
              <a:buNone/>
            </a:pPr>
            <a:endParaRPr kumimoji="0" lang="en-GB" altLang="en-US" sz="3000" b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943141-4AD8-8ED2-414D-29F1336608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6724" y="2135980"/>
            <a:ext cx="4670188" cy="2784631"/>
          </a:xfrm>
          <a:prstGeom prst="rect">
            <a:avLst/>
          </a:prstGeom>
        </p:spPr>
      </p:pic>
      <p:sp>
        <p:nvSpPr>
          <p:cNvPr id="21506" name="Title 1">
            <a:extLst>
              <a:ext uri="{FF2B5EF4-FFF2-40B4-BE49-F238E27FC236}">
                <a16:creationId xmlns:a16="http://schemas.microsoft.com/office/drawing/2014/main" id="{9210AC8F-B4BC-425E-4056-82256CA51DE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937775" y="0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0" dirty="0">
                <a:cs typeface="Arial" panose="020B0604020202020204" pitchFamily="34" charset="0"/>
              </a:rPr>
              <a:t>The Financial Screen 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112267C2-87C3-0BC6-153C-41BFB2EF09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1188" y="1000126"/>
            <a:ext cx="8501062" cy="564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5600" indent="-355600"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GB" altLang="en-US" sz="3000" dirty="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GB" altLang="en-US" sz="3000" dirty="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GB" altLang="en-US" sz="3000" dirty="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GB" altLang="en-US" sz="3000" dirty="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GB" altLang="en-US" sz="3000" dirty="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GB" altLang="en-US" sz="3000" dirty="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endParaRPr kumimoji="0" lang="en-GB" altLang="en-US" sz="3000" dirty="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GB" altLang="en-US" sz="1000" dirty="0">
              <a:latin typeface="Arial" panose="020B0604020202020204" pitchFamily="34" charset="0"/>
            </a:endParaRPr>
          </a:p>
        </p:txBody>
      </p:sp>
      <p:sp>
        <p:nvSpPr>
          <p:cNvPr id="21508" name="Rectangle 3">
            <a:extLst>
              <a:ext uri="{FF2B5EF4-FFF2-40B4-BE49-F238E27FC236}">
                <a16:creationId xmlns:a16="http://schemas.microsoft.com/office/drawing/2014/main" id="{F1F81505-8B50-2427-F1F3-129BA5485E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745" y="1370475"/>
            <a:ext cx="7366730" cy="461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5600" indent="-355600"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SzPts val="2900"/>
              <a:buFont typeface="Monotype Sorts" pitchFamily="2" charset="2"/>
              <a:buNone/>
            </a:pPr>
            <a:endParaRPr lang="en-GB" altLang="en-US" sz="18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SzPts val="2900"/>
            </a:pPr>
            <a:r>
              <a:rPr kumimoji="0" lang="en-GB" altLang="en-US" sz="2800" b="0" dirty="0">
                <a:latin typeface="+mn-lt"/>
              </a:rPr>
              <a:t>Is there an event budget?</a:t>
            </a:r>
          </a:p>
          <a:p>
            <a:pPr eaLnBrk="1" hangingPunct="1">
              <a:spcBef>
                <a:spcPct val="0"/>
              </a:spcBef>
              <a:buSzPts val="2900"/>
            </a:pPr>
            <a:r>
              <a:rPr kumimoji="0" lang="en-GB" altLang="en-US" sz="2800" b="0" dirty="0">
                <a:latin typeface="+mn-lt"/>
              </a:rPr>
              <a:t>Is the event cost only or is there another financial purpose?</a:t>
            </a:r>
          </a:p>
          <a:p>
            <a:pPr eaLnBrk="1" hangingPunct="1">
              <a:spcBef>
                <a:spcPct val="0"/>
              </a:spcBef>
              <a:buSzPts val="2900"/>
            </a:pPr>
            <a:r>
              <a:rPr kumimoji="0" lang="en-GB" altLang="en-US" sz="2800" b="0" dirty="0">
                <a:latin typeface="+mn-lt"/>
              </a:rPr>
              <a:t>Which of the events on the shortlist will </a:t>
            </a:r>
          </a:p>
          <a:p>
            <a:pPr eaLnBrk="1" hangingPunct="1">
              <a:spcBef>
                <a:spcPct val="0"/>
              </a:spcBef>
              <a:buSzPts val="2900"/>
              <a:buFont typeface="Monotype Sorts" pitchFamily="2" charset="2"/>
              <a:buNone/>
            </a:pPr>
            <a:r>
              <a:rPr kumimoji="0" lang="en-GB" altLang="en-US" sz="2800" b="0" dirty="0">
                <a:latin typeface="+mn-lt"/>
              </a:rPr>
              <a:t>	achieve the financial objective?</a:t>
            </a:r>
          </a:p>
          <a:p>
            <a:pPr eaLnBrk="1" hangingPunct="1">
              <a:spcBef>
                <a:spcPct val="0"/>
              </a:spcBef>
              <a:buSzPts val="2900"/>
            </a:pPr>
            <a:r>
              <a:rPr kumimoji="0" lang="en-GB" altLang="en-US" sz="2800" b="0" dirty="0">
                <a:latin typeface="+mn-lt"/>
              </a:rPr>
              <a:t>Outline budget – assess revenue (underestimate)</a:t>
            </a:r>
          </a:p>
          <a:p>
            <a:pPr eaLnBrk="1" hangingPunct="1">
              <a:spcBef>
                <a:spcPct val="0"/>
              </a:spcBef>
              <a:buSzPts val="2900"/>
              <a:buFont typeface="Monotype Sorts" pitchFamily="2" charset="2"/>
              <a:buNone/>
            </a:pPr>
            <a:r>
              <a:rPr kumimoji="0" lang="en-GB" altLang="en-US" sz="2800" b="0" dirty="0">
                <a:latin typeface="+mn-lt"/>
              </a:rPr>
              <a:t>	and costs (overestimate)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GB" altLang="en-US" sz="2800" b="0" dirty="0"/>
          </a:p>
        </p:txBody>
      </p:sp>
      <p:sp>
        <p:nvSpPr>
          <p:cNvPr id="21509" name="Text Box 5">
            <a:extLst>
              <a:ext uri="{FF2B5EF4-FFF2-40B4-BE49-F238E27FC236}">
                <a16:creationId xmlns:a16="http://schemas.microsoft.com/office/drawing/2014/main" id="{CAEEFB93-7095-4A8D-8D33-08FA89AFE8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182000"/>
            <a:ext cx="792162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GB" altLang="en-US" sz="6000" dirty="0">
                <a:solidFill>
                  <a:srgbClr val="FF3300"/>
                </a:solidFill>
                <a:latin typeface="Arial" panose="020B0604020202020204" pitchFamily="34" charset="0"/>
              </a:rPr>
              <a:t>£</a:t>
            </a:r>
          </a:p>
        </p:txBody>
      </p:sp>
      <p:sp>
        <p:nvSpPr>
          <p:cNvPr id="21510" name="Text Box 5">
            <a:extLst>
              <a:ext uri="{FF2B5EF4-FFF2-40B4-BE49-F238E27FC236}">
                <a16:creationId xmlns:a16="http://schemas.microsoft.com/office/drawing/2014/main" id="{03105507-B634-93C8-509C-229985895D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399" y="182000"/>
            <a:ext cx="79216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GB" altLang="en-US" sz="6000" dirty="0">
                <a:solidFill>
                  <a:srgbClr val="FF3300"/>
                </a:solidFill>
                <a:latin typeface="Arial" panose="020B0604020202020204" pitchFamily="34" charset="0"/>
              </a:rPr>
              <a:t>£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A60B7BD-B2F3-8FE7-9F02-1A6DF950670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180975"/>
            <a:ext cx="9144000" cy="1143000"/>
          </a:xfrm>
        </p:spPr>
        <p:txBody>
          <a:bodyPr/>
          <a:lstStyle/>
          <a:p>
            <a:pPr eaLnBrk="1" hangingPunct="1"/>
            <a:r>
              <a:rPr lang="en-GB" altLang="en-US" sz="3800" b="1" dirty="0"/>
              <a:t>Screening: A Quick Recap</a:t>
            </a:r>
          </a:p>
        </p:txBody>
      </p:sp>
      <p:sp>
        <p:nvSpPr>
          <p:cNvPr id="22531" name="Text Box 3">
            <a:extLst>
              <a:ext uri="{FF2B5EF4-FFF2-40B4-BE49-F238E27FC236}">
                <a16:creationId xmlns:a16="http://schemas.microsoft.com/office/drawing/2014/main" id="{A8585B46-B100-1D19-9CF8-105CFA4997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375" y="1665619"/>
            <a:ext cx="7777162" cy="4062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55600" indent="-355600"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SzPts val="2900"/>
              <a:buFont typeface="Monotype Sorts" pitchFamily="2" charset="2"/>
              <a:buNone/>
            </a:pPr>
            <a:endParaRPr lang="en-GB" altLang="en-US" sz="18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SzPts val="2900"/>
            </a:pPr>
            <a:r>
              <a:rPr kumimoji="0" lang="en-GB" altLang="en-US" sz="2400" dirty="0">
                <a:latin typeface="+mn-lt"/>
              </a:rPr>
              <a:t>INTERNAL</a:t>
            </a:r>
            <a:r>
              <a:rPr kumimoji="0" lang="en-GB" altLang="en-US" sz="2400" b="0" dirty="0">
                <a:latin typeface="+mn-lt"/>
              </a:rPr>
              <a:t>: staff &amp; volunteers critically examine new ideas</a:t>
            </a:r>
          </a:p>
          <a:p>
            <a:pPr eaLnBrk="1" hangingPunct="1">
              <a:spcBef>
                <a:spcPct val="0"/>
              </a:spcBef>
              <a:buSzPts val="2900"/>
            </a:pPr>
            <a:r>
              <a:rPr kumimoji="0" lang="en-GB" altLang="en-US" sz="2400" dirty="0">
                <a:latin typeface="+mn-lt"/>
              </a:rPr>
              <a:t>EXTERNAL</a:t>
            </a:r>
            <a:r>
              <a:rPr kumimoji="0" lang="en-GB" altLang="en-US" sz="2400" b="0" dirty="0">
                <a:latin typeface="+mn-lt"/>
              </a:rPr>
              <a:t>: sponsors, other stakeholders &amp; public are invited to participate</a:t>
            </a:r>
          </a:p>
          <a:p>
            <a:pPr eaLnBrk="1" hangingPunct="1">
              <a:spcBef>
                <a:spcPct val="0"/>
              </a:spcBef>
              <a:buSzPts val="2900"/>
            </a:pPr>
            <a:r>
              <a:rPr kumimoji="0" lang="en-GB" altLang="en-US" sz="2400" dirty="0">
                <a:latin typeface="+mn-lt"/>
              </a:rPr>
              <a:t>Formal research</a:t>
            </a:r>
            <a:r>
              <a:rPr kumimoji="0" lang="en-GB" altLang="en-US" sz="2400" b="0" dirty="0">
                <a:latin typeface="+mn-lt"/>
              </a:rPr>
              <a:t> can greatly assist e.g. market area surveys and focus groups</a:t>
            </a:r>
          </a:p>
          <a:p>
            <a:pPr eaLnBrk="1" hangingPunct="1">
              <a:spcBef>
                <a:spcPct val="0"/>
              </a:spcBef>
              <a:buSzPts val="2900"/>
            </a:pPr>
            <a:r>
              <a:rPr kumimoji="0" lang="en-GB" altLang="en-US" sz="2400" dirty="0">
                <a:latin typeface="+mn-lt"/>
              </a:rPr>
              <a:t>Feasibility study</a:t>
            </a:r>
            <a:r>
              <a:rPr kumimoji="0" lang="en-GB" altLang="en-US" sz="2400" b="0" dirty="0">
                <a:latin typeface="+mn-lt"/>
              </a:rPr>
              <a:t> for promising ideas involving major commitments (consider costs, revenue-generating potential, likely effectiveness of the program in meeting its goals)</a:t>
            </a:r>
          </a:p>
          <a:p>
            <a:pPr eaLnBrk="1" hangingPunct="1">
              <a:spcBef>
                <a:spcPct val="0"/>
              </a:spcBef>
              <a:buSzPts val="2900"/>
            </a:pPr>
            <a:r>
              <a:rPr kumimoji="0" lang="en-GB" altLang="en-US" sz="2400" dirty="0">
                <a:latin typeface="+mn-lt"/>
              </a:rPr>
              <a:t>Comparison</a:t>
            </a:r>
            <a:r>
              <a:rPr kumimoji="0" lang="en-GB" altLang="en-US" sz="2400" b="0" dirty="0">
                <a:latin typeface="+mn-lt"/>
              </a:rPr>
              <a:t> to other events and their programs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4" descr="wow-factor.gif">
            <a:extLst>
              <a:ext uri="{FF2B5EF4-FFF2-40B4-BE49-F238E27FC236}">
                <a16:creationId xmlns:a16="http://schemas.microsoft.com/office/drawing/2014/main" id="{E0F5ADFD-4CF9-F5FF-13E5-C4E6F37A12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1693" y="1702170"/>
            <a:ext cx="3317875" cy="209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4" name="Rectangle 3">
            <a:extLst>
              <a:ext uri="{FF2B5EF4-FFF2-40B4-BE49-F238E27FC236}">
                <a16:creationId xmlns:a16="http://schemas.microsoft.com/office/drawing/2014/main" id="{1EB23E2C-E814-0CCD-E2C0-53646F139DB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0" y="785375"/>
            <a:ext cx="8229600" cy="5293164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GB" altLang="en-US" sz="2800" b="0" dirty="0">
                <a:cs typeface="Arial" panose="020B0604020202020204" pitchFamily="34" charset="0"/>
              </a:rPr>
              <a:t>Consider how to give your </a:t>
            </a:r>
            <a:r>
              <a:rPr lang="en-GB" altLang="en-US" sz="2800" b="1" dirty="0">
                <a:cs typeface="Arial" panose="020B0604020202020204" pitchFamily="34" charset="0"/>
              </a:rPr>
              <a:t>event a USP (unique selling point) </a:t>
            </a:r>
            <a:r>
              <a:rPr lang="en-GB" altLang="en-US" sz="2800" b="0" dirty="0">
                <a:cs typeface="Arial" panose="020B0604020202020204" pitchFamily="34" charset="0"/>
              </a:rPr>
              <a:t>or ‘wow’ factor</a:t>
            </a:r>
          </a:p>
          <a:p>
            <a:pPr eaLnBrk="1" hangingPunct="1">
              <a:lnSpc>
                <a:spcPct val="100000"/>
              </a:lnSpc>
            </a:pPr>
            <a:r>
              <a:rPr lang="en-GB" altLang="en-US" sz="2800" b="0" dirty="0">
                <a:cs typeface="Arial" panose="020B0604020202020204" pitchFamily="34" charset="0"/>
              </a:rPr>
              <a:t>A special feature which attracts attention to your event and makes it both </a:t>
            </a:r>
            <a:r>
              <a:rPr lang="en-GB" altLang="en-US" sz="2800" b="1" dirty="0">
                <a:cs typeface="Arial" panose="020B0604020202020204" pitchFamily="34" charset="0"/>
              </a:rPr>
              <a:t>unique and memorable</a:t>
            </a:r>
          </a:p>
          <a:p>
            <a:pPr eaLnBrk="1" hangingPunct="1">
              <a:lnSpc>
                <a:spcPct val="100000"/>
              </a:lnSpc>
            </a:pPr>
            <a:r>
              <a:rPr lang="en-GB" altLang="en-US" sz="2800" b="0" dirty="0">
                <a:cs typeface="Arial" panose="020B0604020202020204" pitchFamily="34" charset="0"/>
              </a:rPr>
              <a:t>What can I bring to my event that will make it ‘stand out’?</a:t>
            </a:r>
          </a:p>
          <a:p>
            <a:pPr eaLnBrk="1" hangingPunct="1">
              <a:lnSpc>
                <a:spcPct val="100000"/>
              </a:lnSpc>
            </a:pPr>
            <a:r>
              <a:rPr lang="en-GB" altLang="en-US" sz="2800" b="0" dirty="0">
                <a:cs typeface="Arial" panose="020B0604020202020204" pitchFamily="34" charset="0"/>
              </a:rPr>
              <a:t>Any element of your event has the potential to become a ‘wow’ factor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73E719E7-698C-EBD0-DBC2-9CF4A73F02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5904" y="1825625"/>
            <a:ext cx="6607896" cy="4351338"/>
          </a:xfrm>
        </p:spPr>
        <p:txBody>
          <a:bodyPr/>
          <a:lstStyle/>
          <a:p>
            <a:r>
              <a:rPr lang="en-GB" altLang="en-US" sz="2800" dirty="0"/>
              <a:t>Apply Masterman’s model to the processes involved in the planning of an event.</a:t>
            </a:r>
          </a:p>
          <a:p>
            <a:endParaRPr lang="en-GB" altLang="en-US" dirty="0"/>
          </a:p>
          <a:p>
            <a:r>
              <a:rPr lang="en-GB" altLang="en-US" sz="2800" b="1" dirty="0"/>
              <a:t>Choose an event that has been recently held in Swansea.</a:t>
            </a:r>
          </a:p>
          <a:p>
            <a:endParaRPr lang="en-GB" altLang="en-US" dirty="0"/>
          </a:p>
          <a:p>
            <a:pPr marL="0" indent="0">
              <a:buNone/>
            </a:pPr>
            <a:endParaRPr lang="en-GB" alt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A99319B-9AB5-4934-1839-9C604ADF4E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35"/>
            <a:ext cx="4487045" cy="357256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E2EB5054-01D5-75A7-EAA6-D027E429000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365126"/>
            <a:ext cx="10515600" cy="582934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b="0" dirty="0"/>
              <a:t>References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A9DE6F8A-D56A-3860-ACC8-858D46CEA9D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74797" y="1815137"/>
            <a:ext cx="11952647" cy="5286375"/>
          </a:xfrm>
        </p:spPr>
        <p:txBody>
          <a:bodyPr/>
          <a:lstStyle/>
          <a:p>
            <a:pPr eaLnBrk="1" hangingPunct="1"/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Bowdin, G, et al (2001) ‘</a:t>
            </a:r>
            <a:r>
              <a:rPr lang="en-GB" alt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Events Management’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Oxford: Butterworth Heinemann</a:t>
            </a:r>
          </a:p>
          <a:p>
            <a:pPr eaLnBrk="1" hangingPunct="1"/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Goldblatt, J (2006) </a:t>
            </a:r>
            <a:r>
              <a:rPr lang="en-GB" alt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‘Special Events: Event Leadership for a New World’   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Wiley: New Jersey</a:t>
            </a:r>
          </a:p>
          <a:p>
            <a:pPr eaLnBrk="1" hangingPunct="1"/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Masterman, G. (2004</a:t>
            </a:r>
            <a:r>
              <a:rPr lang="en-GB" alt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) Strategic Sports Event Management: An International Approach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Oxford: Elsevier </a:t>
            </a:r>
          </a:p>
          <a:p>
            <a:pPr eaLnBrk="1" hangingPunct="1"/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Shone, A. and Parry, B. (2004) </a:t>
            </a:r>
            <a:r>
              <a:rPr lang="en-GB" alt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‘Successful Event Management, a Practical Handbook’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London: Thomson</a:t>
            </a:r>
          </a:p>
          <a:p>
            <a:pPr eaLnBrk="1" hangingPunct="1"/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Tum, J, Norton, P, and Nevan-Wright, J. (2006) </a:t>
            </a:r>
            <a:r>
              <a:rPr lang="en-GB" alt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‘Management of Event Operations’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Oxford: Butterworth-Heinemann</a:t>
            </a:r>
          </a:p>
          <a:p>
            <a:pPr eaLnBrk="1" hangingPunct="1"/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Wilson, R. (2006) The Economic Impact of Local Sport Events: significant, limited or otherwise. Managing Leisure 11:1, 57-70</a:t>
            </a:r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i="1" u="sng" dirty="0"/>
          </a:p>
          <a:p>
            <a:pPr eaLnBrk="1" hangingPunct="1"/>
            <a:endParaRPr lang="en-GB" altLang="en-US" i="1" u="sng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0</TotalTime>
  <Words>1076</Words>
  <Application>Microsoft Office PowerPoint</Application>
  <PresentationFormat>Widescreen</PresentationFormat>
  <Paragraphs>159</Paragraphs>
  <Slides>20</Slides>
  <Notes>17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Monotype Sorts</vt:lpstr>
      <vt:lpstr>Arial</vt:lpstr>
      <vt:lpstr>Calibri</vt:lpstr>
      <vt:lpstr>Calibri Light</vt:lpstr>
      <vt:lpstr>Times New Roman</vt:lpstr>
      <vt:lpstr>Wingdings</vt:lpstr>
      <vt:lpstr>Retrospect</vt:lpstr>
      <vt:lpstr>An introduction to planning and management of events</vt:lpstr>
      <vt:lpstr>Part 2 : Week 7 </vt:lpstr>
      <vt:lpstr>Planning Events</vt:lpstr>
      <vt:lpstr>Others may be unavoidable…. </vt:lpstr>
      <vt:lpstr>PowerPoint Presentation</vt:lpstr>
      <vt:lpstr>PowerPoint Presentation</vt:lpstr>
      <vt:lpstr>The Event Planning Process</vt:lpstr>
      <vt:lpstr>Contextual Factors</vt:lpstr>
      <vt:lpstr>Planning for Events</vt:lpstr>
      <vt:lpstr>What is Screening?</vt:lpstr>
      <vt:lpstr> Creating the Event Concept</vt:lpstr>
      <vt:lpstr>Brainstorming Bowdin (2006, p.108)</vt:lpstr>
      <vt:lpstr>The marketing screen</vt:lpstr>
      <vt:lpstr>Environmental Scanning</vt:lpstr>
      <vt:lpstr>The Operations Screen</vt:lpstr>
      <vt:lpstr>The Financial Screen </vt:lpstr>
      <vt:lpstr>Screening: A Quick Recap</vt:lpstr>
      <vt:lpstr>PowerPoint Presentation</vt:lpstr>
      <vt:lpstr>PowerPoint Presentation</vt:lpstr>
      <vt:lpstr>References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introduction to planning and management of events</dc:title>
  <dc:creator>Deborah Jenkins</dc:creator>
  <cp:lastModifiedBy>Deborah Jenkins</cp:lastModifiedBy>
  <cp:revision>17</cp:revision>
  <dcterms:created xsi:type="dcterms:W3CDTF">2022-11-19T14:09:35Z</dcterms:created>
  <dcterms:modified xsi:type="dcterms:W3CDTF">2022-11-28T12:07:39Z</dcterms:modified>
</cp:coreProperties>
</file>