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62" r:id="rId2"/>
    <p:sldId id="256" r:id="rId3"/>
    <p:sldId id="257" r:id="rId4"/>
    <p:sldId id="276" r:id="rId5"/>
    <p:sldId id="284" r:id="rId6"/>
    <p:sldId id="277" r:id="rId7"/>
    <p:sldId id="260" r:id="rId8"/>
    <p:sldId id="263" r:id="rId9"/>
    <p:sldId id="285" r:id="rId10"/>
    <p:sldId id="264" r:id="rId11"/>
    <p:sldId id="268" r:id="rId12"/>
    <p:sldId id="289" r:id="rId13"/>
    <p:sldId id="280" r:id="rId14"/>
    <p:sldId id="286" r:id="rId15"/>
    <p:sldId id="288" r:id="rId16"/>
    <p:sldId id="282" r:id="rId17"/>
    <p:sldId id="28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9" autoAdjust="0"/>
    <p:restoredTop sz="94237" autoAdjust="0"/>
  </p:normalViewPr>
  <p:slideViewPr>
    <p:cSldViewPr snapToGrid="0">
      <p:cViewPr varScale="1">
        <p:scale>
          <a:sx n="104" d="100"/>
          <a:sy n="104" d="100"/>
        </p:scale>
        <p:origin x="88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465580-B5E7-4A42-943E-70413BDA6D3A}" type="datetimeFigureOut">
              <a:rPr lang="en-GB" smtClean="0"/>
              <a:t>28/05/2020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F860B7-ACC7-4496-B226-943E1F1D705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536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31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770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101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9659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GB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5662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8149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1628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Fischer’s exact test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Some sub-factors were correlated using Fischer’s exact test and P-values calculated to identify any potential patterns found in the results. Fischer’s exact test was chosen due to the small sample size (Lowry, n.d.).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Whilst the t-test isn't suitable for data that is categorical, the chi-squared test can be used for this form of data but isn't suitable for small samples and where cell counts are &lt;5. I may be able to use fishers exact test which is useful for small samples</a:t>
            </a:r>
          </a:p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908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5945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1663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11049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0168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1211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860B7-ACC7-4496-B226-943E1F1D7053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519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62FEA1-B413-4661-9280-6696738BB915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868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9CD53E-FFC9-46DC-81CE-7EEAA4174302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172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44D25-D1A4-498C-A444-EBF152F340E2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03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8AF61-B11B-4174-BD43-389B9108EF1A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179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9F2B2-D827-4699-AA4B-D70DFB5734FC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634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50493-3F7F-4870-8B0B-1D99EF570EDB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3512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F7192-F172-4F12-A8E2-2EE04E448C2B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407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DF0B-ACBC-4584-8F0C-F81DD8194FA8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6587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E6A5-6DB8-4FE3-A992-5C2C07351473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256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0F6650-91ED-465C-9CC8-9E77D02F3DBF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824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CD6F3-93B9-42B6-AE4A-EC176E0293FA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4008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AF8B5-A531-401C-A5A0-7E55BFE0660B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101168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E710E-1C3E-4912-973B-26E3268ECC71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7826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B4DB4A-5BDD-4D47-A204-0B88F4024819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77659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F6060-51B5-468D-BA05-85BC4C6028C1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7160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6A4A4A-E368-4AC1-9DB1-A0D1B1BB5B64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7580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52016-C68A-46BA-B5E7-E1362A60B8FF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164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5CF67A5-D757-4729-80BE-C8E0B70D126B}" type="datetime1">
              <a:rPr lang="en-GB" smtClean="0"/>
              <a:t>28/05/2020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459DB-1EED-4698-BBC8-03EFB4636E9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4876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389116" y="359810"/>
            <a:ext cx="838199" cy="767687"/>
          </a:xfrm>
        </p:spPr>
        <p:txBody>
          <a:bodyPr/>
          <a:lstStyle/>
          <a:p>
            <a:fld id="{F22459DB-1EED-4698-BBC8-03EFB4636E91}" type="slidenum">
              <a:rPr lang="en-GB" smtClean="0"/>
              <a:t>1</a:t>
            </a:fld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AB8C52-0F06-B642-9241-DC6E3ED76529}"/>
              </a:ext>
            </a:extLst>
          </p:cNvPr>
          <p:cNvSpPr/>
          <p:nvPr/>
        </p:nvSpPr>
        <p:spPr>
          <a:xfrm>
            <a:off x="648367" y="241130"/>
            <a:ext cx="9887712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Evaluating conservation volunteers perceptions towards Japanese knotweed (</a:t>
            </a:r>
            <a:r>
              <a:rPr lang="en-GB" sz="2600" i="1" dirty="0">
                <a:solidFill>
                  <a:srgbClr val="92D05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Reynoutria japonica</a:t>
            </a: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in the City of Swansea – and how they may shape future management strategies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D8F7D3-8AD8-DF41-A7B7-579E48CB6699}"/>
              </a:ext>
            </a:extLst>
          </p:cNvPr>
          <p:cNvSpPr txBox="1"/>
          <p:nvPr/>
        </p:nvSpPr>
        <p:spPr>
          <a:xfrm>
            <a:off x="3941806" y="5191541"/>
            <a:ext cx="40917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Gareth Tomlinson: 1705095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02CCA8-CD6D-9946-84BB-1CFB53F2784B}"/>
              </a:ext>
            </a:extLst>
          </p:cNvPr>
          <p:cNvSpPr txBox="1"/>
          <p:nvPr/>
        </p:nvSpPr>
        <p:spPr>
          <a:xfrm>
            <a:off x="1316736" y="5657671"/>
            <a:ext cx="907238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Viva Voce – 28</a:t>
            </a:r>
            <a:r>
              <a:rPr lang="en-US" sz="2000" baseline="30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May 2020</a:t>
            </a:r>
          </a:p>
          <a:p>
            <a:pPr lvl="0" algn="ctr"/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MSc Environmental Conservation and Management</a:t>
            </a:r>
          </a:p>
          <a:p>
            <a:pPr lvl="0" algn="ctr"/>
            <a:r>
              <a:rPr lang="en-GB" sz="2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 of Architecture, Built and Natural Environments 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E06063-7E75-EE49-89C0-0D3FD26BFB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2493" y="1633135"/>
            <a:ext cx="6870358" cy="35917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47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37" y="1428392"/>
            <a:ext cx="7307163" cy="5051081"/>
          </a:xfrm>
        </p:spPr>
        <p:txBody>
          <a:bodyPr/>
          <a:lstStyle/>
          <a:p>
            <a:r>
              <a:rPr lang="en-GB" sz="2400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2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B59D24-CB96-E045-AC44-3224CD126AF3}"/>
              </a:ext>
            </a:extLst>
          </p:cNvPr>
          <p:cNvSpPr txBox="1"/>
          <p:nvPr/>
        </p:nvSpPr>
        <p:spPr>
          <a:xfrm>
            <a:off x="70184" y="125574"/>
            <a:ext cx="58155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of the presentation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06BC25-56EC-F84D-8AD8-852A51E1E289}"/>
              </a:ext>
            </a:extLst>
          </p:cNvPr>
          <p:cNvSpPr txBox="1"/>
          <p:nvPr/>
        </p:nvSpPr>
        <p:spPr>
          <a:xfrm>
            <a:off x="591312" y="1428392"/>
            <a:ext cx="1078992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area</a:t>
            </a:r>
          </a:p>
          <a:p>
            <a:pPr marL="342900" lvl="0" indent="-342900" algn="just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and objectives </a:t>
            </a: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of methodology </a:t>
            </a: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 and findings </a:t>
            </a: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Contributions to the literature and to professional practise</a:t>
            </a: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and future research </a:t>
            </a: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Lessons learnt  </a:t>
            </a: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6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33492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3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1524D2-4B36-3846-8B87-3A20CB3765BD}"/>
              </a:ext>
            </a:extLst>
          </p:cNvPr>
          <p:cNvSpPr txBox="1"/>
          <p:nvPr/>
        </p:nvSpPr>
        <p:spPr>
          <a:xfrm>
            <a:off x="97899" y="137766"/>
            <a:ext cx="180672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F794F3-277C-A54E-AB7D-56EAEB8E2F4D}"/>
              </a:ext>
            </a:extLst>
          </p:cNvPr>
          <p:cNvSpPr txBox="1"/>
          <p:nvPr/>
        </p:nvSpPr>
        <p:spPr>
          <a:xfrm>
            <a:off x="0" y="840994"/>
            <a:ext cx="12192000" cy="8340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Invasive Alien Plant Species (IAPS) are an important global issue </a:t>
            </a:r>
          </a:p>
          <a:p>
            <a:pPr algn="just"/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Well documented negative effects on the natural environment and broader human society</a:t>
            </a:r>
          </a:p>
          <a:p>
            <a:pPr marL="342900" indent="-342900" algn="just">
              <a:buFont typeface="Wingdings" pitchFamily="2" charset="2"/>
              <a:buChar char="§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lack of scientific research into perceptions of IAPS, particularly in cities (Robinson, 2016; Potgieter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., 2019)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Perception’s of IAPS need to be established in order to manage:</a:t>
            </a:r>
          </a:p>
          <a:p>
            <a:pPr algn="just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Concerns and behaviours (Shackleton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2019) </a:t>
            </a:r>
          </a:p>
          <a:p>
            <a:pPr lvl="1" algn="just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Achieving conservation and management objectives e.g. preserving biodiversity </a:t>
            </a:r>
          </a:p>
          <a:p>
            <a:pPr lvl="1" algn="jus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and managing habitats (Robinson, 2016; Potgieter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., 2019)</a:t>
            </a:r>
          </a:p>
          <a:p>
            <a:pPr lvl="1" algn="just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Compliance with IAP legislation (Djeddour &amp; Shaw, 2010)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algn="just"/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80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429CA0-A6AC-7947-881B-592BCFD9C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4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AD53C1-F74D-064B-B011-E0CB5AD77306}"/>
              </a:ext>
            </a:extLst>
          </p:cNvPr>
          <p:cNvSpPr txBox="1"/>
          <p:nvPr/>
        </p:nvSpPr>
        <p:spPr>
          <a:xfrm>
            <a:off x="156978" y="125574"/>
            <a:ext cx="62544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and objectives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CD79FD-8E98-5B41-B3A3-EBD0B2C98EE2}"/>
              </a:ext>
            </a:extLst>
          </p:cNvPr>
          <p:cNvSpPr txBox="1"/>
          <p:nvPr/>
        </p:nvSpPr>
        <p:spPr>
          <a:xfrm>
            <a:off x="543699" y="1194446"/>
            <a:ext cx="1164830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2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Aim: </a:t>
            </a:r>
          </a:p>
          <a:p>
            <a:pPr algn="just"/>
            <a:endParaRPr lang="en-GB" sz="22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establish conservation volunteer’s perceptions towards knotweed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within the City of Swansea in order to inform future knotweed management strategies</a:t>
            </a:r>
          </a:p>
          <a:p>
            <a:pPr algn="just"/>
            <a:endParaRPr lang="en-US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D311F0-7DD7-E74A-91BA-7A5B74BE2680}"/>
              </a:ext>
            </a:extLst>
          </p:cNvPr>
          <p:cNvSpPr txBox="1"/>
          <p:nvPr/>
        </p:nvSpPr>
        <p:spPr>
          <a:xfrm>
            <a:off x="156979" y="3169625"/>
            <a:ext cx="12035021" cy="297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2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Objectives:</a:t>
            </a:r>
          </a:p>
          <a:p>
            <a:pPr lvl="0"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To establish conservation volunteer’s perceptions of knotweed in Swansea </a:t>
            </a:r>
          </a:p>
          <a:p>
            <a:pPr lvl="0"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apply Shackleton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(2019)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conceptual framework to the established 	perceptions</a:t>
            </a:r>
          </a:p>
          <a:p>
            <a:pPr lvl="0" algn="just">
              <a:lnSpc>
                <a:spcPct val="15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To make strategic, tactical and operational recommendations for knotweed authorities to 	use in future management strategies</a:t>
            </a:r>
          </a:p>
          <a:p>
            <a:pPr algn="just"/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102649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3E3C010-D8D5-F444-AC43-D609B6733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5</a:t>
            </a:fld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EB1E9E-A15D-EC40-B42E-096BB633E08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18" y="1261323"/>
            <a:ext cx="5696014" cy="530094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A39FCA-AD82-9048-8329-39318542D6DD}"/>
              </a:ext>
            </a:extLst>
          </p:cNvPr>
          <p:cNvSpPr txBox="1"/>
          <p:nvPr/>
        </p:nvSpPr>
        <p:spPr>
          <a:xfrm>
            <a:off x="0" y="196375"/>
            <a:ext cx="93634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primary and sub-factors that shape perception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8D7B2D-521E-0B4E-BBCD-D96D7AF108F0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8098" y="1261323"/>
            <a:ext cx="5710555" cy="533544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3CA0C319-E9B6-4441-BD8B-EEAFE3201E97}"/>
              </a:ext>
            </a:extLst>
          </p:cNvPr>
          <p:cNvSpPr/>
          <p:nvPr/>
        </p:nvSpPr>
        <p:spPr>
          <a:xfrm>
            <a:off x="7484447" y="885771"/>
            <a:ext cx="2868093" cy="3552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  <a:spcAft>
                <a:spcPts val="800"/>
              </a:spcAft>
            </a:pPr>
            <a:r>
              <a:rPr lang="en-GB" sz="13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Sources: Shackleton </a:t>
            </a:r>
            <a:r>
              <a:rPr lang="en-GB" sz="13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 </a:t>
            </a:r>
            <a:r>
              <a:rPr lang="en-GB" sz="13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2019:12 </a:t>
            </a:r>
            <a:endParaRPr lang="en-GB" sz="13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D627058-8481-F043-B7CC-1E7632E01201}"/>
              </a:ext>
            </a:extLst>
          </p:cNvPr>
          <p:cNvSpPr/>
          <p:nvPr/>
        </p:nvSpPr>
        <p:spPr>
          <a:xfrm>
            <a:off x="613504" y="6510983"/>
            <a:ext cx="4681090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1: Primary factors that shape perceptions of INNS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1356DA-62E6-964C-9F14-16DEF1FD9D53}"/>
              </a:ext>
            </a:extLst>
          </p:cNvPr>
          <p:cNvSpPr/>
          <p:nvPr/>
        </p:nvSpPr>
        <p:spPr>
          <a:xfrm>
            <a:off x="6897407" y="6510983"/>
            <a:ext cx="4491935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2: Sub-factors that shape perceptions of INNS  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427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FB9F74A-7925-1140-A2EC-4A471A58E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D986DE-D8DB-C046-808B-BFEDF90BF658}"/>
              </a:ext>
            </a:extLst>
          </p:cNvPr>
          <p:cNvSpPr txBox="1"/>
          <p:nvPr/>
        </p:nvSpPr>
        <p:spPr>
          <a:xfrm>
            <a:off x="0" y="125574"/>
            <a:ext cx="248716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Study area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EC1323-0A14-C74C-B3B3-491F204EA54F}"/>
              </a:ext>
            </a:extLst>
          </p:cNvPr>
          <p:cNvSpPr/>
          <p:nvPr/>
        </p:nvSpPr>
        <p:spPr>
          <a:xfrm>
            <a:off x="630196" y="4576536"/>
            <a:ext cx="12191999" cy="31842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Swansea City has a documented high density of the IAP knotweed (Shaw, 2010)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was a broad range of perceptions towards knotweed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Selected conservation volunteers who volunteered within the boundaries of Swansea </a:t>
            </a:r>
          </a:p>
          <a:p>
            <a:pPr marL="1200150" lvl="2" indent="-285750">
              <a:lnSpc>
                <a:spcPct val="150000"/>
              </a:lnSpc>
              <a:spcBef>
                <a:spcPts val="1200"/>
              </a:spcBef>
              <a:buFont typeface="Wingdings" pitchFamily="2" charset="2"/>
              <a:buChar char="§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00150" lvl="2" indent="-285750">
              <a:lnSpc>
                <a:spcPct val="150000"/>
              </a:lnSpc>
              <a:spcBef>
                <a:spcPts val="1200"/>
              </a:spcBef>
              <a:buFont typeface="Wingdings" pitchFamily="2" charset="2"/>
              <a:buChar char="§"/>
            </a:pPr>
            <a:endParaRPr lang="en-GB" sz="2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795F95-8B40-B04D-B113-A46C8BB45BAE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7168" y="0"/>
            <a:ext cx="7348810" cy="387763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8AF39BE-E3AF-7B4C-8C80-B4E7E494E46D}"/>
              </a:ext>
            </a:extLst>
          </p:cNvPr>
          <p:cNvSpPr/>
          <p:nvPr/>
        </p:nvSpPr>
        <p:spPr>
          <a:xfrm>
            <a:off x="5940488" y="3877630"/>
            <a:ext cx="4018151" cy="53283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15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Source: Map of Swansea County, Wales (UK), 2014</a:t>
            </a:r>
          </a:p>
          <a:p>
            <a:pPr algn="just">
              <a:lnSpc>
                <a:spcPct val="115000"/>
              </a:lnSpc>
              <a:spcAft>
                <a:spcPts val="0"/>
              </a:spcAft>
            </a:pPr>
            <a:endParaRPr lang="en-GB" sz="13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5330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7</a:t>
            </a:fld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BD77A6-935D-C545-9B22-A3DC4F552B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2027" y="987938"/>
            <a:ext cx="8587946" cy="53464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24E9D33-D60A-1E4D-86F1-2CA326902F66}"/>
              </a:ext>
            </a:extLst>
          </p:cNvPr>
          <p:cNvSpPr txBox="1"/>
          <p:nvPr/>
        </p:nvSpPr>
        <p:spPr>
          <a:xfrm>
            <a:off x="364" y="149919"/>
            <a:ext cx="319035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33082A-325E-704C-8396-937C46C63742}"/>
              </a:ext>
            </a:extLst>
          </p:cNvPr>
          <p:cNvSpPr/>
          <p:nvPr/>
        </p:nvSpPr>
        <p:spPr>
          <a:xfrm>
            <a:off x="1802027" y="6332529"/>
            <a:ext cx="3395481" cy="375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3: Literature search flow diagram.</a:t>
            </a:r>
            <a:endParaRPr lang="en-GB" sz="1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775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8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AF3AF6-0CED-794B-9070-E692D48B8210}"/>
              </a:ext>
            </a:extLst>
          </p:cNvPr>
          <p:cNvSpPr txBox="1"/>
          <p:nvPr/>
        </p:nvSpPr>
        <p:spPr>
          <a:xfrm>
            <a:off x="170688" y="170688"/>
            <a:ext cx="62544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025140-8C75-B645-A4A7-F943D32BC10C}"/>
              </a:ext>
            </a:extLst>
          </p:cNvPr>
          <p:cNvSpPr txBox="1"/>
          <p:nvPr/>
        </p:nvSpPr>
        <p:spPr>
          <a:xfrm>
            <a:off x="351755" y="1211785"/>
            <a:ext cx="1214685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4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Various methodologies considered including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Thematic analysis (Guyan, 2018)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Grounded theory (Holton &amp; Glaser, 2012)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Survey (Fowler, 2012)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4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Exploratory case study methodology was: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Proven methodology for small geographical areas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Proven methodology for small numbers of participants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Proven methodology for exploring complex phenomenon such as perception (Tellis, 2003; Zainal, 2007)</a:t>
            </a:r>
          </a:p>
        </p:txBody>
      </p:sp>
    </p:spTree>
    <p:extLst>
      <p:ext uri="{BB962C8B-B14F-4D97-AF65-F5344CB8AC3E}">
        <p14:creationId xmlns:p14="http://schemas.microsoft.com/office/powerpoint/2010/main" val="189775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364A275-876D-FA48-A658-579E66616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9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3EAA63-C52C-8A4A-BF27-9450BC29BC4C}"/>
              </a:ext>
            </a:extLst>
          </p:cNvPr>
          <p:cNvSpPr txBox="1"/>
          <p:nvPr/>
        </p:nvSpPr>
        <p:spPr>
          <a:xfrm>
            <a:off x="170688" y="170688"/>
            <a:ext cx="62544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FAB670A-0BBA-8949-B4A3-5A2CAF2953BA}"/>
              </a:ext>
            </a:extLst>
          </p:cNvPr>
          <p:cNvSpPr/>
          <p:nvPr/>
        </p:nvSpPr>
        <p:spPr>
          <a:xfrm>
            <a:off x="490728" y="1180863"/>
            <a:ext cx="11868912" cy="54431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Key themes from the literature review was analysed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Pilot study of online questionnaire was undertaken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Final online questionnaire was developed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Questionnaire responses were analysed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Semi-structured interview were designed from questionnaire responses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Common themes from the interviews were grouped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  <a:spcAft>
                <a:spcPts val="8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Interview information was summarised and analysed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79D43-F29F-9448-8DBD-F3A219926286}"/>
              </a:ext>
            </a:extLst>
          </p:cNvPr>
          <p:cNvSpPr txBox="1"/>
          <p:nvPr/>
        </p:nvSpPr>
        <p:spPr>
          <a:xfrm>
            <a:off x="225552" y="847972"/>
            <a:ext cx="5870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summary of the selected methodology: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Down Arrow 6">
            <a:extLst>
              <a:ext uri="{FF2B5EF4-FFF2-40B4-BE49-F238E27FC236}">
                <a16:creationId xmlns:a16="http://schemas.microsoft.com/office/drawing/2014/main" id="{CB749081-3C4C-EA45-B1F7-E938047CDB90}"/>
              </a:ext>
            </a:extLst>
          </p:cNvPr>
          <p:cNvSpPr/>
          <p:nvPr/>
        </p:nvSpPr>
        <p:spPr>
          <a:xfrm>
            <a:off x="6132576" y="1816607"/>
            <a:ext cx="292608" cy="48966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3DE4FBB3-1933-2442-9C85-A49A7DB23631}"/>
              </a:ext>
            </a:extLst>
          </p:cNvPr>
          <p:cNvSpPr/>
          <p:nvPr/>
        </p:nvSpPr>
        <p:spPr>
          <a:xfrm>
            <a:off x="6132576" y="2603653"/>
            <a:ext cx="292608" cy="5165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91F97214-6E64-2144-A778-D04F96451335}"/>
              </a:ext>
            </a:extLst>
          </p:cNvPr>
          <p:cNvSpPr/>
          <p:nvPr/>
        </p:nvSpPr>
        <p:spPr>
          <a:xfrm>
            <a:off x="6132576" y="3352139"/>
            <a:ext cx="292608" cy="58197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id="{0315DF31-EF32-044F-A901-BA8B0A86DF99}"/>
              </a:ext>
            </a:extLst>
          </p:cNvPr>
          <p:cNvSpPr/>
          <p:nvPr/>
        </p:nvSpPr>
        <p:spPr>
          <a:xfrm>
            <a:off x="6096000" y="4166058"/>
            <a:ext cx="329184" cy="4936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09FE7407-AA96-9E49-AEBE-33CED50FAED1}"/>
              </a:ext>
            </a:extLst>
          </p:cNvPr>
          <p:cNvSpPr/>
          <p:nvPr/>
        </p:nvSpPr>
        <p:spPr>
          <a:xfrm>
            <a:off x="6096000" y="4940724"/>
            <a:ext cx="329184" cy="49367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id="{7CF7CCD0-CD7B-B34E-A367-674E51917124}"/>
              </a:ext>
            </a:extLst>
          </p:cNvPr>
          <p:cNvSpPr/>
          <p:nvPr/>
        </p:nvSpPr>
        <p:spPr>
          <a:xfrm>
            <a:off x="6096000" y="5748179"/>
            <a:ext cx="292608" cy="49367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71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F22459DB-1EED-4698-BBC8-03EFB4636E91}" type="slidenum">
              <a:rPr lang="en-GB" smtClean="0"/>
              <a:t>10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EA3AE0-2DB0-3A4E-8DD3-2B0CE8BE6D61}"/>
              </a:ext>
            </a:extLst>
          </p:cNvPr>
          <p:cNvSpPr txBox="1"/>
          <p:nvPr/>
        </p:nvSpPr>
        <p:spPr>
          <a:xfrm>
            <a:off x="170688" y="170688"/>
            <a:ext cx="62544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 and findings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E9C6E3-9C53-EC4F-B85A-399250C658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9698" y="870388"/>
            <a:ext cx="6981568" cy="5691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59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4FB2EC-3005-4C41-9773-2E49AD006FC9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1375" y="806562"/>
            <a:ext cx="7172777" cy="5730162"/>
          </a:xfrm>
          <a:prstGeom prst="rect">
            <a:avLst/>
          </a:prstGeom>
        </p:spPr>
      </p:pic>
      <p:sp>
        <p:nvSpPr>
          <p:cNvPr id="16" name="Rectangle 12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22459DB-1EED-4698-BBC8-03EFB4636E91}" type="slidenum">
              <a:rPr lang="en-GB" smtClean="0"/>
              <a:pPr>
                <a:spcAft>
                  <a:spcPts val="600"/>
                </a:spcAft>
              </a:pPr>
              <a:t>11</a:t>
            </a:fld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6D6258-F396-EA4D-807F-E1AAF9448090}"/>
              </a:ext>
            </a:extLst>
          </p:cNvPr>
          <p:cNvSpPr txBox="1"/>
          <p:nvPr/>
        </p:nvSpPr>
        <p:spPr>
          <a:xfrm>
            <a:off x="170688" y="170688"/>
            <a:ext cx="33757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en-US" sz="30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34621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EE5D555-558B-A340-9A2C-AA10FA154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F22459DB-1EED-4698-BBC8-03EFB4636E91}" type="slidenum">
              <a:rPr lang="en-GB" smtClean="0"/>
              <a:pPr>
                <a:spcAft>
                  <a:spcPts val="600"/>
                </a:spcAft>
              </a:pPr>
              <a:t>12</a:t>
            </a:fld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8391F66-BAFA-2D4C-ADF6-0CC505F08B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7899664"/>
              </p:ext>
            </p:extLst>
          </p:nvPr>
        </p:nvGraphicFramePr>
        <p:xfrm>
          <a:off x="0" y="1118464"/>
          <a:ext cx="12191999" cy="5739535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6105788">
                  <a:extLst>
                    <a:ext uri="{9D8B030D-6E8A-4147-A177-3AD203B41FA5}">
                      <a16:colId xmlns:a16="http://schemas.microsoft.com/office/drawing/2014/main" val="2659003507"/>
                    </a:ext>
                  </a:extLst>
                </a:gridCol>
                <a:gridCol w="6086211">
                  <a:extLst>
                    <a:ext uri="{9D8B030D-6E8A-4147-A177-3AD203B41FA5}">
                      <a16:colId xmlns:a16="http://schemas.microsoft.com/office/drawing/2014/main" val="280435587"/>
                    </a:ext>
                  </a:extLst>
                </a:gridCol>
              </a:tblGrid>
              <a:tr h="36451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Literature contribution 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Contribution to professional practice 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extLst>
                  <a:ext uri="{0D108BD9-81ED-4DB2-BD59-A6C34878D82A}">
                    <a16:rowId xmlns:a16="http://schemas.microsoft.com/office/drawing/2014/main" val="3421086773"/>
                  </a:ext>
                </a:extLst>
              </a:tr>
              <a:tr h="1320639">
                <a:tc>
                  <a:txBody>
                    <a:bodyPr/>
                    <a:lstStyle/>
                    <a:p>
                      <a:pPr marL="742950" lvl="1" indent="-285750">
                        <a:spcAft>
                          <a:spcPts val="0"/>
                        </a:spcAft>
                        <a:buFont typeface="Wingdings" pitchFamily="2" charset="2"/>
                        <a:buChar char=""/>
                        <a:tabLst>
                          <a:tab pos="914400" algn="l"/>
                        </a:tabLs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Offers five new insights into volunteer’s perceptions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tc>
                  <a:txBody>
                    <a:bodyPr/>
                    <a:lstStyle/>
                    <a:p>
                      <a:pPr marL="742950" lvl="1" indent="-285750">
                        <a:spcAft>
                          <a:spcPts val="0"/>
                        </a:spcAft>
                        <a:buFont typeface="Wingdings" pitchFamily="2" charset="2"/>
                        <a:buChar char=""/>
                        <a:tabLst>
                          <a:tab pos="914400" algn="l"/>
                        </a:tabLs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Identified some of the underlying perceptions of knotweed in Swansea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extLst>
                  <a:ext uri="{0D108BD9-81ED-4DB2-BD59-A6C34878D82A}">
                    <a16:rowId xmlns:a16="http://schemas.microsoft.com/office/drawing/2014/main" val="3346524905"/>
                  </a:ext>
                </a:extLst>
              </a:tr>
              <a:tr h="1458064">
                <a:tc>
                  <a:txBody>
                    <a:bodyPr/>
                    <a:lstStyle/>
                    <a:p>
                      <a:pPr marL="742950" lvl="1" indent="-285750">
                        <a:spcAft>
                          <a:spcPts val="0"/>
                        </a:spcAft>
                        <a:buFont typeface="Wingdings" pitchFamily="2" charset="2"/>
                        <a:buChar char=""/>
                        <a:tabLst>
                          <a:tab pos="914400" algn="l"/>
                        </a:tabLs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new insights contribute to the more effective management of knotweed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tc>
                  <a:txBody>
                    <a:bodyPr/>
                    <a:lstStyle/>
                    <a:p>
                      <a:pPr marL="742950" lvl="1" indent="-285750">
                        <a:spcAft>
                          <a:spcPts val="0"/>
                        </a:spcAft>
                        <a:buFont typeface="Wingdings" pitchFamily="2" charset="2"/>
                        <a:buChar char=""/>
                        <a:tabLst>
                          <a:tab pos="914400" algn="l"/>
                        </a:tabLs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Recommendations were developed for use in future knotweed management plans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extLst>
                  <a:ext uri="{0D108BD9-81ED-4DB2-BD59-A6C34878D82A}">
                    <a16:rowId xmlns:a16="http://schemas.microsoft.com/office/drawing/2014/main" val="3742905168"/>
                  </a:ext>
                </a:extLst>
              </a:tr>
              <a:tr h="1458064">
                <a:tc>
                  <a:txBody>
                    <a:bodyPr/>
                    <a:lstStyle/>
                    <a:p>
                      <a:pPr marL="742950" lvl="1" indent="-285750">
                        <a:spcAft>
                          <a:spcPts val="0"/>
                        </a:spcAft>
                        <a:buFont typeface="Wingdings" pitchFamily="2" charset="2"/>
                        <a:buChar char=""/>
                        <a:tabLst>
                          <a:tab pos="914400" algn="l"/>
                        </a:tabLs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new insights contribute to the broader discussion around perceptions of IAPS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tc>
                  <a:txBody>
                    <a:bodyPr/>
                    <a:lstStyle/>
                    <a:p>
                      <a:pPr marL="742950" lvl="1" indent="-285750">
                        <a:spcAft>
                          <a:spcPts val="0"/>
                        </a:spcAft>
                        <a:buFont typeface="Wingdings" pitchFamily="2" charset="2"/>
                        <a:buChar char=""/>
                        <a:tabLst>
                          <a:tab pos="914400" algn="l"/>
                        </a:tabLs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Perceptions could be established in other areas/populations using a similar methodology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extLst>
                  <a:ext uri="{0D108BD9-81ED-4DB2-BD59-A6C34878D82A}">
                    <a16:rowId xmlns:a16="http://schemas.microsoft.com/office/drawing/2014/main" val="4103179383"/>
                  </a:ext>
                </a:extLst>
              </a:tr>
              <a:tr h="1138252">
                <a:tc>
                  <a:txBody>
                    <a:bodyPr/>
                    <a:lstStyle/>
                    <a:p>
                      <a:pPr marL="742950" lvl="1" indent="-285750">
                        <a:spcAft>
                          <a:spcPts val="0"/>
                        </a:spcAft>
                        <a:buFont typeface="Wingdings" pitchFamily="2" charset="2"/>
                        <a:buChar char=""/>
                        <a:tabLst>
                          <a:tab pos="914400" algn="l"/>
                        </a:tabLs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first study of its kind on perceptions of IAPS in Swansea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2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2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09567" marR="109567" marT="0" marB="0"/>
                </a:tc>
                <a:extLst>
                  <a:ext uri="{0D108BD9-81ED-4DB2-BD59-A6C34878D82A}">
                    <a16:rowId xmlns:a16="http://schemas.microsoft.com/office/drawing/2014/main" val="389252766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88597E9-E551-2840-94AB-519C588CC2B2}"/>
              </a:ext>
            </a:extLst>
          </p:cNvPr>
          <p:cNvSpPr txBox="1"/>
          <p:nvPr/>
        </p:nvSpPr>
        <p:spPr>
          <a:xfrm>
            <a:off x="170688" y="170688"/>
            <a:ext cx="98758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Contribution to the literature and professional practice </a:t>
            </a:r>
          </a:p>
        </p:txBody>
      </p:sp>
    </p:spTree>
    <p:extLst>
      <p:ext uri="{BB962C8B-B14F-4D97-AF65-F5344CB8AC3E}">
        <p14:creationId xmlns:p14="http://schemas.microsoft.com/office/powerpoint/2010/main" val="1554830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306908-ED0D-714E-946A-1A1E974CE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13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594F1D-8242-5048-920F-A8DF919D6454}"/>
              </a:ext>
            </a:extLst>
          </p:cNvPr>
          <p:cNvSpPr txBox="1"/>
          <p:nvPr/>
        </p:nvSpPr>
        <p:spPr>
          <a:xfrm>
            <a:off x="0" y="125574"/>
            <a:ext cx="494584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EE9DB0-AAF0-4848-B28D-4407FB637051}"/>
              </a:ext>
            </a:extLst>
          </p:cNvPr>
          <p:cNvSpPr txBox="1"/>
          <p:nvPr/>
        </p:nvSpPr>
        <p:spPr>
          <a:xfrm>
            <a:off x="422367" y="1363408"/>
            <a:ext cx="1164606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itchFamily="2" charset="2"/>
              <a:buChar char="§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All studies are subject to limitations within the methods (Labaree, 2009) </a:t>
            </a:r>
          </a:p>
          <a:p>
            <a:pPr marL="342900" lvl="0" indent="-342900">
              <a:buFont typeface="Wingdings" pitchFamily="2" charset="2"/>
              <a:buChar char="§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Only examined conservation volunteer’s perceptions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Only applied to the geographical area of Swansea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identified perceptions are a ‘snapshot’ at a single point in time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Not a longitudinal study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Only a selection of the sub-factors identified by Shackleton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., (2019) were evaluated </a:t>
            </a:r>
          </a:p>
          <a:p>
            <a:pPr lvl="0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484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B064CB7-C2E9-1046-8D82-13AABBFB9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14</a:t>
            </a:fld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C2AB565-AE9D-5949-B6D8-26A95333B91D}"/>
              </a:ext>
            </a:extLst>
          </p:cNvPr>
          <p:cNvSpPr/>
          <p:nvPr/>
        </p:nvSpPr>
        <p:spPr>
          <a:xfrm>
            <a:off x="107154" y="204872"/>
            <a:ext cx="2896947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research</a:t>
            </a:r>
            <a:endParaRPr lang="en-US" sz="3000" dirty="0">
              <a:solidFill>
                <a:srgbClr val="92D05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1E160-5D80-2241-9027-C9244AF40C92}"/>
              </a:ext>
            </a:extLst>
          </p:cNvPr>
          <p:cNvSpPr txBox="1"/>
          <p:nvPr/>
        </p:nvSpPr>
        <p:spPr>
          <a:xfrm>
            <a:off x="199799" y="1205483"/>
            <a:ext cx="1179240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Future research projects could: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 on rural areas of Swansea and other geographical areas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Examine different IAPS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Undertake a longitudinal study on perceptions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other sub-factors in Shackleton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(2019)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model  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Examine the role of conservation volunteers in the long-term management of IAPS</a:t>
            </a:r>
          </a:p>
          <a:p>
            <a:pPr lvl="0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0260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B7B482-684B-C54B-A394-C168F51E6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15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2DEE4D-8F99-F641-A3DC-8F025548D371}"/>
              </a:ext>
            </a:extLst>
          </p:cNvPr>
          <p:cNvSpPr txBox="1"/>
          <p:nvPr/>
        </p:nvSpPr>
        <p:spPr>
          <a:xfrm>
            <a:off x="170687" y="136085"/>
            <a:ext cx="77747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Lessons learnt about the research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27220C-61B1-CF4F-A2C3-0A8161F79D64}"/>
              </a:ext>
            </a:extLst>
          </p:cNvPr>
          <p:cNvSpPr txBox="1"/>
          <p:nvPr/>
        </p:nvSpPr>
        <p:spPr>
          <a:xfrm>
            <a:off x="592698" y="1618718"/>
            <a:ext cx="1190822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There was unexpected variation in the literary skills of respondents</a:t>
            </a:r>
          </a:p>
          <a:p>
            <a:pPr marL="342900" indent="-342900">
              <a:buAutoNum type="arabicPeriod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Some respondents struggled with abstract complex terms e.g. IAPS </a:t>
            </a:r>
          </a:p>
          <a:p>
            <a:pPr marL="342900" indent="-342900">
              <a:buAutoNum type="arabicPeriod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Approach could be broadened to include different demographic groups</a:t>
            </a:r>
          </a:p>
          <a:p>
            <a:pPr marL="342900" indent="-342900">
              <a:buAutoNum type="arabicPeriod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Increased qualitative research engagement skills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Personal skills have been developed including listening skills and questionnaire design</a:t>
            </a:r>
          </a:p>
          <a:p>
            <a:pPr marL="342900" indent="-342900">
              <a:buAutoNum type="arabicPeriod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Learned how to apply a conceptual model to an exploratory case study</a:t>
            </a:r>
          </a:p>
          <a:p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3127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423D59C-C69E-0B42-8145-886772198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459DB-1EED-4698-BBC8-03EFB4636E91}" type="slidenum">
              <a:rPr lang="en-GB" smtClean="0"/>
              <a:t>16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716A94-586F-3445-A743-F7F7BD021F89}"/>
              </a:ext>
            </a:extLst>
          </p:cNvPr>
          <p:cNvSpPr txBox="1"/>
          <p:nvPr/>
        </p:nvSpPr>
        <p:spPr>
          <a:xfrm>
            <a:off x="0" y="160978"/>
            <a:ext cx="951623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u="sng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references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AE38D0-8983-D14C-BA4F-8A55A14597DD}"/>
              </a:ext>
            </a:extLst>
          </p:cNvPr>
          <p:cNvSpPr/>
          <p:nvPr/>
        </p:nvSpPr>
        <p:spPr>
          <a:xfrm>
            <a:off x="86995" y="665499"/>
            <a:ext cx="12105005" cy="60883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50000"/>
              </a:lnSpc>
              <a:spcAft>
                <a:spcPts val="0"/>
              </a:spcAf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Djeddour, D.H. and Shaw, R.H., (2010). The Biological Control of Fallopia Japonica in Great Britain: Review and Current Status. Outlooks on Pest Management, 21(1), pp. 15-18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Fowler, F., (2012). Survey Research Methods (4th ed.), Survey Research Methods (4th ed.). SAGE Publications, Inc. doi:10.4135/9781452230184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Guyan, D. (2018). Analysing Qualitative Data, A Guide for University and College Practitioners. [online] Advance HE, pp.1-11. Available at: https://moodle.uwtsd.ac.uk/pluginfile.php/238039/mod_resource/content/1/Research-Data-briefing-6-Analysing-Qualitative-Data%20%281%29.pdf [Accessed 4 Mar. 2019].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Holton, J. and Glaser, B., 2012. </a:t>
            </a:r>
            <a:r>
              <a:rPr lang="en-GB" sz="12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Grounded Theory Review Methodology Reader</a:t>
            </a: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Mill Valley, CA: Sociology Press.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Libguides.usc.edu. n.d. </a:t>
            </a:r>
            <a:r>
              <a:rPr lang="en-GB" sz="1200" i="1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Guides: Organizing Your Social Sciences Research Paper: Qualitative Methods</a:t>
            </a: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 Available at: &lt;https://libguides.usc.edu/writingguide/qualitative&gt; [Accessed 12 May 2020].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Mapsofworld.com. 2014. Map of Swansea County, Wales (UK). [online] Available at: https://www.mapsofworld.com/wales/counties/swansea-map.html&gt; [Accessed 7 April 2020].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Potgieter, L., Gaertner, M., O'Farrell, P. and Richardson, D. (2019). Perceptions of impact: Invasive alien plants in the urban environment. Journal of Environmental Management, [online] 229, pp.76-87. Available at: https://www.researchgate.net/publication/325658351_Perceptions_of_impact_Invasive_alien_plants_in_the_urban_environment [Accessed 28 May 2019].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Robinson, E. (2016). The spread and impacts of invasive non-native plants in a human-dominated landscape: The case of Japanese knotweed.. PHD. University of Exeter.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Shackleton, R.T., Richardson, D.M., Shackleton, C.M., Bennett, B., Crowley, S.L., Dehnen-Schmutz, K., Estévez, R.A., Fischer, A., Kueffer, C., Kull, C.A. and Marchante, E., (2019). Explaining people's perceptions of invasive alien species: A conceptual framework. Journal of environmental management, 229, pp.10-26.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Shaw, R. (2010). BBC News - Insect may head to Swansea - 'world knotweed capital'. [online] News.bbc.co.uk. Available at: http://news.bbc.co.uk/1/hi/wales/south_west/8557491.stm [Accessed 5 Aug. 2019].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Tellis, W., (2003). Application of a Case Study Methodology. The Qualitative Report 3.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0"/>
              </a:spcAft>
              <a:buFont typeface="Wingdings" pitchFamily="2" charset="2"/>
              <a:buChar char=""/>
              <a:tabLst>
                <a:tab pos="457200" algn="l"/>
              </a:tabLst>
            </a:pPr>
            <a:r>
              <a:rPr lang="en-GB" sz="1200" kern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Zainal, Z., (2007). Case study as a research method. Jurnal Kemanusiaan 9, 1–6. doi:10.1177/15222302004003007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689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5" name="Oval 34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CF14E2-5C15-E541-B18A-C65C199A0B1C}"/>
              </a:ext>
            </a:extLst>
          </p:cNvPr>
          <p:cNvSpPr txBox="1"/>
          <p:nvPr/>
        </p:nvSpPr>
        <p:spPr>
          <a:xfrm>
            <a:off x="8000837" y="1325880"/>
            <a:ext cx="3543464" cy="30665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solidFill>
                  <a:srgbClr val="92D050"/>
                </a:solidFill>
                <a:latin typeface="+mj-lt"/>
                <a:ea typeface="+mj-ea"/>
                <a:cs typeface="+mj-cs"/>
              </a:rPr>
              <a:t>Thank you, questions and discussion </a:t>
            </a:r>
          </a:p>
        </p:txBody>
      </p:sp>
      <p:sp>
        <p:nvSpPr>
          <p:cNvPr id="45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E7ADECB-2660-A949-974C-E41486D359B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05" r="15478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ACF57A-D555-7741-92B0-48054A2A3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</a:pPr>
            <a:fld id="{F22459DB-1EED-4698-BBC8-03EFB4636E91}" type="slidenum">
              <a:rPr lang="en-US">
                <a:solidFill>
                  <a:srgbClr val="FFFFFF"/>
                </a:solidFill>
              </a:rPr>
              <a:pPr defTabSz="914400">
                <a:spcAft>
                  <a:spcPts val="600"/>
                </a:spcAft>
              </a:pPr>
              <a:t>17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969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1457</Words>
  <Application>Microsoft Macintosh PowerPoint</Application>
  <PresentationFormat>Widescreen</PresentationFormat>
  <Paragraphs>187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Century Gothic</vt:lpstr>
      <vt:lpstr>Times New Roman</vt:lpstr>
      <vt:lpstr>Wingdings</vt:lpstr>
      <vt:lpstr>Wingdings 3</vt:lpstr>
      <vt:lpstr>Ion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Tomlinson (1705095)</dc:creator>
  <cp:lastModifiedBy>Gareth Tomlinson (1705095)</cp:lastModifiedBy>
  <cp:revision>26</cp:revision>
  <dcterms:created xsi:type="dcterms:W3CDTF">2020-05-28T08:42:44Z</dcterms:created>
  <dcterms:modified xsi:type="dcterms:W3CDTF">2020-05-28T10:43:56Z</dcterms:modified>
</cp:coreProperties>
</file>