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x="18288000" cy="10287000"/>
  <p:notesSz cx="6858000" cy="9144000"/>
  <p:embeddedFontLst>
    <p:embeddedFont>
      <p:font typeface="Emmali Medium" charset="1" panose="00000000000000000000"/>
      <p:regular r:id="rId17"/>
    </p:embeddedFont>
    <p:embeddedFont>
      <p:font typeface="Nyutro Sans" charset="1" panose="00000000000000000000"/>
      <p:regular r:id="rId18"/>
    </p:embeddedFont>
    <p:embeddedFont>
      <p:font typeface="Nyutro Sans Bold" charset="1" panose="0000000000000000000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6.png" Type="http://schemas.openxmlformats.org/officeDocument/2006/relationships/image"/><Relationship Id="rId7" Target="../media/image7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8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9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10.png" Type="http://schemas.openxmlformats.org/officeDocument/2006/relationships/image"/><Relationship Id="rId7" Target="../media/image11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12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DDDD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433764" y="7682720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0" y="0"/>
                </a:moveTo>
                <a:lnTo>
                  <a:pt x="8412822" y="0"/>
                </a:lnTo>
                <a:lnTo>
                  <a:pt x="8412822" y="6669074"/>
                </a:lnTo>
                <a:lnTo>
                  <a:pt x="0" y="66690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true" rot="0">
            <a:off x="-2558586" y="-4064794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8412822" y="6669074"/>
                </a:moveTo>
                <a:lnTo>
                  <a:pt x="0" y="6669074"/>
                </a:lnTo>
                <a:lnTo>
                  <a:pt x="0" y="0"/>
                </a:lnTo>
                <a:lnTo>
                  <a:pt x="8412822" y="0"/>
                </a:lnTo>
                <a:lnTo>
                  <a:pt x="8412822" y="666907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true" rot="0">
            <a:off x="-2190390" y="9258300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11408209" y="1203047"/>
                </a:moveTo>
                <a:lnTo>
                  <a:pt x="0" y="1203047"/>
                </a:lnTo>
                <a:lnTo>
                  <a:pt x="0" y="0"/>
                </a:lnTo>
                <a:lnTo>
                  <a:pt x="11408209" y="0"/>
                </a:lnTo>
                <a:lnTo>
                  <a:pt x="11408209" y="1203047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9070181" y="-174347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0" y="0"/>
                </a:moveTo>
                <a:lnTo>
                  <a:pt x="11408209" y="0"/>
                </a:lnTo>
                <a:lnTo>
                  <a:pt x="11408209" y="1203047"/>
                </a:lnTo>
                <a:lnTo>
                  <a:pt x="0" y="12030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826401" y="2045272"/>
            <a:ext cx="10055670" cy="19713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265"/>
              </a:lnSpc>
            </a:pPr>
            <a:r>
              <a:rPr lang="en-US" b="true" sz="3761">
                <a:solidFill>
                  <a:srgbClr val="333137"/>
                </a:solidFill>
                <a:latin typeface="Emmali Medium"/>
                <a:ea typeface="Emmali Medium"/>
                <a:cs typeface="Emmali Medium"/>
                <a:sym typeface="Emmali Medium"/>
              </a:rPr>
              <a:t>DETECTING AI GENERATED PHISHING EMAILS USING BERT(BIDIRECTIONAL ENCODER REPRESENTATIONS FROM TRANSFORMERS)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6954724" y="5340639"/>
            <a:ext cx="8312714" cy="30245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Name:</a:t>
            </a:r>
            <a:r>
              <a:rPr lang="en-US" sz="2799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 Shrey Mukeshkumar Patel </a:t>
            </a:r>
          </a:p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Programme:M</a:t>
            </a:r>
            <a:r>
              <a:rPr lang="en-US" sz="2799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Sc Computing portfolio </a:t>
            </a:r>
          </a:p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Module: Research Methods and Professional Development </a:t>
            </a:r>
          </a:p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Module Code: ACFA7004 </a:t>
            </a:r>
          </a:p>
          <a:p>
            <a:pPr algn="l">
              <a:lnSpc>
                <a:spcPts val="3919"/>
              </a:lnSpc>
            </a:pPr>
          </a:p>
        </p:txBody>
      </p:sp>
      <p:sp>
        <p:nvSpPr>
          <p:cNvPr name="AutoShape 8" id="8"/>
          <p:cNvSpPr/>
          <p:nvPr/>
        </p:nvSpPr>
        <p:spPr>
          <a:xfrm>
            <a:off x="4254817" y="9840774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9" id="9"/>
          <p:cNvSpPr/>
          <p:nvPr/>
        </p:nvSpPr>
        <p:spPr>
          <a:xfrm>
            <a:off x="10146030" y="446226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DDDD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433764" y="7682720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0" y="0"/>
                </a:moveTo>
                <a:lnTo>
                  <a:pt x="8412822" y="0"/>
                </a:lnTo>
                <a:lnTo>
                  <a:pt x="8412822" y="6669074"/>
                </a:lnTo>
                <a:lnTo>
                  <a:pt x="0" y="66690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true" rot="0">
            <a:off x="-2558586" y="-4064794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8412822" y="6669074"/>
                </a:moveTo>
                <a:lnTo>
                  <a:pt x="0" y="6669074"/>
                </a:lnTo>
                <a:lnTo>
                  <a:pt x="0" y="0"/>
                </a:lnTo>
                <a:lnTo>
                  <a:pt x="8412822" y="0"/>
                </a:lnTo>
                <a:lnTo>
                  <a:pt x="8412822" y="666907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true" rot="0">
            <a:off x="-2190390" y="9258300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11408209" y="1203047"/>
                </a:moveTo>
                <a:lnTo>
                  <a:pt x="0" y="1203047"/>
                </a:lnTo>
                <a:lnTo>
                  <a:pt x="0" y="0"/>
                </a:lnTo>
                <a:lnTo>
                  <a:pt x="11408209" y="0"/>
                </a:lnTo>
                <a:lnTo>
                  <a:pt x="11408209" y="1203047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9070181" y="-174347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0" y="0"/>
                </a:moveTo>
                <a:lnTo>
                  <a:pt x="11408209" y="0"/>
                </a:lnTo>
                <a:lnTo>
                  <a:pt x="11408209" y="1203047"/>
                </a:lnTo>
                <a:lnTo>
                  <a:pt x="0" y="12030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1036316" y="3440634"/>
            <a:ext cx="5873613" cy="4244975"/>
            <a:chOff x="0" y="0"/>
            <a:chExt cx="1124641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24641" cy="812800"/>
            </a:xfrm>
            <a:custGeom>
              <a:avLst/>
              <a:gdLst/>
              <a:ahLst/>
              <a:cxnLst/>
              <a:rect r="r" b="b" t="t" l="l"/>
              <a:pathLst>
                <a:path h="812800" w="1124641">
                  <a:moveTo>
                    <a:pt x="15817" y="0"/>
                  </a:moveTo>
                  <a:lnTo>
                    <a:pt x="1108824" y="0"/>
                  </a:lnTo>
                  <a:cubicBezTo>
                    <a:pt x="1117559" y="0"/>
                    <a:pt x="1124641" y="7082"/>
                    <a:pt x="1124641" y="15817"/>
                  </a:cubicBezTo>
                  <a:lnTo>
                    <a:pt x="1124641" y="796983"/>
                  </a:lnTo>
                  <a:cubicBezTo>
                    <a:pt x="1124641" y="805719"/>
                    <a:pt x="1117559" y="812800"/>
                    <a:pt x="1108824" y="812800"/>
                  </a:cubicBezTo>
                  <a:lnTo>
                    <a:pt x="15817" y="812800"/>
                  </a:lnTo>
                  <a:cubicBezTo>
                    <a:pt x="7082" y="812800"/>
                    <a:pt x="0" y="805719"/>
                    <a:pt x="0" y="796983"/>
                  </a:cubicBezTo>
                  <a:lnTo>
                    <a:pt x="0" y="15817"/>
                  </a:lnTo>
                  <a:cubicBezTo>
                    <a:pt x="0" y="7082"/>
                    <a:pt x="7082" y="0"/>
                    <a:pt x="15817" y="0"/>
                  </a:cubicBezTo>
                  <a:close/>
                </a:path>
              </a:pathLst>
            </a:custGeom>
            <a:blipFill>
              <a:blip r:embed="rId6"/>
              <a:stretch>
                <a:fillRect l="-4136" t="0" r="-4136" b="0"/>
              </a:stretch>
            </a:blipFill>
          </p:spPr>
        </p:sp>
      </p:grpSp>
      <p:sp>
        <p:nvSpPr>
          <p:cNvPr name="AutoShape 8" id="8"/>
          <p:cNvSpPr/>
          <p:nvPr/>
        </p:nvSpPr>
        <p:spPr>
          <a:xfrm>
            <a:off x="4254817" y="9840774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9" id="9"/>
          <p:cNvSpPr/>
          <p:nvPr/>
        </p:nvSpPr>
        <p:spPr>
          <a:xfrm>
            <a:off x="10146030" y="446226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0" id="10"/>
          <p:cNvSpPr txBox="true"/>
          <p:nvPr/>
        </p:nvSpPr>
        <p:spPr>
          <a:xfrm rot="0">
            <a:off x="3170394" y="1539758"/>
            <a:ext cx="10041137" cy="16380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388"/>
              </a:lnSpc>
            </a:pPr>
            <a:r>
              <a:rPr lang="en-US" b="true" sz="9562">
                <a:solidFill>
                  <a:srgbClr val="333137"/>
                </a:solidFill>
                <a:latin typeface="Emmali Medium"/>
                <a:ea typeface="Emmali Medium"/>
                <a:cs typeface="Emmali Medium"/>
                <a:sym typeface="Emmali Medium"/>
              </a:rPr>
              <a:t>PHISHING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3170394" y="3916884"/>
            <a:ext cx="7217339" cy="3768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A form of cyber attack in which cybercriminals send fraudulent messages to manipulate others into divulging sensitive information such as passwords, credit card details or bank account information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DDDD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433764" y="7682720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0" y="0"/>
                </a:moveTo>
                <a:lnTo>
                  <a:pt x="8412822" y="0"/>
                </a:lnTo>
                <a:lnTo>
                  <a:pt x="8412822" y="6669074"/>
                </a:lnTo>
                <a:lnTo>
                  <a:pt x="0" y="66690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true" rot="0">
            <a:off x="-2558586" y="-4064794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8412822" y="6669074"/>
                </a:moveTo>
                <a:lnTo>
                  <a:pt x="0" y="6669074"/>
                </a:lnTo>
                <a:lnTo>
                  <a:pt x="0" y="0"/>
                </a:lnTo>
                <a:lnTo>
                  <a:pt x="8412822" y="0"/>
                </a:lnTo>
                <a:lnTo>
                  <a:pt x="8412822" y="666907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true" rot="0">
            <a:off x="-2190390" y="9258300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11408209" y="1203047"/>
                </a:moveTo>
                <a:lnTo>
                  <a:pt x="0" y="1203047"/>
                </a:lnTo>
                <a:lnTo>
                  <a:pt x="0" y="0"/>
                </a:lnTo>
                <a:lnTo>
                  <a:pt x="11408209" y="0"/>
                </a:lnTo>
                <a:lnTo>
                  <a:pt x="11408209" y="1203047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9070181" y="-174347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0" y="0"/>
                </a:moveTo>
                <a:lnTo>
                  <a:pt x="11408209" y="0"/>
                </a:lnTo>
                <a:lnTo>
                  <a:pt x="11408209" y="1203047"/>
                </a:lnTo>
                <a:lnTo>
                  <a:pt x="0" y="12030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6" id="6"/>
          <p:cNvSpPr/>
          <p:nvPr/>
        </p:nvSpPr>
        <p:spPr>
          <a:xfrm>
            <a:off x="4254817" y="9840774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7" id="7"/>
          <p:cNvSpPr/>
          <p:nvPr/>
        </p:nvSpPr>
        <p:spPr>
          <a:xfrm>
            <a:off x="10146030" y="446226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8" id="8"/>
          <p:cNvSpPr/>
          <p:nvPr/>
        </p:nvSpPr>
        <p:spPr>
          <a:xfrm flipH="false" flipV="false" rot="0">
            <a:off x="11227473" y="2960761"/>
            <a:ext cx="5067725" cy="3956975"/>
          </a:xfrm>
          <a:custGeom>
            <a:avLst/>
            <a:gdLst/>
            <a:ahLst/>
            <a:cxnLst/>
            <a:rect r="r" b="b" t="t" l="l"/>
            <a:pathLst>
              <a:path h="3956975" w="5067725">
                <a:moveTo>
                  <a:pt x="0" y="0"/>
                </a:moveTo>
                <a:lnTo>
                  <a:pt x="5067725" y="0"/>
                </a:lnTo>
                <a:lnTo>
                  <a:pt x="5067725" y="3956975"/>
                </a:lnTo>
                <a:lnTo>
                  <a:pt x="0" y="395697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-4814" r="0" b="-4814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407127" y="5143500"/>
            <a:ext cx="5816379" cy="3722482"/>
          </a:xfrm>
          <a:custGeom>
            <a:avLst/>
            <a:gdLst/>
            <a:ahLst/>
            <a:cxnLst/>
            <a:rect r="r" b="b" t="t" l="l"/>
            <a:pathLst>
              <a:path h="3722482" w="5816379">
                <a:moveTo>
                  <a:pt x="0" y="0"/>
                </a:moveTo>
                <a:lnTo>
                  <a:pt x="5816379" y="0"/>
                </a:lnTo>
                <a:lnTo>
                  <a:pt x="5816379" y="3722482"/>
                </a:lnTo>
                <a:lnTo>
                  <a:pt x="0" y="372248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4254817" y="1093569"/>
            <a:ext cx="10041137" cy="16957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808"/>
              </a:lnSpc>
            </a:pPr>
            <a:r>
              <a:rPr lang="en-US" b="true" sz="4863">
                <a:solidFill>
                  <a:srgbClr val="333137"/>
                </a:solidFill>
                <a:latin typeface="Emmali Medium"/>
                <a:ea typeface="Emmali Medium"/>
                <a:cs typeface="Emmali Medium"/>
                <a:sym typeface="Emmali Medium"/>
              </a:rPr>
              <a:t>THE EVOLUTION OF PHISHING ATTACKS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822550" y="3389386"/>
            <a:ext cx="8399150" cy="11309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40"/>
              </a:lnSpc>
            </a:pPr>
            <a:r>
              <a:rPr lang="en-US" sz="31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Old Phishing: Poor grammar, typos, generic greetings (e.g., "Dear Customer").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424219" y="3114946"/>
            <a:ext cx="1587699" cy="16380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388"/>
              </a:lnSpc>
            </a:pPr>
            <a:r>
              <a:rPr lang="en-US" b="true" sz="9562">
                <a:solidFill>
                  <a:srgbClr val="333137"/>
                </a:solidFill>
                <a:latin typeface="Emmali Medium"/>
                <a:ea typeface="Emmali Medium"/>
                <a:cs typeface="Emmali Medium"/>
                <a:sym typeface="Emmali Medium"/>
              </a:rPr>
              <a:t>1.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9425844" y="7191573"/>
            <a:ext cx="8399150" cy="12922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New AI Phishing: Perfect grammar, context-aware, highly personalized.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7986578" y="6999621"/>
            <a:ext cx="1587699" cy="16380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388"/>
              </a:lnSpc>
            </a:pPr>
            <a:r>
              <a:rPr lang="en-US" b="true" sz="9562">
                <a:solidFill>
                  <a:srgbClr val="333137"/>
                </a:solidFill>
                <a:latin typeface="Emmali Medium"/>
                <a:ea typeface="Emmali Medium"/>
                <a:cs typeface="Emmali Medium"/>
                <a:sym typeface="Emmali Medium"/>
              </a:rPr>
              <a:t>2.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DDDD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433764" y="7682720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0" y="0"/>
                </a:moveTo>
                <a:lnTo>
                  <a:pt x="8412822" y="0"/>
                </a:lnTo>
                <a:lnTo>
                  <a:pt x="8412822" y="6669074"/>
                </a:lnTo>
                <a:lnTo>
                  <a:pt x="0" y="66690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true" rot="0">
            <a:off x="-2558586" y="-4064794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8412822" y="6669074"/>
                </a:moveTo>
                <a:lnTo>
                  <a:pt x="0" y="6669074"/>
                </a:lnTo>
                <a:lnTo>
                  <a:pt x="0" y="0"/>
                </a:lnTo>
                <a:lnTo>
                  <a:pt x="8412822" y="0"/>
                </a:lnTo>
                <a:lnTo>
                  <a:pt x="8412822" y="666907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true" rot="0">
            <a:off x="-2190390" y="9258300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11408209" y="1203047"/>
                </a:moveTo>
                <a:lnTo>
                  <a:pt x="0" y="1203047"/>
                </a:lnTo>
                <a:lnTo>
                  <a:pt x="0" y="0"/>
                </a:lnTo>
                <a:lnTo>
                  <a:pt x="11408209" y="0"/>
                </a:lnTo>
                <a:lnTo>
                  <a:pt x="11408209" y="1203047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9070181" y="-174347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0" y="0"/>
                </a:moveTo>
                <a:lnTo>
                  <a:pt x="11408209" y="0"/>
                </a:lnTo>
                <a:lnTo>
                  <a:pt x="11408209" y="1203047"/>
                </a:lnTo>
                <a:lnTo>
                  <a:pt x="0" y="12030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6" id="6"/>
          <p:cNvSpPr/>
          <p:nvPr/>
        </p:nvSpPr>
        <p:spPr>
          <a:xfrm>
            <a:off x="4254817" y="9840774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7" id="7"/>
          <p:cNvSpPr/>
          <p:nvPr/>
        </p:nvSpPr>
        <p:spPr>
          <a:xfrm>
            <a:off x="10146030" y="446226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8" id="8"/>
          <p:cNvSpPr/>
          <p:nvPr/>
        </p:nvSpPr>
        <p:spPr>
          <a:xfrm flipH="false" flipV="false" rot="6000">
            <a:off x="798454" y="2755725"/>
            <a:ext cx="8179373" cy="5742211"/>
          </a:xfrm>
          <a:custGeom>
            <a:avLst/>
            <a:gdLst/>
            <a:ahLst/>
            <a:cxnLst/>
            <a:rect r="r" b="b" t="t" l="l"/>
            <a:pathLst>
              <a:path h="5742211" w="8179373">
                <a:moveTo>
                  <a:pt x="0" y="14258"/>
                </a:moveTo>
                <a:lnTo>
                  <a:pt x="8169376" y="0"/>
                </a:lnTo>
                <a:lnTo>
                  <a:pt x="8179373" y="5727952"/>
                </a:lnTo>
                <a:lnTo>
                  <a:pt x="9998" y="5742211"/>
                </a:lnTo>
                <a:lnTo>
                  <a:pt x="0" y="14258"/>
                </a:lnTo>
                <a:close/>
              </a:path>
            </a:pathLst>
          </a:custGeom>
          <a:blipFill>
            <a:blip r:embed="rId6"/>
            <a:stretch>
              <a:fillRect l="0" t="-43" r="0" b="-6254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4197250" y="966250"/>
            <a:ext cx="10041137" cy="16380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388"/>
              </a:lnSpc>
            </a:pPr>
            <a:r>
              <a:rPr lang="en-US" b="true" sz="9562">
                <a:solidFill>
                  <a:srgbClr val="333137"/>
                </a:solidFill>
                <a:latin typeface="Emmali Medium"/>
                <a:ea typeface="Emmali Medium"/>
                <a:cs typeface="Emmali Medium"/>
                <a:sym typeface="Emmali Medium"/>
              </a:rPr>
              <a:t>STATISTICS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9997525" y="4962525"/>
            <a:ext cx="6220985" cy="25204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482"/>
              </a:lnSpc>
            </a:pPr>
            <a:r>
              <a:rPr lang="en-US" sz="463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1,265% increase in malicious emails since the launch of Chat-GPT 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DDDD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433764" y="7682720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0" y="0"/>
                </a:moveTo>
                <a:lnTo>
                  <a:pt x="8412822" y="0"/>
                </a:lnTo>
                <a:lnTo>
                  <a:pt x="8412822" y="6669074"/>
                </a:lnTo>
                <a:lnTo>
                  <a:pt x="0" y="66690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true" rot="0">
            <a:off x="-2558586" y="-4064794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8412822" y="6669074"/>
                </a:moveTo>
                <a:lnTo>
                  <a:pt x="0" y="6669074"/>
                </a:lnTo>
                <a:lnTo>
                  <a:pt x="0" y="0"/>
                </a:lnTo>
                <a:lnTo>
                  <a:pt x="8412822" y="0"/>
                </a:lnTo>
                <a:lnTo>
                  <a:pt x="8412822" y="666907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true" rot="0">
            <a:off x="-2190390" y="9258300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11408209" y="1203047"/>
                </a:moveTo>
                <a:lnTo>
                  <a:pt x="0" y="1203047"/>
                </a:lnTo>
                <a:lnTo>
                  <a:pt x="0" y="0"/>
                </a:lnTo>
                <a:lnTo>
                  <a:pt x="11408209" y="0"/>
                </a:lnTo>
                <a:lnTo>
                  <a:pt x="11408209" y="1203047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9070181" y="-174347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0" y="0"/>
                </a:moveTo>
                <a:lnTo>
                  <a:pt x="11408209" y="0"/>
                </a:lnTo>
                <a:lnTo>
                  <a:pt x="11408209" y="1203047"/>
                </a:lnTo>
                <a:lnTo>
                  <a:pt x="0" y="12030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6" id="6"/>
          <p:cNvSpPr/>
          <p:nvPr/>
        </p:nvSpPr>
        <p:spPr>
          <a:xfrm>
            <a:off x="4254817" y="9840774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7" id="7"/>
          <p:cNvSpPr/>
          <p:nvPr/>
        </p:nvSpPr>
        <p:spPr>
          <a:xfrm>
            <a:off x="10146030" y="446226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8" id="8"/>
          <p:cNvSpPr/>
          <p:nvPr/>
        </p:nvSpPr>
        <p:spPr>
          <a:xfrm flipH="false" flipV="false" rot="0">
            <a:off x="10658669" y="4059759"/>
            <a:ext cx="7154720" cy="3908266"/>
          </a:xfrm>
          <a:custGeom>
            <a:avLst/>
            <a:gdLst/>
            <a:ahLst/>
            <a:cxnLst/>
            <a:rect r="r" b="b" t="t" l="l"/>
            <a:pathLst>
              <a:path h="3908266" w="7154720">
                <a:moveTo>
                  <a:pt x="0" y="0"/>
                </a:moveTo>
                <a:lnTo>
                  <a:pt x="7154720" y="0"/>
                </a:lnTo>
                <a:lnTo>
                  <a:pt x="7154720" y="3908266"/>
                </a:lnTo>
                <a:lnTo>
                  <a:pt x="0" y="390826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4123432" y="1896541"/>
            <a:ext cx="10041137" cy="8115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719"/>
              </a:lnSpc>
            </a:pPr>
            <a:r>
              <a:rPr lang="en-US" b="true" sz="4799">
                <a:solidFill>
                  <a:srgbClr val="333137"/>
                </a:solidFill>
                <a:latin typeface="Emmali Medium"/>
                <a:ea typeface="Emmali Medium"/>
                <a:cs typeface="Emmali Medium"/>
                <a:sym typeface="Emmali Medium"/>
              </a:rPr>
              <a:t>THE "SEMANTIC GAP" IN DETECTION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2220631" y="3926409"/>
            <a:ext cx="8203811" cy="46977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12472" indent="-356236" lvl="1">
              <a:lnSpc>
                <a:spcPts val="4620"/>
              </a:lnSpc>
              <a:buFont typeface="Arial"/>
              <a:buChar char="•"/>
            </a:pPr>
            <a:r>
              <a:rPr lang="en-US" sz="33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Traditional Filters: rely on "Keywords" and "Blacklists."</a:t>
            </a:r>
          </a:p>
          <a:p>
            <a:pPr algn="l" marL="712472" indent="-356236" lvl="1">
              <a:lnSpc>
                <a:spcPts val="4620"/>
              </a:lnSpc>
              <a:buFont typeface="Arial"/>
              <a:buChar char="•"/>
            </a:pPr>
            <a:r>
              <a:rPr lang="en-US" sz="33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The Failure: AI emails avoid known bad keywords (e.g., they use polite requests instead of "CLICK HERE NOW").</a:t>
            </a:r>
          </a:p>
          <a:p>
            <a:pPr algn="l" marL="712472" indent="-356236" lvl="1">
              <a:lnSpc>
                <a:spcPts val="4620"/>
              </a:lnSpc>
              <a:buFont typeface="Arial"/>
              <a:buChar char="•"/>
            </a:pPr>
            <a:r>
              <a:rPr lang="en-US" sz="33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The Gap: We need tools that understand intent and context, not just vocabulary.</a:t>
            </a:r>
          </a:p>
          <a:p>
            <a:pPr algn="l">
              <a:lnSpc>
                <a:spcPts val="4620"/>
              </a:lnSpc>
            </a:pP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DDDD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433764" y="7682720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0" y="0"/>
                </a:moveTo>
                <a:lnTo>
                  <a:pt x="8412822" y="0"/>
                </a:lnTo>
                <a:lnTo>
                  <a:pt x="8412822" y="6669074"/>
                </a:lnTo>
                <a:lnTo>
                  <a:pt x="0" y="66690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true" rot="0">
            <a:off x="-2558586" y="-4064794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8412822" y="6669074"/>
                </a:moveTo>
                <a:lnTo>
                  <a:pt x="0" y="6669074"/>
                </a:lnTo>
                <a:lnTo>
                  <a:pt x="0" y="0"/>
                </a:lnTo>
                <a:lnTo>
                  <a:pt x="8412822" y="0"/>
                </a:lnTo>
                <a:lnTo>
                  <a:pt x="8412822" y="666907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true" rot="0">
            <a:off x="-2190390" y="9258300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11408209" y="1203047"/>
                </a:moveTo>
                <a:lnTo>
                  <a:pt x="0" y="1203047"/>
                </a:lnTo>
                <a:lnTo>
                  <a:pt x="0" y="0"/>
                </a:lnTo>
                <a:lnTo>
                  <a:pt x="11408209" y="0"/>
                </a:lnTo>
                <a:lnTo>
                  <a:pt x="11408209" y="1203047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9070181" y="-174347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0" y="0"/>
                </a:moveTo>
                <a:lnTo>
                  <a:pt x="11408209" y="0"/>
                </a:lnTo>
                <a:lnTo>
                  <a:pt x="11408209" y="1203047"/>
                </a:lnTo>
                <a:lnTo>
                  <a:pt x="0" y="12030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3081434" y="1896541"/>
            <a:ext cx="13176882" cy="8115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719"/>
              </a:lnSpc>
            </a:pPr>
            <a:r>
              <a:rPr lang="en-US" sz="4800" b="true">
                <a:solidFill>
                  <a:srgbClr val="333137"/>
                </a:solidFill>
                <a:latin typeface="Emmali Medium"/>
                <a:ea typeface="Emmali Medium"/>
                <a:cs typeface="Emmali Medium"/>
                <a:sym typeface="Emmali Medium"/>
              </a:rPr>
              <a:t>RESEARCH AIM &amp; KEY OBJECTIVES 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2780672" y="3449032"/>
            <a:ext cx="11071548" cy="1911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 b="true">
                <a:solidFill>
                  <a:srgbClr val="333137"/>
                </a:solidFill>
                <a:latin typeface="Nyutro Sans Bold"/>
                <a:ea typeface="Nyutro Sans Bold"/>
                <a:cs typeface="Nyutro Sans Bold"/>
                <a:sym typeface="Nyutro Sans Bold"/>
              </a:rPr>
              <a:t>Aim:</a:t>
            </a:r>
            <a:r>
              <a:rPr lang="en-US" sz="35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 To develop a BERT-based Deep Learning model to distinguish between human-written and AI-generated phishing emails.</a:t>
            </a:r>
          </a:p>
        </p:txBody>
      </p:sp>
      <p:sp>
        <p:nvSpPr>
          <p:cNvPr name="AutoShape 8" id="8"/>
          <p:cNvSpPr/>
          <p:nvPr/>
        </p:nvSpPr>
        <p:spPr>
          <a:xfrm>
            <a:off x="4254817" y="9840774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9" id="9"/>
          <p:cNvSpPr/>
          <p:nvPr/>
        </p:nvSpPr>
        <p:spPr>
          <a:xfrm>
            <a:off x="10146030" y="446226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0" id="10"/>
          <p:cNvSpPr txBox="true"/>
          <p:nvPr/>
        </p:nvSpPr>
        <p:spPr>
          <a:xfrm rot="0">
            <a:off x="4600137" y="6012380"/>
            <a:ext cx="12830135" cy="34048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480"/>
              </a:lnSpc>
            </a:pPr>
            <a:r>
              <a:rPr lang="en-US" sz="3200" b="true">
                <a:solidFill>
                  <a:srgbClr val="333137"/>
                </a:solidFill>
                <a:latin typeface="Nyutro Sans Bold"/>
                <a:ea typeface="Nyutro Sans Bold"/>
                <a:cs typeface="Nyutro Sans Bold"/>
                <a:sym typeface="Nyutro Sans Bold"/>
              </a:rPr>
              <a:t>         Objectives:</a:t>
            </a:r>
          </a:p>
          <a:p>
            <a:pPr algn="l" marL="1381761" indent="-460587" lvl="2">
              <a:lnSpc>
                <a:spcPts val="4480"/>
              </a:lnSpc>
              <a:buAutoNum type="alphaLcPeriod" startAt="1"/>
            </a:pPr>
            <a:r>
              <a:rPr lang="en-US" sz="32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Curate a dataset of 4,000 emails (Human vs. AI).</a:t>
            </a:r>
          </a:p>
          <a:p>
            <a:pPr algn="l" marL="1381761" indent="-460587" lvl="2">
              <a:lnSpc>
                <a:spcPts val="4480"/>
              </a:lnSpc>
              <a:buAutoNum type="alphaLcPeriod" startAt="1"/>
            </a:pPr>
            <a:r>
              <a:rPr lang="en-US" sz="32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Fine-tune a DistilBERT model to recognize AI writing styles.</a:t>
            </a:r>
          </a:p>
          <a:p>
            <a:pPr algn="l" marL="1381761" indent="-460587" lvl="2">
              <a:lnSpc>
                <a:spcPts val="4480"/>
              </a:lnSpc>
              <a:buAutoNum type="alphaLcPeriod" startAt="1"/>
            </a:pPr>
            <a:r>
              <a:rPr lang="en-US" sz="32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Benchmark performance against a Random Forest classifier.</a:t>
            </a:r>
          </a:p>
          <a:p>
            <a:pPr algn="l" marL="1381761" indent="-460587" lvl="2">
              <a:lnSpc>
                <a:spcPts val="4480"/>
              </a:lnSpc>
              <a:buAutoNum type="alphaLcPeriod" startAt="1"/>
            </a:pPr>
            <a:r>
              <a:rPr lang="en-US" sz="32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Evaluate false positives (legitimate emails marked as fake).</a:t>
            </a:r>
          </a:p>
          <a:p>
            <a:pPr algn="l">
              <a:lnSpc>
                <a:spcPts val="4480"/>
              </a:lnSpc>
            </a:pP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DDDD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801362" y="8039179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0" y="0"/>
                </a:moveTo>
                <a:lnTo>
                  <a:pt x="8412822" y="0"/>
                </a:lnTo>
                <a:lnTo>
                  <a:pt x="8412822" y="6669073"/>
                </a:lnTo>
                <a:lnTo>
                  <a:pt x="0" y="666907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true" rot="0">
            <a:off x="-2558586" y="-4064794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8412822" y="6669074"/>
                </a:moveTo>
                <a:lnTo>
                  <a:pt x="0" y="6669074"/>
                </a:lnTo>
                <a:lnTo>
                  <a:pt x="0" y="0"/>
                </a:lnTo>
                <a:lnTo>
                  <a:pt x="8412822" y="0"/>
                </a:lnTo>
                <a:lnTo>
                  <a:pt x="8412822" y="666907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true" rot="0">
            <a:off x="-2190390" y="9258300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11408209" y="1203047"/>
                </a:moveTo>
                <a:lnTo>
                  <a:pt x="0" y="1203047"/>
                </a:lnTo>
                <a:lnTo>
                  <a:pt x="0" y="0"/>
                </a:lnTo>
                <a:lnTo>
                  <a:pt x="11408209" y="0"/>
                </a:lnTo>
                <a:lnTo>
                  <a:pt x="11408209" y="1203047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9070181" y="-174347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0" y="0"/>
                </a:moveTo>
                <a:lnTo>
                  <a:pt x="11408209" y="0"/>
                </a:lnTo>
                <a:lnTo>
                  <a:pt x="11408209" y="1203047"/>
                </a:lnTo>
                <a:lnTo>
                  <a:pt x="0" y="12030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6" id="6"/>
          <p:cNvSpPr/>
          <p:nvPr/>
        </p:nvSpPr>
        <p:spPr>
          <a:xfrm>
            <a:off x="4254817" y="9840774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7" id="7"/>
          <p:cNvSpPr/>
          <p:nvPr/>
        </p:nvSpPr>
        <p:spPr>
          <a:xfrm>
            <a:off x="10146030" y="446226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8" id="8"/>
          <p:cNvSpPr/>
          <p:nvPr/>
        </p:nvSpPr>
        <p:spPr>
          <a:xfrm flipH="false" flipV="false" rot="0">
            <a:off x="1278624" y="5565024"/>
            <a:ext cx="6683438" cy="3693276"/>
          </a:xfrm>
          <a:custGeom>
            <a:avLst/>
            <a:gdLst/>
            <a:ahLst/>
            <a:cxnLst/>
            <a:rect r="r" b="b" t="t" l="l"/>
            <a:pathLst>
              <a:path h="3693276" w="6683438">
                <a:moveTo>
                  <a:pt x="0" y="0"/>
                </a:moveTo>
                <a:lnTo>
                  <a:pt x="6683438" y="0"/>
                </a:lnTo>
                <a:lnTo>
                  <a:pt x="6683438" y="3693276"/>
                </a:lnTo>
                <a:lnTo>
                  <a:pt x="0" y="369327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1162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9069070" y="5565024"/>
            <a:ext cx="6857810" cy="3746079"/>
          </a:xfrm>
          <a:custGeom>
            <a:avLst/>
            <a:gdLst/>
            <a:ahLst/>
            <a:cxnLst/>
            <a:rect r="r" b="b" t="t" l="l"/>
            <a:pathLst>
              <a:path h="3746079" w="6857810">
                <a:moveTo>
                  <a:pt x="0" y="0"/>
                </a:moveTo>
                <a:lnTo>
                  <a:pt x="6857810" y="0"/>
                </a:lnTo>
                <a:lnTo>
                  <a:pt x="6857810" y="3746079"/>
                </a:lnTo>
                <a:lnTo>
                  <a:pt x="0" y="374607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2898354" y="1896541"/>
            <a:ext cx="12341432" cy="8115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719"/>
              </a:lnSpc>
            </a:pPr>
            <a:r>
              <a:rPr lang="en-US" sz="4800" b="true">
                <a:solidFill>
                  <a:srgbClr val="333137"/>
                </a:solidFill>
                <a:latin typeface="Emmali Medium"/>
                <a:ea typeface="Emmali Medium"/>
                <a:cs typeface="Emmali Medium"/>
                <a:sym typeface="Emmali Medium"/>
              </a:rPr>
              <a:t>QUANTITATIVE EXPERIMENTAL DESIGN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2898354" y="2970040"/>
            <a:ext cx="10871040" cy="3149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55651" indent="-377825" lvl="1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Dataset: Kaggle "Human-LLM" Dataset (Greco, 2024).</a:t>
            </a:r>
          </a:p>
          <a:p>
            <a:pPr algn="l" marL="755651" indent="-377825" lvl="1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Algorithm A (Baseline): TF-IDF + Random Forest.</a:t>
            </a:r>
          </a:p>
          <a:p>
            <a:pPr algn="l" marL="755651" indent="-377825" lvl="1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Algorithm B (Proposed): Distil BERT (Fine-tuned).</a:t>
            </a:r>
          </a:p>
          <a:p>
            <a:pPr algn="l" marL="755651" indent="-377825" lvl="1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Metrics: Accuracy, Precision, Recall, F1-Score.</a:t>
            </a:r>
          </a:p>
          <a:p>
            <a:pPr algn="l">
              <a:lnSpc>
                <a:spcPts val="4900"/>
              </a:lnSpc>
            </a:pP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DDDD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433764" y="7682720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0" y="0"/>
                </a:moveTo>
                <a:lnTo>
                  <a:pt x="8412822" y="0"/>
                </a:lnTo>
                <a:lnTo>
                  <a:pt x="8412822" y="6669074"/>
                </a:lnTo>
                <a:lnTo>
                  <a:pt x="0" y="66690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true" rot="0">
            <a:off x="-2558586" y="-4064794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8412822" y="6669074"/>
                </a:moveTo>
                <a:lnTo>
                  <a:pt x="0" y="6669074"/>
                </a:lnTo>
                <a:lnTo>
                  <a:pt x="0" y="0"/>
                </a:lnTo>
                <a:lnTo>
                  <a:pt x="8412822" y="0"/>
                </a:lnTo>
                <a:lnTo>
                  <a:pt x="8412822" y="666907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true" rot="0">
            <a:off x="-2190390" y="9258300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11408209" y="1203047"/>
                </a:moveTo>
                <a:lnTo>
                  <a:pt x="0" y="1203047"/>
                </a:lnTo>
                <a:lnTo>
                  <a:pt x="0" y="0"/>
                </a:lnTo>
                <a:lnTo>
                  <a:pt x="11408209" y="0"/>
                </a:lnTo>
                <a:lnTo>
                  <a:pt x="11408209" y="1203047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9070181" y="-174347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0" y="0"/>
                </a:moveTo>
                <a:lnTo>
                  <a:pt x="11408209" y="0"/>
                </a:lnTo>
                <a:lnTo>
                  <a:pt x="11408209" y="1203047"/>
                </a:lnTo>
                <a:lnTo>
                  <a:pt x="0" y="12030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6" id="6"/>
          <p:cNvSpPr/>
          <p:nvPr/>
        </p:nvSpPr>
        <p:spPr>
          <a:xfrm>
            <a:off x="4254817" y="9840774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7" id="7"/>
          <p:cNvSpPr/>
          <p:nvPr/>
        </p:nvSpPr>
        <p:spPr>
          <a:xfrm>
            <a:off x="10146030" y="446226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8" id="8"/>
          <p:cNvSpPr/>
          <p:nvPr/>
        </p:nvSpPr>
        <p:spPr>
          <a:xfrm flipH="false" flipV="false" rot="0">
            <a:off x="3513714" y="2844633"/>
            <a:ext cx="11301259" cy="6173313"/>
          </a:xfrm>
          <a:custGeom>
            <a:avLst/>
            <a:gdLst/>
            <a:ahLst/>
            <a:cxnLst/>
            <a:rect r="r" b="b" t="t" l="l"/>
            <a:pathLst>
              <a:path h="6173313" w="11301259">
                <a:moveTo>
                  <a:pt x="0" y="0"/>
                </a:moveTo>
                <a:lnTo>
                  <a:pt x="11301259" y="0"/>
                </a:lnTo>
                <a:lnTo>
                  <a:pt x="11301259" y="6173313"/>
                </a:lnTo>
                <a:lnTo>
                  <a:pt x="0" y="617331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4123432" y="2067991"/>
            <a:ext cx="10041137" cy="7289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019"/>
              </a:lnSpc>
            </a:pPr>
            <a:r>
              <a:rPr lang="en-US" b="true" sz="4299">
                <a:solidFill>
                  <a:srgbClr val="333137"/>
                </a:solidFill>
                <a:latin typeface="Emmali Medium"/>
                <a:ea typeface="Emmali Medium"/>
                <a:cs typeface="Emmali Medium"/>
                <a:sym typeface="Emmali Medium"/>
              </a:rPr>
              <a:t>PROJECT TIMELINE (12 WEEKS)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DDDD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433764" y="7682720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0" y="0"/>
                </a:moveTo>
                <a:lnTo>
                  <a:pt x="8412822" y="0"/>
                </a:lnTo>
                <a:lnTo>
                  <a:pt x="8412822" y="6669074"/>
                </a:lnTo>
                <a:lnTo>
                  <a:pt x="0" y="66690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true" rot="0">
            <a:off x="-2558586" y="-4064794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8412822" y="6669074"/>
                </a:moveTo>
                <a:lnTo>
                  <a:pt x="0" y="6669074"/>
                </a:lnTo>
                <a:lnTo>
                  <a:pt x="0" y="0"/>
                </a:lnTo>
                <a:lnTo>
                  <a:pt x="8412822" y="0"/>
                </a:lnTo>
                <a:lnTo>
                  <a:pt x="8412822" y="666907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true" rot="0">
            <a:off x="-2190390" y="9258300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11408209" y="1203047"/>
                </a:moveTo>
                <a:lnTo>
                  <a:pt x="0" y="1203047"/>
                </a:lnTo>
                <a:lnTo>
                  <a:pt x="0" y="0"/>
                </a:lnTo>
                <a:lnTo>
                  <a:pt x="11408209" y="0"/>
                </a:lnTo>
                <a:lnTo>
                  <a:pt x="11408209" y="1203047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9070181" y="-174347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0" y="0"/>
                </a:moveTo>
                <a:lnTo>
                  <a:pt x="11408209" y="0"/>
                </a:lnTo>
                <a:lnTo>
                  <a:pt x="11408209" y="1203047"/>
                </a:lnTo>
                <a:lnTo>
                  <a:pt x="0" y="12030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2953802" y="1929959"/>
            <a:ext cx="12380396" cy="8115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719"/>
              </a:lnSpc>
            </a:pPr>
            <a:r>
              <a:rPr lang="en-US" b="true" sz="4800">
                <a:solidFill>
                  <a:srgbClr val="333137"/>
                </a:solidFill>
                <a:latin typeface="Emmali Medium"/>
                <a:ea typeface="Emmali Medium"/>
                <a:cs typeface="Emmali Medium"/>
                <a:sym typeface="Emmali Medium"/>
              </a:rPr>
              <a:t>POTENTIAL IMPACT &amp; KNOWN LIMITATIONS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2220631" y="3916884"/>
            <a:ext cx="6622026" cy="3768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Impact (Benefits):</a:t>
            </a:r>
          </a:p>
          <a:p>
            <a:pPr algn="l" marL="755651" indent="-377825" lvl="1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Stops high-value "Spear Phishing" attacks.</a:t>
            </a:r>
          </a:p>
          <a:p>
            <a:pPr algn="l" marL="755651" indent="-377825" lvl="1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Reduces financial loss for companies.</a:t>
            </a:r>
          </a:p>
          <a:p>
            <a:pPr algn="l">
              <a:lnSpc>
                <a:spcPts val="4900"/>
              </a:lnSpc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9445343" y="3916884"/>
            <a:ext cx="6622026" cy="43878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Limitations (Risks):</a:t>
            </a:r>
          </a:p>
          <a:p>
            <a:pPr algn="l" marL="755651" indent="-377825" lvl="1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False Positives: Might flag formal business emails as "AI."</a:t>
            </a:r>
          </a:p>
          <a:p>
            <a:pPr algn="l" marL="755651" indent="-377825" lvl="1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Computational Cost: BERT is slower/heavier than standard filters.</a:t>
            </a:r>
          </a:p>
          <a:p>
            <a:pPr algn="l">
              <a:lnSpc>
                <a:spcPts val="4900"/>
              </a:lnSpc>
            </a:pPr>
          </a:p>
        </p:txBody>
      </p:sp>
      <p:sp>
        <p:nvSpPr>
          <p:cNvPr name="AutoShape 9" id="9"/>
          <p:cNvSpPr/>
          <p:nvPr/>
        </p:nvSpPr>
        <p:spPr>
          <a:xfrm>
            <a:off x="4254817" y="9840774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0" id="10"/>
          <p:cNvSpPr/>
          <p:nvPr/>
        </p:nvSpPr>
        <p:spPr>
          <a:xfrm>
            <a:off x="10146030" y="446226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DDDD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433764" y="7682720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0" y="0"/>
                </a:moveTo>
                <a:lnTo>
                  <a:pt x="8412822" y="0"/>
                </a:lnTo>
                <a:lnTo>
                  <a:pt x="8412822" y="6669074"/>
                </a:lnTo>
                <a:lnTo>
                  <a:pt x="0" y="66690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true" rot="0">
            <a:off x="-2558586" y="-4064794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8412822" y="6669074"/>
                </a:moveTo>
                <a:lnTo>
                  <a:pt x="0" y="6669074"/>
                </a:lnTo>
                <a:lnTo>
                  <a:pt x="0" y="0"/>
                </a:lnTo>
                <a:lnTo>
                  <a:pt x="8412822" y="0"/>
                </a:lnTo>
                <a:lnTo>
                  <a:pt x="8412822" y="666907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true" rot="0">
            <a:off x="-2190390" y="9258300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11408209" y="1203047"/>
                </a:moveTo>
                <a:lnTo>
                  <a:pt x="0" y="1203047"/>
                </a:lnTo>
                <a:lnTo>
                  <a:pt x="0" y="0"/>
                </a:lnTo>
                <a:lnTo>
                  <a:pt x="11408209" y="0"/>
                </a:lnTo>
                <a:lnTo>
                  <a:pt x="11408209" y="1203047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9070181" y="-174347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0" y="0"/>
                </a:moveTo>
                <a:lnTo>
                  <a:pt x="11408209" y="0"/>
                </a:lnTo>
                <a:lnTo>
                  <a:pt x="11408209" y="1203047"/>
                </a:lnTo>
                <a:lnTo>
                  <a:pt x="0" y="12030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2968525" y="2037035"/>
            <a:ext cx="12350949" cy="8115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719"/>
              </a:lnSpc>
            </a:pPr>
            <a:r>
              <a:rPr lang="en-US" b="true" sz="4800">
                <a:solidFill>
                  <a:srgbClr val="333137"/>
                </a:solidFill>
                <a:latin typeface="Emmali Medium"/>
                <a:ea typeface="Emmali Medium"/>
                <a:cs typeface="Emmali Medium"/>
                <a:sym typeface="Emmali Medium"/>
              </a:rPr>
              <a:t>KEY REFERENCES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3775587" y="3539875"/>
            <a:ext cx="10884464" cy="54476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34061" indent="-367031" lvl="1">
              <a:lnSpc>
                <a:spcPts val="4760"/>
              </a:lnSpc>
              <a:buFont typeface="Arial"/>
              <a:buChar char="•"/>
            </a:pPr>
            <a:r>
              <a:rPr lang="en-US" sz="34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Greco, F. et al. (2024). "David versus Goliath: Can Machine Learning Detect LLM-Generated Text?"</a:t>
            </a:r>
          </a:p>
          <a:p>
            <a:pPr algn="l" marL="734061" indent="-367031" lvl="1">
              <a:lnSpc>
                <a:spcPts val="4760"/>
              </a:lnSpc>
              <a:buFont typeface="Arial"/>
              <a:buChar char="•"/>
            </a:pPr>
            <a:r>
              <a:rPr lang="en-US" sz="34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MDPI (2025). "Evaluating the Effectiveness of Large Language Models Versus Machine Learning in Phishing."</a:t>
            </a:r>
          </a:p>
          <a:p>
            <a:pPr algn="l" marL="734061" indent="-367031" lvl="1">
              <a:lnSpc>
                <a:spcPts val="4760"/>
              </a:lnSpc>
              <a:buFont typeface="Arial"/>
              <a:buChar char="•"/>
            </a:pPr>
            <a:r>
              <a:rPr lang="en-US" sz="34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SlashNext (2024). "The State of Phishing 2024."</a:t>
            </a:r>
          </a:p>
          <a:p>
            <a:pPr algn="l" marL="734061" indent="-367031" lvl="1">
              <a:lnSpc>
                <a:spcPts val="4760"/>
              </a:lnSpc>
              <a:buFont typeface="Arial"/>
              <a:buChar char="•"/>
            </a:pPr>
            <a:r>
              <a:rPr lang="en-US" sz="3400">
                <a:solidFill>
                  <a:srgbClr val="333137"/>
                </a:solidFill>
                <a:latin typeface="Nyutro Sans"/>
                <a:ea typeface="Nyutro Sans"/>
                <a:cs typeface="Nyutro Sans"/>
                <a:sym typeface="Nyutro Sans"/>
              </a:rPr>
              <a:t>Devlin, J. et al. (2019). "BERT: Pre-training of Deep Bidirectional Transformers."</a:t>
            </a:r>
          </a:p>
          <a:p>
            <a:pPr algn="l">
              <a:lnSpc>
                <a:spcPts val="4760"/>
              </a:lnSpc>
            </a:pPr>
          </a:p>
        </p:txBody>
      </p:sp>
      <p:sp>
        <p:nvSpPr>
          <p:cNvPr name="AutoShape 8" id="8"/>
          <p:cNvSpPr/>
          <p:nvPr/>
        </p:nvSpPr>
        <p:spPr>
          <a:xfrm>
            <a:off x="4254817" y="9840774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9" id="9"/>
          <p:cNvSpPr/>
          <p:nvPr/>
        </p:nvSpPr>
        <p:spPr>
          <a:xfrm>
            <a:off x="10146030" y="446226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DDDD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433764" y="7682720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0" y="0"/>
                </a:moveTo>
                <a:lnTo>
                  <a:pt x="8412822" y="0"/>
                </a:lnTo>
                <a:lnTo>
                  <a:pt x="8412822" y="6669074"/>
                </a:lnTo>
                <a:lnTo>
                  <a:pt x="0" y="66690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true" rot="0">
            <a:off x="-2558586" y="-4064794"/>
            <a:ext cx="8412822" cy="6669073"/>
          </a:xfrm>
          <a:custGeom>
            <a:avLst/>
            <a:gdLst/>
            <a:ahLst/>
            <a:cxnLst/>
            <a:rect r="r" b="b" t="t" l="l"/>
            <a:pathLst>
              <a:path h="6669073" w="8412822">
                <a:moveTo>
                  <a:pt x="8412822" y="6669074"/>
                </a:moveTo>
                <a:lnTo>
                  <a:pt x="0" y="6669074"/>
                </a:lnTo>
                <a:lnTo>
                  <a:pt x="0" y="0"/>
                </a:lnTo>
                <a:lnTo>
                  <a:pt x="8412822" y="0"/>
                </a:lnTo>
                <a:lnTo>
                  <a:pt x="8412822" y="666907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true" rot="0">
            <a:off x="-2190390" y="9258300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11408209" y="1203047"/>
                </a:moveTo>
                <a:lnTo>
                  <a:pt x="0" y="1203047"/>
                </a:lnTo>
                <a:lnTo>
                  <a:pt x="0" y="0"/>
                </a:lnTo>
                <a:lnTo>
                  <a:pt x="11408209" y="0"/>
                </a:lnTo>
                <a:lnTo>
                  <a:pt x="11408209" y="1203047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9070181" y="-174347"/>
            <a:ext cx="11408209" cy="1203047"/>
          </a:xfrm>
          <a:custGeom>
            <a:avLst/>
            <a:gdLst/>
            <a:ahLst/>
            <a:cxnLst/>
            <a:rect r="r" b="b" t="t" l="l"/>
            <a:pathLst>
              <a:path h="1203047" w="11408209">
                <a:moveTo>
                  <a:pt x="0" y="0"/>
                </a:moveTo>
                <a:lnTo>
                  <a:pt x="11408209" y="0"/>
                </a:lnTo>
                <a:lnTo>
                  <a:pt x="11408209" y="1203047"/>
                </a:lnTo>
                <a:lnTo>
                  <a:pt x="0" y="12030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2392627" y="3272511"/>
            <a:ext cx="13502745" cy="37896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917"/>
              </a:lnSpc>
            </a:pPr>
            <a:r>
              <a:rPr lang="en-US" b="true" sz="12859">
                <a:solidFill>
                  <a:srgbClr val="333137"/>
                </a:solidFill>
                <a:latin typeface="Emmali Medium"/>
                <a:ea typeface="Emmali Medium"/>
                <a:cs typeface="Emmali Medium"/>
                <a:sym typeface="Emmali Medium"/>
              </a:rPr>
              <a:t>THANK</a:t>
            </a:r>
          </a:p>
          <a:p>
            <a:pPr algn="ctr">
              <a:lnSpc>
                <a:spcPts val="14917"/>
              </a:lnSpc>
            </a:pPr>
            <a:r>
              <a:rPr lang="en-US" b="true" sz="12859">
                <a:solidFill>
                  <a:srgbClr val="333137"/>
                </a:solidFill>
                <a:latin typeface="Emmali Medium"/>
                <a:ea typeface="Emmali Medium"/>
                <a:cs typeface="Emmali Medium"/>
                <a:sym typeface="Emmali Medium"/>
              </a:rPr>
              <a:t>YOU</a:t>
            </a:r>
          </a:p>
        </p:txBody>
      </p:sp>
      <p:sp>
        <p:nvSpPr>
          <p:cNvPr name="AutoShape 7" id="7"/>
          <p:cNvSpPr/>
          <p:nvPr/>
        </p:nvSpPr>
        <p:spPr>
          <a:xfrm>
            <a:off x="4254817" y="9840774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8" id="8"/>
          <p:cNvSpPr/>
          <p:nvPr/>
        </p:nvSpPr>
        <p:spPr>
          <a:xfrm>
            <a:off x="10146030" y="446226"/>
            <a:ext cx="3827092" cy="0"/>
          </a:xfrm>
          <a:prstGeom prst="line">
            <a:avLst/>
          </a:prstGeom>
          <a:ln cap="flat" w="57150">
            <a:solidFill>
              <a:srgbClr val="333137"/>
            </a:solidFill>
            <a:prstDash val="solid"/>
            <a:headEnd type="none" len="sm" w="sm"/>
            <a:tailEnd type="none" len="sm" w="sm"/>
          </a:ln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DAG6ffhd3JA</dc:identifier>
  <dcterms:modified xsi:type="dcterms:W3CDTF">2011-08-01T06:04:30Z</dcterms:modified>
  <cp:revision>1</cp:revision>
  <dc:title>Grey Professional Tech Presentation</dc:title>
</cp:coreProperties>
</file>