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7"/>
  </p:notesMasterIdLst>
  <p:sldIdLst>
    <p:sldId id="256" r:id="rId2"/>
    <p:sldId id="257" r:id="rId3"/>
    <p:sldId id="302" r:id="rId4"/>
    <p:sldId id="313" r:id="rId5"/>
    <p:sldId id="314" r:id="rId6"/>
    <p:sldId id="315" r:id="rId7"/>
    <p:sldId id="279" r:id="rId8"/>
    <p:sldId id="300" r:id="rId9"/>
    <p:sldId id="301" r:id="rId10"/>
    <p:sldId id="281" r:id="rId11"/>
    <p:sldId id="282" r:id="rId12"/>
    <p:sldId id="299" r:id="rId13"/>
    <p:sldId id="283" r:id="rId14"/>
    <p:sldId id="269" r:id="rId15"/>
    <p:sldId id="259" r:id="rId16"/>
    <p:sldId id="278" r:id="rId17"/>
    <p:sldId id="285" r:id="rId18"/>
    <p:sldId id="273" r:id="rId19"/>
    <p:sldId id="286" r:id="rId20"/>
    <p:sldId id="260" r:id="rId21"/>
    <p:sldId id="287" r:id="rId22"/>
    <p:sldId id="274" r:id="rId23"/>
    <p:sldId id="288" r:id="rId24"/>
    <p:sldId id="270" r:id="rId25"/>
    <p:sldId id="272"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3AE461-A464-4AA5-A750-0B4F54E93EA1}" type="datetimeFigureOut">
              <a:rPr lang="nl-NL" smtClean="0"/>
              <a:pPr/>
              <a:t>30-7-2017</a:t>
            </a:fld>
            <a:endParaRPr lang="nl-NL"/>
          </a:p>
        </p:txBody>
      </p:sp>
      <p:sp>
        <p:nvSpPr>
          <p:cNvPr id="4" name="Tijdelijke aanduiding voor dia-afbeelding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6" name="Tijdelijke aanduiding voor voetteks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D056ED8-EE14-4EAE-AEB8-ED25372451D2}" type="slidenum">
              <a:rPr lang="nl-NL" smtClean="0"/>
              <a:pPr/>
              <a:t>‹#›</a:t>
            </a:fld>
            <a:endParaRPr lang="nl-NL"/>
          </a:p>
        </p:txBody>
      </p:sp>
    </p:spTree>
    <p:extLst>
      <p:ext uri="{BB962C8B-B14F-4D97-AF65-F5344CB8AC3E}">
        <p14:creationId xmlns:p14="http://schemas.microsoft.com/office/powerpoint/2010/main" val="1878003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30/07/2017</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bihr.org.uk/thehumanrightsact" TargetMode="External"/><Relationship Id="rId2" Type="http://schemas.openxmlformats.org/officeDocument/2006/relationships/hyperlink" Target="https://www.gov.uk/government/publications/the-care-bill-factsheets" TargetMode="External"/><Relationship Id="rId1" Type="http://schemas.openxmlformats.org/officeDocument/2006/relationships/slideLayout" Target="../slideLayouts/slideLayout2.xml"/><Relationship Id="rId6" Type="http://schemas.openxmlformats.org/officeDocument/2006/relationships/image" Target="../media/image2.emf"/><Relationship Id="rId5" Type="http://schemas.openxmlformats.org/officeDocument/2006/relationships/hyperlink" Target="http://www.wales.nhs.uk/sites3/documents/816/General%20Awareness%20slides.ppt" TargetMode="External"/><Relationship Id="rId4" Type="http://schemas.openxmlformats.org/officeDocument/2006/relationships/hyperlink" Target="https://www.equalityhumanrights.com/en/publication-download/your-rights-equality-healthcare-and-social-care-servi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p:txBody>
          <a:bodyPr/>
          <a:lstStyle/>
          <a:p>
            <a:r>
              <a:rPr lang="en-US" dirty="0"/>
              <a:t>MANAGING MENTAL HEALTH AND LEARNING </a:t>
            </a:r>
            <a:r>
              <a:rPr lang="en-US" dirty="0" smtClean="0"/>
              <a:t>DIFFICULTIES</a:t>
            </a:r>
          </a:p>
          <a:p>
            <a:pPr algn="ctr"/>
            <a:r>
              <a:rPr lang="en-US" dirty="0" smtClean="0"/>
              <a:t>WK 4</a:t>
            </a:r>
            <a:endParaRPr lang="en-GB" dirty="0"/>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 </a:t>
            </a:r>
            <a:endParaRPr lang="en-GB" dirty="0"/>
          </a:p>
        </p:txBody>
      </p:sp>
      <p:sp>
        <p:nvSpPr>
          <p:cNvPr id="3" name="Content Placeholder 2"/>
          <p:cNvSpPr>
            <a:spLocks noGrp="1"/>
          </p:cNvSpPr>
          <p:nvPr>
            <p:ph idx="1"/>
          </p:nvPr>
        </p:nvSpPr>
        <p:spPr>
          <a:xfrm>
            <a:off x="457200" y="1600200"/>
            <a:ext cx="8229600" cy="3989040"/>
          </a:xfrm>
        </p:spPr>
        <p:txBody>
          <a:bodyPr>
            <a:normAutofit/>
          </a:bodyPr>
          <a:lstStyle/>
          <a:p>
            <a:r>
              <a:rPr lang="nl-NL" dirty="0" smtClean="0"/>
              <a:t>Legislative framework Mental Health and Social Care UK</a:t>
            </a:r>
          </a:p>
          <a:p>
            <a:pPr lvl="1"/>
            <a:r>
              <a:rPr lang="nl-NL" dirty="0" err="1" smtClean="0"/>
              <a:t>Amendment</a:t>
            </a:r>
            <a:r>
              <a:rPr lang="nl-NL" dirty="0" smtClean="0"/>
              <a:t> Mental Capacity Act 2005</a:t>
            </a:r>
          </a:p>
          <a:p>
            <a:pPr lvl="2"/>
            <a:r>
              <a:rPr lang="nl-NL" dirty="0" err="1" smtClean="0"/>
              <a:t>Critique</a:t>
            </a:r>
            <a:r>
              <a:rPr lang="nl-NL" smtClean="0"/>
              <a:t> </a:t>
            </a:r>
            <a:endParaRPr lang="nl-NL" dirty="0" smtClean="0"/>
          </a:p>
          <a:p>
            <a:pPr lvl="1"/>
            <a:r>
              <a:rPr lang="nl-NL" dirty="0" smtClean="0"/>
              <a:t>Care Act 2014  </a:t>
            </a:r>
          </a:p>
          <a:p>
            <a:pPr lvl="1"/>
            <a:r>
              <a:rPr lang="nl-NL" dirty="0" smtClean="0"/>
              <a:t>Human Rights Act 1998</a:t>
            </a:r>
          </a:p>
          <a:p>
            <a:pPr lvl="1"/>
            <a:r>
              <a:rPr lang="nl-NL" dirty="0" smtClean="0"/>
              <a:t>Equality Act 2010</a:t>
            </a:r>
          </a:p>
          <a:p>
            <a:pPr lvl="1"/>
            <a:r>
              <a:rPr lang="nl-NL" dirty="0" smtClean="0"/>
              <a:t>....</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nl-NL" dirty="0" smtClean="0"/>
              <a:t>Mental Capacity Act 2005 - </a:t>
            </a:r>
            <a:r>
              <a:rPr lang="nl-NL" dirty="0" err="1" smtClean="0"/>
              <a:t>amendment</a:t>
            </a:r>
            <a:endParaRPr lang="en-GB" dirty="0"/>
          </a:p>
        </p:txBody>
      </p:sp>
      <p:sp>
        <p:nvSpPr>
          <p:cNvPr id="3" name="Content Placeholder 2"/>
          <p:cNvSpPr>
            <a:spLocks noGrp="1"/>
          </p:cNvSpPr>
          <p:nvPr>
            <p:ph idx="1"/>
          </p:nvPr>
        </p:nvSpPr>
        <p:spPr/>
        <p:txBody>
          <a:bodyPr>
            <a:normAutofit fontScale="92500" lnSpcReduction="10000"/>
          </a:bodyPr>
          <a:lstStyle/>
          <a:p>
            <a:pPr>
              <a:buNone/>
            </a:pPr>
            <a:r>
              <a:rPr lang="en-GB" altLang="en-US" sz="2600" b="1" dirty="0" smtClean="0"/>
              <a:t>Deprivation of liberty safeguards</a:t>
            </a:r>
          </a:p>
          <a:p>
            <a:pPr>
              <a:buNone/>
            </a:pPr>
            <a:endParaRPr lang="en-GB" b="1" dirty="0" smtClean="0"/>
          </a:p>
          <a:p>
            <a:pPr>
              <a:lnSpc>
                <a:spcPct val="90000"/>
              </a:lnSpc>
              <a:buFontTx/>
              <a:buNone/>
            </a:pPr>
            <a:r>
              <a:rPr lang="en-US" dirty="0" smtClean="0"/>
              <a:t>The Deprivation of Liberty Safeguards is the procedure prescribed in law when it is necessary to deprive of their liberty a resident or patient who lacks capacity to consent to their care and treatment in order to keep them safe from harm.</a:t>
            </a:r>
          </a:p>
          <a:p>
            <a:pPr>
              <a:lnSpc>
                <a:spcPct val="90000"/>
              </a:lnSpc>
              <a:buFontTx/>
              <a:buNone/>
            </a:pPr>
            <a:endParaRPr lang="en-US" dirty="0" smtClean="0"/>
          </a:p>
          <a:p>
            <a:pPr>
              <a:lnSpc>
                <a:spcPct val="90000"/>
              </a:lnSpc>
              <a:buFontTx/>
              <a:buNone/>
            </a:pPr>
            <a:r>
              <a:rPr lang="en-US" dirty="0" smtClean="0"/>
              <a:t>Following the </a:t>
            </a:r>
            <a:r>
              <a:rPr lang="en-US" dirty="0" err="1" smtClean="0"/>
              <a:t>Bournewood</a:t>
            </a:r>
            <a:r>
              <a:rPr lang="en-US" dirty="0" smtClean="0"/>
              <a:t> gap/ case i.e.</a:t>
            </a:r>
          </a:p>
          <a:p>
            <a:pPr>
              <a:lnSpc>
                <a:spcPct val="90000"/>
              </a:lnSpc>
              <a:buFontTx/>
              <a:buNone/>
            </a:pPr>
            <a:r>
              <a:rPr lang="en-US" dirty="0" smtClean="0"/>
              <a:t> The decision of the European Court of Human Rights in</a:t>
            </a:r>
            <a:r>
              <a:rPr lang="en-US" i="1" dirty="0" smtClean="0"/>
              <a:t> HL v United Kingdom</a:t>
            </a:r>
            <a:r>
              <a:rPr lang="en-US" dirty="0" smtClean="0"/>
              <a:t> (2004), concerning the deprivation of liberty of an autistic man with a profound learning disability. HL had lived at </a:t>
            </a:r>
            <a:r>
              <a:rPr lang="en-US" dirty="0" err="1" smtClean="0"/>
              <a:t>Bournewood</a:t>
            </a:r>
            <a:r>
              <a:rPr lang="en-US" dirty="0" smtClean="0"/>
              <a:t> hospital for 32 years before being cared for by </a:t>
            </a:r>
            <a:r>
              <a:rPr lang="en-US" dirty="0" err="1" smtClean="0"/>
              <a:t>Mr</a:t>
            </a:r>
            <a:r>
              <a:rPr lang="en-US" dirty="0" smtClean="0"/>
              <a:t> and </a:t>
            </a:r>
            <a:r>
              <a:rPr lang="en-US" dirty="0" err="1" smtClean="0"/>
              <a:t>Mrs</a:t>
            </a:r>
            <a:r>
              <a:rPr lang="en-US" dirty="0" smtClean="0"/>
              <a:t> E. in their home under a resettlement scheme, where he lived for three years. In 1997 he was admitted back into </a:t>
            </a:r>
            <a:r>
              <a:rPr lang="en-US" dirty="0" err="1" smtClean="0"/>
              <a:t>Bournewood</a:t>
            </a:r>
            <a:r>
              <a:rPr lang="en-US" dirty="0" smtClean="0"/>
              <a:t> hospital following an incident in a day care centre. </a:t>
            </a:r>
            <a:endParaRPr lang="en-GB" dirty="0"/>
          </a:p>
        </p:txBody>
      </p:sp>
    </p:spTree>
    <p:extLst>
      <p:ext uri="{BB962C8B-B14F-4D97-AF65-F5344CB8AC3E}">
        <p14:creationId xmlns:p14="http://schemas.microsoft.com/office/powerpoint/2010/main" val="3925223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sp>
        <p:nvSpPr>
          <p:cNvPr id="3" name="Tijdelijke aanduiding voor inhoud 2"/>
          <p:cNvSpPr>
            <a:spLocks noGrp="1"/>
          </p:cNvSpPr>
          <p:nvPr>
            <p:ph idx="1"/>
          </p:nvPr>
        </p:nvSpPr>
        <p:spPr/>
        <p:txBody>
          <a:bodyPr/>
          <a:lstStyle/>
          <a:p>
            <a:r>
              <a:rPr lang="en-US" dirty="0" smtClean="0"/>
              <a:t>The Mental Capacity Act allows restraint and restrictions to be used – but only if they are in a person's best interests.</a:t>
            </a:r>
          </a:p>
          <a:p>
            <a:r>
              <a:rPr lang="en-US" dirty="0" smtClean="0"/>
              <a:t>Extra safeguards are needed if the restrictions and restraint used will deprive a person of their liberty. These are called the Deprivation of Liberty Safeguards.</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nl-NL" dirty="0" err="1" smtClean="0"/>
              <a:t>Findings</a:t>
            </a:r>
            <a:r>
              <a:rPr lang="nl-NL" dirty="0" smtClean="0"/>
              <a:t> House of Lords </a:t>
            </a:r>
            <a:r>
              <a:rPr lang="nl-NL" dirty="0" err="1" smtClean="0"/>
              <a:t>scrutiny</a:t>
            </a:r>
            <a:r>
              <a:rPr lang="nl-NL" dirty="0" smtClean="0"/>
              <a:t> </a:t>
            </a:r>
            <a:r>
              <a:rPr lang="nl-NL" sz="3100" dirty="0" smtClean="0"/>
              <a:t>(2013)</a:t>
            </a:r>
            <a:endParaRPr lang="nl-NL" sz="3100" dirty="0"/>
          </a:p>
        </p:txBody>
      </p:sp>
      <p:sp>
        <p:nvSpPr>
          <p:cNvPr id="3" name="Tijdelijke aanduiding voor inhoud 2"/>
          <p:cNvSpPr>
            <a:spLocks noGrp="1"/>
          </p:cNvSpPr>
          <p:nvPr>
            <p:ph idx="1"/>
          </p:nvPr>
        </p:nvSpPr>
        <p:spPr/>
        <p:txBody>
          <a:bodyPr>
            <a:normAutofit fontScale="77500" lnSpcReduction="20000"/>
          </a:bodyPr>
          <a:lstStyle/>
          <a:p>
            <a:r>
              <a:rPr lang="en-US" dirty="0" smtClean="0"/>
              <a:t>The Act, in the main, continues to be held in high regard. </a:t>
            </a:r>
          </a:p>
          <a:p>
            <a:r>
              <a:rPr lang="en-US" dirty="0" smtClean="0"/>
              <a:t>Nonetheless, implementation has not met the expectations that it rightly raised. </a:t>
            </a:r>
          </a:p>
          <a:p>
            <a:r>
              <a:rPr lang="en-US" dirty="0" smtClean="0"/>
              <a:t>there is no central ownership of the Act. There are many bodies involved in its implementation but no single body has responsibility for it</a:t>
            </a:r>
          </a:p>
          <a:p>
            <a:r>
              <a:rPr lang="en-US" dirty="0" smtClean="0"/>
              <a:t>The Act has suffered from a lack of awareness and a lack of understanding. </a:t>
            </a:r>
          </a:p>
          <a:p>
            <a:r>
              <a:rPr lang="en-US" dirty="0" smtClean="0"/>
              <a:t>For many who are expected to comply with the Act it appears to be an optional add-on, far from being central to their working lives. The evidence presented to us concerns the health and social care sectors principally. </a:t>
            </a:r>
          </a:p>
          <a:p>
            <a:r>
              <a:rPr lang="en-US" dirty="0" smtClean="0"/>
              <a:t>In those sectors the prevailing cultures of paternalism (in health) and risk-aversion (in social care) have prevented the Act from becoming widely known or embedded. </a:t>
            </a:r>
          </a:p>
          <a:p>
            <a:r>
              <a:rPr lang="en-US" dirty="0" smtClean="0"/>
              <a:t>The empowering ethos has not been delivered. </a:t>
            </a:r>
          </a:p>
          <a:p>
            <a:r>
              <a:rPr lang="en-US" dirty="0" smtClean="0"/>
              <a:t>The rights conferred by the Act have not been widely </a:t>
            </a:r>
            <a:r>
              <a:rPr lang="en-US" dirty="0" err="1" smtClean="0"/>
              <a:t>realised</a:t>
            </a:r>
            <a:r>
              <a:rPr lang="en-US" dirty="0" smtClean="0"/>
              <a:t>.</a:t>
            </a:r>
          </a:p>
          <a:p>
            <a:r>
              <a:rPr lang="en-US" dirty="0" smtClean="0"/>
              <a:t>The duties imposed by the Act are not widely followed.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a:p>
        </p:txBody>
      </p:sp>
      <p:sp>
        <p:nvSpPr>
          <p:cNvPr id="3" name="Tijdelijke aanduiding voor inhoud 2"/>
          <p:cNvSpPr>
            <a:spLocks noGrp="1"/>
          </p:cNvSpPr>
          <p:nvPr>
            <p:ph idx="1"/>
          </p:nvPr>
        </p:nvSpPr>
        <p:spPr/>
        <p:txBody>
          <a:bodyPr/>
          <a:lstStyle/>
          <a:p>
            <a:pPr>
              <a:buNone/>
            </a:pPr>
            <a:r>
              <a:rPr lang="nl-NL" dirty="0" smtClean="0"/>
              <a:t>House of Lords </a:t>
            </a:r>
            <a:r>
              <a:rPr lang="nl-NL" dirty="0" err="1" smtClean="0"/>
              <a:t>recommendation</a:t>
            </a:r>
            <a:endParaRPr lang="nl-NL" dirty="0" smtClean="0"/>
          </a:p>
          <a:p>
            <a:pPr>
              <a:buNone/>
            </a:pPr>
            <a:endParaRPr lang="en-US" dirty="0" smtClean="0"/>
          </a:p>
          <a:p>
            <a:r>
              <a:rPr lang="en-US" dirty="0" smtClean="0"/>
              <a:t>The need for an independent overseeing body responsible for the implementation MCA.</a:t>
            </a:r>
          </a:p>
          <a:p>
            <a:r>
              <a:rPr lang="en-US" dirty="0" smtClean="0"/>
              <a:t>The independent oversight body would not remove ultimate responsibility for the Act from Ministers, but it would locate in one place ownership of the Act and thereby provide a form of accountability, and a focus for enhanced activity</a:t>
            </a:r>
            <a:endParaRPr lang="nl-NL"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a:t>Care Act 2014 – </a:t>
            </a:r>
            <a:r>
              <a:rPr lang="nl-NL" dirty="0" err="1" smtClean="0"/>
              <a:t>Carers</a:t>
            </a:r>
            <a:endParaRPr lang="nl-NL" dirty="0"/>
          </a:p>
        </p:txBody>
      </p:sp>
      <p:sp>
        <p:nvSpPr>
          <p:cNvPr id="3" name="Content Placeholder 2"/>
          <p:cNvSpPr>
            <a:spLocks noGrp="1"/>
          </p:cNvSpPr>
          <p:nvPr>
            <p:ph idx="1"/>
          </p:nvPr>
        </p:nvSpPr>
        <p:spPr/>
        <p:txBody>
          <a:bodyPr>
            <a:normAutofit fontScale="92500"/>
          </a:bodyPr>
          <a:lstStyle/>
          <a:p>
            <a:r>
              <a:rPr lang="en-GB" sz="2800" dirty="0"/>
              <a:t>Since 2000, a number of pieces of legislation </a:t>
            </a:r>
            <a:r>
              <a:rPr lang="en-GB" sz="2800" dirty="0" smtClean="0"/>
              <a:t>have </a:t>
            </a:r>
            <a:r>
              <a:rPr lang="en-GB" sz="2800" dirty="0"/>
              <a:t>demonstrated a recognition of the needs of </a:t>
            </a:r>
            <a:r>
              <a:rPr lang="en-GB" sz="2800" dirty="0" smtClean="0"/>
              <a:t>carers</a:t>
            </a:r>
          </a:p>
          <a:p>
            <a:pPr lvl="1"/>
            <a:r>
              <a:rPr lang="en-GB" sz="2400" dirty="0"/>
              <a:t>Carers (Recognition and Services) Act 1995, </a:t>
            </a:r>
            <a:endParaRPr lang="en-GB" sz="2400" dirty="0" smtClean="0"/>
          </a:p>
          <a:p>
            <a:pPr lvl="1"/>
            <a:r>
              <a:rPr lang="en-GB" sz="2400" dirty="0" smtClean="0"/>
              <a:t>The </a:t>
            </a:r>
            <a:r>
              <a:rPr lang="en-GB" sz="2400" dirty="0"/>
              <a:t>Carers and Disabled Children Act 2000, </a:t>
            </a:r>
            <a:endParaRPr lang="en-GB" sz="2400" dirty="0" smtClean="0"/>
          </a:p>
          <a:p>
            <a:pPr lvl="1"/>
            <a:r>
              <a:rPr lang="en-GB" sz="2400" dirty="0" smtClean="0"/>
              <a:t>The </a:t>
            </a:r>
            <a:r>
              <a:rPr lang="en-GB" sz="2400" dirty="0"/>
              <a:t>Carers (Equal Opportunities) Act </a:t>
            </a:r>
            <a:r>
              <a:rPr lang="en-GB" sz="2400" dirty="0" smtClean="0"/>
              <a:t>2004</a:t>
            </a:r>
          </a:p>
          <a:p>
            <a:pPr lvl="1"/>
            <a:r>
              <a:rPr lang="en-GB" sz="2400" dirty="0" smtClean="0"/>
              <a:t>Care </a:t>
            </a:r>
            <a:r>
              <a:rPr lang="en-GB" sz="2400" dirty="0"/>
              <a:t>Act 2014 </a:t>
            </a:r>
            <a:endParaRPr lang="en-GB" sz="2400" dirty="0" smtClean="0"/>
          </a:p>
          <a:p>
            <a:pPr lvl="1"/>
            <a:r>
              <a:rPr lang="en-GB" sz="2400" dirty="0" smtClean="0"/>
              <a:t>Children </a:t>
            </a:r>
            <a:r>
              <a:rPr lang="en-GB" sz="2400" dirty="0"/>
              <a:t>and Families Act </a:t>
            </a:r>
            <a:r>
              <a:rPr lang="en-GB" sz="2400" dirty="0" smtClean="0"/>
              <a:t>2014</a:t>
            </a:r>
          </a:p>
          <a:p>
            <a:pPr lvl="1"/>
            <a:endParaRPr lang="en-GB" sz="2400" dirty="0" smtClean="0"/>
          </a:p>
          <a:p>
            <a:r>
              <a:rPr lang="en-GB" sz="2800" dirty="0" smtClean="0"/>
              <a:t>Are people </a:t>
            </a:r>
            <a:r>
              <a:rPr lang="en-GB" sz="2800" dirty="0"/>
              <a:t>over 18 who care for a family member, a friend or another person in need of assistance or support with daily living.</a:t>
            </a:r>
          </a:p>
          <a:p>
            <a:pPr lvl="1"/>
            <a:endParaRPr lang="en-GB" sz="24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3" name="Tijdelijke aanduiding voor inhoud 2"/>
          <p:cNvSpPr>
            <a:spLocks noGrp="1"/>
          </p:cNvSpPr>
          <p:nvPr>
            <p:ph idx="1"/>
          </p:nvPr>
        </p:nvSpPr>
        <p:spPr/>
        <p:txBody>
          <a:bodyPr>
            <a:normAutofit/>
          </a:bodyPr>
          <a:lstStyle/>
          <a:p>
            <a:r>
              <a:rPr lang="en-GB" sz="2600" dirty="0" smtClean="0"/>
              <a:t>Local </a:t>
            </a:r>
            <a:r>
              <a:rPr lang="en-GB" sz="2600" dirty="0"/>
              <a:t>authorities </a:t>
            </a:r>
            <a:r>
              <a:rPr lang="en-GB" sz="2600" dirty="0" smtClean="0"/>
              <a:t>have a </a:t>
            </a:r>
            <a:r>
              <a:rPr lang="en-GB" sz="2600" dirty="0"/>
              <a:t>responsibility to assess a carer’s </a:t>
            </a:r>
            <a:r>
              <a:rPr lang="en-GB" sz="2600" dirty="0" smtClean="0"/>
              <a:t> need </a:t>
            </a:r>
            <a:r>
              <a:rPr lang="en-GB" sz="2600" dirty="0"/>
              <a:t>for support. </a:t>
            </a:r>
            <a:r>
              <a:rPr lang="en-GB" sz="2600" i="1" dirty="0" smtClean="0"/>
              <a:t>Although </a:t>
            </a:r>
            <a:r>
              <a:rPr lang="en-GB" sz="2600" i="1" dirty="0"/>
              <a:t>the carer can refuse</a:t>
            </a:r>
            <a:r>
              <a:rPr lang="en-GB" sz="2600" dirty="0"/>
              <a:t>; </a:t>
            </a:r>
            <a:endParaRPr lang="en-GB" sz="2600" dirty="0" smtClean="0"/>
          </a:p>
          <a:p>
            <a:pPr lvl="1"/>
            <a:r>
              <a:rPr lang="nl-NL" sz="2600" dirty="0" smtClean="0"/>
              <a:t>What these needs are?</a:t>
            </a:r>
          </a:p>
          <a:p>
            <a:pPr lvl="1"/>
            <a:r>
              <a:rPr lang="nl-NL" sz="2600" dirty="0" smtClean="0"/>
              <a:t>What is their impact on the caring of the carer?</a:t>
            </a:r>
          </a:p>
          <a:p>
            <a:pPr lvl="1"/>
            <a:r>
              <a:rPr lang="nl-NL" sz="2600" dirty="0" smtClean="0"/>
              <a:t>What is it that carers want to achieve, continue carying, work or want to work, study, do more socially…? </a:t>
            </a:r>
            <a:endParaRPr lang="nl-NL" sz="2600" dirty="0"/>
          </a:p>
        </p:txBody>
      </p:sp>
    </p:spTree>
    <p:extLst>
      <p:ext uri="{BB962C8B-B14F-4D97-AF65-F5344CB8AC3E}">
        <p14:creationId xmlns:p14="http://schemas.microsoft.com/office/powerpoint/2010/main" val="31389897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print"/>
          <a:stretch>
            <a:fillRect/>
          </a:stretch>
        </p:blipFill>
        <p:spPr>
          <a:xfrm>
            <a:off x="1403648" y="548680"/>
            <a:ext cx="5688632" cy="4752528"/>
          </a:xfrm>
          <a:prstGeom prst="rect">
            <a:avLst/>
          </a:prstGeom>
        </p:spPr>
      </p:pic>
      <p:sp>
        <p:nvSpPr>
          <p:cNvPr id="9" name="Rectangle 8"/>
          <p:cNvSpPr/>
          <p:nvPr/>
        </p:nvSpPr>
        <p:spPr>
          <a:xfrm>
            <a:off x="1404121" y="5517232"/>
            <a:ext cx="1771639" cy="261610"/>
          </a:xfrm>
          <a:prstGeom prst="rect">
            <a:avLst/>
          </a:prstGeom>
        </p:spPr>
        <p:txBody>
          <a:bodyPr wrap="none">
            <a:spAutoFit/>
          </a:bodyPr>
          <a:lstStyle/>
          <a:p>
            <a:r>
              <a:rPr lang="en-GB" sz="1100" i="1" dirty="0"/>
              <a:t>https://www.carersuk.org/</a:t>
            </a:r>
          </a:p>
        </p:txBody>
      </p:sp>
    </p:spTree>
    <p:extLst>
      <p:ext uri="{BB962C8B-B14F-4D97-AF65-F5344CB8AC3E}">
        <p14:creationId xmlns:p14="http://schemas.microsoft.com/office/powerpoint/2010/main" val="179671225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nl-NL" dirty="0" smtClean="0"/>
              <a:t>Entitlement</a:t>
            </a:r>
            <a:endParaRPr lang="nl-NL" dirty="0"/>
          </a:p>
        </p:txBody>
      </p:sp>
      <p:sp>
        <p:nvSpPr>
          <p:cNvPr id="3" name="Content Placeholder 2"/>
          <p:cNvSpPr>
            <a:spLocks noGrp="1"/>
          </p:cNvSpPr>
          <p:nvPr>
            <p:ph idx="1"/>
          </p:nvPr>
        </p:nvSpPr>
        <p:spPr/>
        <p:txBody>
          <a:bodyPr/>
          <a:lstStyle/>
          <a:p>
            <a:pPr marL="0" indent="0">
              <a:buNone/>
            </a:pPr>
            <a:r>
              <a:rPr lang="en-GB" dirty="0"/>
              <a:t>The carer will be entitled to support if:</a:t>
            </a:r>
            <a:endParaRPr lang="en-GB" dirty="0" smtClean="0"/>
          </a:p>
          <a:p>
            <a:r>
              <a:rPr lang="en-GB" dirty="0" smtClean="0"/>
              <a:t>They </a:t>
            </a:r>
            <a:r>
              <a:rPr lang="en-GB" dirty="0"/>
              <a:t>are assessed as having needs that meet the eligibility criteria; </a:t>
            </a:r>
            <a:endParaRPr lang="en-GB" dirty="0" smtClean="0"/>
          </a:p>
          <a:p>
            <a:r>
              <a:rPr lang="en-GB" dirty="0" smtClean="0"/>
              <a:t>The </a:t>
            </a:r>
            <a:r>
              <a:rPr lang="en-GB" dirty="0"/>
              <a:t>person they care for lives in the local authority area (which usually means their established home is in that local authority area but would also include someone who has no settled home but is present in that area</a:t>
            </a:r>
            <a:r>
              <a:rPr lang="en-GB" dirty="0" smtClean="0"/>
              <a:t>);</a:t>
            </a:r>
          </a:p>
          <a:p>
            <a:r>
              <a:rPr lang="en-GB" dirty="0" smtClean="0"/>
              <a:t>If </a:t>
            </a:r>
            <a:r>
              <a:rPr lang="en-GB" dirty="0"/>
              <a:t>there is a </a:t>
            </a:r>
            <a:r>
              <a:rPr lang="en-GB" dirty="0" smtClean="0"/>
              <a:t>charge, as </a:t>
            </a:r>
            <a:r>
              <a:rPr lang="en-GB" dirty="0"/>
              <a:t>there sometimes may be, </a:t>
            </a:r>
            <a:r>
              <a:rPr lang="en-GB" dirty="0" smtClean="0"/>
              <a:t>such </a:t>
            </a:r>
            <a:r>
              <a:rPr lang="en-GB" dirty="0"/>
              <a:t>charge is accepted by the carer (or the adult being cared for if it falls to them). </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3" name="Tijdelijke aanduiding voor inhoud 2"/>
          <p:cNvSpPr>
            <a:spLocks noGrp="1"/>
          </p:cNvSpPr>
          <p:nvPr>
            <p:ph idx="1"/>
          </p:nvPr>
        </p:nvSpPr>
        <p:spPr/>
        <p:txBody>
          <a:bodyPr>
            <a:normAutofit fontScale="92500"/>
          </a:bodyPr>
          <a:lstStyle/>
          <a:p>
            <a:r>
              <a:rPr lang="en-GB" dirty="0"/>
              <a:t>Support </a:t>
            </a:r>
            <a:r>
              <a:rPr lang="en-GB" dirty="0" smtClean="0"/>
              <a:t>planning</a:t>
            </a:r>
          </a:p>
          <a:p>
            <a:pPr lvl="1"/>
            <a:r>
              <a:rPr lang="en-GB" sz="2200" dirty="0"/>
              <a:t>The local authority and the carer need to think about what type of support the carer might benefit from e.g. with housework or gardening, buying a laptop to keep in touch with family and friends, or becoming a member of a gym so that the carer can look after their own health and </a:t>
            </a:r>
            <a:r>
              <a:rPr lang="en-GB" sz="2200" dirty="0" smtClean="0"/>
              <a:t>wellbeing or</a:t>
            </a:r>
          </a:p>
          <a:p>
            <a:pPr lvl="1"/>
            <a:r>
              <a:rPr lang="en-GB" sz="2200" dirty="0" smtClean="0"/>
              <a:t>To </a:t>
            </a:r>
            <a:r>
              <a:rPr lang="en-GB" sz="2200" dirty="0"/>
              <a:t>provide care and support directly to the person that they care for, </a:t>
            </a:r>
            <a:r>
              <a:rPr lang="en-GB" sz="2200" dirty="0" smtClean="0"/>
              <a:t>e.g. by </a:t>
            </a:r>
            <a:r>
              <a:rPr lang="en-GB" sz="2200" dirty="0"/>
              <a:t>providing replacement care to allow the carer to take a break</a:t>
            </a:r>
            <a:endParaRPr lang="en-GB" sz="2200" dirty="0" smtClean="0"/>
          </a:p>
          <a:p>
            <a:r>
              <a:rPr lang="en-GB" dirty="0"/>
              <a:t>Charging and financial assessment</a:t>
            </a:r>
            <a:endParaRPr lang="nl-NL" dirty="0" smtClean="0"/>
          </a:p>
          <a:p>
            <a:pPr lvl="1"/>
            <a:r>
              <a:rPr lang="en-GB" sz="2200" dirty="0"/>
              <a:t>In most cases local authorities do not charge for providing support to carers, in recognition of the valuable contribution that carers make to their local </a:t>
            </a:r>
            <a:r>
              <a:rPr lang="en-GB" sz="2200" dirty="0" smtClean="0"/>
              <a:t>community. </a:t>
            </a:r>
          </a:p>
          <a:p>
            <a:pPr lvl="1"/>
            <a:r>
              <a:rPr lang="en-GB" sz="2200" dirty="0" smtClean="0"/>
              <a:t>Nonetheless, a financial assessment if carer can afford to pay?</a:t>
            </a:r>
            <a:endParaRPr lang="nl-NL" sz="22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Health and social care ratings</a:t>
            </a:r>
            <a:endParaRPr lang="nl-NL" dirty="0"/>
          </a:p>
        </p:txBody>
      </p:sp>
      <p:sp>
        <p:nvSpPr>
          <p:cNvPr id="3" name="Tijdelijke aanduiding voor inhoud 2"/>
          <p:cNvSpPr>
            <a:spLocks noGrp="1"/>
          </p:cNvSpPr>
          <p:nvPr>
            <p:ph idx="1"/>
          </p:nvPr>
        </p:nvSpPr>
        <p:spPr/>
        <p:txBody>
          <a:bodyPr>
            <a:normAutofit/>
          </a:bodyPr>
          <a:lstStyle/>
          <a:p>
            <a:r>
              <a:rPr lang="en-GB" sz="2600" dirty="0" smtClean="0"/>
              <a:t> </a:t>
            </a:r>
            <a:r>
              <a:rPr lang="en-GB" sz="2600" dirty="0"/>
              <a:t>Care Quality Commission (CQC) </a:t>
            </a:r>
            <a:endParaRPr lang="en-GB" sz="2600" dirty="0" smtClean="0"/>
          </a:p>
          <a:p>
            <a:pPr lvl="1"/>
            <a:r>
              <a:rPr lang="en-GB" sz="2600" dirty="0" smtClean="0"/>
              <a:t>Introduced </a:t>
            </a:r>
            <a:r>
              <a:rPr lang="en-US" sz="2600" dirty="0" smtClean="0"/>
              <a:t>a </a:t>
            </a:r>
            <a:r>
              <a:rPr lang="en-US" sz="2600" dirty="0"/>
              <a:t>new, independent system of </a:t>
            </a:r>
            <a:r>
              <a:rPr lang="en-US" sz="2600" dirty="0" smtClean="0"/>
              <a:t>ratings following consultations with Secretary of State and other stakeholders.  </a:t>
            </a:r>
          </a:p>
          <a:p>
            <a:pPr lvl="1"/>
            <a:r>
              <a:rPr lang="en-US" sz="2600" dirty="0" smtClean="0"/>
              <a:t>Provides insight to people to </a:t>
            </a:r>
            <a:r>
              <a:rPr lang="en-US" sz="2600" dirty="0"/>
              <a:t>see and compare how different providers, </a:t>
            </a:r>
            <a:r>
              <a:rPr lang="en-US" sz="2600" dirty="0" smtClean="0"/>
              <a:t>e.g. hospitals </a:t>
            </a:r>
            <a:r>
              <a:rPr lang="en-US" sz="2600" dirty="0"/>
              <a:t>and care homes, are </a:t>
            </a:r>
            <a:r>
              <a:rPr lang="en-US" sz="2600" dirty="0" smtClean="0"/>
              <a:t>performing</a:t>
            </a:r>
          </a:p>
          <a:p>
            <a:pPr lvl="1"/>
            <a:r>
              <a:rPr lang="en-US" sz="2600" dirty="0" smtClean="0"/>
              <a:t>Data also of help for local and national authorities </a:t>
            </a:r>
          </a:p>
          <a:p>
            <a:pPr lvl="1"/>
            <a:r>
              <a:rPr lang="en-US" sz="2600" dirty="0" smtClean="0"/>
              <a:t>Reviews organizations </a:t>
            </a:r>
            <a:r>
              <a:rPr lang="en-US" sz="2600" dirty="0"/>
              <a:t>and services as set out in </a:t>
            </a:r>
            <a:r>
              <a:rPr lang="en-US" sz="2600" dirty="0" smtClean="0"/>
              <a:t>regulations </a:t>
            </a:r>
            <a:endParaRPr lang="en-US" sz="2600" dirty="0"/>
          </a:p>
          <a:p>
            <a:pPr lvl="1"/>
            <a:endParaRPr lang="nl-NL" sz="2600" dirty="0"/>
          </a:p>
        </p:txBody>
      </p:sp>
    </p:spTree>
    <p:extLst>
      <p:ext uri="{BB962C8B-B14F-4D97-AF65-F5344CB8AC3E}">
        <p14:creationId xmlns:p14="http://schemas.microsoft.com/office/powerpoint/2010/main" val="329566709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0" y="325535"/>
            <a:ext cx="8229600" cy="990600"/>
          </a:xfrm>
        </p:spPr>
        <p:txBody>
          <a:bodyPr/>
          <a:lstStyle/>
          <a:p>
            <a:r>
              <a:rPr lang="nl-NL" dirty="0" smtClean="0"/>
              <a:t>Human </a:t>
            </a:r>
            <a:r>
              <a:rPr lang="nl-NL" dirty="0" err="1" smtClean="0"/>
              <a:t>Rights</a:t>
            </a:r>
            <a:r>
              <a:rPr lang="nl-NL" dirty="0" smtClean="0"/>
              <a:t> Act 1998</a:t>
            </a:r>
            <a:endParaRPr lang="nl-NL" dirty="0"/>
          </a:p>
        </p:txBody>
      </p:sp>
      <p:pic>
        <p:nvPicPr>
          <p:cNvPr id="1026" name="Picture 2" descr="https://www.bihr.org.uk/GetImage.aspx?IDMF=55467a6e-406b-487a-8aaa-32fb0bb70b57&amp;w=610&amp;h=637&amp;src=mc"/>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899592" y="1844824"/>
            <a:ext cx="6768752" cy="48768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382344" y="325535"/>
            <a:ext cx="3222104" cy="1246495"/>
          </a:xfrm>
          <a:prstGeom prst="rect">
            <a:avLst/>
          </a:prstGeom>
        </p:spPr>
        <p:txBody>
          <a:bodyPr wrap="square">
            <a:spAutoFit/>
          </a:bodyPr>
          <a:lstStyle/>
          <a:p>
            <a:r>
              <a:rPr lang="en-US" sz="1500" dirty="0" smtClean="0">
                <a:solidFill>
                  <a:srgbClr val="222222"/>
                </a:solidFill>
                <a:latin typeface="Helvetica" panose="020B0604020202020204" pitchFamily="34" charset="0"/>
              </a:rPr>
              <a:t>The human </a:t>
            </a:r>
            <a:r>
              <a:rPr lang="en-US" sz="1500" dirty="0">
                <a:solidFill>
                  <a:srgbClr val="222222"/>
                </a:solidFill>
                <a:latin typeface="Helvetica" panose="020B0604020202020204" pitchFamily="34" charset="0"/>
              </a:rPr>
              <a:t>Rights Act takes </a:t>
            </a:r>
            <a:r>
              <a:rPr lang="en-US" sz="1500" b="1" dirty="0">
                <a:solidFill>
                  <a:srgbClr val="222222"/>
                </a:solidFill>
                <a:latin typeface="Helvetica" panose="020B0604020202020204" pitchFamily="34" charset="0"/>
              </a:rPr>
              <a:t>16 </a:t>
            </a:r>
            <a:r>
              <a:rPr lang="en-US" sz="1500" dirty="0">
                <a:solidFill>
                  <a:srgbClr val="222222"/>
                </a:solidFill>
                <a:latin typeface="Helvetica" panose="020B0604020202020204" pitchFamily="34" charset="0"/>
              </a:rPr>
              <a:t>of the</a:t>
            </a:r>
            <a:r>
              <a:rPr lang="en-US" sz="1500" b="1" dirty="0">
                <a:solidFill>
                  <a:srgbClr val="222222"/>
                </a:solidFill>
                <a:latin typeface="Helvetica" panose="020B0604020202020204" pitchFamily="34" charset="0"/>
              </a:rPr>
              <a:t> fundamental human rights</a:t>
            </a:r>
            <a:r>
              <a:rPr lang="en-US" sz="1500" dirty="0">
                <a:solidFill>
                  <a:srgbClr val="222222"/>
                </a:solidFill>
                <a:latin typeface="Helvetica" panose="020B0604020202020204" pitchFamily="34" charset="0"/>
              </a:rPr>
              <a:t> </a:t>
            </a:r>
            <a:r>
              <a:rPr lang="en-US" sz="1500" dirty="0" smtClean="0">
                <a:solidFill>
                  <a:srgbClr val="222222"/>
                </a:solidFill>
                <a:latin typeface="Helvetica" panose="020B0604020202020204" pitchFamily="34" charset="0"/>
              </a:rPr>
              <a:t>of  </a:t>
            </a:r>
            <a:r>
              <a:rPr lang="en-US" sz="1500" dirty="0">
                <a:solidFill>
                  <a:srgbClr val="222222"/>
                </a:solidFill>
                <a:latin typeface="Helvetica" panose="020B0604020202020204" pitchFamily="34" charset="0"/>
              </a:rPr>
              <a:t>the </a:t>
            </a:r>
            <a:r>
              <a:rPr lang="en-US" sz="1500" dirty="0">
                <a:solidFill>
                  <a:srgbClr val="D01925"/>
                </a:solidFill>
                <a:latin typeface="Helvetica" panose="020B0604020202020204" pitchFamily="34" charset="0"/>
              </a:rPr>
              <a:t>European Convention on Human </a:t>
            </a:r>
            <a:r>
              <a:rPr lang="en-US" sz="1500" dirty="0" smtClean="0">
                <a:solidFill>
                  <a:srgbClr val="D01925"/>
                </a:solidFill>
                <a:latin typeface="Helvetica" panose="020B0604020202020204" pitchFamily="34" charset="0"/>
              </a:rPr>
              <a:t>Rights </a:t>
            </a:r>
            <a:r>
              <a:rPr lang="en-US" sz="1500" dirty="0" smtClean="0">
                <a:solidFill>
                  <a:srgbClr val="222222"/>
                </a:solidFill>
                <a:latin typeface="Helvetica" panose="020B0604020202020204" pitchFamily="34" charset="0"/>
              </a:rPr>
              <a:t>and </a:t>
            </a:r>
            <a:r>
              <a:rPr lang="en-US" sz="1500" dirty="0">
                <a:solidFill>
                  <a:srgbClr val="222222"/>
                </a:solidFill>
                <a:latin typeface="Helvetica" panose="020B0604020202020204" pitchFamily="34" charset="0"/>
              </a:rPr>
              <a:t>pulls them down into </a:t>
            </a:r>
            <a:r>
              <a:rPr lang="en-US" sz="1500" b="1" dirty="0">
                <a:solidFill>
                  <a:srgbClr val="222222"/>
                </a:solidFill>
                <a:latin typeface="Helvetica" panose="020B0604020202020204" pitchFamily="34" charset="0"/>
              </a:rPr>
              <a:t>our law</a:t>
            </a:r>
            <a:r>
              <a:rPr lang="en-US" sz="1500" dirty="0">
                <a:solidFill>
                  <a:srgbClr val="222222"/>
                </a:solidFill>
                <a:latin typeface="Helvetica" panose="020B0604020202020204" pitchFamily="34" charset="0"/>
              </a:rPr>
              <a:t> here at home.</a:t>
            </a:r>
            <a:endParaRPr lang="en-GB" sz="15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20688"/>
            <a:ext cx="8229600" cy="5832648"/>
          </a:xfrm>
        </p:spPr>
        <p:txBody>
          <a:bodyPr>
            <a:noAutofit/>
          </a:bodyPr>
          <a:lstStyle/>
          <a:p>
            <a:pPr fontAlgn="base"/>
            <a:r>
              <a:rPr lang="en-US" sz="1500" dirty="0"/>
              <a:t>The right to</a:t>
            </a:r>
            <a:r>
              <a:rPr lang="en-US" sz="1500" b="1" dirty="0"/>
              <a:t> life</a:t>
            </a:r>
            <a:r>
              <a:rPr lang="en-US" sz="1500" dirty="0"/>
              <a:t>: protects your life, by law. The State is required to investigate suspicious deaths and deaths in custody.</a:t>
            </a:r>
          </a:p>
          <a:p>
            <a:pPr fontAlgn="base"/>
            <a:r>
              <a:rPr lang="en-US" sz="1500" dirty="0"/>
              <a:t>The prohibition of </a:t>
            </a:r>
            <a:r>
              <a:rPr lang="en-US" sz="1500" b="1" dirty="0"/>
              <a:t>torture </a:t>
            </a:r>
            <a:r>
              <a:rPr lang="en-US" sz="1500" dirty="0"/>
              <a:t>and </a:t>
            </a:r>
            <a:r>
              <a:rPr lang="en-US" sz="1500" b="1" dirty="0"/>
              <a:t>inhuman treatment</a:t>
            </a:r>
            <a:r>
              <a:rPr lang="en-US" sz="1500" dirty="0"/>
              <a:t>: </a:t>
            </a:r>
            <a:r>
              <a:rPr lang="en-US" sz="1500" dirty="0" smtClean="0"/>
              <a:t>no one should ever </a:t>
            </a:r>
            <a:r>
              <a:rPr lang="en-US" sz="1500" dirty="0"/>
              <a:t>be tortured or treated in an inhuman or degrading way, no matter what the situation.</a:t>
            </a:r>
          </a:p>
          <a:p>
            <a:pPr fontAlgn="base"/>
            <a:r>
              <a:rPr lang="en-US" sz="1500" dirty="0"/>
              <a:t>Protection against </a:t>
            </a:r>
            <a:r>
              <a:rPr lang="en-US" sz="1500" b="1" dirty="0"/>
              <a:t>slavery </a:t>
            </a:r>
            <a:r>
              <a:rPr lang="en-US" sz="1500" dirty="0"/>
              <a:t>and</a:t>
            </a:r>
            <a:r>
              <a:rPr lang="en-US" sz="1500" b="1" dirty="0"/>
              <a:t> forced </a:t>
            </a:r>
            <a:r>
              <a:rPr lang="en-US" sz="1500" b="1" dirty="0" err="1"/>
              <a:t>labour</a:t>
            </a:r>
            <a:r>
              <a:rPr lang="en-US" sz="1500" dirty="0"/>
              <a:t>: no one</a:t>
            </a:r>
            <a:r>
              <a:rPr lang="en-US" sz="1500" dirty="0" smtClean="0"/>
              <a:t> </a:t>
            </a:r>
            <a:r>
              <a:rPr lang="en-US" sz="1500" dirty="0"/>
              <a:t>should </a:t>
            </a:r>
            <a:r>
              <a:rPr lang="en-US" sz="1500" dirty="0" smtClean="0"/>
              <a:t>be </a:t>
            </a:r>
            <a:r>
              <a:rPr lang="en-US" sz="1500" dirty="0"/>
              <a:t>treated like a slave or subjected to forced </a:t>
            </a:r>
            <a:r>
              <a:rPr lang="en-US" sz="1500" dirty="0" err="1"/>
              <a:t>labour</a:t>
            </a:r>
            <a:r>
              <a:rPr lang="en-US" sz="1500" dirty="0"/>
              <a:t>.</a:t>
            </a:r>
          </a:p>
          <a:p>
            <a:pPr fontAlgn="base"/>
            <a:r>
              <a:rPr lang="en-US" sz="1500" dirty="0"/>
              <a:t>The right to </a:t>
            </a:r>
            <a:r>
              <a:rPr lang="en-US" sz="1500" b="1" dirty="0"/>
              <a:t>liberty </a:t>
            </a:r>
            <a:r>
              <a:rPr lang="en-US" sz="1500" dirty="0"/>
              <a:t>and </a:t>
            </a:r>
            <a:r>
              <a:rPr lang="en-US" sz="1500" b="1" dirty="0"/>
              <a:t>freedom</a:t>
            </a:r>
            <a:r>
              <a:rPr lang="en-US" sz="1500" dirty="0"/>
              <a:t>: </a:t>
            </a:r>
            <a:r>
              <a:rPr lang="en-US" sz="1500" dirty="0" smtClean="0"/>
              <a:t>everyone has </a:t>
            </a:r>
            <a:r>
              <a:rPr lang="en-US" sz="1500" dirty="0"/>
              <a:t>the right to be free and the State can only imprison </a:t>
            </a:r>
            <a:r>
              <a:rPr lang="en-US" sz="1500" dirty="0" smtClean="0"/>
              <a:t>someone </a:t>
            </a:r>
            <a:r>
              <a:rPr lang="en-US" sz="1500" dirty="0"/>
              <a:t>with very good reason – for example, if you are convicted of a crime.</a:t>
            </a:r>
          </a:p>
          <a:p>
            <a:pPr fontAlgn="base"/>
            <a:r>
              <a:rPr lang="en-US" sz="1500" dirty="0"/>
              <a:t>The right to a</a:t>
            </a:r>
            <a:r>
              <a:rPr lang="en-US" sz="1500" b="1" dirty="0"/>
              <a:t> fair trial </a:t>
            </a:r>
            <a:r>
              <a:rPr lang="en-US" sz="1500" dirty="0"/>
              <a:t>and </a:t>
            </a:r>
            <a:r>
              <a:rPr lang="en-US" sz="1500" b="1" dirty="0"/>
              <a:t>no punishment without law</a:t>
            </a:r>
            <a:r>
              <a:rPr lang="en-US" sz="1500" dirty="0"/>
              <a:t>: </a:t>
            </a:r>
            <a:r>
              <a:rPr lang="en-US" sz="1500" dirty="0" smtClean="0"/>
              <a:t>everyone is </a:t>
            </a:r>
            <a:r>
              <a:rPr lang="en-US" sz="1500" dirty="0"/>
              <a:t>innocent until proven guilty. If accused of a crime, </a:t>
            </a:r>
            <a:r>
              <a:rPr lang="en-US" sz="1500" dirty="0" smtClean="0"/>
              <a:t>anyone has </a:t>
            </a:r>
            <a:r>
              <a:rPr lang="en-US" sz="1500" dirty="0" err="1" smtClean="0"/>
              <a:t>has</a:t>
            </a:r>
            <a:r>
              <a:rPr lang="en-US" sz="1500" dirty="0" smtClean="0"/>
              <a:t> the </a:t>
            </a:r>
            <a:r>
              <a:rPr lang="en-US" sz="1500" dirty="0"/>
              <a:t>right to hear the evidence against </a:t>
            </a:r>
            <a:r>
              <a:rPr lang="en-US" sz="1500" dirty="0" smtClean="0"/>
              <a:t>them in </a:t>
            </a:r>
            <a:r>
              <a:rPr lang="en-US" sz="1500" dirty="0"/>
              <a:t>a court of law.</a:t>
            </a:r>
          </a:p>
          <a:p>
            <a:pPr fontAlgn="base"/>
            <a:r>
              <a:rPr lang="en-US" sz="1500" dirty="0"/>
              <a:t>Respect for </a:t>
            </a:r>
            <a:r>
              <a:rPr lang="en-US" sz="1500" b="1" dirty="0"/>
              <a:t>privacy </a:t>
            </a:r>
            <a:r>
              <a:rPr lang="en-US" sz="1500" dirty="0"/>
              <a:t>and </a:t>
            </a:r>
            <a:r>
              <a:rPr lang="en-US" sz="1500" b="1" dirty="0"/>
              <a:t>family life </a:t>
            </a:r>
            <a:r>
              <a:rPr lang="en-US" sz="1500" dirty="0"/>
              <a:t>and the right to</a:t>
            </a:r>
            <a:r>
              <a:rPr lang="en-US" sz="1500" b="1" dirty="0"/>
              <a:t> marry</a:t>
            </a:r>
            <a:r>
              <a:rPr lang="en-US" sz="1500" dirty="0"/>
              <a:t>: protects against unnecessary surveillance or intrusion into </a:t>
            </a:r>
            <a:r>
              <a:rPr lang="en-US" sz="1500" dirty="0" smtClean="0"/>
              <a:t>ones life</a:t>
            </a:r>
            <a:r>
              <a:rPr lang="en-US" sz="1500" dirty="0"/>
              <a:t>. </a:t>
            </a:r>
            <a:r>
              <a:rPr lang="en-US" sz="1500" dirty="0" smtClean="0"/>
              <a:t>One has </a:t>
            </a:r>
            <a:r>
              <a:rPr lang="en-US" sz="1500" dirty="0"/>
              <a:t>the right to marry and enjoy family relationships.</a:t>
            </a:r>
          </a:p>
          <a:p>
            <a:pPr fontAlgn="base"/>
            <a:r>
              <a:rPr lang="en-US" sz="1500" dirty="0"/>
              <a:t>Freedom of </a:t>
            </a:r>
            <a:r>
              <a:rPr lang="en-US" sz="1500" b="1" dirty="0"/>
              <a:t>thought</a:t>
            </a:r>
            <a:r>
              <a:rPr lang="en-US" sz="1500" dirty="0"/>
              <a:t>,</a:t>
            </a:r>
            <a:r>
              <a:rPr lang="en-US" sz="1500" b="1" dirty="0"/>
              <a:t> religion </a:t>
            </a:r>
            <a:r>
              <a:rPr lang="en-US" sz="1500" dirty="0"/>
              <a:t>and </a:t>
            </a:r>
            <a:r>
              <a:rPr lang="en-US" sz="1500" b="1" dirty="0"/>
              <a:t>belief</a:t>
            </a:r>
            <a:r>
              <a:rPr lang="en-US" sz="1500" dirty="0"/>
              <a:t>: </a:t>
            </a:r>
            <a:r>
              <a:rPr lang="en-US" sz="1500" dirty="0" smtClean="0"/>
              <a:t>Everyone can </a:t>
            </a:r>
            <a:r>
              <a:rPr lang="en-US" sz="1500" dirty="0"/>
              <a:t>believe what </a:t>
            </a:r>
            <a:r>
              <a:rPr lang="en-US" sz="1500" dirty="0" smtClean="0"/>
              <a:t>they like </a:t>
            </a:r>
            <a:r>
              <a:rPr lang="en-US" sz="1500" dirty="0"/>
              <a:t>and </a:t>
            </a:r>
            <a:r>
              <a:rPr lang="en-US" sz="1500" dirty="0" err="1"/>
              <a:t>practise</a:t>
            </a:r>
            <a:r>
              <a:rPr lang="en-US" sz="1500" dirty="0"/>
              <a:t> </a:t>
            </a:r>
            <a:r>
              <a:rPr lang="en-US" sz="1500" dirty="0" smtClean="0"/>
              <a:t>their religion </a:t>
            </a:r>
            <a:r>
              <a:rPr lang="en-US" sz="1500" dirty="0"/>
              <a:t>or beliefs.</a:t>
            </a:r>
          </a:p>
          <a:p>
            <a:pPr fontAlgn="base"/>
            <a:r>
              <a:rPr lang="en-US" sz="1500" dirty="0"/>
              <a:t>Free </a:t>
            </a:r>
            <a:r>
              <a:rPr lang="en-US" sz="1500" b="1" dirty="0"/>
              <a:t>speech </a:t>
            </a:r>
            <a:r>
              <a:rPr lang="en-US" sz="1500" dirty="0"/>
              <a:t>and</a:t>
            </a:r>
            <a:r>
              <a:rPr lang="en-US" sz="1500" b="1" dirty="0"/>
              <a:t> peaceful protest</a:t>
            </a:r>
            <a:r>
              <a:rPr lang="en-US" sz="1500" dirty="0"/>
              <a:t>: </a:t>
            </a:r>
            <a:r>
              <a:rPr lang="en-US" sz="1500" dirty="0" smtClean="0"/>
              <a:t>Everyone has </a:t>
            </a:r>
            <a:r>
              <a:rPr lang="en-US" sz="1500" dirty="0"/>
              <a:t>a right to speak freely and join with others peacefully, to express </a:t>
            </a:r>
            <a:r>
              <a:rPr lang="en-US" sz="1500" dirty="0" smtClean="0"/>
              <a:t>their views</a:t>
            </a:r>
            <a:r>
              <a:rPr lang="en-US" sz="1500" dirty="0"/>
              <a:t>.</a:t>
            </a:r>
          </a:p>
          <a:p>
            <a:pPr fontAlgn="base"/>
            <a:r>
              <a:rPr lang="en-US" sz="1500" b="1" dirty="0"/>
              <a:t>No discrimination</a:t>
            </a:r>
            <a:r>
              <a:rPr lang="en-US" sz="1500" dirty="0"/>
              <a:t>: everyone’s rights are equal. </a:t>
            </a:r>
            <a:r>
              <a:rPr lang="en-US" sz="1500" dirty="0" smtClean="0"/>
              <a:t>One should </a:t>
            </a:r>
            <a:r>
              <a:rPr lang="en-US" sz="1500" dirty="0"/>
              <a:t>not be treated unfairly – because, for example, of </a:t>
            </a:r>
            <a:r>
              <a:rPr lang="en-US" sz="1500" dirty="0" smtClean="0"/>
              <a:t>their </a:t>
            </a:r>
            <a:r>
              <a:rPr lang="en-US" sz="1500" dirty="0"/>
              <a:t>gender, race, sexuality, religion or age.</a:t>
            </a:r>
          </a:p>
          <a:p>
            <a:pPr fontAlgn="base"/>
            <a:r>
              <a:rPr lang="en-US" sz="1500" dirty="0"/>
              <a:t>Protection of </a:t>
            </a:r>
            <a:r>
              <a:rPr lang="en-US" sz="1500" b="1" dirty="0"/>
              <a:t>property</a:t>
            </a:r>
            <a:r>
              <a:rPr lang="en-US" sz="1500" dirty="0"/>
              <a:t>: protects against state interference with </a:t>
            </a:r>
            <a:r>
              <a:rPr lang="en-US" sz="1500" dirty="0" smtClean="0"/>
              <a:t>ones  possessions</a:t>
            </a:r>
            <a:r>
              <a:rPr lang="en-US" sz="1500" dirty="0"/>
              <a:t>.</a:t>
            </a:r>
          </a:p>
          <a:p>
            <a:pPr fontAlgn="base"/>
            <a:r>
              <a:rPr lang="en-US" sz="1500" dirty="0"/>
              <a:t>The right to an</a:t>
            </a:r>
            <a:r>
              <a:rPr lang="en-US" sz="1500" b="1" dirty="0"/>
              <a:t> education</a:t>
            </a:r>
            <a:r>
              <a:rPr lang="en-US" sz="1500" dirty="0"/>
              <a:t>: means that no child can be denied an education.</a:t>
            </a:r>
          </a:p>
          <a:p>
            <a:pPr fontAlgn="base"/>
            <a:r>
              <a:rPr lang="en-US" sz="1500" dirty="0"/>
              <a:t>The right to</a:t>
            </a:r>
            <a:r>
              <a:rPr lang="en-US" sz="1500" b="1" dirty="0"/>
              <a:t> free elections</a:t>
            </a:r>
            <a:r>
              <a:rPr lang="en-US" sz="1500" dirty="0"/>
              <a:t>: elections must be free and fair.</a:t>
            </a:r>
          </a:p>
          <a:p>
            <a:pPr marL="457200" indent="-457200">
              <a:buFont typeface="+mj-lt"/>
              <a:buAutoNum type="arabicPeriod" startAt="2"/>
            </a:pPr>
            <a:endParaRPr lang="en-GB" sz="1500" dirty="0"/>
          </a:p>
        </p:txBody>
      </p:sp>
    </p:spTree>
    <p:extLst>
      <p:ext uri="{BB962C8B-B14F-4D97-AF65-F5344CB8AC3E}">
        <p14:creationId xmlns:p14="http://schemas.microsoft.com/office/powerpoint/2010/main" val="410729594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205064"/>
          </a:xfrm>
        </p:spPr>
        <p:txBody>
          <a:bodyPr>
            <a:normAutofit fontScale="92500" lnSpcReduction="10000"/>
          </a:bodyPr>
          <a:lstStyle/>
          <a:p>
            <a:pPr marL="457200" indent="-457200">
              <a:buFont typeface="+mj-lt"/>
              <a:buAutoNum type="arabicPeriod"/>
            </a:pPr>
            <a:r>
              <a:rPr lang="en-US" dirty="0"/>
              <a:t>All UK laws should be compatible with the human rights in the Human Rights Act</a:t>
            </a:r>
          </a:p>
          <a:p>
            <a:pPr marL="457200" indent="-457200">
              <a:buFont typeface="+mj-lt"/>
              <a:buAutoNum type="arabicPeriod"/>
            </a:pPr>
            <a:r>
              <a:rPr lang="en-US" dirty="0"/>
              <a:t>Public authorities have a legal duty act compatibly with our human rights in all they do</a:t>
            </a:r>
          </a:p>
          <a:p>
            <a:pPr marL="457200" indent="-457200">
              <a:buFont typeface="+mj-lt"/>
              <a:buAutoNum type="arabicPeriod"/>
            </a:pPr>
            <a:r>
              <a:rPr lang="en-US" dirty="0"/>
              <a:t>If a law or public official risks your human rights any person can now ask UK courts and tribunals to look at their situation</a:t>
            </a:r>
          </a:p>
          <a:p>
            <a:pPr marL="0" indent="0">
              <a:buNone/>
            </a:pPr>
            <a:endParaRPr lang="en-GB" dirty="0" smtClean="0"/>
          </a:p>
          <a:p>
            <a:pPr marL="0" indent="0">
              <a:buNone/>
            </a:pPr>
            <a:r>
              <a:rPr lang="en-GB" i="1" dirty="0" smtClean="0"/>
              <a:t>What </a:t>
            </a:r>
            <a:r>
              <a:rPr lang="en-GB" i="1" dirty="0"/>
              <a:t>is the difference</a:t>
            </a:r>
          </a:p>
          <a:p>
            <a:pPr marL="0" indent="0">
              <a:buNone/>
            </a:pPr>
            <a:r>
              <a:rPr lang="en-US" b="1" dirty="0" smtClean="0"/>
              <a:t>Human </a:t>
            </a:r>
            <a:r>
              <a:rPr lang="en-US" b="1" dirty="0"/>
              <a:t>Rights Act is making life better for people in their everyday lives</a:t>
            </a:r>
            <a:r>
              <a:rPr lang="en-US" dirty="0"/>
              <a:t>, helping officials and services to do their job, supporting advocates to assist vulnerable people, and protecting </a:t>
            </a:r>
            <a:r>
              <a:rPr lang="en-US" dirty="0" smtClean="0"/>
              <a:t>all</a:t>
            </a:r>
            <a:endParaRPr lang="en-GB" sz="24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itle 1"/>
          <p:cNvSpPr>
            <a:spLocks noGrp="1"/>
          </p:cNvSpPr>
          <p:nvPr>
            <p:ph type="title"/>
          </p:nvPr>
        </p:nvSpPr>
        <p:spPr/>
        <p:txBody>
          <a:bodyPr>
            <a:normAutofit/>
          </a:bodyPr>
          <a:lstStyle/>
          <a:p>
            <a:r>
              <a:rPr lang="en-GB" dirty="0" smtClean="0"/>
              <a:t>How does the act work</a:t>
            </a:r>
            <a:endParaRPr lang="en-GB" dirty="0"/>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dirty="0" smtClean="0"/>
              <a:t>Case studies</a:t>
            </a:r>
            <a:endParaRPr lang="en-GB" dirty="0"/>
          </a:p>
        </p:txBody>
      </p:sp>
      <p:sp>
        <p:nvSpPr>
          <p:cNvPr id="2" name="Content Placeholder 1"/>
          <p:cNvSpPr>
            <a:spLocks noGrp="1"/>
          </p:cNvSpPr>
          <p:nvPr>
            <p:ph idx="1"/>
          </p:nvPr>
        </p:nvSpPr>
        <p:spPr/>
        <p:txBody>
          <a:bodyPr/>
          <a:lstStyle/>
          <a:p>
            <a:r>
              <a:rPr lang="en-GB" dirty="0"/>
              <a:t>right to respect for family life (Article 8</a:t>
            </a:r>
            <a:r>
              <a:rPr lang="en-GB" dirty="0" smtClean="0"/>
              <a:t>)</a:t>
            </a:r>
          </a:p>
          <a:p>
            <a:r>
              <a:rPr lang="en-GB" dirty="0"/>
              <a:t>right to liberty, which is protected by the Human Rights Act (Article 5</a:t>
            </a:r>
            <a:r>
              <a:rPr lang="en-GB" dirty="0" smtClean="0"/>
              <a:t>)</a:t>
            </a:r>
          </a:p>
          <a:p>
            <a:r>
              <a:rPr lang="en-GB" dirty="0"/>
              <a:t>right to respect for private life (Article 8)</a:t>
            </a:r>
            <a:endParaRPr lang="en-GB" dirty="0"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smtClean="0"/>
              <a:t>Equality</a:t>
            </a:r>
            <a:r>
              <a:rPr lang="nl-NL" dirty="0" smtClean="0"/>
              <a:t> Act 2010</a:t>
            </a:r>
            <a:endParaRPr lang="nl-NL" dirty="0"/>
          </a:p>
        </p:txBody>
      </p:sp>
      <p:sp>
        <p:nvSpPr>
          <p:cNvPr id="3" name="Tijdelijke aanduiding voor inhoud 2"/>
          <p:cNvSpPr>
            <a:spLocks noGrp="1"/>
          </p:cNvSpPr>
          <p:nvPr>
            <p:ph idx="1"/>
          </p:nvPr>
        </p:nvSpPr>
        <p:spPr/>
        <p:txBody>
          <a:bodyPr>
            <a:normAutofit/>
          </a:bodyPr>
          <a:lstStyle/>
          <a:p>
            <a:r>
              <a:rPr lang="en-US" dirty="0"/>
              <a:t>The Equality Act brings together over 116 </a:t>
            </a:r>
            <a:r>
              <a:rPr lang="en-US" dirty="0" smtClean="0"/>
              <a:t>complicated and separated </a:t>
            </a:r>
            <a:r>
              <a:rPr lang="en-US" dirty="0"/>
              <a:t>pieces of </a:t>
            </a:r>
            <a:r>
              <a:rPr lang="en-US" dirty="0" smtClean="0"/>
              <a:t>legislation </a:t>
            </a:r>
            <a:r>
              <a:rPr lang="en-GB" dirty="0" smtClean="0"/>
              <a:t>which </a:t>
            </a:r>
            <a:r>
              <a:rPr lang="en-GB" dirty="0"/>
              <a:t>formed the basis of anti-discrimination law in Great </a:t>
            </a:r>
            <a:r>
              <a:rPr lang="en-GB" dirty="0" smtClean="0"/>
              <a:t>Britain</a:t>
            </a:r>
            <a:r>
              <a:rPr lang="en-US" dirty="0" smtClean="0"/>
              <a:t>.</a:t>
            </a:r>
          </a:p>
          <a:p>
            <a:endParaRPr lang="en-US" dirty="0"/>
          </a:p>
          <a:p>
            <a:r>
              <a:rPr lang="en-US" dirty="0" smtClean="0"/>
              <a:t>A service provider needs to treat everyone equally without discrimination.</a:t>
            </a:r>
          </a:p>
          <a:p>
            <a:endParaRPr lang="nl-NL"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lvl="0"/>
            <a:r>
              <a:rPr lang="en-GB" b="1" dirty="0" smtClean="0"/>
              <a:t>age</a:t>
            </a:r>
            <a:endParaRPr lang="en-GB" dirty="0"/>
          </a:p>
          <a:p>
            <a:pPr lvl="0"/>
            <a:r>
              <a:rPr lang="en-GB" b="1" dirty="0"/>
              <a:t>disability</a:t>
            </a:r>
            <a:endParaRPr lang="en-GB" dirty="0"/>
          </a:p>
          <a:p>
            <a:pPr lvl="0"/>
            <a:r>
              <a:rPr lang="en-GB" b="1" dirty="0"/>
              <a:t>gender reassignment</a:t>
            </a:r>
            <a:endParaRPr lang="en-GB" dirty="0"/>
          </a:p>
          <a:p>
            <a:pPr lvl="0"/>
            <a:r>
              <a:rPr lang="en-GB" b="1" dirty="0"/>
              <a:t>pregnancy and maternity (which includes breastfeeding)</a:t>
            </a:r>
            <a:endParaRPr lang="en-GB" dirty="0"/>
          </a:p>
          <a:p>
            <a:pPr lvl="0"/>
            <a:r>
              <a:rPr lang="en-GB" b="1" dirty="0"/>
              <a:t>race</a:t>
            </a:r>
            <a:endParaRPr lang="en-GB" dirty="0"/>
          </a:p>
          <a:p>
            <a:pPr lvl="0"/>
            <a:r>
              <a:rPr lang="en-GB" b="1" dirty="0"/>
              <a:t>religion or belief</a:t>
            </a:r>
            <a:endParaRPr lang="en-GB" dirty="0"/>
          </a:p>
          <a:p>
            <a:pPr lvl="0"/>
            <a:r>
              <a:rPr lang="en-GB" b="1" dirty="0"/>
              <a:t>sex</a:t>
            </a:r>
            <a:endParaRPr lang="en-GB" dirty="0"/>
          </a:p>
          <a:p>
            <a:pPr lvl="0"/>
            <a:r>
              <a:rPr lang="en-GB" b="1" dirty="0"/>
              <a:t>sexual orientation. </a:t>
            </a:r>
            <a:endParaRPr lang="en-GB" dirty="0"/>
          </a:p>
          <a:p>
            <a:pPr marL="457200" indent="-457200">
              <a:buFont typeface="+mj-lt"/>
              <a:buAutoNum type="arabicPeriod" startAt="4"/>
            </a:pPr>
            <a:endParaRPr lang="en-US" dirty="0" smtClean="0"/>
          </a:p>
          <a:p>
            <a:pPr marL="0" indent="0">
              <a:buNone/>
            </a:pPr>
            <a:r>
              <a:rPr lang="en-GB" dirty="0"/>
              <a:t>A service provider must not treat you worse than someone else because of one or more of </a:t>
            </a:r>
            <a:r>
              <a:rPr lang="en-GB" dirty="0" err="1" smtClean="0"/>
              <a:t>someones</a:t>
            </a:r>
            <a:r>
              <a:rPr lang="en-GB" dirty="0" smtClean="0"/>
              <a:t> </a:t>
            </a:r>
            <a:r>
              <a:rPr lang="en-GB" dirty="0"/>
              <a:t>protected characteristics (this is called </a:t>
            </a:r>
            <a:r>
              <a:rPr lang="en-GB" b="1" dirty="0"/>
              <a:t>direct discrimination</a:t>
            </a:r>
            <a:r>
              <a:rPr lang="en-GB" dirty="0"/>
              <a:t>). </a:t>
            </a:r>
          </a:p>
          <a:p>
            <a:pPr marL="457200" indent="-457200">
              <a:buFont typeface="+mj-lt"/>
              <a:buAutoNum type="arabicPeriod" startAt="4"/>
            </a:pPr>
            <a:endParaRPr lang="en-US" dirty="0" smtClean="0"/>
          </a:p>
        </p:txBody>
      </p:sp>
      <p:sp>
        <p:nvSpPr>
          <p:cNvPr id="4" name="Title 1"/>
          <p:cNvSpPr>
            <a:spLocks noGrp="1"/>
          </p:cNvSpPr>
          <p:nvPr>
            <p:ph type="title"/>
          </p:nvPr>
        </p:nvSpPr>
        <p:spPr/>
        <p:txBody>
          <a:bodyPr>
            <a:normAutofit fontScale="90000"/>
          </a:bodyPr>
          <a:lstStyle/>
          <a:p>
            <a:r>
              <a:rPr lang="en-GB" b="1" dirty="0"/>
              <a:t>Protected characteristics</a:t>
            </a:r>
            <a:br>
              <a:rPr lang="en-GB" b="1" dirty="0"/>
            </a:br>
            <a:endParaRPr lang="en-GB" dirty="0"/>
          </a:p>
        </p:txBody>
      </p:sp>
    </p:spTree>
    <p:extLst>
      <p:ext uri="{BB962C8B-B14F-4D97-AF65-F5344CB8AC3E}">
        <p14:creationId xmlns:p14="http://schemas.microsoft.com/office/powerpoint/2010/main" val="10203060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3" name="Tijdelijke aanduiding voor inhoud 2"/>
          <p:cNvSpPr>
            <a:spLocks noGrp="1"/>
          </p:cNvSpPr>
          <p:nvPr>
            <p:ph idx="1"/>
          </p:nvPr>
        </p:nvSpPr>
        <p:spPr/>
        <p:txBody>
          <a:bodyPr>
            <a:normAutofit lnSpcReduction="10000"/>
          </a:bodyPr>
          <a:lstStyle/>
          <a:p>
            <a:r>
              <a:rPr lang="en-GB" b="1" dirty="0"/>
              <a:t>For example:</a:t>
            </a:r>
            <a:r>
              <a:rPr lang="en-GB" dirty="0"/>
              <a:t> A social care organisation does not accept someone as a client because they are a disabled person with a particular mental health condition</a:t>
            </a:r>
            <a:r>
              <a:rPr lang="en-GB" dirty="0" smtClean="0"/>
              <a:t>.</a:t>
            </a:r>
          </a:p>
          <a:p>
            <a:endParaRPr lang="en-GB" dirty="0"/>
          </a:p>
          <a:p>
            <a:r>
              <a:rPr lang="en-GB" dirty="0"/>
              <a:t> A small privately run homecare provider refuses to assist an older client at home because they discover that the older person’s partner is HIV positive. </a:t>
            </a:r>
            <a:endParaRPr lang="en-GB" dirty="0" smtClean="0"/>
          </a:p>
          <a:p>
            <a:endParaRPr lang="en-GB" dirty="0"/>
          </a:p>
          <a:p>
            <a:r>
              <a:rPr lang="en-GB" dirty="0"/>
              <a:t>A member of staff mistakenly thinks a man is gay. Because of this they tell him a service is not open to him. It is likely the man has been unlawfully discriminated against because of sexual orientation, even though he is not gay.</a:t>
            </a:r>
            <a:endParaRPr lang="nl-NL"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dirty="0" smtClean="0"/>
              <a:t>Note,</a:t>
            </a:r>
          </a:p>
          <a:p>
            <a:r>
              <a:rPr lang="en-GB" dirty="0" smtClean="0"/>
              <a:t>A </a:t>
            </a:r>
            <a:r>
              <a:rPr lang="en-GB" dirty="0"/>
              <a:t>healthcare or social care provider may refuse </a:t>
            </a:r>
            <a:r>
              <a:rPr lang="en-GB" dirty="0" smtClean="0"/>
              <a:t>a </a:t>
            </a:r>
            <a:r>
              <a:rPr lang="en-GB" dirty="0"/>
              <a:t>service because of a judgment about </a:t>
            </a:r>
            <a:r>
              <a:rPr lang="en-GB" dirty="0" smtClean="0"/>
              <a:t>the </a:t>
            </a:r>
            <a:r>
              <a:rPr lang="en-GB" dirty="0"/>
              <a:t>needs as a patient, client or service user. </a:t>
            </a:r>
            <a:endParaRPr lang="en-GB" dirty="0" smtClean="0"/>
          </a:p>
          <a:p>
            <a:r>
              <a:rPr lang="en-GB" dirty="0" smtClean="0"/>
              <a:t>Or </a:t>
            </a:r>
            <a:r>
              <a:rPr lang="en-GB" dirty="0"/>
              <a:t>they may provide </a:t>
            </a:r>
            <a:r>
              <a:rPr lang="en-GB" dirty="0" smtClean="0"/>
              <a:t>a </a:t>
            </a:r>
            <a:r>
              <a:rPr lang="en-GB" dirty="0"/>
              <a:t>different service from that which they provide to other people. This may even be related to your protected characteristics; for example, a person’s sex or ethnic origin can make them more likely to have a particular medical </a:t>
            </a:r>
            <a:r>
              <a:rPr lang="en-GB" dirty="0" smtClean="0"/>
              <a:t>condition.</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itle 1"/>
          <p:cNvSpPr>
            <a:spLocks noGrp="1"/>
          </p:cNvSpPr>
          <p:nvPr>
            <p:ph type="title"/>
          </p:nvPr>
        </p:nvSpPr>
        <p:spPr/>
        <p:txBody>
          <a:bodyPr>
            <a:normAutofit/>
          </a:bodyPr>
          <a:lstStyle/>
          <a:p>
            <a:endParaRPr lang="en-GB" dirty="0"/>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3" name="Tijdelijke aanduiding voor inhoud 2"/>
          <p:cNvSpPr>
            <a:spLocks noGrp="1"/>
          </p:cNvSpPr>
          <p:nvPr>
            <p:ph idx="1"/>
          </p:nvPr>
        </p:nvSpPr>
        <p:spPr/>
        <p:txBody>
          <a:bodyPr>
            <a:normAutofit/>
          </a:bodyPr>
          <a:lstStyle/>
          <a:p>
            <a:r>
              <a:rPr lang="en-GB" sz="3000" dirty="0"/>
              <a:t>W</a:t>
            </a:r>
            <a:r>
              <a:rPr lang="en-GB" sz="3000" dirty="0" smtClean="0"/>
              <a:t>hat </a:t>
            </a:r>
            <a:r>
              <a:rPr lang="en-GB" sz="3000" dirty="0"/>
              <a:t>to look for if a service provider </a:t>
            </a:r>
            <a:r>
              <a:rPr lang="en-GB" sz="3000" dirty="0" smtClean="0"/>
              <a:t>is </a:t>
            </a:r>
            <a:r>
              <a:rPr lang="en-GB" sz="3000" dirty="0"/>
              <a:t>doing more than equality law says they must </a:t>
            </a:r>
            <a:r>
              <a:rPr lang="en-GB" sz="3000" dirty="0" smtClean="0"/>
              <a:t>do:</a:t>
            </a:r>
          </a:p>
          <a:p>
            <a:pPr lvl="1"/>
            <a:r>
              <a:rPr lang="en-GB" sz="2500" dirty="0" smtClean="0"/>
              <a:t>Uses an equality policy</a:t>
            </a:r>
          </a:p>
          <a:p>
            <a:pPr lvl="1"/>
            <a:r>
              <a:rPr lang="en-GB" sz="2500" dirty="0" smtClean="0"/>
              <a:t>Provides equality training</a:t>
            </a:r>
          </a:p>
          <a:p>
            <a:endParaRPr lang="en-GB" dirty="0"/>
          </a:p>
          <a:p>
            <a:endParaRPr lang="nl-NL"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3989040"/>
          </a:xfrm>
        </p:spPr>
        <p:txBody>
          <a:bodyPr>
            <a:normAutofit fontScale="92500" lnSpcReduction="10000"/>
          </a:bodyPr>
          <a:lstStyle/>
          <a:p>
            <a:r>
              <a:rPr lang="en-GB" dirty="0"/>
              <a:t>A hospital provides parking spaces for disabled patients closer to the entrance so they have less far to </a:t>
            </a:r>
            <a:r>
              <a:rPr lang="en-GB" dirty="0" smtClean="0"/>
              <a:t>go </a:t>
            </a:r>
            <a:r>
              <a:rPr lang="en-US" dirty="0"/>
              <a:t>(this may also be a </a:t>
            </a:r>
            <a:r>
              <a:rPr lang="en-US" b="1" dirty="0"/>
              <a:t>reasonable adjustment </a:t>
            </a:r>
            <a:r>
              <a:rPr lang="en-US" dirty="0"/>
              <a:t>	</a:t>
            </a:r>
          </a:p>
          <a:p>
            <a:pPr marL="0" indent="0">
              <a:buNone/>
            </a:pPr>
            <a:endParaRPr lang="en-GB" dirty="0" smtClean="0"/>
          </a:p>
          <a:p>
            <a:r>
              <a:rPr lang="en-GB" dirty="0" smtClean="0"/>
              <a:t>A </a:t>
            </a:r>
            <a:r>
              <a:rPr lang="en-GB" dirty="0"/>
              <a:t>healthcare provider targets a heart disease screening service in an area with a high population of people of South Asian origin. Research has shown that being of South Asian origin puts people at a higher risk of heart disease. If someone who was not from that ethnic background wanted to be screened at that clinic, then the organisation could only refuse them if they reasonably believed it would not be practical to provide the service to that person</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itle 1"/>
          <p:cNvSpPr>
            <a:spLocks noGrp="1"/>
          </p:cNvSpPr>
          <p:nvPr>
            <p:ph type="title"/>
          </p:nvPr>
        </p:nvSpPr>
        <p:spPr/>
        <p:txBody>
          <a:bodyPr>
            <a:normAutofit/>
          </a:bodyPr>
          <a:lstStyle/>
          <a:p>
            <a:r>
              <a:rPr lang="en-GB" dirty="0" smtClean="0"/>
              <a:t>Examples</a:t>
            </a:r>
            <a:endParaRPr lang="en-GB" dirty="0"/>
          </a:p>
        </p:txBody>
      </p:sp>
    </p:spTree>
    <p:extLst>
      <p:ext uri="{BB962C8B-B14F-4D97-AF65-F5344CB8AC3E}">
        <p14:creationId xmlns:p14="http://schemas.microsoft.com/office/powerpoint/2010/main" val="231399161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3" name="Tijdelijke aanduiding voor inhoud 2"/>
          <p:cNvSpPr>
            <a:spLocks noGrp="1"/>
          </p:cNvSpPr>
          <p:nvPr>
            <p:ph idx="1"/>
          </p:nvPr>
        </p:nvSpPr>
        <p:spPr/>
        <p:txBody>
          <a:bodyPr>
            <a:normAutofit/>
          </a:bodyPr>
          <a:lstStyle/>
          <a:p>
            <a:r>
              <a:rPr lang="en-GB" dirty="0"/>
              <a:t>A service provider can give concessions to persons of a particular age group, such as discounts for pensioners or young persons. </a:t>
            </a:r>
            <a:endParaRPr lang="en-GB" dirty="0" smtClean="0"/>
          </a:p>
          <a:p>
            <a:pPr marL="0" indent="0">
              <a:buNone/>
            </a:pPr>
            <a:endParaRPr lang="en-GB" dirty="0"/>
          </a:p>
          <a:p>
            <a:r>
              <a:rPr lang="en-GB" dirty="0"/>
              <a:t>A healthcare provider offering sexual health services holds clinics at different times for women and men. Equality law allows this, as long as the service provider can show that a combined service would not be as effective (for example, because people are less likely to attend a mixed clinic), it would not be reasonably practicable to provide the service except in the different ways, and that what it is doing is </a:t>
            </a:r>
            <a:r>
              <a:rPr lang="en-GB" b="1" dirty="0"/>
              <a:t>objectively </a:t>
            </a:r>
            <a:r>
              <a:rPr lang="en-GB" b="1" dirty="0" smtClean="0"/>
              <a:t>justified</a:t>
            </a:r>
            <a:r>
              <a:rPr lang="en-GB" dirty="0" smtClean="0"/>
              <a:t>.</a:t>
            </a:r>
            <a:endParaRPr lang="nl-NL"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Q&amp;A</a:t>
            </a:r>
            <a:endParaRPr lang="en-GB" dirty="0"/>
          </a:p>
        </p:txBody>
      </p:sp>
      <p:sp>
        <p:nvSpPr>
          <p:cNvPr id="3" name="Content Placeholder 2"/>
          <p:cNvSpPr>
            <a:spLocks noGrp="1"/>
          </p:cNvSpPr>
          <p:nvPr>
            <p:ph idx="1"/>
          </p:nvPr>
        </p:nvSpPr>
        <p:spPr>
          <a:xfrm>
            <a:off x="457200" y="1600200"/>
            <a:ext cx="8229600" cy="3989040"/>
          </a:xfrm>
        </p:spPr>
        <p:txBody>
          <a:bodyPr/>
          <a:lstStyle/>
          <a:p>
            <a:r>
              <a:rPr lang="en-GB" smtClean="0"/>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Sources</a:t>
            </a:r>
            <a:r>
              <a:rPr lang="en-GB" dirty="0" smtClean="0"/>
              <a:t>	</a:t>
            </a:r>
            <a:endParaRPr lang="en-GB" dirty="0"/>
          </a:p>
        </p:txBody>
      </p:sp>
      <p:sp>
        <p:nvSpPr>
          <p:cNvPr id="3" name="Content Placeholder 2"/>
          <p:cNvSpPr>
            <a:spLocks noGrp="1"/>
          </p:cNvSpPr>
          <p:nvPr>
            <p:ph idx="1"/>
          </p:nvPr>
        </p:nvSpPr>
        <p:spPr>
          <a:xfrm>
            <a:off x="457200" y="1600200"/>
            <a:ext cx="8229600" cy="3989040"/>
          </a:xfrm>
        </p:spPr>
        <p:txBody>
          <a:bodyPr>
            <a:normAutofit fontScale="92500" lnSpcReduction="10000"/>
          </a:bodyPr>
          <a:lstStyle/>
          <a:p>
            <a:endParaRPr lang="en-GB" dirty="0"/>
          </a:p>
          <a:p>
            <a:r>
              <a:rPr lang="en-GB" u="sng" dirty="0">
                <a:hlinkClick r:id="rId2"/>
              </a:rPr>
              <a:t>https://</a:t>
            </a:r>
            <a:r>
              <a:rPr lang="en-GB" u="sng" dirty="0" smtClean="0">
                <a:hlinkClick r:id="rId2"/>
              </a:rPr>
              <a:t>www.gov.uk/government/publications/the-care-bill-factsheets</a:t>
            </a:r>
            <a:endParaRPr lang="en-GB" u="sng" dirty="0" smtClean="0"/>
          </a:p>
          <a:p>
            <a:r>
              <a:rPr lang="en-GB" dirty="0">
                <a:hlinkClick r:id="rId3"/>
              </a:rPr>
              <a:t>https://</a:t>
            </a:r>
            <a:r>
              <a:rPr lang="en-GB" dirty="0" smtClean="0">
                <a:hlinkClick r:id="rId3"/>
              </a:rPr>
              <a:t>www.bihr.org.uk/thehumanrightsact</a:t>
            </a:r>
            <a:endParaRPr lang="en-GB" dirty="0" smtClean="0"/>
          </a:p>
          <a:p>
            <a:r>
              <a:rPr lang="en-GB" dirty="0">
                <a:hlinkClick r:id="rId4"/>
              </a:rPr>
              <a:t>https://</a:t>
            </a:r>
            <a:r>
              <a:rPr lang="en-GB" dirty="0" smtClean="0">
                <a:hlinkClick r:id="rId4"/>
              </a:rPr>
              <a:t>www.equalityhumanrights.com/en/publication-download/your-rights-equality-healthcare-and-social-care-services</a:t>
            </a:r>
            <a:endParaRPr lang="en-GB" dirty="0" smtClean="0"/>
          </a:p>
          <a:p>
            <a:r>
              <a:rPr lang="en-GB" i="1" dirty="0" smtClean="0">
                <a:hlinkClick r:id="rId5"/>
              </a:rPr>
              <a:t>www.wales.nhs.uk/sites3/documents/816/General%20Awareness%20slides.ppt</a:t>
            </a:r>
            <a:endParaRPr lang="en-GB" i="1" dirty="0" smtClean="0"/>
          </a:p>
          <a:p>
            <a:r>
              <a:rPr lang="en-US" dirty="0" smtClean="0"/>
              <a:t>Equality </a:t>
            </a:r>
            <a:r>
              <a:rPr lang="en-US" dirty="0"/>
              <a:t>and Human Rights </a:t>
            </a:r>
            <a:r>
              <a:rPr lang="en-US" dirty="0" smtClean="0"/>
              <a:t>Commission (2015) Your </a:t>
            </a:r>
            <a:r>
              <a:rPr lang="en-US" dirty="0"/>
              <a:t>rights to equality from healthcare and social care </a:t>
            </a:r>
            <a:r>
              <a:rPr lang="en-US" dirty="0" smtClean="0"/>
              <a:t>services. </a:t>
            </a:r>
            <a:endParaRPr lang="en-GB" dirty="0" smtClean="0"/>
          </a:p>
          <a:p>
            <a:endParaRPr lang="en-GB" dirty="0" smtClean="0"/>
          </a:p>
          <a:p>
            <a:endParaRPr lang="en-GB" dirty="0"/>
          </a:p>
          <a:p>
            <a:endParaRPr lang="en-GB" dirty="0" smtClean="0"/>
          </a:p>
        </p:txBody>
      </p:sp>
      <p:pic>
        <p:nvPicPr>
          <p:cNvPr id="5" name="Picture 2"/>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092470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1157</TotalTime>
  <Words>1382</Words>
  <Application>Microsoft Office PowerPoint</Application>
  <PresentationFormat>On-screen Show (4:3)</PresentationFormat>
  <Paragraphs>132</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Helvetica</vt:lpstr>
      <vt:lpstr>Clarity</vt:lpstr>
      <vt:lpstr>PowerPoint Presentation</vt:lpstr>
      <vt:lpstr>Contents </vt:lpstr>
      <vt:lpstr>Mental Capacity Act 2005 - amendment</vt:lpstr>
      <vt:lpstr>PowerPoint Presentation</vt:lpstr>
      <vt:lpstr>Findings House of Lords scrutiny (2013)</vt:lpstr>
      <vt:lpstr>PowerPoint Presentation</vt:lpstr>
      <vt:lpstr>Care Act 2014 – Carers</vt:lpstr>
      <vt:lpstr>PowerPoint Presentation</vt:lpstr>
      <vt:lpstr>PowerPoint Presentation</vt:lpstr>
      <vt:lpstr>Entitlement</vt:lpstr>
      <vt:lpstr>PowerPoint Presentation</vt:lpstr>
      <vt:lpstr>Health and social care ratings</vt:lpstr>
      <vt:lpstr>Human Rights Act 1998</vt:lpstr>
      <vt:lpstr>PowerPoint Presentation</vt:lpstr>
      <vt:lpstr>How does the act work</vt:lpstr>
      <vt:lpstr>Case studies</vt:lpstr>
      <vt:lpstr>Equality Act 2010</vt:lpstr>
      <vt:lpstr>Protected characteristics </vt:lpstr>
      <vt:lpstr>PowerPoint Presentation</vt:lpstr>
      <vt:lpstr>PowerPoint Presentation</vt:lpstr>
      <vt:lpstr>PowerPoint Presentation</vt:lpstr>
      <vt:lpstr>Examples</vt:lpstr>
      <vt:lpstr>PowerPoint Presentation</vt:lpstr>
      <vt:lpstr>Q&amp;A</vt:lpstr>
      <vt:lpstr>Sources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Diola Bijlhout</cp:lastModifiedBy>
  <cp:revision>129</cp:revision>
  <dcterms:created xsi:type="dcterms:W3CDTF">2014-09-13T13:55:51Z</dcterms:created>
  <dcterms:modified xsi:type="dcterms:W3CDTF">2017-07-30T13:08:28Z</dcterms:modified>
</cp:coreProperties>
</file>