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81" r:id="rId3"/>
    <p:sldId id="286" r:id="rId4"/>
    <p:sldId id="279" r:id="rId5"/>
    <p:sldId id="264" r:id="rId6"/>
    <p:sldId id="266" r:id="rId7"/>
    <p:sldId id="267" r:id="rId8"/>
    <p:sldId id="263" r:id="rId9"/>
    <p:sldId id="289" r:id="rId10"/>
    <p:sldId id="290" r:id="rId11"/>
    <p:sldId id="291" r:id="rId12"/>
    <p:sldId id="292" r:id="rId13"/>
    <p:sldId id="293" r:id="rId14"/>
    <p:sldId id="294" r:id="rId15"/>
    <p:sldId id="295" r:id="rId16"/>
    <p:sldId id="282" r:id="rId17"/>
    <p:sldId id="283" r:id="rId18"/>
    <p:sldId id="287" r:id="rId19"/>
    <p:sldId id="284" r:id="rId20"/>
    <p:sldId id="285" r:id="rId21"/>
    <p:sldId id="262" r:id="rId22"/>
    <p:sldId id="269" r:id="rId23"/>
    <p:sldId id="296" r:id="rId24"/>
    <p:sldId id="271" r:id="rId25"/>
    <p:sldId id="276" r:id="rId26"/>
    <p:sldId id="272" r:id="rId27"/>
    <p:sldId id="273" r:id="rId28"/>
    <p:sldId id="278" r:id="rId29"/>
    <p:sldId id="274" r:id="rId30"/>
    <p:sldId id="277" r:id="rId31"/>
    <p:sldId id="280" r:id="rId32"/>
    <p:sldId id="301" r:id="rId33"/>
    <p:sldId id="299" r:id="rId34"/>
    <p:sldId id="300" r:id="rId35"/>
    <p:sldId id="298" r:id="rId36"/>
    <p:sldId id="297" r:id="rId37"/>
    <p:sldId id="259" r:id="rId38"/>
    <p:sldId id="268" r:id="rId39"/>
    <p:sldId id="28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FE9A23-E0E0-4ABC-A92E-EEA456B942ED}" v="1" dt="2023-03-31T07:23:44.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06" autoAdjust="0"/>
    <p:restoredTop sz="85669" autoAdjust="0"/>
  </p:normalViewPr>
  <p:slideViewPr>
    <p:cSldViewPr snapToGrid="0">
      <p:cViewPr varScale="1">
        <p:scale>
          <a:sx n="68" d="100"/>
          <a:sy n="68" d="100"/>
        </p:scale>
        <p:origin x="9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E4C532-D04C-4CF4-9C5B-C89243FBE437}" type="datetimeFigureOut">
              <a:rPr lang="en-GB" smtClean="0"/>
              <a:t>14/03/2024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A5BEC9-862C-40F4-99B2-FC2FB02AB057}" type="slidenum">
              <a:rPr lang="en-GB" smtClean="0"/>
              <a:t>‹#›</a:t>
            </a:fld>
            <a:endParaRPr lang="en-GB"/>
          </a:p>
        </p:txBody>
      </p:sp>
    </p:spTree>
    <p:extLst>
      <p:ext uri="{BB962C8B-B14F-4D97-AF65-F5344CB8AC3E}">
        <p14:creationId xmlns:p14="http://schemas.microsoft.com/office/powerpoint/2010/main" val="2857615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un.org/un70/en/content/history/index.html#:~:text=The%20United%20Nations%20is%20an,living%20standards%20and%20human%20rights."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equalityhumanrights.com/en/what-european-convention-human-rights#:~:text=The%20European%20Convention%20on%20Human%20Rights%20(ECHR)%20protects%20the%20human,UK%2C%20have%20signed%20the%20Convention."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n.org/sites/un2.un.org/files/2021/03/udhr.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modernslaveryintheuk/march2020"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gov.uk/government/statistics/forced-marriage-unit-statistics-2021/forced-marriage-unit-statistics-2021" TargetMode="External"/><Relationship Id="rId5" Type="http://schemas.openxmlformats.org/officeDocument/2006/relationships/hyperlink" Target="https://www.policeconduct.gov.uk/news/iopc-recommendations-met-over-strip-searches-children" TargetMode="External"/><Relationship Id="rId4" Type="http://schemas.openxmlformats.org/officeDocument/2006/relationships/hyperlink" Target="https://ohrh.law.ox.ac.uk/veil-of-discord-frances-approach-to-religious-clothing-condemned-by-the-united-nations-human-rights-committee/"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blogs.lse.ac.uk/politicsandpolicy/can-the-governments-immigration-bill-succeed/#:~:text=On%207%20March%202023%2C%20British,from%20applying%20for%20asylum%20ther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ibertyhumanrights.org.uk/your-rights/the-human-rights-act/#:~:text=The%20Human%20Rights%20Act%20is,with%20fairness%2C%20dignity%20and%20respec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commonslibrary.parliament.uk/research-briefings/cbp-7461/"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legislation.gov.uk/ukpga/2020/7/contents/enacted"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bills.parliament.uk/bills/2839"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humanrightscareers.com/issues/human-rights-issues-of-the-future/"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https://www.ohchr.org/documents/publications/handbookparliamentarians.pdf</a:t>
            </a:r>
          </a:p>
          <a:p>
            <a:endParaRPr lang="en-GB" dirty="0"/>
          </a:p>
          <a:p>
            <a:r>
              <a:rPr lang="en-GB" dirty="0"/>
              <a:t>https://assets.publishing.service.gov.uk/government/uploads/system/uploads/attachment_data/file/969402/The_Integrated_Review_of_Security__Defence__Development_and_Foreign_Policy.pdf</a:t>
            </a:r>
          </a:p>
        </p:txBody>
      </p:sp>
      <p:sp>
        <p:nvSpPr>
          <p:cNvPr id="4" name="Slide Number Placeholder 3"/>
          <p:cNvSpPr>
            <a:spLocks noGrp="1"/>
          </p:cNvSpPr>
          <p:nvPr>
            <p:ph type="sldNum" sz="quarter" idx="5"/>
          </p:nvPr>
        </p:nvSpPr>
        <p:spPr/>
        <p:txBody>
          <a:bodyPr/>
          <a:lstStyle/>
          <a:p>
            <a:fld id="{67A5BEC9-862C-40F4-99B2-FC2FB02AB057}" type="slidenum">
              <a:rPr lang="en-GB" smtClean="0"/>
              <a:t>1</a:t>
            </a:fld>
            <a:endParaRPr lang="en-GB"/>
          </a:p>
        </p:txBody>
      </p:sp>
    </p:spTree>
    <p:extLst>
      <p:ext uri="{BB962C8B-B14F-4D97-AF65-F5344CB8AC3E}">
        <p14:creationId xmlns:p14="http://schemas.microsoft.com/office/powerpoint/2010/main" val="2114318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right of the church to be free from governmental interference, the rights of all free citizens to own and inherit property and to be protected from excessive taxes. It established the right of widows who owned property to choose not to remarry. It also contained provisions forbidding bribery and official misconduct.</a:t>
            </a:r>
          </a:p>
          <a:p>
            <a:endParaRPr lang="en-GB" sz="1200" b="0" i="0" kern="1200" dirty="0">
              <a:solidFill>
                <a:schemeClr val="tx1"/>
              </a:solidFill>
              <a:effectLst/>
              <a:latin typeface="+mn-lt"/>
              <a:ea typeface="+mn-ea"/>
              <a:cs typeface="+mn-cs"/>
            </a:endParaRPr>
          </a:p>
          <a:p>
            <a:r>
              <a:rPr lang="en-GB" dirty="0"/>
              <a:t>Bill of Rights of 1689 – civil rights including the use of Taxes</a:t>
            </a:r>
          </a:p>
          <a:p>
            <a:endParaRPr lang="en-GB" dirty="0"/>
          </a:p>
          <a:p>
            <a:r>
              <a:rPr lang="en-GB" dirty="0"/>
              <a:t>Habeas Corpus Act of 1679 – on person can be imprisoned without the right legal treatment.</a:t>
            </a:r>
          </a:p>
        </p:txBody>
      </p:sp>
      <p:sp>
        <p:nvSpPr>
          <p:cNvPr id="4" name="Slide Number Placeholder 3"/>
          <p:cNvSpPr>
            <a:spLocks noGrp="1"/>
          </p:cNvSpPr>
          <p:nvPr>
            <p:ph type="sldNum" sz="quarter" idx="5"/>
          </p:nvPr>
        </p:nvSpPr>
        <p:spPr/>
        <p:txBody>
          <a:bodyPr/>
          <a:lstStyle/>
          <a:p>
            <a:fld id="{67A5BEC9-862C-40F4-99B2-FC2FB02AB057}" type="slidenum">
              <a:rPr lang="en-GB" smtClean="0"/>
              <a:t>5</a:t>
            </a:fld>
            <a:endParaRPr lang="en-GB"/>
          </a:p>
        </p:txBody>
      </p:sp>
    </p:spTree>
    <p:extLst>
      <p:ext uri="{BB962C8B-B14F-4D97-AF65-F5344CB8AC3E}">
        <p14:creationId xmlns:p14="http://schemas.microsoft.com/office/powerpoint/2010/main" val="4121915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6</a:t>
            </a:fld>
            <a:endParaRPr lang="en-GB"/>
          </a:p>
        </p:txBody>
      </p:sp>
    </p:spTree>
    <p:extLst>
      <p:ext uri="{BB962C8B-B14F-4D97-AF65-F5344CB8AC3E}">
        <p14:creationId xmlns:p14="http://schemas.microsoft.com/office/powerpoint/2010/main" val="297764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History of the UN | United Nations Seventieth Anniversary</a:t>
            </a:r>
            <a:endParaRPr lang="en-GB" dirty="0"/>
          </a:p>
          <a:p>
            <a:r>
              <a:rPr lang="en-GB" dirty="0">
                <a:hlinkClick r:id="rId4"/>
              </a:rPr>
              <a:t>What is the European Convention on Human Rights? | Equality and Human Rights Commission (equalityhumanrights.com)</a:t>
            </a:r>
            <a:endParaRPr lang="en-GB" dirty="0"/>
          </a:p>
          <a:p>
            <a:endParaRPr lang="en-GB" dirty="0"/>
          </a:p>
          <a:p>
            <a:r>
              <a:rPr lang="en-GB" dirty="0"/>
              <a:t>https://www.ohchr.org/en/hrbodies/hrc/home</a:t>
            </a:r>
          </a:p>
          <a:p>
            <a:endParaRPr lang="en-GB" dirty="0"/>
          </a:p>
          <a:p>
            <a:r>
              <a:rPr lang="en-GB" dirty="0"/>
              <a:t>https://www.coe.int/en/web/tbilisi/the-coe/objectives-and-missions#:~:text=It%20now%20has%2046%20member,%2C%20the%20Czech%20Republic%2C%20Slovakia%2C</a:t>
            </a:r>
          </a:p>
        </p:txBody>
      </p:sp>
      <p:sp>
        <p:nvSpPr>
          <p:cNvPr id="4" name="Slide Number Placeholder 3"/>
          <p:cNvSpPr>
            <a:spLocks noGrp="1"/>
          </p:cNvSpPr>
          <p:nvPr>
            <p:ph type="sldNum" sz="quarter" idx="5"/>
          </p:nvPr>
        </p:nvSpPr>
        <p:spPr/>
        <p:txBody>
          <a:bodyPr/>
          <a:lstStyle/>
          <a:p>
            <a:fld id="{67A5BEC9-862C-40F4-99B2-FC2FB02AB057}" type="slidenum">
              <a:rPr lang="en-GB" smtClean="0"/>
              <a:t>7</a:t>
            </a:fld>
            <a:endParaRPr lang="en-GB"/>
          </a:p>
        </p:txBody>
      </p:sp>
    </p:spTree>
    <p:extLst>
      <p:ext uri="{BB962C8B-B14F-4D97-AF65-F5344CB8AC3E}">
        <p14:creationId xmlns:p14="http://schemas.microsoft.com/office/powerpoint/2010/main" val="3746232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Human rights are relevant to all of us, not just those who face repression or mistreatment.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udhr.pdf (un.org)</a:t>
            </a:r>
            <a:endParaRPr lang="en-GB" dirty="0"/>
          </a:p>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8</a:t>
            </a:fld>
            <a:endParaRPr lang="en-GB"/>
          </a:p>
        </p:txBody>
      </p:sp>
    </p:spTree>
    <p:extLst>
      <p:ext uri="{BB962C8B-B14F-4D97-AF65-F5344CB8AC3E}">
        <p14:creationId xmlns:p14="http://schemas.microsoft.com/office/powerpoint/2010/main" val="655921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Modern slavery in the UK - Office for National Statistics (ons.gov.uk)</a:t>
            </a:r>
            <a:endParaRPr lang="en-GB" dirty="0"/>
          </a:p>
          <a:p>
            <a:endParaRPr lang="en-GB" dirty="0"/>
          </a:p>
          <a:p>
            <a:r>
              <a:rPr lang="en-GB" dirty="0"/>
              <a:t>https://www.google.com/url?sa=t&amp;rct=j&amp;q=&amp;esrc=s&amp;source=web&amp;cd=&amp;cad=rja&amp;uact=8&amp;ved=2ahUKEwiUsNfa0YP-AhXTP8AKHXjHADEQFnoECA4QAQ&amp;url=https%3A%2F%2Fcommonslibrary.parliament.uk%2Fchild-q-and-the-law-on-strip-search%2F&amp;usg=AOvVaw07EcTtorlOsuJz7h2isQRe</a:t>
            </a:r>
          </a:p>
          <a:p>
            <a:endParaRPr lang="en-GB" dirty="0"/>
          </a:p>
          <a:p>
            <a:r>
              <a:rPr lang="en-GB" dirty="0">
                <a:hlinkClick r:id="rId4"/>
              </a:rPr>
              <a:t>Veil of Discord: France’s Approach to Religious Clothing Condemned by the United Nations Human Rights Committee | OHRH (ox.ac.uk)</a:t>
            </a:r>
            <a:endParaRPr lang="en-GB" dirty="0"/>
          </a:p>
          <a:p>
            <a:endParaRPr lang="en-GB" dirty="0"/>
          </a:p>
          <a:p>
            <a:r>
              <a:rPr lang="en-GB" dirty="0">
                <a:hlinkClick r:id="rId5"/>
              </a:rPr>
              <a:t>IOPC recommendations to Met over strip searches of children | Independent Office for Police Conduct</a:t>
            </a:r>
            <a:endParaRPr lang="en-GB" dirty="0"/>
          </a:p>
          <a:p>
            <a:endParaRPr lang="en-GB" dirty="0"/>
          </a:p>
          <a:p>
            <a:r>
              <a:rPr lang="en-GB" dirty="0">
                <a:hlinkClick r:id="rId6"/>
              </a:rPr>
              <a:t>Forced Marriage Unit statistics 2021 - GOV.UK (www.gov.uk)</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15</a:t>
            </a:fld>
            <a:endParaRPr lang="en-GB"/>
          </a:p>
        </p:txBody>
      </p:sp>
    </p:spTree>
    <p:extLst>
      <p:ext uri="{BB962C8B-B14F-4D97-AF65-F5344CB8AC3E}">
        <p14:creationId xmlns:p14="http://schemas.microsoft.com/office/powerpoint/2010/main" val="2016545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Can the government's immigration bill succeed? | British Politics and Policy at LSE</a:t>
            </a:r>
            <a:r>
              <a:rPr lang="en-GB" dirty="0"/>
              <a:t>  London School of Economics &amp; politics </a:t>
            </a:r>
          </a:p>
        </p:txBody>
      </p:sp>
      <p:sp>
        <p:nvSpPr>
          <p:cNvPr id="4" name="Slide Number Placeholder 3"/>
          <p:cNvSpPr>
            <a:spLocks noGrp="1"/>
          </p:cNvSpPr>
          <p:nvPr>
            <p:ph type="sldNum" sz="quarter" idx="5"/>
          </p:nvPr>
        </p:nvSpPr>
        <p:spPr/>
        <p:txBody>
          <a:bodyPr/>
          <a:lstStyle/>
          <a:p>
            <a:fld id="{67A5BEC9-862C-40F4-99B2-FC2FB02AB057}" type="slidenum">
              <a:rPr lang="en-GB" smtClean="0"/>
              <a:t>16</a:t>
            </a:fld>
            <a:endParaRPr lang="en-GB"/>
          </a:p>
        </p:txBody>
      </p:sp>
    </p:spTree>
    <p:extLst>
      <p:ext uri="{BB962C8B-B14F-4D97-AF65-F5344CB8AC3E}">
        <p14:creationId xmlns:p14="http://schemas.microsoft.com/office/powerpoint/2010/main" val="222654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https://www.gov.uk/foreign-travel-advice/nigeria</a:t>
            </a:r>
          </a:p>
        </p:txBody>
      </p:sp>
      <p:sp>
        <p:nvSpPr>
          <p:cNvPr id="4" name="Slide Number Placeholder 3"/>
          <p:cNvSpPr>
            <a:spLocks noGrp="1"/>
          </p:cNvSpPr>
          <p:nvPr>
            <p:ph type="sldNum" sz="quarter" idx="5"/>
          </p:nvPr>
        </p:nvSpPr>
        <p:spPr/>
        <p:txBody>
          <a:bodyPr/>
          <a:lstStyle/>
          <a:p>
            <a:fld id="{67A5BEC9-862C-40F4-99B2-FC2FB02AB057}" type="slidenum">
              <a:rPr lang="en-GB" smtClean="0"/>
              <a:t>18</a:t>
            </a:fld>
            <a:endParaRPr lang="en-GB"/>
          </a:p>
        </p:txBody>
      </p:sp>
    </p:spTree>
    <p:extLst>
      <p:ext uri="{BB962C8B-B14F-4D97-AF65-F5344CB8AC3E}">
        <p14:creationId xmlns:p14="http://schemas.microsoft.com/office/powerpoint/2010/main" val="3537932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Human Rights Act - Liberty (libertyhumanrights.org.uk)</a:t>
            </a:r>
            <a:endParaRPr lang="en-GB" dirty="0"/>
          </a:p>
          <a:p>
            <a:r>
              <a:rPr lang="en-GB" b="0" i="0" dirty="0">
                <a:solidFill>
                  <a:srgbClr val="000000"/>
                </a:solidFill>
                <a:effectLst/>
                <a:latin typeface="open_sans"/>
              </a:rPr>
              <a:t>In the UK, human rights are protected by the Human Rights Act 1998. The Act gives effect to the human rights set out in the European Convention on Human Rights.</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21</a:t>
            </a:fld>
            <a:endParaRPr lang="en-GB"/>
          </a:p>
        </p:txBody>
      </p:sp>
    </p:spTree>
    <p:extLst>
      <p:ext uri="{BB962C8B-B14F-4D97-AF65-F5344CB8AC3E}">
        <p14:creationId xmlns:p14="http://schemas.microsoft.com/office/powerpoint/2010/main" val="3738351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‘absolute’ rights can never be interfered with in any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Prisoners' voting rights - House of Commons Library (parliament.uk)</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22</a:t>
            </a:fld>
            <a:endParaRPr lang="en-GB"/>
          </a:p>
        </p:txBody>
      </p:sp>
    </p:spTree>
    <p:extLst>
      <p:ext uri="{BB962C8B-B14F-4D97-AF65-F5344CB8AC3E}">
        <p14:creationId xmlns:p14="http://schemas.microsoft.com/office/powerpoint/2010/main" val="871739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https://www.instituteforgovernment.org.uk/explainers/coronavirus-act</a:t>
            </a:r>
          </a:p>
          <a:p>
            <a:endParaRPr lang="en-GB" dirty="0"/>
          </a:p>
          <a:p>
            <a:r>
              <a:rPr lang="en-GB" dirty="0">
                <a:hlinkClick r:id="rId3"/>
              </a:rPr>
              <a:t>Coronavirus Act 2020 (legislation.gov.uk)</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24</a:t>
            </a:fld>
            <a:endParaRPr lang="en-GB"/>
          </a:p>
        </p:txBody>
      </p:sp>
    </p:spTree>
    <p:extLst>
      <p:ext uri="{BB962C8B-B14F-4D97-AF65-F5344CB8AC3E}">
        <p14:creationId xmlns:p14="http://schemas.microsoft.com/office/powerpoint/2010/main" val="3091796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Police, Crime, Sentencing and Courts Act 2022 - Parliamentary Bills - UK Parliament</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25</a:t>
            </a:fld>
            <a:endParaRPr lang="en-GB"/>
          </a:p>
        </p:txBody>
      </p:sp>
    </p:spTree>
    <p:extLst>
      <p:ext uri="{BB962C8B-B14F-4D97-AF65-F5344CB8AC3E}">
        <p14:creationId xmlns:p14="http://schemas.microsoft.com/office/powerpoint/2010/main" val="529397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https://www.equalityhumanrights.com/en/our-work/blogs/searching-solutions</a:t>
            </a:r>
          </a:p>
          <a:p>
            <a:endParaRPr lang="en-GB" dirty="0"/>
          </a:p>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28</a:t>
            </a:fld>
            <a:endParaRPr lang="en-GB"/>
          </a:p>
        </p:txBody>
      </p:sp>
    </p:spTree>
    <p:extLst>
      <p:ext uri="{BB962C8B-B14F-4D97-AF65-F5344CB8AC3E}">
        <p14:creationId xmlns:p14="http://schemas.microsoft.com/office/powerpoint/2010/main" val="626958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29</a:t>
            </a:fld>
            <a:endParaRPr lang="en-GB"/>
          </a:p>
        </p:txBody>
      </p:sp>
    </p:spTree>
    <p:extLst>
      <p:ext uri="{BB962C8B-B14F-4D97-AF65-F5344CB8AC3E}">
        <p14:creationId xmlns:p14="http://schemas.microsoft.com/office/powerpoint/2010/main" val="2306049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30</a:t>
            </a:fld>
            <a:endParaRPr lang="en-GB"/>
          </a:p>
        </p:txBody>
      </p:sp>
    </p:spTree>
    <p:extLst>
      <p:ext uri="{BB962C8B-B14F-4D97-AF65-F5344CB8AC3E}">
        <p14:creationId xmlns:p14="http://schemas.microsoft.com/office/powerpoint/2010/main" val="2797355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10 Human Rights Issues Of The Future | Human Rights Careers</a:t>
            </a:r>
            <a:endParaRPr lang="en-GB" dirty="0"/>
          </a:p>
        </p:txBody>
      </p:sp>
      <p:sp>
        <p:nvSpPr>
          <p:cNvPr id="4" name="Slide Number Placeholder 3"/>
          <p:cNvSpPr>
            <a:spLocks noGrp="1"/>
          </p:cNvSpPr>
          <p:nvPr>
            <p:ph type="sldNum" sz="quarter" idx="5"/>
          </p:nvPr>
        </p:nvSpPr>
        <p:spPr/>
        <p:txBody>
          <a:bodyPr/>
          <a:lstStyle/>
          <a:p>
            <a:fld id="{67A5BEC9-862C-40F4-99B2-FC2FB02AB057}" type="slidenum">
              <a:rPr lang="en-GB" smtClean="0"/>
              <a:t>36</a:t>
            </a:fld>
            <a:endParaRPr lang="en-GB"/>
          </a:p>
        </p:txBody>
      </p:sp>
    </p:spTree>
    <p:extLst>
      <p:ext uri="{BB962C8B-B14F-4D97-AF65-F5344CB8AC3E}">
        <p14:creationId xmlns:p14="http://schemas.microsoft.com/office/powerpoint/2010/main" val="3088650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53EFD-137A-4DF8-96EC-837066CE33C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77C546-C2B7-497F-8E14-9011554C1C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62087A-09B2-474D-944C-7953A8346F6E}"/>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5" name="Footer Placeholder 4">
            <a:extLst>
              <a:ext uri="{FF2B5EF4-FFF2-40B4-BE49-F238E27FC236}">
                <a16:creationId xmlns:a16="http://schemas.microsoft.com/office/drawing/2014/main" id="{00345862-7455-41CA-9F26-27B177722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5B5132-D2F2-45AE-8C1D-2BB6063BE6C5}"/>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1616030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98E0F-9419-4431-A73C-9911AE035B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50EF9B-7BD9-4D63-AC6B-F27B8D5CA9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E022C-2A6C-4835-8057-6B2DEE046E34}"/>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5" name="Footer Placeholder 4">
            <a:extLst>
              <a:ext uri="{FF2B5EF4-FFF2-40B4-BE49-F238E27FC236}">
                <a16:creationId xmlns:a16="http://schemas.microsoft.com/office/drawing/2014/main" id="{5849C112-7DC0-4EBA-B972-664A0E3223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CA7009-21E5-416D-9B3B-F21891DAD9B8}"/>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1772758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BB3E8-1509-4DA8-8ED5-D947CD13B0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F434CA-7FD5-438A-9745-CA6B5F9A884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B525ED-1149-4722-AECD-3F7784ABCC5D}"/>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5" name="Footer Placeholder 4">
            <a:extLst>
              <a:ext uri="{FF2B5EF4-FFF2-40B4-BE49-F238E27FC236}">
                <a16:creationId xmlns:a16="http://schemas.microsoft.com/office/drawing/2014/main" id="{D6811BAA-73EE-4F78-B663-7CC7CF264D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C4B7A7-F28C-4C7C-94B1-D59E9FF294CF}"/>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388395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7DF9A-A5D5-4569-AD90-F080638575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95DB17-753F-4D87-97C4-C913CA7544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7D78D6-B951-4CA1-A7B2-FB90C215A9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A0095D-A04E-48D1-886A-F5E81334177D}"/>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6" name="Footer Placeholder 5">
            <a:extLst>
              <a:ext uri="{FF2B5EF4-FFF2-40B4-BE49-F238E27FC236}">
                <a16:creationId xmlns:a16="http://schemas.microsoft.com/office/drawing/2014/main" id="{CC93B523-06C4-44FC-A5FA-F7DE5AAB60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6C0F9E-6A87-4FAD-B332-676366258D56}"/>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09342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F7437-8462-4BD9-B7EE-4134E4F74D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B7DC99-ACE4-4FFC-A29E-11B5D06341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5DD69E-ED04-463A-8ECE-BDB46AC04F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E9AC76-38DB-4490-93A3-58860A1422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D5A30-8487-4D07-80A9-4FEF8699ED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EFCBA5-8743-4481-A4D0-22307F262C08}"/>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8" name="Footer Placeholder 7">
            <a:extLst>
              <a:ext uri="{FF2B5EF4-FFF2-40B4-BE49-F238E27FC236}">
                <a16:creationId xmlns:a16="http://schemas.microsoft.com/office/drawing/2014/main" id="{891857D2-E6B9-4AA3-A4BF-89F0FE2B5A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91F008-1293-4983-B606-74FD52A3E9BF}"/>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4228579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0610-F27D-4A8F-9ED9-A9B2CF2D97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B16851-C8A9-4FF3-96C8-2E850B0E1E47}"/>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4" name="Footer Placeholder 3">
            <a:extLst>
              <a:ext uri="{FF2B5EF4-FFF2-40B4-BE49-F238E27FC236}">
                <a16:creationId xmlns:a16="http://schemas.microsoft.com/office/drawing/2014/main" id="{B1779D9A-33DE-4B90-9EE7-743E2F7A66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B85F9A-40FC-41AD-B2A8-B192675CA87A}"/>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567427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B62291-7F6C-40AF-9603-ED0387995EE9}"/>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3" name="Footer Placeholder 2">
            <a:extLst>
              <a:ext uri="{FF2B5EF4-FFF2-40B4-BE49-F238E27FC236}">
                <a16:creationId xmlns:a16="http://schemas.microsoft.com/office/drawing/2014/main" id="{1E6B95F6-CD98-46C4-B834-4FAA6A4E94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4754BC-6C81-46F9-8BFD-FE2AFA8ABC6C}"/>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238891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4E82-99A7-42AE-8DB1-D9B1E4399C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5C50F1-04B3-47C3-9CD7-239D535819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48D8E47-32B2-4336-9372-814DF6608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513DCE-7970-492C-80CD-6DFC4C70B4C6}"/>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6" name="Footer Placeholder 5">
            <a:extLst>
              <a:ext uri="{FF2B5EF4-FFF2-40B4-BE49-F238E27FC236}">
                <a16:creationId xmlns:a16="http://schemas.microsoft.com/office/drawing/2014/main" id="{26B6A310-C80F-42F9-BEA9-CCB7BC128E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2EF435-7133-494E-8E27-69D5244B1738}"/>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3962997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07B46-C2FE-45BD-8460-8B53A7A4D4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9D5937-9DC3-43DD-A958-FF7ADA3FCA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8257F6-B0FE-4DB2-8B11-2867779C1F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4299B4-2038-434C-8157-2306475D0C0F}"/>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6" name="Footer Placeholder 5">
            <a:extLst>
              <a:ext uri="{FF2B5EF4-FFF2-40B4-BE49-F238E27FC236}">
                <a16:creationId xmlns:a16="http://schemas.microsoft.com/office/drawing/2014/main" id="{C3D612D0-8879-4DCF-9CEB-A01D22B782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286FD2-EDF2-45FC-B671-B8985EE1ED95}"/>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325688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826C7-E7F6-4336-B5B1-92DB0BD8DF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4F00EA-7820-4C9C-8469-096CFEEF57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717E3-A3CB-44DE-AEF4-C61FFD02F0D6}"/>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5" name="Footer Placeholder 4">
            <a:extLst>
              <a:ext uri="{FF2B5EF4-FFF2-40B4-BE49-F238E27FC236}">
                <a16:creationId xmlns:a16="http://schemas.microsoft.com/office/drawing/2014/main" id="{239DCB99-08AF-440D-82CA-D353A08C8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D7DC3-7EAF-4D53-AE05-C3BD8B172B15}"/>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2742082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8AEC14-C1B9-4047-AC5E-13A10C3A3D8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7B3317-7D87-4979-A33C-5929124F2A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56A3F0-32B1-4F4C-9B45-39545EB4F79E}"/>
              </a:ext>
            </a:extLst>
          </p:cNvPr>
          <p:cNvSpPr>
            <a:spLocks noGrp="1"/>
          </p:cNvSpPr>
          <p:nvPr>
            <p:ph type="dt" sz="half" idx="10"/>
          </p:nvPr>
        </p:nvSpPr>
        <p:spPr/>
        <p:txBody>
          <a:bodyPr/>
          <a:lstStyle/>
          <a:p>
            <a:fld id="{AB1F7BE0-6C75-4234-927C-94726CB48C8F}" type="datetimeFigureOut">
              <a:rPr lang="en-GB" smtClean="0"/>
              <a:t>14/03/2024</a:t>
            </a:fld>
            <a:endParaRPr lang="en-GB"/>
          </a:p>
        </p:txBody>
      </p:sp>
      <p:sp>
        <p:nvSpPr>
          <p:cNvPr id="5" name="Footer Placeholder 4">
            <a:extLst>
              <a:ext uri="{FF2B5EF4-FFF2-40B4-BE49-F238E27FC236}">
                <a16:creationId xmlns:a16="http://schemas.microsoft.com/office/drawing/2014/main" id="{147F96CE-E6A3-4E73-8872-11A7F707EB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A027F0-359F-4C1A-A96C-5DEC40A0F969}"/>
              </a:ext>
            </a:extLst>
          </p:cNvPr>
          <p:cNvSpPr>
            <a:spLocks noGrp="1"/>
          </p:cNvSpPr>
          <p:nvPr>
            <p:ph type="sldNum" sz="quarter" idx="12"/>
          </p:nvPr>
        </p:nvSpPr>
        <p:spPr/>
        <p:txBody>
          <a:bodyPr/>
          <a:lstStyle/>
          <a:p>
            <a:fld id="{F2A42904-BD30-473C-B92B-4BE7995EBC26}" type="slidenum">
              <a:rPr lang="en-GB" smtClean="0"/>
              <a:t>‹#›</a:t>
            </a:fld>
            <a:endParaRPr lang="en-GB"/>
          </a:p>
        </p:txBody>
      </p:sp>
    </p:spTree>
    <p:extLst>
      <p:ext uri="{BB962C8B-B14F-4D97-AF65-F5344CB8AC3E}">
        <p14:creationId xmlns:p14="http://schemas.microsoft.com/office/powerpoint/2010/main" val="3975787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DC636B-2CF8-4FEB-8856-A7EBDC43F9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11C5C3-F506-4AC2-BDF2-E238523191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18590-0737-4AC5-8D52-2ADF33EDAD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1F7BE0-6C75-4234-927C-94726CB48C8F}" type="datetimeFigureOut">
              <a:rPr lang="en-GB" smtClean="0"/>
              <a:t>14/03/2024</a:t>
            </a:fld>
            <a:endParaRPr lang="en-GB"/>
          </a:p>
        </p:txBody>
      </p:sp>
      <p:sp>
        <p:nvSpPr>
          <p:cNvPr id="5" name="Footer Placeholder 4">
            <a:extLst>
              <a:ext uri="{FF2B5EF4-FFF2-40B4-BE49-F238E27FC236}">
                <a16:creationId xmlns:a16="http://schemas.microsoft.com/office/drawing/2014/main" id="{9C1063C8-793D-448E-B7F4-99AE867EAA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83BA25-B00A-401C-99C2-AFE5C58476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A42904-BD30-473C-B92B-4BE7995EBC26}" type="slidenum">
              <a:rPr lang="en-GB" smtClean="0"/>
              <a:t>‹#›</a:t>
            </a:fld>
            <a:endParaRPr lang="en-GB"/>
          </a:p>
        </p:txBody>
      </p:sp>
    </p:spTree>
    <p:extLst>
      <p:ext uri="{BB962C8B-B14F-4D97-AF65-F5344CB8AC3E}">
        <p14:creationId xmlns:p14="http://schemas.microsoft.com/office/powerpoint/2010/main" val="41815342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devpolicy.org/should-we-give-aid-to-countries-with-questionable-human-rights-records-2-20121005/"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globalexchange.org/campaigns/webcasts/?gclid=EAIaIQobChMIstf15b-B_gIVCpBoCR22SwJBEAAYAiAAEgJAOvD_BwE" TargetMode="External"/><Relationship Id="rId2" Type="http://schemas.openxmlformats.org/officeDocument/2006/relationships/hyperlink" Target="https://www.gresham.ac.uk/watch-now/human-rights-development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uk-news/2023/mar/07/suella-braverman-small-boats-plan-push-boundaries-international-law-rishi-suna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overnment/publications/memorandum-of-understanding-mou-between-the-uk-and-rwanda/memorandum-of-understanding-between-the-government-of-the-united-kingdom-of-great-britain-and-northern-ireland-and-the-government-of-the-republic-of-r#part-1--transfer-arrangment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humanrightsinitiative.org/programs/aj/police/res_mat/police_accountability_in_uk.pdf" TargetMode="External"/><Relationship Id="rId3" Type="http://schemas.openxmlformats.org/officeDocument/2006/relationships/hyperlink" Target="https://www.instituteforgovernment.org.uk/explainers/coronavirus-act" TargetMode="External"/><Relationship Id="rId7" Type="http://schemas.openxmlformats.org/officeDocument/2006/relationships/hyperlink" Target="https://www.amnesty.org.uk/nazanin-zaghari-ratcliffe-whats-happening" TargetMode="External"/><Relationship Id="rId2" Type="http://schemas.openxmlformats.org/officeDocument/2006/relationships/hyperlink" Target="https://www.coe.int/en/web/about-us/our-member-states" TargetMode="External"/><Relationship Id="rId1" Type="http://schemas.openxmlformats.org/officeDocument/2006/relationships/slideLayout" Target="../slideLayouts/slideLayout2.xml"/><Relationship Id="rId6" Type="http://schemas.openxmlformats.org/officeDocument/2006/relationships/hyperlink" Target="https://www.citizensadvice.org.uk/law-and-courts/civil-rights/human-rights/when-can-a-public-authority-interfere-with-your-human-rights/" TargetMode="External"/><Relationship Id="rId5" Type="http://schemas.openxmlformats.org/officeDocument/2006/relationships/hyperlink" Target="https://www-jstor-org.ezproxy.uwtsd.ac.uk/stable/43950897?seq=1#metadata_info_tab_contents" TargetMode="External"/><Relationship Id="rId4" Type="http://schemas.openxmlformats.org/officeDocument/2006/relationships/hyperlink" Target="https://ukhumanrightsblog.com/2019/03/01/shamina-begum-is-stripping-her-of-her-citizenship-the-right-response/" TargetMode="External"/><Relationship Id="rId9" Type="http://schemas.openxmlformats.org/officeDocument/2006/relationships/hyperlink" Target="https://www.ohchr.org/documents/publications/training11add3en.pdf"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echr.coe.int/documents/handbook_european_convention_police_eng.pdf"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www.cps.gov.uk/legal-guidance/human-rights-and-criminal-prosecutions-general-princi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82B7155-B4EA-4B1D-8099-1B9CE782F4E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9809" b="404"/>
          <a:stretch/>
        </p:blipFill>
        <p:spPr>
          <a:xfrm>
            <a:off x="20" y="10"/>
            <a:ext cx="12191981" cy="6857990"/>
          </a:xfrm>
          <a:prstGeom prst="rect">
            <a:avLst/>
          </a:prstGeom>
        </p:spPr>
      </p:pic>
      <p:sp>
        <p:nvSpPr>
          <p:cNvPr id="19" name="Rectangle 1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543969-FBB5-469E-97A8-462F3F8BD648}"/>
              </a:ext>
            </a:extLst>
          </p:cNvPr>
          <p:cNvSpPr>
            <a:spLocks noGrp="1"/>
          </p:cNvSpPr>
          <p:nvPr>
            <p:ph type="ctrTitle"/>
          </p:nvPr>
        </p:nvSpPr>
        <p:spPr>
          <a:xfrm>
            <a:off x="404553" y="3091928"/>
            <a:ext cx="9078562" cy="2387600"/>
          </a:xfrm>
        </p:spPr>
        <p:txBody>
          <a:bodyPr>
            <a:normAutofit/>
          </a:bodyPr>
          <a:lstStyle/>
          <a:p>
            <a:pPr algn="l"/>
            <a:r>
              <a:rPr lang="en-GB" sz="6600"/>
              <a:t>Human Rights </a:t>
            </a:r>
          </a:p>
        </p:txBody>
      </p:sp>
      <p:sp>
        <p:nvSpPr>
          <p:cNvPr id="21" name="Rectangle: Rounded Corners 2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B705B88-02B1-427B-A97A-024005B693A5}"/>
              </a:ext>
            </a:extLst>
          </p:cNvPr>
          <p:cNvSpPr>
            <a:spLocks noGrp="1"/>
          </p:cNvSpPr>
          <p:nvPr>
            <p:ph type="subTitle" idx="1"/>
          </p:nvPr>
        </p:nvSpPr>
        <p:spPr>
          <a:xfrm>
            <a:off x="404553" y="5624945"/>
            <a:ext cx="9078562" cy="592975"/>
          </a:xfrm>
        </p:spPr>
        <p:txBody>
          <a:bodyPr anchor="ctr">
            <a:normAutofit/>
          </a:bodyPr>
          <a:lstStyle/>
          <a:p>
            <a:pPr algn="l"/>
            <a:endParaRPr lang="en-GB" dirty="0"/>
          </a:p>
        </p:txBody>
      </p:sp>
      <p:sp>
        <p:nvSpPr>
          <p:cNvPr id="12" name="TextBox 11">
            <a:extLst>
              <a:ext uri="{FF2B5EF4-FFF2-40B4-BE49-F238E27FC236}">
                <a16:creationId xmlns:a16="http://schemas.microsoft.com/office/drawing/2014/main" id="{71619911-93B7-4916-996F-1D65FD2C1322}"/>
              </a:ext>
            </a:extLst>
          </p:cNvPr>
          <p:cNvSpPr txBox="1"/>
          <p:nvPr/>
        </p:nvSpPr>
        <p:spPr>
          <a:xfrm>
            <a:off x="9751910"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devpolicy.org/should-we-give-aid-to-countries-with-questionable-human-rights-records-2-201210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5917699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2F2A9-0274-246C-285D-012BAF4DABE8}"/>
              </a:ext>
            </a:extLst>
          </p:cNvPr>
          <p:cNvSpPr>
            <a:spLocks noGrp="1"/>
          </p:cNvSpPr>
          <p:nvPr>
            <p:ph type="title"/>
          </p:nvPr>
        </p:nvSpPr>
        <p:spPr/>
        <p:txBody>
          <a:bodyPr/>
          <a:lstStyle/>
          <a:p>
            <a:r>
              <a:rPr lang="en-GB" dirty="0"/>
              <a:t>Assignment Question</a:t>
            </a:r>
          </a:p>
        </p:txBody>
      </p:sp>
      <p:sp>
        <p:nvSpPr>
          <p:cNvPr id="3" name="Content Placeholder 2">
            <a:extLst>
              <a:ext uri="{FF2B5EF4-FFF2-40B4-BE49-F238E27FC236}">
                <a16:creationId xmlns:a16="http://schemas.microsoft.com/office/drawing/2014/main" id="{22B1FB2F-B002-6854-E4CD-9E9EEDA8DD10}"/>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Discuss to what extent has criminal justice systems around the world been impacted by the globalisation of ‘human rights’?</a:t>
            </a:r>
            <a:endParaRPr lang="en-GB" sz="1800" dirty="0">
              <a:effectLst/>
              <a:latin typeface="Times New Roman" panose="02020603050405020304" pitchFamily="18" charset="0"/>
              <a:ea typeface="Times New Roman" panose="02020603050405020304" pitchFamily="18" charset="0"/>
            </a:endParaRPr>
          </a:p>
          <a:p>
            <a:endParaRPr lang="en-GB" dirty="0"/>
          </a:p>
          <a:p>
            <a:endParaRPr lang="en-GB" dirty="0"/>
          </a:p>
          <a:p>
            <a:r>
              <a:rPr lang="en-GB" dirty="0">
                <a:hlinkClick r:id="rId2"/>
              </a:rPr>
              <a:t>Human Rights: Developments (gresham.ac.uk)</a:t>
            </a:r>
            <a:endParaRPr lang="en-GB" dirty="0"/>
          </a:p>
          <a:p>
            <a:r>
              <a:rPr lang="en-GB" dirty="0">
                <a:hlinkClick r:id="rId3"/>
              </a:rPr>
              <a:t>Voices for Global Justice Webcasts – Global Exchange</a:t>
            </a:r>
            <a:endParaRPr lang="en-GB" dirty="0"/>
          </a:p>
        </p:txBody>
      </p:sp>
    </p:spTree>
    <p:extLst>
      <p:ext uri="{BB962C8B-B14F-4D97-AF65-F5344CB8AC3E}">
        <p14:creationId xmlns:p14="http://schemas.microsoft.com/office/powerpoint/2010/main" val="3218703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5819C-A2B6-300B-D772-CA327C373B5A}"/>
              </a:ext>
            </a:extLst>
          </p:cNvPr>
          <p:cNvSpPr>
            <a:spLocks noGrp="1"/>
          </p:cNvSpPr>
          <p:nvPr>
            <p:ph type="title"/>
          </p:nvPr>
        </p:nvSpPr>
        <p:spPr>
          <a:xfrm>
            <a:off x="640080" y="325369"/>
            <a:ext cx="4368602" cy="1542329"/>
          </a:xfrm>
        </p:spPr>
        <p:txBody>
          <a:bodyPr anchor="b">
            <a:normAutofit/>
          </a:bodyPr>
          <a:lstStyle/>
          <a:p>
            <a:r>
              <a:rPr lang="en-GB" sz="4000" dirty="0"/>
              <a:t>Following weeks – Assignment 2</a:t>
            </a:r>
          </a:p>
        </p:txBody>
      </p:sp>
      <p:sp>
        <p:nvSpPr>
          <p:cNvPr id="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A602DB-EE92-B7E5-3788-6CD3D800ED4D}"/>
              </a:ext>
            </a:extLst>
          </p:cNvPr>
          <p:cNvSpPr>
            <a:spLocks noGrp="1"/>
          </p:cNvSpPr>
          <p:nvPr>
            <p:ph idx="1"/>
          </p:nvPr>
        </p:nvSpPr>
        <p:spPr>
          <a:xfrm>
            <a:off x="640080" y="2623570"/>
            <a:ext cx="4243589" cy="3569997"/>
          </a:xfrm>
        </p:spPr>
        <p:txBody>
          <a:bodyPr>
            <a:noAutofit/>
          </a:bodyPr>
          <a:lstStyle/>
          <a:p>
            <a:r>
              <a:rPr lang="en-GB" sz="2000" dirty="0"/>
              <a:t>Next week 22</a:t>
            </a:r>
            <a:r>
              <a:rPr lang="en-GB" sz="2000" baseline="30000" dirty="0"/>
              <a:t>nd</a:t>
            </a:r>
            <a:r>
              <a:rPr lang="en-GB" sz="2000" dirty="0"/>
              <a:t> March no class or online Recording.</a:t>
            </a:r>
          </a:p>
          <a:p>
            <a:r>
              <a:rPr lang="en-GB" sz="2000" dirty="0"/>
              <a:t>Week 25</a:t>
            </a:r>
            <a:r>
              <a:rPr lang="en-GB" sz="2000" baseline="30000" dirty="0"/>
              <a:t>th</a:t>
            </a:r>
            <a:r>
              <a:rPr lang="en-GB" sz="2000" dirty="0"/>
              <a:t> March to 15</a:t>
            </a:r>
            <a:r>
              <a:rPr lang="en-GB" sz="2000" baseline="30000" dirty="0"/>
              <a:t>th</a:t>
            </a:r>
            <a:r>
              <a:rPr lang="en-GB" sz="2000" dirty="0"/>
              <a:t> April Easter vacation Check Uni pages for opening time</a:t>
            </a:r>
          </a:p>
          <a:p>
            <a:r>
              <a:rPr lang="en-GB" sz="2000" dirty="0"/>
              <a:t>Reworks due 19</a:t>
            </a:r>
            <a:r>
              <a:rPr lang="en-GB" sz="2000" baseline="30000" dirty="0"/>
              <a:t>th</a:t>
            </a:r>
            <a:r>
              <a:rPr lang="en-GB" sz="2000" dirty="0"/>
              <a:t> April</a:t>
            </a:r>
          </a:p>
          <a:p>
            <a:r>
              <a:rPr lang="en-GB" sz="2000" dirty="0"/>
              <a:t>19</a:t>
            </a:r>
            <a:r>
              <a:rPr lang="en-GB" sz="2000" baseline="30000" dirty="0"/>
              <a:t>th</a:t>
            </a:r>
            <a:r>
              <a:rPr lang="en-GB" sz="2000" dirty="0"/>
              <a:t> April no class but available on line / draft session</a:t>
            </a:r>
          </a:p>
          <a:p>
            <a:r>
              <a:rPr lang="en-GB" sz="2000" dirty="0"/>
              <a:t>26</a:t>
            </a:r>
            <a:r>
              <a:rPr lang="en-GB" sz="2000" baseline="30000" dirty="0"/>
              <a:t>th</a:t>
            </a:r>
            <a:r>
              <a:rPr lang="en-GB" sz="2000" dirty="0"/>
              <a:t> April Presentations – to discuss either record or face to face via teams. Or class  </a:t>
            </a:r>
          </a:p>
        </p:txBody>
      </p:sp>
      <p:pic>
        <p:nvPicPr>
          <p:cNvPr id="34" name="Picture 33" descr="Writing an appointment on a paper agenda">
            <a:extLst>
              <a:ext uri="{FF2B5EF4-FFF2-40B4-BE49-F238E27FC236}">
                <a16:creationId xmlns:a16="http://schemas.microsoft.com/office/drawing/2014/main" id="{924EBF35-0A9C-88BB-99E1-477A2A2552BF}"/>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40324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F36C196-2FB5-4824-B715-C1084821A158}"/>
              </a:ext>
            </a:extLst>
          </p:cNvPr>
          <p:cNvPicPr>
            <a:picLocks noChangeAspect="1"/>
          </p:cNvPicPr>
          <p:nvPr/>
        </p:nvPicPr>
        <p:blipFill>
          <a:blip r:embed="rId2"/>
          <a:stretch>
            <a:fillRect/>
          </a:stretch>
        </p:blipFill>
        <p:spPr>
          <a:xfrm>
            <a:off x="1143942" y="643467"/>
            <a:ext cx="9904116"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274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2054B-2A33-437E-BE3D-4F5A02FB1D66}"/>
              </a:ext>
            </a:extLst>
          </p:cNvPr>
          <p:cNvSpPr>
            <a:spLocks noGrp="1"/>
          </p:cNvSpPr>
          <p:nvPr>
            <p:ph type="title"/>
          </p:nvPr>
        </p:nvSpPr>
        <p:spPr/>
        <p:txBody>
          <a:bodyPr/>
          <a:lstStyle/>
          <a:p>
            <a:r>
              <a:rPr lang="en-GB" dirty="0"/>
              <a:t>Human Rights have deep roots </a:t>
            </a:r>
          </a:p>
        </p:txBody>
      </p:sp>
      <p:sp>
        <p:nvSpPr>
          <p:cNvPr id="3" name="Content Placeholder 2">
            <a:extLst>
              <a:ext uri="{FF2B5EF4-FFF2-40B4-BE49-F238E27FC236}">
                <a16:creationId xmlns:a16="http://schemas.microsoft.com/office/drawing/2014/main" id="{F1A83938-4ADB-45A0-8386-7D957722E866}"/>
              </a:ext>
            </a:extLst>
          </p:cNvPr>
          <p:cNvSpPr>
            <a:spLocks noGrp="1"/>
          </p:cNvSpPr>
          <p:nvPr>
            <p:ph idx="1"/>
          </p:nvPr>
        </p:nvSpPr>
        <p:spPr/>
        <p:txBody>
          <a:bodyPr>
            <a:normAutofit fontScale="92500" lnSpcReduction="10000"/>
          </a:bodyPr>
          <a:lstStyle/>
          <a:p>
            <a:r>
              <a:rPr lang="en-GB" dirty="0"/>
              <a:t>The idea that human beings should have a set of basic rights and freedoms has deep roots in Britain.</a:t>
            </a:r>
          </a:p>
          <a:p>
            <a:r>
              <a:rPr lang="en-GB" dirty="0"/>
              <a:t>Landmark developments in Britain include:</a:t>
            </a:r>
          </a:p>
          <a:p>
            <a:r>
              <a:rPr lang="en-GB" dirty="0"/>
              <a:t>The Magna Carta of 1215</a:t>
            </a:r>
          </a:p>
          <a:p>
            <a:r>
              <a:rPr lang="en-GB" dirty="0"/>
              <a:t>The Habeas Corpus Act of 1679</a:t>
            </a:r>
          </a:p>
          <a:p>
            <a:r>
              <a:rPr lang="en-GB" dirty="0"/>
              <a:t>The Bill of Rights of 1689</a:t>
            </a:r>
          </a:p>
          <a:p>
            <a:r>
              <a:rPr lang="en-GB" dirty="0"/>
              <a:t>The European Convention on Human Rights (ECHR) 1947</a:t>
            </a:r>
          </a:p>
          <a:p>
            <a:r>
              <a:rPr lang="en-GB" dirty="0"/>
              <a:t>Second Amendment of US Constitution:</a:t>
            </a:r>
          </a:p>
          <a:p>
            <a:r>
              <a:rPr lang="en-GB" dirty="0"/>
              <a:t>…being necessary the state of a free-state, the right of the people to keep and bear arms, shall not be infringed”</a:t>
            </a:r>
          </a:p>
          <a:p>
            <a:endParaRPr lang="en-GB" dirty="0"/>
          </a:p>
        </p:txBody>
      </p:sp>
    </p:spTree>
    <p:extLst>
      <p:ext uri="{BB962C8B-B14F-4D97-AF65-F5344CB8AC3E}">
        <p14:creationId xmlns:p14="http://schemas.microsoft.com/office/powerpoint/2010/main" val="1474457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67E2F-FD7A-4CF4-9BAE-6402ACA913C3}"/>
              </a:ext>
            </a:extLst>
          </p:cNvPr>
          <p:cNvSpPr>
            <a:spLocks noGrp="1"/>
          </p:cNvSpPr>
          <p:nvPr>
            <p:ph type="title"/>
          </p:nvPr>
        </p:nvSpPr>
        <p:spPr>
          <a:xfrm>
            <a:off x="838201" y="365125"/>
            <a:ext cx="5251316" cy="1807305"/>
          </a:xfrm>
        </p:spPr>
        <p:txBody>
          <a:bodyPr>
            <a:normAutofit/>
          </a:bodyPr>
          <a:lstStyle/>
          <a:p>
            <a:r>
              <a:rPr lang="en-GB"/>
              <a:t>Human Rights</a:t>
            </a:r>
          </a:p>
        </p:txBody>
      </p:sp>
      <p:sp>
        <p:nvSpPr>
          <p:cNvPr id="3" name="Content Placeholder 2">
            <a:extLst>
              <a:ext uri="{FF2B5EF4-FFF2-40B4-BE49-F238E27FC236}">
                <a16:creationId xmlns:a16="http://schemas.microsoft.com/office/drawing/2014/main" id="{A2EF8E0C-3F2F-4D30-BC19-AADE139EFCA9}"/>
              </a:ext>
            </a:extLst>
          </p:cNvPr>
          <p:cNvSpPr>
            <a:spLocks noGrp="1"/>
          </p:cNvSpPr>
          <p:nvPr>
            <p:ph idx="1"/>
          </p:nvPr>
        </p:nvSpPr>
        <p:spPr>
          <a:xfrm>
            <a:off x="838200" y="1771650"/>
            <a:ext cx="4619621" cy="4586288"/>
          </a:xfrm>
        </p:spPr>
        <p:txBody>
          <a:bodyPr>
            <a:normAutofit lnSpcReduction="10000"/>
          </a:bodyPr>
          <a:lstStyle/>
          <a:p>
            <a:r>
              <a:rPr lang="en-GB" sz="2000" dirty="0"/>
              <a:t>Human rights are the basic rights and freedoms that belong to every person in the world, from birth until death. </a:t>
            </a:r>
          </a:p>
          <a:p>
            <a:r>
              <a:rPr lang="en-GB" sz="2000" dirty="0"/>
              <a:t>They apply regardless of where you are from, what you believe or how you choose to live your life.</a:t>
            </a:r>
          </a:p>
          <a:p>
            <a:r>
              <a:rPr lang="en-GB" sz="2000" dirty="0"/>
              <a:t>They can never be taken away, although they can sometimes be restricted – for example if a person breaks the law, or in the interests of national security.</a:t>
            </a:r>
          </a:p>
          <a:p>
            <a:r>
              <a:rPr lang="en-GB" sz="2000" dirty="0"/>
              <a:t>These basic rights are based on shared values like dignity, fairness, equality, respect and independence. </a:t>
            </a:r>
          </a:p>
          <a:p>
            <a:r>
              <a:rPr lang="en-GB" sz="2000" dirty="0"/>
              <a:t>These values are defined and protected by law.</a:t>
            </a:r>
          </a:p>
          <a:p>
            <a:endParaRPr lang="en-GB" sz="1600" dirty="0"/>
          </a:p>
        </p:txBody>
      </p:sp>
      <p:pic>
        <p:nvPicPr>
          <p:cNvPr id="5" name="Picture 4" descr="One in a crowd">
            <a:extLst>
              <a:ext uri="{FF2B5EF4-FFF2-40B4-BE49-F238E27FC236}">
                <a16:creationId xmlns:a16="http://schemas.microsoft.com/office/drawing/2014/main" id="{FFF2A881-DC19-3CA7-7F42-8045B0C7190D}"/>
              </a:ext>
            </a:extLst>
          </p:cNvPr>
          <p:cNvPicPr>
            <a:picLocks noChangeAspect="1"/>
          </p:cNvPicPr>
          <p:nvPr/>
        </p:nvPicPr>
        <p:blipFill rotWithShape="1">
          <a:blip r:embed="rId3"/>
          <a:srcRect l="21491" r="1330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33101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B102C-FA58-450E-851B-B87B91998DE7}"/>
              </a:ext>
            </a:extLst>
          </p:cNvPr>
          <p:cNvSpPr>
            <a:spLocks noGrp="1"/>
          </p:cNvSpPr>
          <p:nvPr>
            <p:ph type="title"/>
          </p:nvPr>
        </p:nvSpPr>
        <p:spPr>
          <a:xfrm>
            <a:off x="838200" y="365125"/>
            <a:ext cx="10515600" cy="934285"/>
          </a:xfrm>
        </p:spPr>
        <p:txBody>
          <a:bodyPr>
            <a:normAutofit fontScale="90000"/>
          </a:bodyPr>
          <a:lstStyle/>
          <a:p>
            <a:r>
              <a:rPr lang="en-GB" dirty="0"/>
              <a:t>The European Convention on Human Rights (ECHR)</a:t>
            </a:r>
          </a:p>
        </p:txBody>
      </p:sp>
      <p:sp>
        <p:nvSpPr>
          <p:cNvPr id="3" name="Content Placeholder 2">
            <a:extLst>
              <a:ext uri="{FF2B5EF4-FFF2-40B4-BE49-F238E27FC236}">
                <a16:creationId xmlns:a16="http://schemas.microsoft.com/office/drawing/2014/main" id="{9286F126-CA37-498C-B545-02D2A29D9776}"/>
              </a:ext>
            </a:extLst>
          </p:cNvPr>
          <p:cNvSpPr>
            <a:spLocks noGrp="1"/>
          </p:cNvSpPr>
          <p:nvPr>
            <p:ph idx="1"/>
          </p:nvPr>
        </p:nvSpPr>
        <p:spPr/>
        <p:txBody>
          <a:bodyPr>
            <a:normAutofit lnSpcReduction="10000"/>
          </a:bodyPr>
          <a:lstStyle/>
          <a:p>
            <a:r>
              <a:rPr lang="en-GB" dirty="0"/>
              <a:t>Protect human rights of people in countries that belong to the Council of Europe.</a:t>
            </a:r>
          </a:p>
          <a:p>
            <a:r>
              <a:rPr lang="en-GB" dirty="0"/>
              <a:t>‘Convention for the Protection of Human Rights and Fundamental Freedoms’. 47 members</a:t>
            </a:r>
          </a:p>
          <a:p>
            <a:r>
              <a:rPr lang="en-GB" dirty="0"/>
              <a:t>The Council of Europe was founded after the Second World War to protect human rights and the rule of law, and to promote democracy.</a:t>
            </a:r>
          </a:p>
          <a:p>
            <a:r>
              <a:rPr lang="en-GB" dirty="0"/>
              <a:t>The Universal Declaration of Human Rights </a:t>
            </a:r>
          </a:p>
          <a:p>
            <a:r>
              <a:rPr lang="en-GB" dirty="0"/>
              <a:t>It was the first international agreement on the basic principles of human rights. </a:t>
            </a:r>
          </a:p>
          <a:p>
            <a:r>
              <a:rPr lang="en-GB" dirty="0"/>
              <a:t>Nearly every state in the world has accepted the Declaration.</a:t>
            </a:r>
          </a:p>
          <a:p>
            <a:endParaRPr lang="en-GB" dirty="0"/>
          </a:p>
          <a:p>
            <a:pPr marL="0" indent="0">
              <a:buNone/>
            </a:pPr>
            <a:endParaRPr lang="en-GB" dirty="0"/>
          </a:p>
        </p:txBody>
      </p:sp>
    </p:spTree>
    <p:extLst>
      <p:ext uri="{BB962C8B-B14F-4D97-AF65-F5344CB8AC3E}">
        <p14:creationId xmlns:p14="http://schemas.microsoft.com/office/powerpoint/2010/main" val="4137228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C69FA-73B6-4593-A3B1-67574E875E62}"/>
              </a:ext>
            </a:extLst>
          </p:cNvPr>
          <p:cNvSpPr>
            <a:spLocks noGrp="1"/>
          </p:cNvSpPr>
          <p:nvPr>
            <p:ph type="title"/>
          </p:nvPr>
        </p:nvSpPr>
        <p:spPr>
          <a:xfrm>
            <a:off x="838200" y="365126"/>
            <a:ext cx="10515600" cy="725738"/>
          </a:xfrm>
        </p:spPr>
        <p:txBody>
          <a:bodyPr>
            <a:normAutofit fontScale="90000"/>
          </a:bodyPr>
          <a:lstStyle/>
          <a:p>
            <a:br>
              <a:rPr lang="en-GB" dirty="0"/>
            </a:br>
            <a:r>
              <a:rPr lang="en-GB" dirty="0"/>
              <a:t>How do human rights help you?</a:t>
            </a:r>
            <a:br>
              <a:rPr lang="en-GB" dirty="0"/>
            </a:br>
            <a:endParaRPr lang="en-GB" dirty="0"/>
          </a:p>
        </p:txBody>
      </p:sp>
      <p:sp>
        <p:nvSpPr>
          <p:cNvPr id="3" name="Content Placeholder 2">
            <a:extLst>
              <a:ext uri="{FF2B5EF4-FFF2-40B4-BE49-F238E27FC236}">
                <a16:creationId xmlns:a16="http://schemas.microsoft.com/office/drawing/2014/main" id="{1DE524D9-50BB-4C4E-85E4-8D9C295A2C92}"/>
              </a:ext>
            </a:extLst>
          </p:cNvPr>
          <p:cNvSpPr>
            <a:spLocks noGrp="1"/>
          </p:cNvSpPr>
          <p:nvPr>
            <p:ph idx="1"/>
          </p:nvPr>
        </p:nvSpPr>
        <p:spPr>
          <a:xfrm>
            <a:off x="838200" y="1491916"/>
            <a:ext cx="10515600" cy="4685047"/>
          </a:xfrm>
        </p:spPr>
        <p:txBody>
          <a:bodyPr>
            <a:normAutofit lnSpcReduction="10000"/>
          </a:bodyPr>
          <a:lstStyle/>
          <a:p>
            <a:pPr marL="0" indent="0">
              <a:buNone/>
            </a:pPr>
            <a:r>
              <a:rPr lang="en-GB" dirty="0"/>
              <a:t>There are basic rights protected by the Human Rights Act – Right to life </a:t>
            </a:r>
          </a:p>
          <a:p>
            <a:pPr marL="0" indent="0">
              <a:buNone/>
            </a:pPr>
            <a:r>
              <a:rPr lang="en-GB" dirty="0"/>
              <a:t>Concern issues such as life, liberty and freedom from slavery and inhuman treatment. </a:t>
            </a:r>
          </a:p>
          <a:p>
            <a:pPr marL="0" indent="0">
              <a:buNone/>
            </a:pPr>
            <a:r>
              <a:rPr lang="en-GB" dirty="0"/>
              <a:t>Also cover rights that apply to everyday life, like what we can say and do, our beliefs and the right to marry and raise a family. </a:t>
            </a:r>
          </a:p>
          <a:p>
            <a:pPr marL="0" indent="0">
              <a:buNone/>
            </a:pPr>
            <a:r>
              <a:rPr lang="en-GB" dirty="0"/>
              <a:t>They protect you in many areas of your day-to-day life, including:</a:t>
            </a:r>
          </a:p>
          <a:p>
            <a:r>
              <a:rPr lang="en-GB" dirty="0"/>
              <a:t>your right to have and express your own opinions</a:t>
            </a:r>
          </a:p>
          <a:p>
            <a:r>
              <a:rPr lang="en-GB" dirty="0"/>
              <a:t>your right to an education </a:t>
            </a:r>
          </a:p>
          <a:p>
            <a:r>
              <a:rPr lang="en-GB" dirty="0"/>
              <a:t>your right to a private and family life</a:t>
            </a:r>
          </a:p>
          <a:p>
            <a:r>
              <a:rPr lang="en-GB" dirty="0"/>
              <a:t>your right not to be mistreated or wrongly punished by the state</a:t>
            </a:r>
          </a:p>
          <a:p>
            <a:endParaRPr lang="en-GB" dirty="0"/>
          </a:p>
        </p:txBody>
      </p:sp>
    </p:spTree>
    <p:extLst>
      <p:ext uri="{BB962C8B-B14F-4D97-AF65-F5344CB8AC3E}">
        <p14:creationId xmlns:p14="http://schemas.microsoft.com/office/powerpoint/2010/main" val="380544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A5B02-1815-AD11-7B2A-835A68042688}"/>
              </a:ext>
            </a:extLst>
          </p:cNvPr>
          <p:cNvSpPr>
            <a:spLocks noGrp="1"/>
          </p:cNvSpPr>
          <p:nvPr>
            <p:ph type="title"/>
          </p:nvPr>
        </p:nvSpPr>
        <p:spPr>
          <a:xfrm>
            <a:off x="838200" y="365126"/>
            <a:ext cx="10515600" cy="893832"/>
          </a:xfrm>
        </p:spPr>
        <p:txBody>
          <a:bodyPr>
            <a:normAutofit fontScale="90000"/>
          </a:bodyPr>
          <a:lstStyle/>
          <a:p>
            <a:br>
              <a:rPr lang="en-GB" b="1" i="0" dirty="0">
                <a:solidFill>
                  <a:srgbClr val="4F4F4F"/>
                </a:solidFill>
                <a:effectLst/>
                <a:latin typeface="Arial" panose="020B0604020202020204" pitchFamily="34" charset="0"/>
              </a:rPr>
            </a:br>
            <a:r>
              <a:rPr lang="en-GB" sz="3100" b="1" i="0" dirty="0">
                <a:solidFill>
                  <a:srgbClr val="4F4F4F"/>
                </a:solidFill>
                <a:effectLst/>
                <a:latin typeface="Arial" panose="020B0604020202020204" pitchFamily="34" charset="0"/>
              </a:rPr>
              <a:t>A summary of the 30 articles of the Universal Declaration of Human Rights</a:t>
            </a:r>
            <a:br>
              <a:rPr lang="en-GB" b="1" i="0" dirty="0">
                <a:solidFill>
                  <a:srgbClr val="4F4F4F"/>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462F32B-1948-04CF-F15E-F67499CBB3AC}"/>
              </a:ext>
            </a:extLst>
          </p:cNvPr>
          <p:cNvSpPr>
            <a:spLocks noGrp="1"/>
          </p:cNvSpPr>
          <p:nvPr>
            <p:ph idx="1"/>
          </p:nvPr>
        </p:nvSpPr>
        <p:spPr/>
        <p:txBody>
          <a:bodyPr>
            <a:normAutofit lnSpcReduction="10000"/>
          </a:bodyPr>
          <a:lstStyle/>
          <a:p>
            <a:pPr algn="l"/>
            <a:r>
              <a:rPr lang="en-GB" b="1" i="0" dirty="0">
                <a:solidFill>
                  <a:srgbClr val="4F4F4F"/>
                </a:solidFill>
                <a:effectLst/>
                <a:latin typeface="Arial" panose="020B0604020202020204" pitchFamily="34" charset="0"/>
              </a:rPr>
              <a:t>Article 1</a:t>
            </a:r>
            <a:r>
              <a:rPr lang="en-GB" b="0" i="0" dirty="0">
                <a:solidFill>
                  <a:srgbClr val="4F4F4F"/>
                </a:solidFill>
                <a:effectLst/>
                <a:latin typeface="Arial" panose="020B0604020202020204" pitchFamily="34" charset="0"/>
              </a:rPr>
              <a:t>: We are all born free. We all have our own thoughts and ideas and we should all be treated the same way.</a:t>
            </a:r>
          </a:p>
          <a:p>
            <a:pPr algn="l"/>
            <a:r>
              <a:rPr lang="en-GB" b="1" i="0" dirty="0">
                <a:solidFill>
                  <a:srgbClr val="4F4F4F"/>
                </a:solidFill>
                <a:effectLst/>
                <a:latin typeface="Arial" panose="020B0604020202020204" pitchFamily="34" charset="0"/>
              </a:rPr>
              <a:t>Article 2</a:t>
            </a:r>
            <a:r>
              <a:rPr lang="en-GB" b="0" i="0" dirty="0">
                <a:solidFill>
                  <a:srgbClr val="4F4F4F"/>
                </a:solidFill>
                <a:effectLst/>
                <a:latin typeface="Arial" panose="020B0604020202020204" pitchFamily="34" charset="0"/>
              </a:rPr>
              <a:t>: The rights in the UDHR belong to everyone, no matter who we are, where we’re from, or whatever we believe.</a:t>
            </a:r>
          </a:p>
          <a:p>
            <a:pPr algn="l"/>
            <a:r>
              <a:rPr lang="en-GB" b="1" i="0" dirty="0">
                <a:solidFill>
                  <a:srgbClr val="4F4F4F"/>
                </a:solidFill>
                <a:effectLst/>
                <a:latin typeface="Arial" panose="020B0604020202020204" pitchFamily="34" charset="0"/>
              </a:rPr>
              <a:t>Article 3</a:t>
            </a:r>
            <a:r>
              <a:rPr lang="en-GB" b="0" i="0" dirty="0">
                <a:solidFill>
                  <a:srgbClr val="4F4F4F"/>
                </a:solidFill>
                <a:effectLst/>
                <a:latin typeface="Arial" panose="020B0604020202020204" pitchFamily="34" charset="0"/>
              </a:rPr>
              <a:t>: We all have the right to life, and to live in freedom and safety.</a:t>
            </a:r>
          </a:p>
          <a:p>
            <a:pPr algn="l"/>
            <a:r>
              <a:rPr lang="en-GB" b="1" i="0" dirty="0">
                <a:solidFill>
                  <a:srgbClr val="4F4F4F"/>
                </a:solidFill>
                <a:effectLst/>
                <a:latin typeface="Arial" panose="020B0604020202020204" pitchFamily="34" charset="0"/>
              </a:rPr>
              <a:t>Article 4</a:t>
            </a:r>
            <a:r>
              <a:rPr lang="en-GB" b="0" i="0" dirty="0">
                <a:solidFill>
                  <a:srgbClr val="4F4F4F"/>
                </a:solidFill>
                <a:effectLst/>
                <a:latin typeface="Arial" panose="020B0604020202020204" pitchFamily="34" charset="0"/>
              </a:rPr>
              <a:t>: No one should be held as a slave, and no one has the right to treat anyone else as their slave.</a:t>
            </a:r>
          </a:p>
          <a:p>
            <a:pPr algn="l"/>
            <a:r>
              <a:rPr lang="en-GB" b="1" i="0" dirty="0">
                <a:solidFill>
                  <a:srgbClr val="4F4F4F"/>
                </a:solidFill>
                <a:effectLst/>
                <a:latin typeface="Arial" panose="020B0604020202020204" pitchFamily="34" charset="0"/>
              </a:rPr>
              <a:t>Article 5</a:t>
            </a:r>
            <a:r>
              <a:rPr lang="en-GB" b="0" i="0" dirty="0">
                <a:solidFill>
                  <a:srgbClr val="4F4F4F"/>
                </a:solidFill>
                <a:effectLst/>
                <a:latin typeface="Arial" panose="020B0604020202020204" pitchFamily="34" charset="0"/>
              </a:rPr>
              <a:t>: No one has the right to inflict torture, or to subject anyone else to cruel or inhuman treatment.</a:t>
            </a:r>
          </a:p>
          <a:p>
            <a:endParaRPr lang="en-GB" dirty="0"/>
          </a:p>
        </p:txBody>
      </p:sp>
    </p:spTree>
    <p:extLst>
      <p:ext uri="{BB962C8B-B14F-4D97-AF65-F5344CB8AC3E}">
        <p14:creationId xmlns:p14="http://schemas.microsoft.com/office/powerpoint/2010/main" val="1469306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BC4206-A606-DA0E-51C1-DB0D572A232C}"/>
              </a:ext>
            </a:extLst>
          </p:cNvPr>
          <p:cNvSpPr txBox="1"/>
          <p:nvPr/>
        </p:nvSpPr>
        <p:spPr>
          <a:xfrm>
            <a:off x="182880" y="546510"/>
            <a:ext cx="11535508" cy="5632311"/>
          </a:xfrm>
          <a:prstGeom prst="rect">
            <a:avLst/>
          </a:prstGeom>
          <a:noFill/>
        </p:spPr>
        <p:txBody>
          <a:bodyPr wrap="square">
            <a:spAutoFit/>
          </a:bodyPr>
          <a:lstStyle/>
          <a:p>
            <a:pPr algn="l"/>
            <a:r>
              <a:rPr lang="en-GB" sz="2400" b="1" i="0" dirty="0">
                <a:solidFill>
                  <a:srgbClr val="4F4F4F"/>
                </a:solidFill>
                <a:effectLst/>
                <a:latin typeface="Arial" panose="020B0604020202020204" pitchFamily="34" charset="0"/>
              </a:rPr>
              <a:t>Article 6</a:t>
            </a:r>
            <a:r>
              <a:rPr lang="en-GB" sz="2400" b="0" i="0" dirty="0">
                <a:solidFill>
                  <a:srgbClr val="4F4F4F"/>
                </a:solidFill>
                <a:effectLst/>
                <a:latin typeface="Arial" panose="020B0604020202020204" pitchFamily="34" charset="0"/>
              </a:rPr>
              <a:t>: We should all have the same level of legal protection whoever we are, and wherever in the world we are.</a:t>
            </a:r>
          </a:p>
          <a:p>
            <a:pPr algn="l"/>
            <a:r>
              <a:rPr lang="en-GB" sz="2400" b="1" i="0" dirty="0">
                <a:solidFill>
                  <a:srgbClr val="4F4F4F"/>
                </a:solidFill>
                <a:effectLst/>
                <a:latin typeface="Arial" panose="020B0604020202020204" pitchFamily="34" charset="0"/>
              </a:rPr>
              <a:t>Article 7</a:t>
            </a:r>
            <a:r>
              <a:rPr lang="en-GB" sz="2400" b="0" i="0" dirty="0">
                <a:solidFill>
                  <a:srgbClr val="4F4F4F"/>
                </a:solidFill>
                <a:effectLst/>
                <a:latin typeface="Arial" panose="020B0604020202020204" pitchFamily="34" charset="0"/>
              </a:rPr>
              <a:t>: The law is the same for everyone, and must treat us all equally.</a:t>
            </a:r>
          </a:p>
          <a:p>
            <a:pPr algn="l"/>
            <a:r>
              <a:rPr lang="en-GB" sz="2400" b="1" i="0" dirty="0">
                <a:solidFill>
                  <a:srgbClr val="4F4F4F"/>
                </a:solidFill>
                <a:effectLst/>
                <a:latin typeface="Arial" panose="020B0604020202020204" pitchFamily="34" charset="0"/>
              </a:rPr>
              <a:t>Article 8</a:t>
            </a:r>
            <a:r>
              <a:rPr lang="en-GB" sz="2400" b="0" i="0" dirty="0">
                <a:solidFill>
                  <a:srgbClr val="4F4F4F"/>
                </a:solidFill>
                <a:effectLst/>
                <a:latin typeface="Arial" panose="020B0604020202020204" pitchFamily="34" charset="0"/>
              </a:rPr>
              <a:t>: We should all have the right to legal support if we are treated unfairly.</a:t>
            </a:r>
          </a:p>
          <a:p>
            <a:pPr algn="l"/>
            <a:r>
              <a:rPr lang="en-GB" sz="2400" b="1" i="0" dirty="0">
                <a:solidFill>
                  <a:srgbClr val="4F4F4F"/>
                </a:solidFill>
                <a:effectLst/>
                <a:latin typeface="Arial" panose="020B0604020202020204" pitchFamily="34" charset="0"/>
              </a:rPr>
              <a:t>Article 9</a:t>
            </a:r>
            <a:r>
              <a:rPr lang="en-GB" sz="2400" b="0" i="0" dirty="0">
                <a:solidFill>
                  <a:srgbClr val="4F4F4F"/>
                </a:solidFill>
                <a:effectLst/>
                <a:latin typeface="Arial" panose="020B0604020202020204" pitchFamily="34" charset="0"/>
              </a:rPr>
              <a:t>: Nobody should be arrested, put in prison, or sent away from our country unless there is good reason to do so.</a:t>
            </a:r>
          </a:p>
          <a:p>
            <a:pPr algn="l"/>
            <a:r>
              <a:rPr lang="en-GB" sz="2400" b="1" i="0" dirty="0">
                <a:solidFill>
                  <a:srgbClr val="4F4F4F"/>
                </a:solidFill>
                <a:effectLst/>
                <a:latin typeface="Arial" panose="020B0604020202020204" pitchFamily="34" charset="0"/>
              </a:rPr>
              <a:t>Article 10</a:t>
            </a:r>
            <a:r>
              <a:rPr lang="en-GB" sz="2400" b="0" i="0" dirty="0">
                <a:solidFill>
                  <a:srgbClr val="4F4F4F"/>
                </a:solidFill>
                <a:effectLst/>
                <a:latin typeface="Arial" panose="020B0604020202020204" pitchFamily="34" charset="0"/>
              </a:rPr>
              <a:t>: Everyone accused of a crime has the right to a fair and public trial, and those that try us should be independent and not influenced by others.</a:t>
            </a:r>
          </a:p>
          <a:p>
            <a:pPr algn="l"/>
            <a:r>
              <a:rPr lang="en-GB" sz="2400" b="1" i="0" dirty="0">
                <a:solidFill>
                  <a:srgbClr val="4F4F4F"/>
                </a:solidFill>
                <a:effectLst/>
                <a:latin typeface="Arial" panose="020B0604020202020204" pitchFamily="34" charset="0"/>
              </a:rPr>
              <a:t>Article 11</a:t>
            </a:r>
            <a:r>
              <a:rPr lang="en-GB" sz="2400" b="0" i="0" dirty="0">
                <a:solidFill>
                  <a:srgbClr val="4F4F4F"/>
                </a:solidFill>
                <a:effectLst/>
                <a:latin typeface="Arial" panose="020B0604020202020204" pitchFamily="34" charset="0"/>
              </a:rPr>
              <a:t>: Everyone accused of a crime has the right to be considered innocent until they have fairly been proven to be guilty.</a:t>
            </a:r>
          </a:p>
          <a:p>
            <a:pPr algn="l"/>
            <a:r>
              <a:rPr lang="en-GB" sz="2400" b="1" i="0" dirty="0">
                <a:solidFill>
                  <a:srgbClr val="4F4F4F"/>
                </a:solidFill>
                <a:effectLst/>
                <a:latin typeface="Arial" panose="020B0604020202020204" pitchFamily="34" charset="0"/>
              </a:rPr>
              <a:t>Article 12</a:t>
            </a:r>
            <a:r>
              <a:rPr lang="en-GB" sz="2400" b="0" i="0" dirty="0">
                <a:solidFill>
                  <a:srgbClr val="4F4F4F"/>
                </a:solidFill>
                <a:effectLst/>
                <a:latin typeface="Arial" panose="020B0604020202020204" pitchFamily="34" charset="0"/>
              </a:rPr>
              <a:t>: Nobody has the right to enter our home, open our mail, or intrude on our families without good reason. We also have the right to be protected if someone tries to unfairly damage our reputation.</a:t>
            </a:r>
          </a:p>
          <a:p>
            <a:pPr algn="l"/>
            <a:r>
              <a:rPr lang="en-GB" sz="2400" b="1" i="0" dirty="0">
                <a:solidFill>
                  <a:srgbClr val="4F4F4F"/>
                </a:solidFill>
                <a:effectLst/>
                <a:latin typeface="Arial" panose="020B0604020202020204" pitchFamily="34" charset="0"/>
              </a:rPr>
              <a:t>Article 13</a:t>
            </a:r>
            <a:r>
              <a:rPr lang="en-GB" sz="2400" b="0" i="0" dirty="0">
                <a:solidFill>
                  <a:srgbClr val="4F4F4F"/>
                </a:solidFill>
                <a:effectLst/>
                <a:latin typeface="Arial" panose="020B0604020202020204" pitchFamily="34" charset="0"/>
              </a:rPr>
              <a:t>: We all have the right to move freely within our country, and to visit and leave other countries when we wish.</a:t>
            </a:r>
          </a:p>
        </p:txBody>
      </p:sp>
    </p:spTree>
    <p:extLst>
      <p:ext uri="{BB962C8B-B14F-4D97-AF65-F5344CB8AC3E}">
        <p14:creationId xmlns:p14="http://schemas.microsoft.com/office/powerpoint/2010/main" val="4165576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C32F85-6BDA-ED49-CE3D-77C2A47FA2D3}"/>
              </a:ext>
            </a:extLst>
          </p:cNvPr>
          <p:cNvSpPr txBox="1"/>
          <p:nvPr/>
        </p:nvSpPr>
        <p:spPr>
          <a:xfrm>
            <a:off x="728871" y="993913"/>
            <a:ext cx="10919790" cy="5401479"/>
          </a:xfrm>
          <a:prstGeom prst="rect">
            <a:avLst/>
          </a:prstGeom>
          <a:noFill/>
        </p:spPr>
        <p:txBody>
          <a:bodyPr wrap="square">
            <a:spAutoFit/>
          </a:bodyPr>
          <a:lstStyle/>
          <a:p>
            <a:pPr algn="l"/>
            <a:r>
              <a:rPr lang="en-GB" sz="2300" b="1" i="0" dirty="0">
                <a:solidFill>
                  <a:srgbClr val="4F4F4F"/>
                </a:solidFill>
                <a:effectLst/>
                <a:latin typeface="Arial" panose="020B0604020202020204" pitchFamily="34" charset="0"/>
              </a:rPr>
              <a:t>Article 14</a:t>
            </a:r>
            <a:r>
              <a:rPr lang="en-GB" sz="2300" b="0" i="0" dirty="0">
                <a:solidFill>
                  <a:srgbClr val="4F4F4F"/>
                </a:solidFill>
                <a:effectLst/>
                <a:latin typeface="Arial" panose="020B0604020202020204" pitchFamily="34" charset="0"/>
              </a:rPr>
              <a:t>: If we are at risk of harm we have the right to go to another country to seek protection.</a:t>
            </a:r>
          </a:p>
          <a:p>
            <a:pPr algn="l"/>
            <a:r>
              <a:rPr lang="en-GB" sz="2300" b="1" i="0" dirty="0">
                <a:solidFill>
                  <a:srgbClr val="4F4F4F"/>
                </a:solidFill>
                <a:effectLst/>
                <a:latin typeface="Arial" panose="020B0604020202020204" pitchFamily="34" charset="0"/>
              </a:rPr>
              <a:t>Article 15</a:t>
            </a:r>
            <a:r>
              <a:rPr lang="en-GB" sz="2300" b="0" i="0" dirty="0">
                <a:solidFill>
                  <a:srgbClr val="4F4F4F"/>
                </a:solidFill>
                <a:effectLst/>
                <a:latin typeface="Arial" panose="020B0604020202020204" pitchFamily="34" charset="0"/>
              </a:rPr>
              <a:t>: We all have the right to be a citizen of a country and nobody should prevent us, without good reason, from being a citizen of another country if we wish.</a:t>
            </a:r>
          </a:p>
          <a:p>
            <a:pPr algn="l"/>
            <a:r>
              <a:rPr lang="en-GB" sz="2300" b="1" i="0" dirty="0">
                <a:solidFill>
                  <a:srgbClr val="4F4F4F"/>
                </a:solidFill>
                <a:effectLst/>
                <a:latin typeface="Arial" panose="020B0604020202020204" pitchFamily="34" charset="0"/>
              </a:rPr>
              <a:t>Article 16</a:t>
            </a:r>
            <a:r>
              <a:rPr lang="en-GB" sz="2300" b="0" i="0" dirty="0">
                <a:solidFill>
                  <a:srgbClr val="4F4F4F"/>
                </a:solidFill>
                <a:effectLst/>
                <a:latin typeface="Arial" panose="020B0604020202020204" pitchFamily="34" charset="0"/>
              </a:rPr>
              <a:t>: We should have the right to marry and have a family as soon as we’re legally old enough. Our ethnicity, nationality and religion should not stop us from being able to do this. Men and women have the same rights when they are married and also when they’re separated. We should never be forced to marry. The government has a responsibility to protect us and our family.</a:t>
            </a:r>
          </a:p>
          <a:p>
            <a:pPr algn="l"/>
            <a:r>
              <a:rPr lang="en-GB" sz="2300" b="1" i="0" dirty="0">
                <a:solidFill>
                  <a:srgbClr val="4F4F4F"/>
                </a:solidFill>
                <a:effectLst/>
                <a:latin typeface="Arial" panose="020B0604020202020204" pitchFamily="34" charset="0"/>
              </a:rPr>
              <a:t>Article 17</a:t>
            </a:r>
            <a:r>
              <a:rPr lang="en-GB" sz="2300" b="0" i="0" dirty="0">
                <a:solidFill>
                  <a:srgbClr val="4F4F4F"/>
                </a:solidFill>
                <a:effectLst/>
                <a:latin typeface="Arial" panose="020B0604020202020204" pitchFamily="34" charset="0"/>
              </a:rPr>
              <a:t>: Everyone has the right to own property, and no one has the right to take this away from us without a fair reason.</a:t>
            </a:r>
          </a:p>
          <a:p>
            <a:pPr algn="l"/>
            <a:r>
              <a:rPr lang="en-GB" sz="2300" b="1" i="0" dirty="0">
                <a:solidFill>
                  <a:srgbClr val="4F4F4F"/>
                </a:solidFill>
                <a:effectLst/>
                <a:latin typeface="Arial" panose="020B0604020202020204" pitchFamily="34" charset="0"/>
              </a:rPr>
              <a:t>Article 18</a:t>
            </a:r>
            <a:r>
              <a:rPr lang="en-GB" sz="2300" b="0" i="0" dirty="0">
                <a:solidFill>
                  <a:srgbClr val="4F4F4F"/>
                </a:solidFill>
                <a:effectLst/>
                <a:latin typeface="Arial" panose="020B0604020202020204" pitchFamily="34" charset="0"/>
              </a:rPr>
              <a:t>: Everyone has the freedom to think or believe what they want, including the right to religious belief. We have the right to change our beliefs or religion at any time, and the right to publicly or privately practise our chosen religion, alone or with others.</a:t>
            </a:r>
          </a:p>
        </p:txBody>
      </p:sp>
    </p:spTree>
    <p:extLst>
      <p:ext uri="{BB962C8B-B14F-4D97-AF65-F5344CB8AC3E}">
        <p14:creationId xmlns:p14="http://schemas.microsoft.com/office/powerpoint/2010/main" val="2386551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23BFF4-EAB0-E28E-9000-AC532A481F87}"/>
              </a:ext>
            </a:extLst>
          </p:cNvPr>
          <p:cNvSpPr txBox="1"/>
          <p:nvPr/>
        </p:nvSpPr>
        <p:spPr>
          <a:xfrm>
            <a:off x="728871" y="1378226"/>
            <a:ext cx="10787268" cy="5047536"/>
          </a:xfrm>
          <a:prstGeom prst="rect">
            <a:avLst/>
          </a:prstGeom>
          <a:noFill/>
        </p:spPr>
        <p:txBody>
          <a:bodyPr wrap="square">
            <a:spAutoFit/>
          </a:bodyPr>
          <a:lstStyle/>
          <a:p>
            <a:pPr algn="l"/>
            <a:r>
              <a:rPr lang="en-GB" sz="2300" b="1" i="0" dirty="0">
                <a:solidFill>
                  <a:srgbClr val="4F4F4F"/>
                </a:solidFill>
                <a:effectLst/>
                <a:latin typeface="Arial" panose="020B0604020202020204" pitchFamily="34" charset="0"/>
              </a:rPr>
              <a:t>Article 19</a:t>
            </a:r>
            <a:r>
              <a:rPr lang="en-GB" sz="2300" b="0" i="0" dirty="0">
                <a:solidFill>
                  <a:srgbClr val="4F4F4F"/>
                </a:solidFill>
                <a:effectLst/>
                <a:latin typeface="Arial" panose="020B0604020202020204" pitchFamily="34" charset="0"/>
              </a:rPr>
              <a:t>: Everyone has the right to their own opinions, and to be able to express them freely. We should have the right to share our ideas with who we want, and in whichever way we choose.</a:t>
            </a:r>
          </a:p>
          <a:p>
            <a:pPr algn="l"/>
            <a:r>
              <a:rPr lang="en-GB" sz="2300" b="1" i="0" dirty="0">
                <a:solidFill>
                  <a:srgbClr val="4F4F4F"/>
                </a:solidFill>
                <a:effectLst/>
                <a:latin typeface="Arial" panose="020B0604020202020204" pitchFamily="34" charset="0"/>
              </a:rPr>
              <a:t>Article 20</a:t>
            </a:r>
            <a:r>
              <a:rPr lang="en-GB" sz="2300" b="0" i="0" dirty="0">
                <a:solidFill>
                  <a:srgbClr val="4F4F4F"/>
                </a:solidFill>
                <a:effectLst/>
                <a:latin typeface="Arial" panose="020B0604020202020204" pitchFamily="34" charset="0"/>
              </a:rPr>
              <a:t>: We should all have the right to form groups and organise peaceful meetings. Nobody should be forced to belong to a group if they don’t want to.</a:t>
            </a:r>
          </a:p>
          <a:p>
            <a:pPr algn="l"/>
            <a:r>
              <a:rPr lang="en-GB" sz="2300" b="1" i="0" dirty="0">
                <a:solidFill>
                  <a:srgbClr val="4F4F4F"/>
                </a:solidFill>
                <a:effectLst/>
                <a:latin typeface="Arial" panose="020B0604020202020204" pitchFamily="34" charset="0"/>
              </a:rPr>
              <a:t>Article 21</a:t>
            </a:r>
            <a:r>
              <a:rPr lang="en-GB" sz="2300" b="0" i="0" dirty="0">
                <a:solidFill>
                  <a:srgbClr val="4F4F4F"/>
                </a:solidFill>
                <a:effectLst/>
                <a:latin typeface="Arial" panose="020B0604020202020204" pitchFamily="34" charset="0"/>
              </a:rPr>
              <a:t>: We all have the right to take part in our country’s political affairs either by freely choosing politicians to represent us, or by belonging to the government ourselves. Governments should be voted for by the public on a regular basis, and every person’s individual vote should be secret. Every individual vote should be worth the same.</a:t>
            </a:r>
          </a:p>
          <a:p>
            <a:pPr algn="l"/>
            <a:r>
              <a:rPr lang="en-GB" sz="2300" b="1" i="0" dirty="0">
                <a:solidFill>
                  <a:srgbClr val="4F4F4F"/>
                </a:solidFill>
                <a:effectLst/>
                <a:latin typeface="Arial" panose="020B0604020202020204" pitchFamily="34" charset="0"/>
              </a:rPr>
              <a:t>Article 22</a:t>
            </a:r>
            <a:r>
              <a:rPr lang="en-GB" sz="2300" b="0" i="0" dirty="0">
                <a:solidFill>
                  <a:srgbClr val="4F4F4F"/>
                </a:solidFill>
                <a:effectLst/>
                <a:latin typeface="Arial" panose="020B0604020202020204" pitchFamily="34" charset="0"/>
              </a:rPr>
              <a:t>: The society we live in should help every person develop to their best ability through access to work, involvement in cultural activity, and the right to social welfare. Every person in society should have the freedom to develop their personality with the support of the resources available in that country.</a:t>
            </a:r>
          </a:p>
        </p:txBody>
      </p:sp>
    </p:spTree>
    <p:extLst>
      <p:ext uri="{BB962C8B-B14F-4D97-AF65-F5344CB8AC3E}">
        <p14:creationId xmlns:p14="http://schemas.microsoft.com/office/powerpoint/2010/main" val="3594077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136736-4EF1-1395-B69E-1D4CB95D45C6}"/>
              </a:ext>
            </a:extLst>
          </p:cNvPr>
          <p:cNvSpPr txBox="1"/>
          <p:nvPr/>
        </p:nvSpPr>
        <p:spPr>
          <a:xfrm>
            <a:off x="463826" y="609601"/>
            <a:ext cx="11277599" cy="5262979"/>
          </a:xfrm>
          <a:prstGeom prst="rect">
            <a:avLst/>
          </a:prstGeom>
          <a:noFill/>
        </p:spPr>
        <p:txBody>
          <a:bodyPr wrap="square">
            <a:spAutoFit/>
          </a:bodyPr>
          <a:lstStyle/>
          <a:p>
            <a:pPr algn="l"/>
            <a:r>
              <a:rPr lang="en-GB" sz="2100" b="1" i="0" dirty="0">
                <a:solidFill>
                  <a:srgbClr val="4F4F4F"/>
                </a:solidFill>
                <a:effectLst/>
                <a:latin typeface="Arial" panose="020B0604020202020204" pitchFamily="34" charset="0"/>
              </a:rPr>
              <a:t>Article 23</a:t>
            </a:r>
            <a:r>
              <a:rPr lang="en-GB" sz="2100" b="0" i="0" dirty="0">
                <a:solidFill>
                  <a:srgbClr val="4F4F4F"/>
                </a:solidFill>
                <a:effectLst/>
                <a:latin typeface="Arial" panose="020B0604020202020204" pitchFamily="34" charset="0"/>
              </a:rPr>
              <a:t>: We all have the right to employment, to be free to choose our work, and to be paid a fair salary that allows us to live and support our family. Everyone who does the same work should have the right to equal pay, without discrimination. We have the right to come together and form trade union groups to defend our interests as workers.</a:t>
            </a:r>
          </a:p>
          <a:p>
            <a:pPr algn="l"/>
            <a:r>
              <a:rPr lang="en-GB" sz="2100" b="1" i="0" dirty="0">
                <a:solidFill>
                  <a:srgbClr val="4F4F4F"/>
                </a:solidFill>
                <a:effectLst/>
                <a:latin typeface="Arial" panose="020B0604020202020204" pitchFamily="34" charset="0"/>
              </a:rPr>
              <a:t>Article 24</a:t>
            </a:r>
            <a:r>
              <a:rPr lang="en-GB" sz="2100" b="0" i="0" dirty="0">
                <a:solidFill>
                  <a:srgbClr val="4F4F4F"/>
                </a:solidFill>
                <a:effectLst/>
                <a:latin typeface="Arial" panose="020B0604020202020204" pitchFamily="34" charset="0"/>
              </a:rPr>
              <a:t>: Everyone has the right to rest and leisure time. There should be limits on working hours, and people should be able to take holidays with pay.</a:t>
            </a:r>
          </a:p>
          <a:p>
            <a:pPr algn="l"/>
            <a:r>
              <a:rPr lang="en-GB" sz="2100" b="1" i="0" dirty="0">
                <a:solidFill>
                  <a:srgbClr val="4F4F4F"/>
                </a:solidFill>
                <a:effectLst/>
                <a:latin typeface="Arial" panose="020B0604020202020204" pitchFamily="34" charset="0"/>
              </a:rPr>
              <a:t>Article 25</a:t>
            </a:r>
            <a:r>
              <a:rPr lang="en-GB" sz="2100" b="0" i="0" dirty="0">
                <a:solidFill>
                  <a:srgbClr val="4F4F4F"/>
                </a:solidFill>
                <a:effectLst/>
                <a:latin typeface="Arial" panose="020B0604020202020204" pitchFamily="34" charset="0"/>
              </a:rPr>
              <a:t>: We all have the right to enough food, clothing, housing and healthcare for ourselves and our families. We should have access to support if we are out of work, ill, elderly, disabled, widowed, or can’t earn a living for reasons outside of our control. An expectant mother and her baby should both receive extra care and support. All children should have the same rights when they are born.</a:t>
            </a:r>
          </a:p>
          <a:p>
            <a:pPr algn="l"/>
            <a:r>
              <a:rPr lang="en-GB" sz="2100" b="1" i="0" dirty="0">
                <a:solidFill>
                  <a:srgbClr val="4F4F4F"/>
                </a:solidFill>
                <a:effectLst/>
                <a:latin typeface="Arial" panose="020B0604020202020204" pitchFamily="34" charset="0"/>
              </a:rPr>
              <a:t>Article 26</a:t>
            </a:r>
            <a:r>
              <a:rPr lang="en-GB" sz="2100" b="0" i="0" dirty="0">
                <a:solidFill>
                  <a:srgbClr val="4F4F4F"/>
                </a:solidFill>
                <a:effectLst/>
                <a:latin typeface="Arial" panose="020B0604020202020204" pitchFamily="34" charset="0"/>
              </a:rPr>
              <a:t>: Everyone has the right to education. Primary schooling should be free. We should all be able to continue our studies as far as we wish. At school we should be helped to develop our talents, and be taught an understanding and respect for everyone’s human rights. We should also be taught to get on with others whatever their ethnicity, religion, or country they come from. Our parents have the right to choose what kind of school we go to.</a:t>
            </a:r>
          </a:p>
        </p:txBody>
      </p:sp>
    </p:spTree>
    <p:extLst>
      <p:ext uri="{BB962C8B-B14F-4D97-AF65-F5344CB8AC3E}">
        <p14:creationId xmlns:p14="http://schemas.microsoft.com/office/powerpoint/2010/main" val="1691522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68E81A-05BA-C354-30E6-BC9E51F76311}"/>
              </a:ext>
            </a:extLst>
          </p:cNvPr>
          <p:cNvSpPr txBox="1"/>
          <p:nvPr/>
        </p:nvSpPr>
        <p:spPr>
          <a:xfrm>
            <a:off x="795130" y="1170156"/>
            <a:ext cx="10760766" cy="4154984"/>
          </a:xfrm>
          <a:prstGeom prst="rect">
            <a:avLst/>
          </a:prstGeom>
          <a:noFill/>
        </p:spPr>
        <p:txBody>
          <a:bodyPr wrap="square">
            <a:spAutoFit/>
          </a:bodyPr>
          <a:lstStyle/>
          <a:p>
            <a:pPr algn="l"/>
            <a:r>
              <a:rPr lang="en-GB" sz="2200" b="1" i="0" dirty="0">
                <a:solidFill>
                  <a:srgbClr val="4F4F4F"/>
                </a:solidFill>
                <a:effectLst/>
                <a:latin typeface="Arial" panose="020B0604020202020204" pitchFamily="34" charset="0"/>
              </a:rPr>
              <a:t>Article 27</a:t>
            </a:r>
            <a:r>
              <a:rPr lang="en-GB" sz="2200" b="0" i="0" dirty="0">
                <a:solidFill>
                  <a:srgbClr val="4F4F4F"/>
                </a:solidFill>
                <a:effectLst/>
                <a:latin typeface="Arial" panose="020B0604020202020204" pitchFamily="34" charset="0"/>
              </a:rPr>
              <a:t>: We all have the right to get involved in our community’s arts, music, literature and sciences, and the benefits they bring. If we are an artist, a musician, a writer or a scientist, our works should be protected and we should be able to benefit from them.</a:t>
            </a:r>
          </a:p>
          <a:p>
            <a:pPr algn="l"/>
            <a:r>
              <a:rPr lang="en-GB" sz="2200" b="1" i="0" dirty="0">
                <a:solidFill>
                  <a:srgbClr val="4F4F4F"/>
                </a:solidFill>
                <a:effectLst/>
                <a:latin typeface="Arial" panose="020B0604020202020204" pitchFamily="34" charset="0"/>
              </a:rPr>
              <a:t>Article 28</a:t>
            </a:r>
            <a:r>
              <a:rPr lang="en-GB" sz="2200" b="0" i="0" dirty="0">
                <a:solidFill>
                  <a:srgbClr val="4F4F4F"/>
                </a:solidFill>
                <a:effectLst/>
                <a:latin typeface="Arial" panose="020B0604020202020204" pitchFamily="34" charset="0"/>
              </a:rPr>
              <a:t>: We all have the right to live in a peaceful and orderly society so that these rights and freedoms can be protected, and these rights can be enjoyed in all other countries around the world.</a:t>
            </a:r>
          </a:p>
          <a:p>
            <a:pPr algn="l"/>
            <a:r>
              <a:rPr lang="en-GB" sz="2200" b="1" i="0" dirty="0">
                <a:solidFill>
                  <a:srgbClr val="4F4F4F"/>
                </a:solidFill>
                <a:effectLst/>
                <a:latin typeface="Arial" panose="020B0604020202020204" pitchFamily="34" charset="0"/>
              </a:rPr>
              <a:t>Article 29</a:t>
            </a:r>
            <a:r>
              <a:rPr lang="en-GB" sz="2200" b="0" i="0" dirty="0">
                <a:solidFill>
                  <a:srgbClr val="4F4F4F"/>
                </a:solidFill>
                <a:effectLst/>
                <a:latin typeface="Arial" panose="020B0604020202020204" pitchFamily="34" charset="0"/>
              </a:rPr>
              <a:t>: We have duties to the community we live in that should allow us to develop as fully as possible. The law should guarantee human rights and should allow everyone to enjoy the same mutual respect.</a:t>
            </a:r>
          </a:p>
          <a:p>
            <a:pPr algn="l"/>
            <a:r>
              <a:rPr lang="en-GB" sz="2200" b="1" i="0" dirty="0">
                <a:solidFill>
                  <a:srgbClr val="4F4F4F"/>
                </a:solidFill>
                <a:effectLst/>
                <a:latin typeface="Arial" panose="020B0604020202020204" pitchFamily="34" charset="0"/>
              </a:rPr>
              <a:t>Article 30</a:t>
            </a:r>
            <a:r>
              <a:rPr lang="en-GB" sz="2200" b="0" i="0" dirty="0">
                <a:solidFill>
                  <a:srgbClr val="4F4F4F"/>
                </a:solidFill>
                <a:effectLst/>
                <a:latin typeface="Arial" panose="020B0604020202020204" pitchFamily="34" charset="0"/>
              </a:rPr>
              <a:t>: No government, group or individual should act in a way that would destroy the rights and freedoms of the Universal Declaration of Human Rights.</a:t>
            </a:r>
          </a:p>
        </p:txBody>
      </p:sp>
    </p:spTree>
    <p:extLst>
      <p:ext uri="{BB962C8B-B14F-4D97-AF65-F5344CB8AC3E}">
        <p14:creationId xmlns:p14="http://schemas.microsoft.com/office/powerpoint/2010/main" val="4275156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6FAF4-0426-B030-C00A-D6C08DA8A014}"/>
              </a:ext>
            </a:extLst>
          </p:cNvPr>
          <p:cNvSpPr>
            <a:spLocks noGrp="1"/>
          </p:cNvSpPr>
          <p:nvPr>
            <p:ph type="title"/>
          </p:nvPr>
        </p:nvSpPr>
        <p:spPr>
          <a:xfrm>
            <a:off x="630936" y="640823"/>
            <a:ext cx="3419856" cy="5583148"/>
          </a:xfrm>
        </p:spPr>
        <p:txBody>
          <a:bodyPr anchor="ctr">
            <a:normAutofit/>
          </a:bodyPr>
          <a:lstStyle/>
          <a:p>
            <a:endParaRPr lang="en-GB" sz="5400" dirty="0"/>
          </a:p>
        </p:txBody>
      </p:sp>
      <p:sp>
        <p:nvSpPr>
          <p:cNvPr id="1033"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verything before the but is bollocks">
            <a:extLst>
              <a:ext uri="{FF2B5EF4-FFF2-40B4-BE49-F238E27FC236}">
                <a16:creationId xmlns:a16="http://schemas.microsoft.com/office/drawing/2014/main" id="{06EF1534-9A40-11A1-DF0A-EC0E6CF7FE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8973" y="1998133"/>
            <a:ext cx="3163781" cy="27093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8FDA4F2-5933-DF9B-05E7-EF31681908DB}"/>
              </a:ext>
            </a:extLst>
          </p:cNvPr>
          <p:cNvSpPr>
            <a:spLocks noGrp="1"/>
          </p:cNvSpPr>
          <p:nvPr>
            <p:ph idx="1"/>
          </p:nvPr>
        </p:nvSpPr>
        <p:spPr>
          <a:xfrm>
            <a:off x="4654296" y="237067"/>
            <a:ext cx="6894576" cy="6468533"/>
          </a:xfrm>
        </p:spPr>
        <p:txBody>
          <a:bodyPr anchor="t">
            <a:normAutofit/>
          </a:bodyPr>
          <a:lstStyle/>
          <a:p>
            <a:pPr>
              <a:buFont typeface="Arial" panose="020B0604020202020204" pitchFamily="34" charset="0"/>
              <a:buChar char="•"/>
            </a:pPr>
            <a:r>
              <a:rPr lang="en-GB" sz="1900" b="0" i="0" dirty="0">
                <a:effectLst/>
              </a:rPr>
              <a:t>5,144 modern slavery offences recorded by the police in England and Wales in the year ending March 2019, an increase of 51% from the previous year – </a:t>
            </a:r>
            <a:r>
              <a:rPr lang="en-GB" sz="1900" b="1" i="0" dirty="0">
                <a:effectLst/>
              </a:rPr>
              <a:t>Against Article 4</a:t>
            </a:r>
          </a:p>
          <a:p>
            <a:r>
              <a:rPr lang="en-GB" sz="1900" dirty="0"/>
              <a:t>Ukraine War - </a:t>
            </a:r>
            <a:r>
              <a:rPr lang="en-GB" sz="1900" b="1" i="0" dirty="0">
                <a:effectLst/>
              </a:rPr>
              <a:t>Against Article 3 &amp; 5</a:t>
            </a:r>
          </a:p>
          <a:p>
            <a:r>
              <a:rPr lang="en-GB" sz="1900" b="0" i="0" dirty="0">
                <a:solidFill>
                  <a:srgbClr val="4A4A4A"/>
                </a:solidFill>
                <a:effectLst/>
              </a:rPr>
              <a:t>Metropolitan Police Service (MPS) - safeguarding issues highlighted by referrals concerning the strip searching of children - </a:t>
            </a:r>
            <a:r>
              <a:rPr lang="en-GB" sz="1900" b="1" i="0" dirty="0">
                <a:effectLst/>
              </a:rPr>
              <a:t>Against Article 6</a:t>
            </a:r>
          </a:p>
          <a:p>
            <a:r>
              <a:rPr lang="en-GB" sz="1900" i="0" dirty="0">
                <a:effectLst/>
              </a:rPr>
              <a:t>Covid Restrictions </a:t>
            </a:r>
            <a:r>
              <a:rPr lang="en-GB" sz="1900" b="1" i="0" dirty="0">
                <a:effectLst/>
              </a:rPr>
              <a:t>- Against Article 13 </a:t>
            </a:r>
          </a:p>
          <a:p>
            <a:r>
              <a:rPr lang="en-GB" sz="1900" dirty="0"/>
              <a:t>Little Boat Bill – seek protection in another country - </a:t>
            </a:r>
            <a:r>
              <a:rPr lang="en-GB" sz="1900" b="1" i="0" dirty="0">
                <a:effectLst/>
              </a:rPr>
              <a:t>Against Article 14</a:t>
            </a:r>
          </a:p>
          <a:p>
            <a:r>
              <a:rPr lang="en-GB" sz="1900" dirty="0"/>
              <a:t>Forced marriages 2021 there were 11 forced marriages UK / Kenya there were 8 - </a:t>
            </a:r>
            <a:r>
              <a:rPr lang="en-GB" sz="1900" b="1" i="0" dirty="0">
                <a:effectLst/>
              </a:rPr>
              <a:t>Against Article 16</a:t>
            </a:r>
          </a:p>
          <a:p>
            <a:r>
              <a:rPr lang="en-GB" sz="1900" i="0" dirty="0">
                <a:effectLst/>
              </a:rPr>
              <a:t>French Government rules against  Muslim women wearing religious clothing-  </a:t>
            </a:r>
            <a:r>
              <a:rPr lang="en-GB" sz="1900" b="1" i="0" dirty="0">
                <a:effectLst/>
              </a:rPr>
              <a:t>Against Article 18</a:t>
            </a:r>
          </a:p>
          <a:p>
            <a:r>
              <a:rPr lang="en-GB" sz="1900" dirty="0"/>
              <a:t>Peaceful meetings – March 2021 Hyde Park event </a:t>
            </a:r>
            <a:r>
              <a:rPr lang="en-GB" sz="1900" b="0" i="0" dirty="0">
                <a:effectLst/>
                <a:latin typeface="GH Guardian Headline"/>
              </a:rPr>
              <a:t>Police clash with mourners at Sarah Everard vigil - </a:t>
            </a:r>
            <a:r>
              <a:rPr lang="en-GB" sz="1900" b="1" i="0" dirty="0">
                <a:effectLst/>
              </a:rPr>
              <a:t>Against Article 20</a:t>
            </a:r>
          </a:p>
          <a:p>
            <a:r>
              <a:rPr lang="en-GB" sz="1900" dirty="0"/>
              <a:t>Current economic hardship – families with out food, heat etc </a:t>
            </a:r>
            <a:r>
              <a:rPr lang="en-GB" sz="1900" b="1" dirty="0"/>
              <a:t>- </a:t>
            </a:r>
            <a:r>
              <a:rPr lang="en-GB" sz="1900" b="1" i="0" dirty="0">
                <a:effectLst/>
              </a:rPr>
              <a:t>Against Article 25 </a:t>
            </a:r>
          </a:p>
          <a:p>
            <a:r>
              <a:rPr lang="en-GB" sz="1900" b="1" i="0" dirty="0">
                <a:effectLst/>
              </a:rPr>
              <a:t>Article 30 </a:t>
            </a:r>
            <a:r>
              <a:rPr lang="en-GB" sz="1900" i="0" dirty="0">
                <a:effectLst/>
              </a:rPr>
              <a:t>– Russia / Ukraine war</a:t>
            </a:r>
          </a:p>
          <a:p>
            <a:endParaRPr lang="en-GB" sz="1900" b="0" i="0" dirty="0">
              <a:effectLst/>
              <a:latin typeface="GH Guardian Headline"/>
            </a:endParaRPr>
          </a:p>
          <a:p>
            <a:endParaRPr lang="en-GB" sz="1900" b="1" i="0" dirty="0">
              <a:effectLst/>
            </a:endParaRPr>
          </a:p>
          <a:p>
            <a:endParaRPr lang="en-GB" sz="1600" b="1" i="0" dirty="0">
              <a:effectLst/>
            </a:endParaRPr>
          </a:p>
          <a:p>
            <a:endParaRPr lang="en-GB" sz="1600" dirty="0"/>
          </a:p>
          <a:p>
            <a:endParaRPr lang="en-GB" sz="1600" i="0" dirty="0">
              <a:effectLst/>
            </a:endParaRPr>
          </a:p>
        </p:txBody>
      </p:sp>
    </p:spTree>
    <p:extLst>
      <p:ext uri="{BB962C8B-B14F-4D97-AF65-F5344CB8AC3E}">
        <p14:creationId xmlns:p14="http://schemas.microsoft.com/office/powerpoint/2010/main" val="1466841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F32D6-6776-3373-847D-CAF01AEE6B60}"/>
              </a:ext>
            </a:extLst>
          </p:cNvPr>
          <p:cNvSpPr>
            <a:spLocks noGrp="1"/>
          </p:cNvSpPr>
          <p:nvPr>
            <p:ph type="title"/>
          </p:nvPr>
        </p:nvSpPr>
        <p:spPr>
          <a:xfrm>
            <a:off x="1137034" y="609597"/>
            <a:ext cx="9392421" cy="1330841"/>
          </a:xfrm>
        </p:spPr>
        <p:txBody>
          <a:bodyPr>
            <a:normAutofit/>
          </a:bodyPr>
          <a:lstStyle/>
          <a:p>
            <a:r>
              <a:rPr lang="en-GB" b="0" i="0">
                <a:effectLst/>
                <a:latin typeface="Google Sans"/>
              </a:rPr>
              <a:t>Illegal Immigration Bill</a:t>
            </a:r>
            <a:endParaRPr lang="en-GB"/>
          </a:p>
        </p:txBody>
      </p:sp>
      <p:sp>
        <p:nvSpPr>
          <p:cNvPr id="3" name="Content Placeholder 2">
            <a:extLst>
              <a:ext uri="{FF2B5EF4-FFF2-40B4-BE49-F238E27FC236}">
                <a16:creationId xmlns:a16="http://schemas.microsoft.com/office/drawing/2014/main" id="{21E526F7-5A9C-6F69-D7AF-087E674FE407}"/>
              </a:ext>
            </a:extLst>
          </p:cNvPr>
          <p:cNvSpPr>
            <a:spLocks noGrp="1"/>
          </p:cNvSpPr>
          <p:nvPr>
            <p:ph idx="1"/>
          </p:nvPr>
        </p:nvSpPr>
        <p:spPr>
          <a:xfrm>
            <a:off x="684129" y="1940438"/>
            <a:ext cx="5609414" cy="4645892"/>
          </a:xfrm>
        </p:spPr>
        <p:txBody>
          <a:bodyPr>
            <a:normAutofit/>
          </a:bodyPr>
          <a:lstStyle/>
          <a:p>
            <a:r>
              <a:rPr lang="en-GB" sz="2000" b="0" i="0" dirty="0">
                <a:effectLst/>
              </a:rPr>
              <a:t>7 March 2023 Home Sectary announced this bill</a:t>
            </a:r>
          </a:p>
          <a:p>
            <a:r>
              <a:rPr lang="en-GB" sz="2000" b="0" i="0" dirty="0">
                <a:effectLst/>
              </a:rPr>
              <a:t>Aiming to stop migrants from arriving to the UK in small boats</a:t>
            </a:r>
          </a:p>
          <a:p>
            <a:r>
              <a:rPr lang="en-GB" sz="2000" dirty="0"/>
              <a:t>It will allow a legal duty to remove all migrants arriving illegally</a:t>
            </a:r>
          </a:p>
          <a:p>
            <a:r>
              <a:rPr lang="en-GB" sz="2000" dirty="0"/>
              <a:t>It may revoke the rights of victims of modern slavery</a:t>
            </a:r>
          </a:p>
          <a:p>
            <a:r>
              <a:rPr lang="en-GB" sz="2000" dirty="0"/>
              <a:t>Opposition condemned the Bill for it cruelty and illegality under International Law – Home Secretary </a:t>
            </a:r>
            <a:r>
              <a:rPr lang="en-GB" sz="2000" b="0" i="0" dirty="0">
                <a:effectLst/>
              </a:rPr>
              <a:t>admitted that the bill “</a:t>
            </a:r>
            <a:r>
              <a:rPr lang="en-GB" sz="2000" b="0" i="0" u="none" strike="noStrike" dirty="0">
                <a:effectLst/>
                <a:hlinkClick r:id="rId3"/>
              </a:rPr>
              <a:t>pushes the boundaries of international law</a:t>
            </a:r>
            <a:r>
              <a:rPr lang="en-GB" sz="2000" dirty="0"/>
              <a:t>”</a:t>
            </a:r>
          </a:p>
          <a:p>
            <a:pPr algn="l" fontAlgn="base"/>
            <a:r>
              <a:rPr lang="en-GB" sz="2000" b="0" i="0" dirty="0">
                <a:solidFill>
                  <a:srgbClr val="141414"/>
                </a:solidFill>
                <a:effectLst/>
                <a:latin typeface="ReithSans"/>
              </a:rPr>
              <a:t>51,000 asylum seekers in app. 400 hotels around the UK costing tax payers £6M a day.</a:t>
            </a:r>
          </a:p>
          <a:p>
            <a:endParaRPr lang="en-GB" sz="1900" dirty="0"/>
          </a:p>
        </p:txBody>
      </p:sp>
      <p:pic>
        <p:nvPicPr>
          <p:cNvPr id="5" name="Picture 4" descr="Text&#10;&#10;Description automatically generated with medium confidence">
            <a:extLst>
              <a:ext uri="{FF2B5EF4-FFF2-40B4-BE49-F238E27FC236}">
                <a16:creationId xmlns:a16="http://schemas.microsoft.com/office/drawing/2014/main" id="{85A2F214-6875-4177-7D92-0CB537924839}"/>
              </a:ext>
            </a:extLst>
          </p:cNvPr>
          <p:cNvPicPr>
            <a:picLocks noChangeAspect="1"/>
          </p:cNvPicPr>
          <p:nvPr/>
        </p:nvPicPr>
        <p:blipFill>
          <a:blip r:embed="rId4"/>
          <a:stretch>
            <a:fillRect/>
          </a:stretch>
        </p:blipFill>
        <p:spPr>
          <a:xfrm>
            <a:off x="6719367" y="2255211"/>
            <a:ext cx="4788505" cy="3615321"/>
          </a:xfrm>
          <a:prstGeom prst="rect">
            <a:avLst/>
          </a:prstGeom>
        </p:spPr>
      </p:pic>
    </p:spTree>
    <p:extLst>
      <p:ext uri="{BB962C8B-B14F-4D97-AF65-F5344CB8AC3E}">
        <p14:creationId xmlns:p14="http://schemas.microsoft.com/office/powerpoint/2010/main" val="1489494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D9589-9FB2-8864-7735-74DB798A40E9}"/>
              </a:ext>
            </a:extLst>
          </p:cNvPr>
          <p:cNvSpPr>
            <a:spLocks noGrp="1"/>
          </p:cNvSpPr>
          <p:nvPr>
            <p:ph type="title"/>
          </p:nvPr>
        </p:nvSpPr>
        <p:spPr>
          <a:xfrm>
            <a:off x="838200" y="365125"/>
            <a:ext cx="10515600" cy="1325563"/>
          </a:xfrm>
        </p:spPr>
        <p:txBody>
          <a:bodyPr>
            <a:normAutofit/>
          </a:bodyPr>
          <a:lstStyle/>
          <a:p>
            <a:r>
              <a:rPr lang="en-GB" sz="5000"/>
              <a:t>London School of Economics and Politics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0A0AA4-234B-8363-6417-6C2113D3EF27}"/>
              </a:ext>
            </a:extLst>
          </p:cNvPr>
          <p:cNvSpPr>
            <a:spLocks noGrp="1"/>
          </p:cNvSpPr>
          <p:nvPr>
            <p:ph idx="1"/>
          </p:nvPr>
        </p:nvSpPr>
        <p:spPr>
          <a:xfrm>
            <a:off x="838200" y="1929384"/>
            <a:ext cx="10515600" cy="4251960"/>
          </a:xfrm>
        </p:spPr>
        <p:txBody>
          <a:bodyPr>
            <a:normAutofit/>
          </a:bodyPr>
          <a:lstStyle/>
          <a:p>
            <a:r>
              <a:rPr lang="en-GB" sz="2200" b="0" i="0">
                <a:effectLst/>
                <a:latin typeface="Roboto" panose="02000000000000000000" pitchFamily="2" charset="0"/>
              </a:rPr>
              <a:t>Three challenges stand in its way: </a:t>
            </a:r>
          </a:p>
          <a:p>
            <a:r>
              <a:rPr lang="en-GB" sz="2200" b="1">
                <a:latin typeface="Roboto" panose="02000000000000000000" pitchFamily="2" charset="0"/>
              </a:rPr>
              <a:t>T</a:t>
            </a:r>
            <a:r>
              <a:rPr lang="en-GB" sz="2200" b="1" i="0">
                <a:effectLst/>
                <a:latin typeface="Roboto" panose="02000000000000000000" pitchFamily="2" charset="0"/>
              </a:rPr>
              <a:t>he lack of return agreements </a:t>
            </a:r>
            <a:r>
              <a:rPr lang="en-GB" sz="2200" b="0" i="0">
                <a:effectLst/>
                <a:latin typeface="Roboto" panose="02000000000000000000" pitchFamily="2" charset="0"/>
              </a:rPr>
              <a:t>– </a:t>
            </a:r>
          </a:p>
          <a:p>
            <a:r>
              <a:rPr lang="en-GB" sz="2200" b="0" i="0">
                <a:effectLst/>
                <a:latin typeface="Roboto" panose="02000000000000000000" pitchFamily="2" charset="0"/>
              </a:rPr>
              <a:t>agreements with Albania, India, Serbia, Nigeria &amp; Pakistan. </a:t>
            </a:r>
            <a:endParaRPr lang="en-GB" sz="2200">
              <a:latin typeface="Roboto" panose="02000000000000000000" pitchFamily="2" charset="0"/>
            </a:endParaRPr>
          </a:p>
          <a:p>
            <a:r>
              <a:rPr lang="en-GB" sz="2200" b="0" i="0">
                <a:effectLst/>
                <a:latin typeface="Roboto" panose="02000000000000000000" pitchFamily="2" charset="0"/>
              </a:rPr>
              <a:t>Countries such as Afghanistan, Syria, Iraq and Iran there is no return agreement. </a:t>
            </a:r>
          </a:p>
          <a:p>
            <a:r>
              <a:rPr lang="en-GB" sz="2200">
                <a:latin typeface="Roboto" panose="02000000000000000000" pitchFamily="2" charset="0"/>
              </a:rPr>
              <a:t>M</a:t>
            </a:r>
            <a:r>
              <a:rPr lang="en-GB" sz="2200" b="0" i="0">
                <a:effectLst/>
                <a:latin typeface="Roboto" panose="02000000000000000000" pitchFamily="2" charset="0"/>
              </a:rPr>
              <a:t>ajor discrepancy between the nationalities</a:t>
            </a:r>
          </a:p>
          <a:p>
            <a:r>
              <a:rPr lang="en-GB" sz="2200" b="0" i="0">
                <a:effectLst/>
                <a:latin typeface="Roboto" panose="02000000000000000000" pitchFamily="2" charset="0"/>
              </a:rPr>
              <a:t>1951 Refugee Convention</a:t>
            </a:r>
            <a:r>
              <a:rPr lang="en-GB" sz="2200">
                <a:latin typeface="Roboto" panose="02000000000000000000" pitchFamily="2" charset="0"/>
              </a:rPr>
              <a:t> which UK Government will it difficult to remove </a:t>
            </a:r>
            <a:r>
              <a:rPr lang="en-GB" sz="2200" b="0" i="0">
                <a:effectLst/>
                <a:latin typeface="Roboto" panose="02000000000000000000" pitchFamily="2" charset="0"/>
              </a:rPr>
              <a:t>migrants fleeing persecution, conflict or human rights abuse.</a:t>
            </a:r>
            <a:r>
              <a:rPr lang="en-GB" sz="2200">
                <a:latin typeface="Roboto" panose="02000000000000000000" pitchFamily="2" charset="0"/>
              </a:rPr>
              <a:t> </a:t>
            </a:r>
            <a:endParaRPr lang="en-GB" sz="2200"/>
          </a:p>
        </p:txBody>
      </p:sp>
    </p:spTree>
    <p:extLst>
      <p:ext uri="{BB962C8B-B14F-4D97-AF65-F5344CB8AC3E}">
        <p14:creationId xmlns:p14="http://schemas.microsoft.com/office/powerpoint/2010/main" val="955294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705357F-D298-EB3F-545C-A03E811B51FA}"/>
              </a:ext>
            </a:extLst>
          </p:cNvPr>
          <p:cNvPicPr>
            <a:picLocks noChangeAspect="1"/>
          </p:cNvPicPr>
          <p:nvPr/>
        </p:nvPicPr>
        <p:blipFill>
          <a:blip r:embed="rId3"/>
          <a:stretch>
            <a:fillRect/>
          </a:stretch>
        </p:blipFill>
        <p:spPr>
          <a:xfrm>
            <a:off x="1320800" y="0"/>
            <a:ext cx="9618133" cy="6355841"/>
          </a:xfrm>
          <a:prstGeom prst="rect">
            <a:avLst/>
          </a:prstGeom>
        </p:spPr>
      </p:pic>
    </p:spTree>
    <p:extLst>
      <p:ext uri="{BB962C8B-B14F-4D97-AF65-F5344CB8AC3E}">
        <p14:creationId xmlns:p14="http://schemas.microsoft.com/office/powerpoint/2010/main" val="3204172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3C2BD-9F6C-E212-BE68-FAAC8229A3DE}"/>
              </a:ext>
            </a:extLst>
          </p:cNvPr>
          <p:cNvSpPr>
            <a:spLocks noGrp="1"/>
          </p:cNvSpPr>
          <p:nvPr>
            <p:ph type="title"/>
          </p:nvPr>
        </p:nvSpPr>
        <p:spPr>
          <a:xfrm>
            <a:off x="838200" y="365125"/>
            <a:ext cx="10515600" cy="734805"/>
          </a:xfrm>
        </p:spPr>
        <p:txBody>
          <a:bodyPr>
            <a:normAutofit fontScale="90000"/>
          </a:bodyPr>
          <a:lstStyle/>
          <a:p>
            <a:br>
              <a:rPr lang="en-GB" dirty="0">
                <a:solidFill>
                  <a:srgbClr val="4A4A4A"/>
                </a:solidFill>
                <a:latin typeface="Roboto" panose="02000000000000000000" pitchFamily="2" charset="0"/>
              </a:rPr>
            </a:br>
            <a:r>
              <a:rPr lang="en-GB" sz="3600" dirty="0">
                <a:solidFill>
                  <a:srgbClr val="4A4A4A"/>
                </a:solidFill>
                <a:latin typeface="+mn-lt"/>
              </a:rPr>
              <a:t>S</a:t>
            </a:r>
            <a:r>
              <a:rPr lang="en-GB" sz="3600" b="0" i="0" dirty="0">
                <a:solidFill>
                  <a:srgbClr val="4A4A4A"/>
                </a:solidFill>
                <a:effectLst/>
                <a:latin typeface="+mn-lt"/>
              </a:rPr>
              <a:t>talling Rwanda plan- </a:t>
            </a:r>
            <a:br>
              <a:rPr lang="en-GB" b="0" i="0" dirty="0">
                <a:solidFill>
                  <a:srgbClr val="4A4A4A"/>
                </a:solidFill>
                <a:effectLst/>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68628A4A-F2E9-13DC-321F-5BD850E75CB2}"/>
              </a:ext>
            </a:extLst>
          </p:cNvPr>
          <p:cNvSpPr>
            <a:spLocks noGrp="1"/>
          </p:cNvSpPr>
          <p:nvPr>
            <p:ph idx="1"/>
          </p:nvPr>
        </p:nvSpPr>
        <p:spPr>
          <a:xfrm>
            <a:off x="838200" y="1656522"/>
            <a:ext cx="10515600" cy="4520441"/>
          </a:xfrm>
        </p:spPr>
        <p:txBody>
          <a:bodyPr>
            <a:normAutofit lnSpcReduction="10000"/>
          </a:bodyPr>
          <a:lstStyle/>
          <a:p>
            <a:pPr algn="l"/>
            <a:r>
              <a:rPr lang="en-GB" u="none" strike="noStrike" dirty="0">
                <a:solidFill>
                  <a:srgbClr val="4A4A4A"/>
                </a:solidFill>
                <a:latin typeface="Roboto" panose="02000000000000000000" pitchFamily="2" charset="0"/>
                <a:hlinkClick r:id="rId2"/>
              </a:rPr>
              <a:t>The R</a:t>
            </a:r>
            <a:r>
              <a:rPr lang="en-GB" b="0" i="0" u="none" strike="noStrike" dirty="0">
                <a:solidFill>
                  <a:srgbClr val="FF0000"/>
                </a:solidFill>
                <a:effectLst/>
                <a:latin typeface="Roboto" panose="02000000000000000000" pitchFamily="2" charset="0"/>
                <a:hlinkClick r:id="rId2"/>
              </a:rPr>
              <a:t>wanda plan</a:t>
            </a:r>
            <a:r>
              <a:rPr lang="en-GB" b="0" i="0" dirty="0">
                <a:solidFill>
                  <a:srgbClr val="4A4A4A"/>
                </a:solidFill>
                <a:effectLst/>
                <a:latin typeface="Roboto" panose="02000000000000000000" pitchFamily="2" charset="0"/>
              </a:rPr>
              <a:t>, to transfer of asylum seekers to the African country to process their claims. </a:t>
            </a:r>
          </a:p>
          <a:p>
            <a:pPr algn="l"/>
            <a:r>
              <a:rPr lang="en-GB" dirty="0">
                <a:solidFill>
                  <a:srgbClr val="4A4A4A"/>
                </a:solidFill>
                <a:latin typeface="Roboto" panose="02000000000000000000" pitchFamily="2" charset="0"/>
              </a:rPr>
              <a:t>Questioned the ethical and l</a:t>
            </a:r>
            <a:r>
              <a:rPr lang="en-GB" b="0" i="0" dirty="0">
                <a:solidFill>
                  <a:srgbClr val="4A4A4A"/>
                </a:solidFill>
                <a:effectLst/>
                <a:latin typeface="Roboto" panose="02000000000000000000" pitchFamily="2" charset="0"/>
              </a:rPr>
              <a:t>egality of such a plan, the costs and potential harm to UK national interests.</a:t>
            </a:r>
          </a:p>
          <a:p>
            <a:pPr algn="l"/>
            <a:r>
              <a:rPr lang="en-GB" b="0" i="0" dirty="0">
                <a:solidFill>
                  <a:srgbClr val="4A4A4A"/>
                </a:solidFill>
                <a:effectLst/>
                <a:latin typeface="Roboto" panose="02000000000000000000" pitchFamily="2" charset="0"/>
              </a:rPr>
              <a:t>As of March 2023, no asylum seeker has been sent to Rwanda. </a:t>
            </a:r>
          </a:p>
          <a:p>
            <a:pPr algn="l"/>
            <a:r>
              <a:rPr lang="en-GB" b="0" i="0" dirty="0">
                <a:solidFill>
                  <a:srgbClr val="4A4A4A"/>
                </a:solidFill>
                <a:effectLst/>
                <a:latin typeface="Roboto" panose="02000000000000000000" pitchFamily="2" charset="0"/>
              </a:rPr>
              <a:t>First charter flight was supposed to leave on 14 June 2022 but stopped.</a:t>
            </a:r>
          </a:p>
          <a:p>
            <a:pPr algn="l"/>
            <a:r>
              <a:rPr lang="en-GB" dirty="0">
                <a:solidFill>
                  <a:srgbClr val="4A4A4A"/>
                </a:solidFill>
                <a:latin typeface="Roboto" panose="02000000000000000000" pitchFamily="2" charset="0"/>
              </a:rPr>
              <a:t>3 airlines have withdrawn from any deals with the Government. However, cost is per flight £165,000</a:t>
            </a:r>
          </a:p>
          <a:p>
            <a:pPr algn="l"/>
            <a:r>
              <a:rPr lang="en-GB" dirty="0">
                <a:solidFill>
                  <a:srgbClr val="4A4A4A"/>
                </a:solidFill>
                <a:latin typeface="Roboto" panose="02000000000000000000" pitchFamily="2" charset="0"/>
              </a:rPr>
              <a:t>UK providing Rwanda with £120 million</a:t>
            </a:r>
          </a:p>
          <a:p>
            <a:pPr marL="0" indent="0" algn="l">
              <a:buNone/>
            </a:pPr>
            <a:endParaRPr lang="en-GB" dirty="0">
              <a:solidFill>
                <a:srgbClr val="4A4A4A"/>
              </a:solidFill>
              <a:latin typeface="Roboto" panose="02000000000000000000" pitchFamily="2" charset="0"/>
            </a:endParaRPr>
          </a:p>
          <a:p>
            <a:endParaRPr lang="en-GB" b="0" i="0" dirty="0">
              <a:solidFill>
                <a:srgbClr val="4A4A4A"/>
              </a:solidFill>
              <a:effectLst/>
              <a:latin typeface="Roboto" panose="02000000000000000000" pitchFamily="2" charset="0"/>
            </a:endParaRPr>
          </a:p>
          <a:p>
            <a:endParaRPr lang="en-GB" dirty="0">
              <a:solidFill>
                <a:srgbClr val="4A4A4A"/>
              </a:solidFill>
              <a:latin typeface="Roboto" panose="02000000000000000000" pitchFamily="2" charset="0"/>
            </a:endParaRPr>
          </a:p>
        </p:txBody>
      </p:sp>
    </p:spTree>
    <p:extLst>
      <p:ext uri="{BB962C8B-B14F-4D97-AF65-F5344CB8AC3E}">
        <p14:creationId xmlns:p14="http://schemas.microsoft.com/office/powerpoint/2010/main" val="3208678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olo journey">
            <a:extLst>
              <a:ext uri="{FF2B5EF4-FFF2-40B4-BE49-F238E27FC236}">
                <a16:creationId xmlns:a16="http://schemas.microsoft.com/office/drawing/2014/main" id="{588966D4-7D67-D85E-8401-F199FD1FA05C}"/>
              </a:ext>
            </a:extLst>
          </p:cNvPr>
          <p:cNvPicPr>
            <a:picLocks noChangeAspect="1"/>
          </p:cNvPicPr>
          <p:nvPr/>
        </p:nvPicPr>
        <p:blipFill rotWithShape="1">
          <a:blip r:embed="rId2"/>
          <a:srcRect t="1247" b="2375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A31841-F83F-5361-0E75-C8E66A16A948}"/>
              </a:ext>
            </a:extLst>
          </p:cNvPr>
          <p:cNvSpPr>
            <a:spLocks noGrp="1"/>
          </p:cNvSpPr>
          <p:nvPr>
            <p:ph type="title"/>
          </p:nvPr>
        </p:nvSpPr>
        <p:spPr>
          <a:xfrm>
            <a:off x="838200" y="365125"/>
            <a:ext cx="10515600" cy="1325563"/>
          </a:xfrm>
        </p:spPr>
        <p:txBody>
          <a:bodyPr>
            <a:normAutofit/>
          </a:bodyPr>
          <a:lstStyle/>
          <a:p>
            <a:r>
              <a:rPr lang="en-GB">
                <a:latin typeface="Roboto" panose="02000000000000000000" pitchFamily="2" charset="0"/>
              </a:rPr>
              <a:t>P</a:t>
            </a:r>
            <a:r>
              <a:rPr lang="en-GB" b="0" i="0">
                <a:effectLst/>
                <a:latin typeface="Roboto" panose="02000000000000000000" pitchFamily="2" charset="0"/>
              </a:rPr>
              <a:t>ractical </a:t>
            </a:r>
            <a:r>
              <a:rPr lang="en-GB">
                <a:latin typeface="Roboto" panose="02000000000000000000" pitchFamily="2" charset="0"/>
              </a:rPr>
              <a:t>D</a:t>
            </a:r>
            <a:r>
              <a:rPr lang="en-GB" b="0" i="0">
                <a:effectLst/>
                <a:latin typeface="Roboto" panose="02000000000000000000" pitchFamily="2" charset="0"/>
              </a:rPr>
              <a:t>ifficulties</a:t>
            </a:r>
            <a:endParaRPr lang="en-GB" dirty="0"/>
          </a:p>
        </p:txBody>
      </p:sp>
      <p:sp>
        <p:nvSpPr>
          <p:cNvPr id="3" name="Content Placeholder 2">
            <a:extLst>
              <a:ext uri="{FF2B5EF4-FFF2-40B4-BE49-F238E27FC236}">
                <a16:creationId xmlns:a16="http://schemas.microsoft.com/office/drawing/2014/main" id="{60AB0F47-3F03-AE1A-8BC2-6A2D945FBBEE}"/>
              </a:ext>
            </a:extLst>
          </p:cNvPr>
          <p:cNvSpPr>
            <a:spLocks noGrp="1"/>
          </p:cNvSpPr>
          <p:nvPr>
            <p:ph idx="1"/>
          </p:nvPr>
        </p:nvSpPr>
        <p:spPr>
          <a:xfrm>
            <a:off x="838200" y="1575582"/>
            <a:ext cx="10515600" cy="4601381"/>
          </a:xfrm>
        </p:spPr>
        <p:txBody>
          <a:bodyPr>
            <a:normAutofit lnSpcReduction="10000"/>
          </a:bodyPr>
          <a:lstStyle/>
          <a:p>
            <a:r>
              <a:rPr lang="en-GB" b="0" i="0" dirty="0">
                <a:effectLst/>
                <a:latin typeface="Roboto" panose="02000000000000000000" pitchFamily="2" charset="0"/>
              </a:rPr>
              <a:t>Costs involved in returning migrants</a:t>
            </a:r>
          </a:p>
          <a:p>
            <a:r>
              <a:rPr lang="en-GB" b="0" i="0" dirty="0">
                <a:effectLst/>
                <a:latin typeface="Roboto" panose="02000000000000000000" pitchFamily="2" charset="0"/>
              </a:rPr>
              <a:t>Identification procedures are difficult – no passports </a:t>
            </a:r>
          </a:p>
          <a:p>
            <a:r>
              <a:rPr lang="en-GB" dirty="0">
                <a:latin typeface="Roboto" panose="02000000000000000000" pitchFamily="2" charset="0"/>
              </a:rPr>
              <a:t>Covid and Brexit have made returns more difficult UK-EC agreements </a:t>
            </a:r>
          </a:p>
          <a:p>
            <a:r>
              <a:rPr lang="en-GB" dirty="0">
                <a:latin typeface="Roboto" panose="02000000000000000000" pitchFamily="2" charset="0"/>
              </a:rPr>
              <a:t>Political Games – might be seen by other countries</a:t>
            </a:r>
          </a:p>
          <a:p>
            <a:r>
              <a:rPr lang="en-GB" dirty="0">
                <a:latin typeface="Roboto" panose="02000000000000000000" pitchFamily="2" charset="0"/>
              </a:rPr>
              <a:t>Not realist achievements – safe pathways needed</a:t>
            </a:r>
          </a:p>
          <a:p>
            <a:r>
              <a:rPr lang="en-GB" dirty="0">
                <a:latin typeface="Roboto" panose="02000000000000000000" pitchFamily="2" charset="0"/>
              </a:rPr>
              <a:t>Real world consequences - </a:t>
            </a:r>
            <a:r>
              <a:rPr lang="en-GB" b="0" i="0" dirty="0">
                <a:effectLst/>
                <a:latin typeface="Roboto" panose="02000000000000000000" pitchFamily="2" charset="0"/>
              </a:rPr>
              <a:t>prevented from seeking asylum, people in need are more desperate, not protected may fall prey to exploitation</a:t>
            </a:r>
          </a:p>
          <a:p>
            <a:r>
              <a:rPr lang="en-GB" dirty="0">
                <a:latin typeface="Roboto" panose="02000000000000000000" pitchFamily="2" charset="0"/>
              </a:rPr>
              <a:t>Against Human Rights?</a:t>
            </a:r>
            <a:endParaRPr lang="en-GB" b="0" i="0" dirty="0">
              <a:effectLst/>
              <a:latin typeface="Roboto" panose="02000000000000000000" pitchFamily="2" charset="0"/>
            </a:endParaRPr>
          </a:p>
        </p:txBody>
      </p:sp>
    </p:spTree>
    <p:extLst>
      <p:ext uri="{BB962C8B-B14F-4D97-AF65-F5344CB8AC3E}">
        <p14:creationId xmlns:p14="http://schemas.microsoft.com/office/powerpoint/2010/main" val="3630246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E398F-D549-48C7-8723-813F2F35BE0C}"/>
              </a:ext>
            </a:extLst>
          </p:cNvPr>
          <p:cNvSpPr>
            <a:spLocks noGrp="1"/>
          </p:cNvSpPr>
          <p:nvPr>
            <p:ph type="title"/>
          </p:nvPr>
        </p:nvSpPr>
        <p:spPr>
          <a:xfrm>
            <a:off x="838200" y="365125"/>
            <a:ext cx="10515600" cy="549275"/>
          </a:xfrm>
        </p:spPr>
        <p:txBody>
          <a:bodyPr>
            <a:normAutofit/>
          </a:bodyPr>
          <a:lstStyle/>
          <a:p>
            <a:r>
              <a:rPr lang="en-GB" sz="3200" dirty="0"/>
              <a:t>The Human Rights Act 1998</a:t>
            </a:r>
          </a:p>
        </p:txBody>
      </p:sp>
      <p:sp>
        <p:nvSpPr>
          <p:cNvPr id="3" name="Content Placeholder 2">
            <a:extLst>
              <a:ext uri="{FF2B5EF4-FFF2-40B4-BE49-F238E27FC236}">
                <a16:creationId xmlns:a16="http://schemas.microsoft.com/office/drawing/2014/main" id="{660B6B7B-E8D9-42D9-BCB3-CE0BE8F78F36}"/>
              </a:ext>
            </a:extLst>
          </p:cNvPr>
          <p:cNvSpPr>
            <a:spLocks noGrp="1"/>
          </p:cNvSpPr>
          <p:nvPr>
            <p:ph idx="1"/>
          </p:nvPr>
        </p:nvSpPr>
        <p:spPr>
          <a:xfrm>
            <a:off x="838200" y="1066800"/>
            <a:ext cx="10515600" cy="5110163"/>
          </a:xfrm>
        </p:spPr>
        <p:txBody>
          <a:bodyPr>
            <a:normAutofit fontScale="77500" lnSpcReduction="20000"/>
          </a:bodyPr>
          <a:lstStyle/>
          <a:p>
            <a:r>
              <a:rPr lang="en-GB" b="0" i="0" dirty="0">
                <a:solidFill>
                  <a:srgbClr val="000000"/>
                </a:solidFill>
                <a:effectLst/>
                <a:latin typeface="open_sans"/>
              </a:rPr>
              <a:t>In the UK, human rights are protected by the Human Rights Act 1998. The Act gives effect to the human rights set out in the European Convention on Human Rights. </a:t>
            </a:r>
          </a:p>
          <a:p>
            <a:r>
              <a:rPr lang="en-GB" dirty="0"/>
              <a:t>Three main effects CJS:</a:t>
            </a:r>
          </a:p>
          <a:p>
            <a:r>
              <a:rPr lang="en-GB" dirty="0"/>
              <a:t>1. You can seek justice in a British court</a:t>
            </a:r>
          </a:p>
          <a:p>
            <a:r>
              <a:rPr lang="en-GB" dirty="0"/>
              <a:t>It incorporates the rights set out in the European Convention on Human Rights (ECHR) into domestic British law. This means that if your human rights have been breached, you can take your case to a British court rather than having to seek justice from the European Court of Human Right.</a:t>
            </a:r>
          </a:p>
          <a:p>
            <a:r>
              <a:rPr lang="en-GB" dirty="0"/>
              <a:t>2. Public bodies must respect your rights</a:t>
            </a:r>
          </a:p>
          <a:p>
            <a:r>
              <a:rPr lang="en-GB" dirty="0"/>
              <a:t>It requires all public bodies (like courts, police, local authorities, hospitals and publicly funded schools) and other bodies carrying out public functions to respect and protect your human rights.</a:t>
            </a:r>
          </a:p>
          <a:p>
            <a:r>
              <a:rPr lang="en-GB" dirty="0"/>
              <a:t>3. New laws are compatible with Convention rights</a:t>
            </a:r>
          </a:p>
          <a:p>
            <a:r>
              <a:rPr lang="en-GB" dirty="0"/>
              <a:t>Parliament will nearly always make sure that new laws are compatible with the rights set out in the European Convention on Human Rights (although Parliament is sovereign and can pass laws which are incompatible). </a:t>
            </a:r>
          </a:p>
        </p:txBody>
      </p:sp>
    </p:spTree>
    <p:extLst>
      <p:ext uri="{BB962C8B-B14F-4D97-AF65-F5344CB8AC3E}">
        <p14:creationId xmlns:p14="http://schemas.microsoft.com/office/powerpoint/2010/main" val="29911365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E6E5-7725-48A0-AB90-A9CEBE1F570C}"/>
              </a:ext>
            </a:extLst>
          </p:cNvPr>
          <p:cNvSpPr>
            <a:spLocks noGrp="1"/>
          </p:cNvSpPr>
          <p:nvPr>
            <p:ph type="title"/>
          </p:nvPr>
        </p:nvSpPr>
        <p:spPr>
          <a:xfrm>
            <a:off x="838200" y="365126"/>
            <a:ext cx="10515600" cy="757822"/>
          </a:xfrm>
        </p:spPr>
        <p:txBody>
          <a:bodyPr/>
          <a:lstStyle/>
          <a:p>
            <a:r>
              <a:rPr lang="en-GB" dirty="0"/>
              <a:t>Restricting Human Rights</a:t>
            </a:r>
          </a:p>
        </p:txBody>
      </p:sp>
      <p:sp>
        <p:nvSpPr>
          <p:cNvPr id="3" name="Content Placeholder 2">
            <a:extLst>
              <a:ext uri="{FF2B5EF4-FFF2-40B4-BE49-F238E27FC236}">
                <a16:creationId xmlns:a16="http://schemas.microsoft.com/office/drawing/2014/main" id="{DFB677EA-1262-405A-9DCB-EF4812E64D7A}"/>
              </a:ext>
            </a:extLst>
          </p:cNvPr>
          <p:cNvSpPr>
            <a:spLocks noGrp="1"/>
          </p:cNvSpPr>
          <p:nvPr>
            <p:ph idx="1"/>
          </p:nvPr>
        </p:nvSpPr>
        <p:spPr>
          <a:xfrm>
            <a:off x="838200" y="1411705"/>
            <a:ext cx="10515600" cy="4765258"/>
          </a:xfrm>
        </p:spPr>
        <p:txBody>
          <a:bodyPr/>
          <a:lstStyle/>
          <a:p>
            <a:r>
              <a:rPr lang="en-GB" dirty="0"/>
              <a:t>Some human rights – like the right not to be tortured – are </a:t>
            </a:r>
            <a:r>
              <a:rPr lang="en-GB" b="1" dirty="0"/>
              <a:t>absolute</a:t>
            </a:r>
          </a:p>
          <a:p>
            <a:r>
              <a:rPr lang="en-GB" dirty="0"/>
              <a:t> But most human rights are not absolute. Some are described as ‘</a:t>
            </a:r>
            <a:r>
              <a:rPr lang="en-GB" b="1" dirty="0"/>
              <a:t>limited</a:t>
            </a:r>
            <a:r>
              <a:rPr lang="en-GB" dirty="0"/>
              <a:t>’ which means they can be restricted in certain circumstances</a:t>
            </a:r>
          </a:p>
          <a:p>
            <a:pPr lvl="1"/>
            <a:r>
              <a:rPr lang="en-GB" dirty="0"/>
              <a:t>For example, article 5 says it’s not a breach of your right to personal freedom if you’re detained following a criminal conviction or under mental health legislation and the correct procedure was followed.</a:t>
            </a:r>
          </a:p>
          <a:p>
            <a:r>
              <a:rPr lang="en-GB" dirty="0"/>
              <a:t>Other rights are described as ‘</a:t>
            </a:r>
            <a:r>
              <a:rPr lang="en-GB" b="1" dirty="0"/>
              <a:t>qualified</a:t>
            </a:r>
            <a:r>
              <a:rPr lang="en-GB" dirty="0"/>
              <a:t>’. Which means they can only be restricted in order to protect the rights of other people or if it’s in the public interest for specific reasons such as the prevention of crime.</a:t>
            </a:r>
          </a:p>
        </p:txBody>
      </p:sp>
    </p:spTree>
    <p:extLst>
      <p:ext uri="{BB962C8B-B14F-4D97-AF65-F5344CB8AC3E}">
        <p14:creationId xmlns:p14="http://schemas.microsoft.com/office/powerpoint/2010/main" val="969189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1E7DC-79D9-AB99-9258-6A9B75AC006D}"/>
              </a:ext>
            </a:extLst>
          </p:cNvPr>
          <p:cNvSpPr>
            <a:spLocks noGrp="1"/>
          </p:cNvSpPr>
          <p:nvPr>
            <p:ph type="title"/>
          </p:nvPr>
        </p:nvSpPr>
        <p:spPr/>
        <p:txBody>
          <a:bodyPr/>
          <a:lstStyle/>
          <a:p>
            <a:r>
              <a:rPr lang="en-GB" dirty="0"/>
              <a:t>Prisoners and Voting</a:t>
            </a:r>
          </a:p>
        </p:txBody>
      </p:sp>
      <p:sp>
        <p:nvSpPr>
          <p:cNvPr id="3" name="Content Placeholder 2">
            <a:extLst>
              <a:ext uri="{FF2B5EF4-FFF2-40B4-BE49-F238E27FC236}">
                <a16:creationId xmlns:a16="http://schemas.microsoft.com/office/drawing/2014/main" id="{44A01558-32B0-B0EA-25E3-BD04F7A213A6}"/>
              </a:ext>
            </a:extLst>
          </p:cNvPr>
          <p:cNvSpPr>
            <a:spLocks noGrp="1"/>
          </p:cNvSpPr>
          <p:nvPr>
            <p:ph idx="1"/>
          </p:nvPr>
        </p:nvSpPr>
        <p:spPr>
          <a:xfrm>
            <a:off x="838200" y="1690688"/>
            <a:ext cx="10515600" cy="4486275"/>
          </a:xfrm>
        </p:spPr>
        <p:txBody>
          <a:bodyPr>
            <a:normAutofit fontScale="92500" lnSpcReduction="10000"/>
          </a:bodyPr>
          <a:lstStyle/>
          <a:p>
            <a:r>
              <a:rPr lang="en-GB" b="0" i="0" dirty="0">
                <a:solidFill>
                  <a:srgbClr val="393939"/>
                </a:solidFill>
                <a:effectLst/>
                <a:latin typeface="national"/>
              </a:rPr>
              <a:t>In 2005 the European Court of Human Rights (ECtHR) ruled that the UK was in breach of Article 3 of Protocol No 1 of the European Convention on Human Rights in relation to prisoner voting rights. </a:t>
            </a:r>
          </a:p>
          <a:p>
            <a:r>
              <a:rPr lang="en-GB" dirty="0">
                <a:solidFill>
                  <a:srgbClr val="393939"/>
                </a:solidFill>
                <a:latin typeface="national"/>
              </a:rPr>
              <a:t>2018 resolved =</a:t>
            </a:r>
          </a:p>
          <a:p>
            <a:pPr algn="l"/>
            <a:r>
              <a:rPr lang="en-GB" b="0" i="0" dirty="0">
                <a:solidFill>
                  <a:srgbClr val="393939"/>
                </a:solidFill>
                <a:effectLst/>
                <a:latin typeface="national"/>
              </a:rPr>
              <a:t>This means the following prisoners can vote:</a:t>
            </a:r>
          </a:p>
          <a:p>
            <a:pPr algn="l">
              <a:buFont typeface="Arial" panose="020B0604020202020204" pitchFamily="34" charset="0"/>
              <a:buChar char="•"/>
            </a:pPr>
            <a:r>
              <a:rPr lang="en-GB" b="0" i="0" dirty="0">
                <a:solidFill>
                  <a:srgbClr val="393939"/>
                </a:solidFill>
                <a:effectLst/>
                <a:latin typeface="national"/>
              </a:rPr>
              <a:t>those held on remand awaiting trial/ sentencing</a:t>
            </a:r>
          </a:p>
          <a:p>
            <a:pPr algn="l">
              <a:buFont typeface="Arial" panose="020B0604020202020204" pitchFamily="34" charset="0"/>
              <a:buChar char="•"/>
            </a:pPr>
            <a:r>
              <a:rPr lang="en-GB" b="0" i="0" dirty="0">
                <a:solidFill>
                  <a:srgbClr val="393939"/>
                </a:solidFill>
                <a:effectLst/>
                <a:latin typeface="national"/>
              </a:rPr>
              <a:t>civil prisoners– normally those in prison for failure to pay fines or debts or contempt</a:t>
            </a:r>
          </a:p>
          <a:p>
            <a:pPr algn="l">
              <a:buFont typeface="Arial" panose="020B0604020202020204" pitchFamily="34" charset="0"/>
              <a:buChar char="•"/>
            </a:pPr>
            <a:r>
              <a:rPr lang="en-GB" b="0" i="0" dirty="0">
                <a:solidFill>
                  <a:srgbClr val="393939"/>
                </a:solidFill>
                <a:effectLst/>
                <a:latin typeface="national"/>
              </a:rPr>
              <a:t>offenders on home detention curfew or released on temporary licence.</a:t>
            </a:r>
          </a:p>
          <a:p>
            <a:pPr algn="l">
              <a:buFont typeface="Arial" panose="020B0604020202020204" pitchFamily="34" charset="0"/>
              <a:buChar char="•"/>
            </a:pPr>
            <a:r>
              <a:rPr lang="en-GB" b="0" i="1" dirty="0">
                <a:solidFill>
                  <a:srgbClr val="393939"/>
                </a:solidFill>
                <a:effectLst/>
                <a:latin typeface="national"/>
              </a:rPr>
              <a:t>Hirst v United Kingdom 2005</a:t>
            </a:r>
          </a:p>
          <a:p>
            <a:pPr algn="l">
              <a:buFont typeface="Arial" panose="020B0604020202020204" pitchFamily="34" charset="0"/>
              <a:buChar char="•"/>
            </a:pPr>
            <a:r>
              <a:rPr lang="en-GB" i="1" dirty="0">
                <a:solidFill>
                  <a:srgbClr val="393939"/>
                </a:solidFill>
                <a:latin typeface="national"/>
              </a:rPr>
              <a:t>Limited Human Rights </a:t>
            </a:r>
            <a:endParaRPr lang="en-GB" b="0" i="0" dirty="0">
              <a:solidFill>
                <a:srgbClr val="393939"/>
              </a:solidFill>
              <a:effectLst/>
              <a:latin typeface="national"/>
            </a:endParaRPr>
          </a:p>
          <a:p>
            <a:endParaRPr lang="en-GB" dirty="0"/>
          </a:p>
        </p:txBody>
      </p:sp>
    </p:spTree>
    <p:extLst>
      <p:ext uri="{BB962C8B-B14F-4D97-AF65-F5344CB8AC3E}">
        <p14:creationId xmlns:p14="http://schemas.microsoft.com/office/powerpoint/2010/main" val="19345230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BA7AC-8B1B-427E-90B0-3DCDF81D9B66}"/>
              </a:ext>
            </a:extLst>
          </p:cNvPr>
          <p:cNvSpPr>
            <a:spLocks noGrp="1"/>
          </p:cNvSpPr>
          <p:nvPr>
            <p:ph type="title"/>
          </p:nvPr>
        </p:nvSpPr>
        <p:spPr>
          <a:xfrm>
            <a:off x="838200" y="365126"/>
            <a:ext cx="10515600" cy="921808"/>
          </a:xfrm>
        </p:spPr>
        <p:txBody>
          <a:bodyPr>
            <a:normAutofit fontScale="90000"/>
          </a:bodyPr>
          <a:lstStyle/>
          <a:p>
            <a:br>
              <a:rPr lang="en-GB" dirty="0">
                <a:solidFill>
                  <a:srgbClr val="FF0000"/>
                </a:solidFill>
              </a:rPr>
            </a:br>
            <a:r>
              <a:rPr lang="en-GB" dirty="0"/>
              <a:t>Coronavirus Act 2020</a:t>
            </a:r>
            <a:br>
              <a:rPr lang="en-GB" dirty="0">
                <a:solidFill>
                  <a:srgbClr val="FF0000"/>
                </a:solidFill>
              </a:rPr>
            </a:br>
            <a:endParaRPr lang="en-GB" dirty="0">
              <a:solidFill>
                <a:srgbClr val="FF0000"/>
              </a:solidFill>
            </a:endParaRPr>
          </a:p>
        </p:txBody>
      </p:sp>
      <p:sp>
        <p:nvSpPr>
          <p:cNvPr id="3" name="Content Placeholder 2">
            <a:extLst>
              <a:ext uri="{FF2B5EF4-FFF2-40B4-BE49-F238E27FC236}">
                <a16:creationId xmlns:a16="http://schemas.microsoft.com/office/drawing/2014/main" id="{4F3CE488-AB07-42FE-BDB2-22B69C7F621E}"/>
              </a:ext>
            </a:extLst>
          </p:cNvPr>
          <p:cNvSpPr>
            <a:spLocks noGrp="1"/>
          </p:cNvSpPr>
          <p:nvPr>
            <p:ph idx="1"/>
          </p:nvPr>
        </p:nvSpPr>
        <p:spPr/>
        <p:txBody>
          <a:bodyPr>
            <a:normAutofit/>
          </a:bodyPr>
          <a:lstStyle/>
          <a:p>
            <a:r>
              <a:rPr lang="en-GB" b="1" dirty="0"/>
              <a:t>The May 2020 elections</a:t>
            </a:r>
            <a:r>
              <a:rPr lang="en-GB" dirty="0"/>
              <a:t> </a:t>
            </a:r>
          </a:p>
          <a:p>
            <a:r>
              <a:rPr lang="en-GB" dirty="0"/>
              <a:t>The Act postponed elections that were due in May 2020 for local Councillors, Mayors of local and combined authorities, PCC, the Mayor of London and London Assembly until May 2021.</a:t>
            </a:r>
          </a:p>
          <a:p>
            <a:r>
              <a:rPr lang="en-GB" b="1" dirty="0"/>
              <a:t>Terms:</a:t>
            </a:r>
          </a:p>
          <a:p>
            <a:r>
              <a:rPr lang="en-GB" dirty="0"/>
              <a:t>Service their role for three years instead of four</a:t>
            </a:r>
          </a:p>
          <a:p>
            <a:r>
              <a:rPr lang="en-GB" b="1" dirty="0"/>
              <a:t>Further elections </a:t>
            </a:r>
            <a:endParaRPr lang="en-GB" dirty="0"/>
          </a:p>
          <a:p>
            <a:r>
              <a:rPr lang="en-GB" dirty="0"/>
              <a:t>The Act had the power to postpones any future elections</a:t>
            </a:r>
          </a:p>
          <a:p>
            <a:endParaRPr lang="en-GB" b="1" dirty="0"/>
          </a:p>
        </p:txBody>
      </p:sp>
    </p:spTree>
    <p:extLst>
      <p:ext uri="{BB962C8B-B14F-4D97-AF65-F5344CB8AC3E}">
        <p14:creationId xmlns:p14="http://schemas.microsoft.com/office/powerpoint/2010/main" val="4218249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64566-084E-45D0-920C-735052C56177}"/>
              </a:ext>
            </a:extLst>
          </p:cNvPr>
          <p:cNvSpPr>
            <a:spLocks noGrp="1"/>
          </p:cNvSpPr>
          <p:nvPr>
            <p:ph type="title"/>
          </p:nvPr>
        </p:nvSpPr>
        <p:spPr>
          <a:xfrm>
            <a:off x="838200" y="365126"/>
            <a:ext cx="10515600" cy="741780"/>
          </a:xfrm>
        </p:spPr>
        <p:txBody>
          <a:bodyPr>
            <a:normAutofit/>
          </a:bodyPr>
          <a:lstStyle/>
          <a:p>
            <a:r>
              <a:rPr lang="en-GB" sz="3200" dirty="0"/>
              <a:t>Police, Crime, Sentencing and Courts Act 2022</a:t>
            </a:r>
          </a:p>
        </p:txBody>
      </p:sp>
      <p:sp>
        <p:nvSpPr>
          <p:cNvPr id="3" name="Content Placeholder 2">
            <a:extLst>
              <a:ext uri="{FF2B5EF4-FFF2-40B4-BE49-F238E27FC236}">
                <a16:creationId xmlns:a16="http://schemas.microsoft.com/office/drawing/2014/main" id="{AD84B5D0-4BAE-477E-B6E2-703C332E27B6}"/>
              </a:ext>
            </a:extLst>
          </p:cNvPr>
          <p:cNvSpPr>
            <a:spLocks noGrp="1"/>
          </p:cNvSpPr>
          <p:nvPr>
            <p:ph idx="1"/>
          </p:nvPr>
        </p:nvSpPr>
        <p:spPr>
          <a:xfrm>
            <a:off x="838200" y="1422400"/>
            <a:ext cx="10515600" cy="4754563"/>
          </a:xfrm>
        </p:spPr>
        <p:txBody>
          <a:bodyPr>
            <a:normAutofit/>
          </a:bodyPr>
          <a:lstStyle/>
          <a:p>
            <a:pPr fontAlgn="base"/>
            <a:r>
              <a:rPr lang="en-GB" b="0" i="0" dirty="0">
                <a:solidFill>
                  <a:srgbClr val="202124"/>
                </a:solidFill>
                <a:effectLst/>
              </a:rPr>
              <a:t>Strengthens the police's power to tackle disruptive protests </a:t>
            </a:r>
          </a:p>
          <a:p>
            <a:pPr fontAlgn="base"/>
            <a:r>
              <a:rPr lang="en-GB" b="0" i="0" dirty="0">
                <a:solidFill>
                  <a:srgbClr val="202124"/>
                </a:solidFill>
                <a:effectLst/>
              </a:rPr>
              <a:t>increasing the sentences for obstructing a highway</a:t>
            </a:r>
          </a:p>
          <a:p>
            <a:pPr fontAlgn="base"/>
            <a:r>
              <a:rPr lang="en-GB" b="0" i="0" dirty="0">
                <a:solidFill>
                  <a:srgbClr val="202124"/>
                </a:solidFill>
                <a:effectLst/>
              </a:rPr>
              <a:t>introducing new conditions  on noise generated by protests</a:t>
            </a:r>
          </a:p>
          <a:p>
            <a:pPr fontAlgn="base"/>
            <a:r>
              <a:rPr lang="en-GB" dirty="0"/>
              <a:t>Impose a start and finish time</a:t>
            </a:r>
          </a:p>
          <a:p>
            <a:pPr fontAlgn="base"/>
            <a:r>
              <a:rPr lang="en-GB" dirty="0"/>
              <a:t>Apply these rules to a demonstration by just one person</a:t>
            </a:r>
          </a:p>
          <a:p>
            <a:pPr fontAlgn="base"/>
            <a:r>
              <a:rPr lang="en-GB" dirty="0"/>
              <a:t>Article 10 Freedom of Expression – But that right is not absolute. Protests can be limited by police if they believe they have good reason to impose restrictions on an event to ensure public safety, or to prevent crime.</a:t>
            </a:r>
          </a:p>
          <a:p>
            <a:pPr marL="0" indent="0">
              <a:buNone/>
            </a:pPr>
            <a:endParaRPr lang="en-GB" dirty="0"/>
          </a:p>
        </p:txBody>
      </p:sp>
    </p:spTree>
    <p:extLst>
      <p:ext uri="{BB962C8B-B14F-4D97-AF65-F5344CB8AC3E}">
        <p14:creationId xmlns:p14="http://schemas.microsoft.com/office/powerpoint/2010/main" val="11067403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2E524-66A7-4672-88AF-4BC39DB56D2C}"/>
              </a:ext>
            </a:extLst>
          </p:cNvPr>
          <p:cNvSpPr>
            <a:spLocks noGrp="1"/>
          </p:cNvSpPr>
          <p:nvPr>
            <p:ph type="title"/>
          </p:nvPr>
        </p:nvSpPr>
        <p:spPr/>
        <p:txBody>
          <a:bodyPr/>
          <a:lstStyle/>
          <a:p>
            <a:r>
              <a:rPr lang="en-GB" dirty="0"/>
              <a:t>Shamima Begum</a:t>
            </a:r>
          </a:p>
        </p:txBody>
      </p:sp>
      <p:sp>
        <p:nvSpPr>
          <p:cNvPr id="3" name="Content Placeholder 2">
            <a:extLst>
              <a:ext uri="{FF2B5EF4-FFF2-40B4-BE49-F238E27FC236}">
                <a16:creationId xmlns:a16="http://schemas.microsoft.com/office/drawing/2014/main" id="{F7821A30-AC63-4095-9BB0-872B854DF625}"/>
              </a:ext>
            </a:extLst>
          </p:cNvPr>
          <p:cNvSpPr>
            <a:spLocks noGrp="1"/>
          </p:cNvSpPr>
          <p:nvPr>
            <p:ph idx="1"/>
          </p:nvPr>
        </p:nvSpPr>
        <p:spPr>
          <a:xfrm>
            <a:off x="838200" y="1524000"/>
            <a:ext cx="10515600" cy="4652963"/>
          </a:xfrm>
        </p:spPr>
        <p:txBody>
          <a:bodyPr>
            <a:normAutofit fontScale="92500"/>
          </a:bodyPr>
          <a:lstStyle/>
          <a:p>
            <a:r>
              <a:rPr lang="en-GB" b="0" i="0" dirty="0">
                <a:solidFill>
                  <a:srgbClr val="141414"/>
                </a:solidFill>
                <a:effectLst/>
                <a:latin typeface="ReithSans"/>
              </a:rPr>
              <a:t>2019, Sajid Javid stripped her of her British citizenship</a:t>
            </a:r>
            <a:endParaRPr lang="en-GB" dirty="0"/>
          </a:p>
          <a:p>
            <a:r>
              <a:rPr lang="en-GB" dirty="0"/>
              <a:t>Citizenship derives from section 40(2) of the British Nationality Act 1981.</a:t>
            </a:r>
          </a:p>
          <a:p>
            <a:r>
              <a:rPr lang="en-GB" dirty="0"/>
              <a:t>Article 15 of the Universal Declaration of Human Rights provides that “</a:t>
            </a:r>
            <a:r>
              <a:rPr lang="en-GB" i="1" dirty="0"/>
              <a:t>no one shall be arbitrarily deprived of his nationality</a:t>
            </a:r>
            <a:r>
              <a:rPr lang="en-GB" dirty="0"/>
              <a:t>.”</a:t>
            </a:r>
          </a:p>
          <a:p>
            <a:r>
              <a:rPr lang="en-GB" dirty="0"/>
              <a:t>Article 8, Right to private and family life – taken away from family</a:t>
            </a:r>
          </a:p>
          <a:p>
            <a:r>
              <a:rPr lang="en-GB" dirty="0"/>
              <a:t>Borders, Citizenship and Immigration Act 2009 – Children born dual nationality </a:t>
            </a:r>
          </a:p>
          <a:p>
            <a:r>
              <a:rPr lang="en-GB" dirty="0"/>
              <a:t>The Counter-Terrorism and Border Security Act 2019 introduced new offences targeted at those who travel to Syria -  Prosecuted for treason, an offence whose core elements have remained unchanged since 1351.</a:t>
            </a:r>
          </a:p>
        </p:txBody>
      </p:sp>
    </p:spTree>
    <p:extLst>
      <p:ext uri="{BB962C8B-B14F-4D97-AF65-F5344CB8AC3E}">
        <p14:creationId xmlns:p14="http://schemas.microsoft.com/office/powerpoint/2010/main" val="2501603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F11BF-AFA8-4891-BCD7-4551B900FCC0}"/>
              </a:ext>
            </a:extLst>
          </p:cNvPr>
          <p:cNvSpPr>
            <a:spLocks noGrp="1"/>
          </p:cNvSpPr>
          <p:nvPr>
            <p:ph type="title"/>
          </p:nvPr>
        </p:nvSpPr>
        <p:spPr>
          <a:xfrm>
            <a:off x="838200" y="365126"/>
            <a:ext cx="10515600" cy="581358"/>
          </a:xfrm>
        </p:spPr>
        <p:txBody>
          <a:bodyPr>
            <a:normAutofit/>
          </a:bodyPr>
          <a:lstStyle/>
          <a:p>
            <a:r>
              <a:rPr lang="en-GB" sz="3200" dirty="0"/>
              <a:t>HR and Civil Society</a:t>
            </a:r>
          </a:p>
        </p:txBody>
      </p:sp>
      <p:sp>
        <p:nvSpPr>
          <p:cNvPr id="3" name="Content Placeholder 2">
            <a:extLst>
              <a:ext uri="{FF2B5EF4-FFF2-40B4-BE49-F238E27FC236}">
                <a16:creationId xmlns:a16="http://schemas.microsoft.com/office/drawing/2014/main" id="{D76F7912-8E8A-4689-B8DA-3D87919B0472}"/>
              </a:ext>
            </a:extLst>
          </p:cNvPr>
          <p:cNvSpPr>
            <a:spLocks noGrp="1"/>
          </p:cNvSpPr>
          <p:nvPr>
            <p:ph idx="1"/>
          </p:nvPr>
        </p:nvSpPr>
        <p:spPr>
          <a:xfrm>
            <a:off x="838200" y="1058779"/>
            <a:ext cx="10515600" cy="5118184"/>
          </a:xfrm>
        </p:spPr>
        <p:txBody>
          <a:bodyPr>
            <a:normAutofit fontScale="92500" lnSpcReduction="20000"/>
          </a:bodyPr>
          <a:lstStyle/>
          <a:p>
            <a:r>
              <a:rPr lang="en-GB" dirty="0"/>
              <a:t>We don’t automatically think of Human Rights when lack of equality &amp; to alleviate suffering</a:t>
            </a:r>
          </a:p>
          <a:p>
            <a:r>
              <a:rPr lang="en-GB" dirty="0"/>
              <a:t>Equality Act 2010</a:t>
            </a:r>
          </a:p>
          <a:p>
            <a:r>
              <a:rPr lang="en-GB" dirty="0"/>
              <a:t>Social acceptance of law</a:t>
            </a:r>
          </a:p>
          <a:p>
            <a:r>
              <a:rPr lang="en-GB" dirty="0"/>
              <a:t>Are international human rights considered more on relations between countries rather than civil society</a:t>
            </a:r>
          </a:p>
          <a:p>
            <a:pPr lvl="1"/>
            <a:r>
              <a:rPr lang="en-GB" dirty="0"/>
              <a:t>Nazanin </a:t>
            </a:r>
            <a:r>
              <a:rPr lang="en-GB" dirty="0" err="1"/>
              <a:t>Zaghari</a:t>
            </a:r>
            <a:r>
              <a:rPr lang="en-GB" dirty="0"/>
              <a:t>-Ratcliffe, the British-Iranian national </a:t>
            </a:r>
            <a:r>
              <a:rPr lang="en-GB"/>
              <a:t>detained from 2016 to 2022;  </a:t>
            </a:r>
            <a:endParaRPr lang="en-GB" dirty="0"/>
          </a:p>
          <a:p>
            <a:pPr lvl="1"/>
            <a:r>
              <a:rPr lang="en-GB" dirty="0"/>
              <a:t>Unfair trial - denied access to her lawyer and was only allowed limited contact with her family. Iran would not recognise her dual nationality.</a:t>
            </a:r>
          </a:p>
          <a:p>
            <a:pPr lvl="1"/>
            <a:r>
              <a:rPr lang="en-GB" dirty="0"/>
              <a:t>placed in solitary confinement for a total of 8.5 months.</a:t>
            </a:r>
          </a:p>
          <a:p>
            <a:pPr lvl="1"/>
            <a:r>
              <a:rPr lang="en-GB" dirty="0"/>
              <a:t>March 2021 facing a second charge.</a:t>
            </a:r>
          </a:p>
          <a:p>
            <a:pPr lvl="1"/>
            <a:r>
              <a:rPr lang="en-GB" dirty="0"/>
              <a:t>Iran said  she would be released without charge if the British government “made the agreement over an arms deal”.</a:t>
            </a:r>
          </a:p>
          <a:p>
            <a:pPr lvl="1"/>
            <a:r>
              <a:rPr lang="en-GB" dirty="0"/>
              <a:t>Arms Trade Treaty 2013 illegal to transfer weapons if there is a risk that the weapons will be used again Human Rights</a:t>
            </a:r>
          </a:p>
        </p:txBody>
      </p:sp>
    </p:spTree>
    <p:extLst>
      <p:ext uri="{BB962C8B-B14F-4D97-AF65-F5344CB8AC3E}">
        <p14:creationId xmlns:p14="http://schemas.microsoft.com/office/powerpoint/2010/main" val="3780611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652D9-BAD3-4FD9-8FED-C4FD13025274}"/>
              </a:ext>
            </a:extLst>
          </p:cNvPr>
          <p:cNvSpPr>
            <a:spLocks noGrp="1"/>
          </p:cNvSpPr>
          <p:nvPr>
            <p:ph type="title"/>
          </p:nvPr>
        </p:nvSpPr>
        <p:spPr>
          <a:xfrm>
            <a:off x="838200" y="365126"/>
            <a:ext cx="10515600" cy="741780"/>
          </a:xfrm>
        </p:spPr>
        <p:txBody>
          <a:bodyPr/>
          <a:lstStyle/>
          <a:p>
            <a:r>
              <a:rPr lang="en-GB" dirty="0"/>
              <a:t>Police</a:t>
            </a:r>
          </a:p>
        </p:txBody>
      </p:sp>
      <p:sp>
        <p:nvSpPr>
          <p:cNvPr id="3" name="Content Placeholder 2">
            <a:extLst>
              <a:ext uri="{FF2B5EF4-FFF2-40B4-BE49-F238E27FC236}">
                <a16:creationId xmlns:a16="http://schemas.microsoft.com/office/drawing/2014/main" id="{651348B1-AE3B-4730-AEC4-D27BCCC73353}"/>
              </a:ext>
            </a:extLst>
          </p:cNvPr>
          <p:cNvSpPr>
            <a:spLocks noGrp="1"/>
          </p:cNvSpPr>
          <p:nvPr>
            <p:ph idx="1"/>
          </p:nvPr>
        </p:nvSpPr>
        <p:spPr>
          <a:xfrm>
            <a:off x="838200" y="1411705"/>
            <a:ext cx="10515600" cy="4765258"/>
          </a:xfrm>
        </p:spPr>
        <p:txBody>
          <a:bodyPr>
            <a:normAutofit fontScale="92500" lnSpcReduction="10000"/>
          </a:bodyPr>
          <a:lstStyle/>
          <a:p>
            <a:r>
              <a:rPr lang="en-GB" dirty="0"/>
              <a:t>Institute granted powers, often armed, special position in society</a:t>
            </a:r>
          </a:p>
          <a:p>
            <a:r>
              <a:rPr lang="en-GB" dirty="0"/>
              <a:t>Have the potential to be human right protectors and abusers</a:t>
            </a:r>
          </a:p>
          <a:p>
            <a:r>
              <a:rPr lang="en-GB" dirty="0"/>
              <a:t>The principal behind the introduction of PACE was to balance the powers of the police against the rights and freedoms of the individual.</a:t>
            </a:r>
          </a:p>
          <a:p>
            <a:r>
              <a:rPr lang="en-GB" dirty="0"/>
              <a:t>Calling a halt to unfair stop and search</a:t>
            </a:r>
          </a:p>
          <a:p>
            <a:r>
              <a:rPr lang="en-GB" dirty="0"/>
              <a:t>Equality &amp; Human Rights Commission paper Stop &amp; Think paper 2010</a:t>
            </a:r>
          </a:p>
          <a:p>
            <a:r>
              <a:rPr lang="en-GB" dirty="0"/>
              <a:t>Stop &amp; Think Again paper 2016</a:t>
            </a:r>
          </a:p>
          <a:p>
            <a:r>
              <a:rPr lang="en-GB" dirty="0"/>
              <a:t>Towards race equality in police PACE stop and search</a:t>
            </a:r>
          </a:p>
          <a:p>
            <a:r>
              <a:rPr lang="en-GB" dirty="0"/>
              <a:t>Nick has been stopped over 30 times by police and believes his skin colour makes him a target. Nick is in a good position to judge that this treatment is unfair – see link below.</a:t>
            </a:r>
          </a:p>
          <a:p>
            <a:endParaRPr lang="en-GB" dirty="0"/>
          </a:p>
          <a:p>
            <a:endParaRPr lang="en-GB" dirty="0"/>
          </a:p>
        </p:txBody>
      </p:sp>
    </p:spTree>
    <p:extLst>
      <p:ext uri="{BB962C8B-B14F-4D97-AF65-F5344CB8AC3E}">
        <p14:creationId xmlns:p14="http://schemas.microsoft.com/office/powerpoint/2010/main" val="1514945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71C75-6F97-4045-B896-F72441692800}"/>
              </a:ext>
            </a:extLst>
          </p:cNvPr>
          <p:cNvSpPr>
            <a:spLocks noGrp="1"/>
          </p:cNvSpPr>
          <p:nvPr>
            <p:ph type="title"/>
          </p:nvPr>
        </p:nvSpPr>
        <p:spPr/>
        <p:txBody>
          <a:bodyPr/>
          <a:lstStyle/>
          <a:p>
            <a:r>
              <a:rPr lang="en-GB" dirty="0"/>
              <a:t>Case against Human Rights</a:t>
            </a:r>
          </a:p>
        </p:txBody>
      </p:sp>
      <p:sp>
        <p:nvSpPr>
          <p:cNvPr id="3" name="Content Placeholder 2">
            <a:extLst>
              <a:ext uri="{FF2B5EF4-FFF2-40B4-BE49-F238E27FC236}">
                <a16:creationId xmlns:a16="http://schemas.microsoft.com/office/drawing/2014/main" id="{81EE0CCC-0321-4F36-AA1A-84F59072D9A9}"/>
              </a:ext>
            </a:extLst>
          </p:cNvPr>
          <p:cNvSpPr>
            <a:spLocks noGrp="1"/>
          </p:cNvSpPr>
          <p:nvPr>
            <p:ph idx="1"/>
          </p:nvPr>
        </p:nvSpPr>
        <p:spPr>
          <a:xfrm>
            <a:off x="838200" y="1690688"/>
            <a:ext cx="10515600" cy="4486275"/>
          </a:xfrm>
        </p:spPr>
        <p:txBody>
          <a:bodyPr>
            <a:normAutofit fontScale="92500" lnSpcReduction="20000"/>
          </a:bodyPr>
          <a:lstStyle/>
          <a:p>
            <a:r>
              <a:rPr lang="en-GB" dirty="0"/>
              <a:t>“constitutional rights” and “natural rights”</a:t>
            </a:r>
          </a:p>
          <a:p>
            <a:r>
              <a:rPr lang="en-GB" dirty="0"/>
              <a:t>Human Rights violations in Syria, Russia, China and Iran</a:t>
            </a:r>
          </a:p>
          <a:p>
            <a:r>
              <a:rPr lang="en-GB" dirty="0"/>
              <a:t>Human rights into international law is one of the great moral achievements of human history</a:t>
            </a:r>
          </a:p>
          <a:p>
            <a:r>
              <a:rPr lang="en-GB" dirty="0"/>
              <a:t>Rights to all people regardless of nationality, yet governments continue to violate human rights</a:t>
            </a:r>
          </a:p>
          <a:p>
            <a:r>
              <a:rPr lang="en-GB" dirty="0"/>
              <a:t>For example, countries engaging  in the use of  torture</a:t>
            </a:r>
          </a:p>
          <a:p>
            <a:r>
              <a:rPr lang="en-GB" dirty="0"/>
              <a:t>Number of authoritarian countries increased in the last several years</a:t>
            </a:r>
          </a:p>
          <a:p>
            <a:r>
              <a:rPr lang="en-GB" dirty="0"/>
              <a:t>Women remain a subordinate class in nearly all countries of the world</a:t>
            </a:r>
          </a:p>
          <a:p>
            <a:r>
              <a:rPr lang="en-GB" dirty="0"/>
              <a:t>Children continue to work in mines and factories in so many countries</a:t>
            </a:r>
          </a:p>
          <a:p>
            <a:r>
              <a:rPr lang="en-GB" dirty="0"/>
              <a:t>Governments can rationalise almost anything they do</a:t>
            </a:r>
          </a:p>
        </p:txBody>
      </p:sp>
    </p:spTree>
    <p:extLst>
      <p:ext uri="{BB962C8B-B14F-4D97-AF65-F5344CB8AC3E}">
        <p14:creationId xmlns:p14="http://schemas.microsoft.com/office/powerpoint/2010/main" val="25553229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B9AA8-C548-4B61-8917-1C72FA37FA8F}"/>
              </a:ext>
            </a:extLst>
          </p:cNvPr>
          <p:cNvSpPr>
            <a:spLocks noGrp="1"/>
          </p:cNvSpPr>
          <p:nvPr>
            <p:ph type="title"/>
          </p:nvPr>
        </p:nvSpPr>
        <p:spPr/>
        <p:txBody>
          <a:bodyPr/>
          <a:lstStyle/>
          <a:p>
            <a:r>
              <a:rPr lang="en-GB" b="1" dirty="0"/>
              <a:t>Guantanamo Bay Detention Camp</a:t>
            </a:r>
            <a:endParaRPr lang="en-GB" dirty="0"/>
          </a:p>
        </p:txBody>
      </p:sp>
      <p:sp>
        <p:nvSpPr>
          <p:cNvPr id="3" name="Content Placeholder 2">
            <a:extLst>
              <a:ext uri="{FF2B5EF4-FFF2-40B4-BE49-F238E27FC236}">
                <a16:creationId xmlns:a16="http://schemas.microsoft.com/office/drawing/2014/main" id="{A3AE3077-D253-42D4-88B4-CAA0DB271F85}"/>
              </a:ext>
            </a:extLst>
          </p:cNvPr>
          <p:cNvSpPr>
            <a:spLocks noGrp="1"/>
          </p:cNvSpPr>
          <p:nvPr>
            <p:ph idx="1"/>
          </p:nvPr>
        </p:nvSpPr>
        <p:spPr>
          <a:xfrm>
            <a:off x="838200" y="1524000"/>
            <a:ext cx="10515600" cy="4652963"/>
          </a:xfrm>
        </p:spPr>
        <p:txBody>
          <a:bodyPr>
            <a:normAutofit fontScale="92500" lnSpcReduction="10000"/>
          </a:bodyPr>
          <a:lstStyle/>
          <a:p>
            <a:r>
              <a:rPr lang="en-GB" dirty="0"/>
              <a:t>US President George W Bush administration 2002 the war on Terror after the 09/11 attacks.</a:t>
            </a:r>
          </a:p>
          <a:p>
            <a:r>
              <a:rPr lang="en-GB" dirty="0"/>
              <a:t>Al Qaeda personnel were held indefinitely, detention without trial and experienced torture.</a:t>
            </a:r>
          </a:p>
          <a:p>
            <a:r>
              <a:rPr lang="en-GB" dirty="0"/>
              <a:t>The camp was considered a major breach of human rights</a:t>
            </a:r>
          </a:p>
          <a:p>
            <a:pPr lvl="1"/>
            <a:r>
              <a:rPr lang="en-GB" dirty="0"/>
              <a:t>Sexual abuse, treatment, torture, lack of health care &amp; suicides.</a:t>
            </a:r>
          </a:p>
          <a:p>
            <a:pPr lvl="1"/>
            <a:endParaRPr lang="en-GB" dirty="0"/>
          </a:p>
          <a:p>
            <a:r>
              <a:rPr lang="en-GB" dirty="0"/>
              <a:t>President Trump – signed an executive order to keep the camp open indefinitely. Wanted to detain terrorists. </a:t>
            </a:r>
          </a:p>
          <a:p>
            <a:r>
              <a:rPr lang="en-GB" dirty="0"/>
              <a:t>President Biden’s 2021 announced to close the camp. Currently  40 prisoners at the camp, most of whom had been held for nearly two decades without being charged or tried.</a:t>
            </a:r>
          </a:p>
          <a:p>
            <a:endParaRPr lang="en-GB" dirty="0"/>
          </a:p>
          <a:p>
            <a:pPr lvl="1"/>
            <a:endParaRPr lang="en-GB" dirty="0"/>
          </a:p>
        </p:txBody>
      </p:sp>
    </p:spTree>
    <p:extLst>
      <p:ext uri="{BB962C8B-B14F-4D97-AF65-F5344CB8AC3E}">
        <p14:creationId xmlns:p14="http://schemas.microsoft.com/office/powerpoint/2010/main" val="1968022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3DC9D-9028-42FD-9BF3-B87044B8F8FA}"/>
              </a:ext>
            </a:extLst>
          </p:cNvPr>
          <p:cNvSpPr>
            <a:spLocks noGrp="1"/>
          </p:cNvSpPr>
          <p:nvPr>
            <p:ph type="title"/>
          </p:nvPr>
        </p:nvSpPr>
        <p:spPr/>
        <p:txBody>
          <a:bodyPr/>
          <a:lstStyle/>
          <a:p>
            <a:r>
              <a:rPr lang="en-GB" dirty="0"/>
              <a:t>Human Rights and Prisoners UK</a:t>
            </a:r>
          </a:p>
        </p:txBody>
      </p:sp>
      <p:sp>
        <p:nvSpPr>
          <p:cNvPr id="3" name="Content Placeholder 2">
            <a:extLst>
              <a:ext uri="{FF2B5EF4-FFF2-40B4-BE49-F238E27FC236}">
                <a16:creationId xmlns:a16="http://schemas.microsoft.com/office/drawing/2014/main" id="{D5774E0B-70A0-4981-A024-67F22E7E80CC}"/>
              </a:ext>
            </a:extLst>
          </p:cNvPr>
          <p:cNvSpPr>
            <a:spLocks noGrp="1"/>
          </p:cNvSpPr>
          <p:nvPr>
            <p:ph idx="1"/>
          </p:nvPr>
        </p:nvSpPr>
        <p:spPr/>
        <p:txBody>
          <a:bodyPr/>
          <a:lstStyle/>
          <a:p>
            <a:r>
              <a:rPr lang="en-GB" dirty="0"/>
              <a:t>When incarcerated, prisoners in the UK no longer have the same civil liberties as the rest of the population. </a:t>
            </a:r>
          </a:p>
          <a:p>
            <a:r>
              <a:rPr lang="en-GB" dirty="0"/>
              <a:t>They do not have the right to vote. However, they still have protection of the Human Rights Act, the European Convention on Human Rights and the United Nations Declaration on Human Rights.</a:t>
            </a:r>
          </a:p>
          <a:p>
            <a:r>
              <a:rPr lang="en-GB" dirty="0"/>
              <a:t>Prisoner privileges - ‘Incentives and Earned Privileges Scheme’ – more family visits, TV, spend money, access the library</a:t>
            </a:r>
          </a:p>
          <a:p>
            <a:r>
              <a:rPr lang="en-GB" dirty="0"/>
              <a:t>Punishment – items taken away, reduced outside activity, privileges taken away</a:t>
            </a:r>
          </a:p>
          <a:p>
            <a:endParaRPr lang="en-GB" dirty="0"/>
          </a:p>
        </p:txBody>
      </p:sp>
    </p:spTree>
    <p:extLst>
      <p:ext uri="{BB962C8B-B14F-4D97-AF65-F5344CB8AC3E}">
        <p14:creationId xmlns:p14="http://schemas.microsoft.com/office/powerpoint/2010/main" val="15577450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7B77-7E16-90F8-DF9F-A52E07E18C44}"/>
              </a:ext>
            </a:extLst>
          </p:cNvPr>
          <p:cNvSpPr>
            <a:spLocks noGrp="1"/>
          </p:cNvSpPr>
          <p:nvPr>
            <p:ph type="title"/>
          </p:nvPr>
        </p:nvSpPr>
        <p:spPr/>
        <p:txBody>
          <a:bodyPr/>
          <a:lstStyle/>
          <a:p>
            <a:r>
              <a:rPr lang="en-GB" b="0" i="0" dirty="0">
                <a:solidFill>
                  <a:srgbClr val="000000"/>
                </a:solidFill>
                <a:effectLst/>
                <a:latin typeface="ReithSans"/>
              </a:rPr>
              <a:t>Communities Secretary Michael Gove 2024</a:t>
            </a:r>
            <a:endParaRPr lang="en-GB" dirty="0"/>
          </a:p>
        </p:txBody>
      </p:sp>
      <p:sp>
        <p:nvSpPr>
          <p:cNvPr id="3" name="Content Placeholder 2">
            <a:extLst>
              <a:ext uri="{FF2B5EF4-FFF2-40B4-BE49-F238E27FC236}">
                <a16:creationId xmlns:a16="http://schemas.microsoft.com/office/drawing/2014/main" id="{9DCD4944-E481-6984-6DD3-9B0A0F85CC26}"/>
              </a:ext>
            </a:extLst>
          </p:cNvPr>
          <p:cNvSpPr>
            <a:spLocks noGrp="1"/>
          </p:cNvSpPr>
          <p:nvPr>
            <p:ph idx="1"/>
          </p:nvPr>
        </p:nvSpPr>
        <p:spPr/>
        <p:txBody>
          <a:bodyPr/>
          <a:lstStyle/>
          <a:p>
            <a:r>
              <a:rPr lang="en-GB" dirty="0">
                <a:latin typeface="ReithSans"/>
              </a:rPr>
              <a:t>D</a:t>
            </a:r>
            <a:r>
              <a:rPr lang="en-GB" b="0" i="0" dirty="0">
                <a:effectLst/>
                <a:latin typeface="ReithSans"/>
              </a:rPr>
              <a:t>ebated the </a:t>
            </a:r>
            <a:r>
              <a:rPr lang="en-GB" b="1" i="0" dirty="0">
                <a:effectLst/>
                <a:latin typeface="ReithSans"/>
              </a:rPr>
              <a:t>definition of extremism </a:t>
            </a:r>
            <a:r>
              <a:rPr lang="en-GB" b="0" i="0" dirty="0">
                <a:effectLst/>
                <a:latin typeface="ReithSans"/>
              </a:rPr>
              <a:t>– continues</a:t>
            </a:r>
          </a:p>
          <a:p>
            <a:pPr algn="l"/>
            <a:r>
              <a:rPr lang="en-GB" b="0" i="0" dirty="0">
                <a:effectLst/>
                <a:latin typeface="ReithSans"/>
              </a:rPr>
              <a:t>The original 2011 definition was ‘woolly’.</a:t>
            </a:r>
          </a:p>
          <a:p>
            <a:pPr algn="l"/>
            <a:r>
              <a:rPr lang="en-GB" dirty="0">
                <a:latin typeface="ReithSans"/>
              </a:rPr>
              <a:t>O</a:t>
            </a:r>
            <a:r>
              <a:rPr lang="en-GB" b="0" i="0" dirty="0">
                <a:effectLst/>
                <a:latin typeface="ReithSans"/>
              </a:rPr>
              <a:t>pposition to “fundamental British values” – what are they?</a:t>
            </a:r>
          </a:p>
          <a:p>
            <a:pPr algn="l"/>
            <a:r>
              <a:rPr lang="en-GB" dirty="0">
                <a:latin typeface="ReithSans"/>
              </a:rPr>
              <a:t>F</a:t>
            </a:r>
            <a:r>
              <a:rPr lang="en-GB" b="0" i="0" dirty="0">
                <a:effectLst/>
                <a:latin typeface="ReithSans"/>
              </a:rPr>
              <a:t>ormer Prime Minister Theresa May promised to ban extremism – nothing came to plan</a:t>
            </a:r>
          </a:p>
          <a:p>
            <a:pPr algn="l"/>
            <a:r>
              <a:rPr lang="en-GB" dirty="0">
                <a:latin typeface="ReithSans"/>
              </a:rPr>
              <a:t>D</a:t>
            </a:r>
            <a:r>
              <a:rPr lang="en-GB" b="0" i="0" dirty="0">
                <a:effectLst/>
                <a:latin typeface="ReithSans"/>
              </a:rPr>
              <a:t>efinition of Law  - clear </a:t>
            </a:r>
            <a:endParaRPr lang="en-GB" dirty="0"/>
          </a:p>
          <a:p>
            <a:endParaRPr lang="en-GB" dirty="0"/>
          </a:p>
        </p:txBody>
      </p:sp>
    </p:spTree>
    <p:extLst>
      <p:ext uri="{BB962C8B-B14F-4D97-AF65-F5344CB8AC3E}">
        <p14:creationId xmlns:p14="http://schemas.microsoft.com/office/powerpoint/2010/main" val="7320224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405E-602D-B23D-1139-658C779A86C0}"/>
              </a:ext>
            </a:extLst>
          </p:cNvPr>
          <p:cNvSpPr>
            <a:spLocks noGrp="1"/>
          </p:cNvSpPr>
          <p:nvPr>
            <p:ph type="title"/>
          </p:nvPr>
        </p:nvSpPr>
        <p:spPr>
          <a:xfrm>
            <a:off x="838200" y="365126"/>
            <a:ext cx="10515600" cy="692966"/>
          </a:xfrm>
        </p:spPr>
        <p:txBody>
          <a:bodyPr>
            <a:normAutofit/>
          </a:bodyPr>
          <a:lstStyle/>
          <a:p>
            <a:r>
              <a:rPr lang="en-GB" sz="3600" dirty="0"/>
              <a:t>March 2024</a:t>
            </a:r>
          </a:p>
        </p:txBody>
      </p:sp>
      <p:sp>
        <p:nvSpPr>
          <p:cNvPr id="3" name="Content Placeholder 2">
            <a:extLst>
              <a:ext uri="{FF2B5EF4-FFF2-40B4-BE49-F238E27FC236}">
                <a16:creationId xmlns:a16="http://schemas.microsoft.com/office/drawing/2014/main" id="{C3A6122E-3577-DA93-B84F-A47FAE2D8249}"/>
              </a:ext>
            </a:extLst>
          </p:cNvPr>
          <p:cNvSpPr>
            <a:spLocks noGrp="1"/>
          </p:cNvSpPr>
          <p:nvPr>
            <p:ph idx="1"/>
          </p:nvPr>
        </p:nvSpPr>
        <p:spPr>
          <a:xfrm>
            <a:off x="838200" y="1541417"/>
            <a:ext cx="10515600" cy="4635546"/>
          </a:xfrm>
        </p:spPr>
        <p:txBody>
          <a:bodyPr>
            <a:normAutofit/>
          </a:bodyPr>
          <a:lstStyle/>
          <a:p>
            <a:r>
              <a:rPr lang="en-GB" dirty="0"/>
              <a:t>UK Government March 2024 - </a:t>
            </a:r>
          </a:p>
          <a:p>
            <a:r>
              <a:rPr lang="en-GB" dirty="0">
                <a:solidFill>
                  <a:srgbClr val="000000"/>
                </a:solidFill>
                <a:latin typeface="ReithSans"/>
              </a:rPr>
              <a:t>N</a:t>
            </a:r>
            <a:r>
              <a:rPr lang="en-GB" b="0" i="0" dirty="0">
                <a:solidFill>
                  <a:srgbClr val="000000"/>
                </a:solidFill>
                <a:effectLst/>
                <a:latin typeface="ReithSans"/>
              </a:rPr>
              <a:t>ew definition of extremism as </a:t>
            </a:r>
          </a:p>
          <a:p>
            <a:pPr algn="ctr"/>
            <a:r>
              <a:rPr lang="en-GB" b="0" i="0" dirty="0">
                <a:solidFill>
                  <a:srgbClr val="000000"/>
                </a:solidFill>
                <a:effectLst/>
                <a:latin typeface="ReithSans"/>
              </a:rPr>
              <a:t>"</a:t>
            </a:r>
            <a:r>
              <a:rPr lang="en-GB" b="1" i="0" dirty="0">
                <a:solidFill>
                  <a:srgbClr val="000000"/>
                </a:solidFill>
                <a:effectLst/>
                <a:latin typeface="ReithSans"/>
              </a:rPr>
              <a:t>the promotion or advancement of... violence, hatred or intolerance</a:t>
            </a:r>
            <a:r>
              <a:rPr lang="en-GB" b="0" i="0" dirty="0">
                <a:solidFill>
                  <a:srgbClr val="000000"/>
                </a:solidFill>
                <a:effectLst/>
                <a:latin typeface="ReithSans"/>
              </a:rPr>
              <a:t>“</a:t>
            </a:r>
          </a:p>
          <a:p>
            <a:r>
              <a:rPr lang="en-GB" b="0" i="0" dirty="0">
                <a:solidFill>
                  <a:srgbClr val="000000"/>
                </a:solidFill>
                <a:effectLst/>
                <a:latin typeface="ReithSans"/>
              </a:rPr>
              <a:t>The definition will be used by government officials to cut ties or funding to groups deemed to have crossed a line</a:t>
            </a:r>
          </a:p>
          <a:p>
            <a:r>
              <a:rPr lang="en-GB" dirty="0">
                <a:solidFill>
                  <a:srgbClr val="000000"/>
                </a:solidFill>
                <a:latin typeface="ReithSans"/>
              </a:rPr>
              <a:t>H</a:t>
            </a:r>
            <a:r>
              <a:rPr lang="en-GB" b="0" i="0" dirty="0">
                <a:solidFill>
                  <a:srgbClr val="000000"/>
                </a:solidFill>
                <a:effectLst/>
                <a:latin typeface="ReithSans"/>
              </a:rPr>
              <a:t>elp the government "choose its friends wisely"</a:t>
            </a:r>
          </a:p>
        </p:txBody>
      </p:sp>
    </p:spTree>
    <p:extLst>
      <p:ext uri="{BB962C8B-B14F-4D97-AF65-F5344CB8AC3E}">
        <p14:creationId xmlns:p14="http://schemas.microsoft.com/office/powerpoint/2010/main" val="23102477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80939-C447-710D-521F-8F2B4F974654}"/>
              </a:ext>
            </a:extLst>
          </p:cNvPr>
          <p:cNvSpPr>
            <a:spLocks noGrp="1"/>
          </p:cNvSpPr>
          <p:nvPr>
            <p:ph type="title"/>
          </p:nvPr>
        </p:nvSpPr>
        <p:spPr>
          <a:xfrm>
            <a:off x="838200" y="365126"/>
            <a:ext cx="10515600" cy="562338"/>
          </a:xfrm>
        </p:spPr>
        <p:txBody>
          <a:bodyPr>
            <a:normAutofit fontScale="90000"/>
          </a:bodyPr>
          <a:lstStyle/>
          <a:p>
            <a:r>
              <a:rPr lang="en-GB" sz="3600" dirty="0"/>
              <a:t>Criticisms </a:t>
            </a:r>
          </a:p>
        </p:txBody>
      </p:sp>
      <p:sp>
        <p:nvSpPr>
          <p:cNvPr id="3" name="Content Placeholder 2">
            <a:extLst>
              <a:ext uri="{FF2B5EF4-FFF2-40B4-BE49-F238E27FC236}">
                <a16:creationId xmlns:a16="http://schemas.microsoft.com/office/drawing/2014/main" id="{4DC92E86-4208-2032-8B01-4D5E90E4CC05}"/>
              </a:ext>
            </a:extLst>
          </p:cNvPr>
          <p:cNvSpPr>
            <a:spLocks noGrp="1"/>
          </p:cNvSpPr>
          <p:nvPr>
            <p:ph idx="1"/>
          </p:nvPr>
        </p:nvSpPr>
        <p:spPr>
          <a:xfrm>
            <a:off x="838200" y="1293223"/>
            <a:ext cx="10515600" cy="4883740"/>
          </a:xfrm>
        </p:spPr>
        <p:txBody>
          <a:bodyPr>
            <a:normAutofit/>
          </a:bodyPr>
          <a:lstStyle/>
          <a:p>
            <a:r>
              <a:rPr lang="en-GB" b="1" i="0" dirty="0">
                <a:solidFill>
                  <a:srgbClr val="404040"/>
                </a:solidFill>
                <a:effectLst/>
                <a:latin typeface="ReithSans"/>
              </a:rPr>
              <a:t>Risks creating more division</a:t>
            </a:r>
            <a:r>
              <a:rPr lang="en-GB" b="0" i="0" dirty="0">
                <a:solidFill>
                  <a:srgbClr val="404040"/>
                </a:solidFill>
                <a:effectLst/>
                <a:latin typeface="ReithSans"/>
              </a:rPr>
              <a:t> – Archbishops of Canterbury and York, believe by some Labour MPs, former Conservative home secretaries warned against the ‘politicisation of extremism’.</a:t>
            </a:r>
          </a:p>
          <a:p>
            <a:r>
              <a:rPr lang="en-GB" b="1" i="0" dirty="0">
                <a:solidFill>
                  <a:srgbClr val="404040"/>
                </a:solidFill>
                <a:effectLst/>
                <a:latin typeface="ReithSans"/>
              </a:rPr>
              <a:t>Consequences for free speech - </a:t>
            </a:r>
            <a:r>
              <a:rPr lang="en-GB" i="0" dirty="0">
                <a:solidFill>
                  <a:srgbClr val="404040"/>
                </a:solidFill>
                <a:effectLst/>
                <a:latin typeface="ReithSans"/>
              </a:rPr>
              <a:t>s</a:t>
            </a:r>
            <a:r>
              <a:rPr lang="en-GB" b="0" i="0" dirty="0">
                <a:solidFill>
                  <a:srgbClr val="404040"/>
                </a:solidFill>
                <a:effectLst/>
                <a:latin typeface="ReithSans"/>
              </a:rPr>
              <a:t>ome Conservative MPs who worry that people like anti-abortion campaigners or those with gender-critical views could end up being captured by the new definition</a:t>
            </a:r>
            <a:endParaRPr lang="en-GB" dirty="0">
              <a:solidFill>
                <a:srgbClr val="404040"/>
              </a:solidFill>
              <a:latin typeface="ReithSans"/>
            </a:endParaRPr>
          </a:p>
          <a:p>
            <a:pPr algn="l"/>
            <a:r>
              <a:rPr lang="en-GB" b="0" i="0" dirty="0">
                <a:solidFill>
                  <a:srgbClr val="404040"/>
                </a:solidFill>
                <a:effectLst/>
                <a:latin typeface="ReithSans"/>
              </a:rPr>
              <a:t>"It's not even a legal definition."</a:t>
            </a:r>
          </a:p>
          <a:p>
            <a:pPr algn="l"/>
            <a:r>
              <a:rPr lang="en-GB" dirty="0">
                <a:solidFill>
                  <a:srgbClr val="404040"/>
                </a:solidFill>
                <a:latin typeface="ReithSans"/>
              </a:rPr>
              <a:t>N</a:t>
            </a:r>
            <a:r>
              <a:rPr lang="en-GB" b="0" i="0" dirty="0">
                <a:solidFill>
                  <a:srgbClr val="404040"/>
                </a:solidFill>
                <a:effectLst/>
                <a:latin typeface="ReithSans"/>
              </a:rPr>
              <a:t>ew definition will "prevent the government from financing organisations or individuals."</a:t>
            </a:r>
          </a:p>
          <a:p>
            <a:endParaRPr lang="en-GB" dirty="0"/>
          </a:p>
        </p:txBody>
      </p:sp>
    </p:spTree>
    <p:extLst>
      <p:ext uri="{BB962C8B-B14F-4D97-AF65-F5344CB8AC3E}">
        <p14:creationId xmlns:p14="http://schemas.microsoft.com/office/powerpoint/2010/main" val="35287019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0FB28B-B647-F679-CA44-6F9F298EC736}"/>
              </a:ext>
            </a:extLst>
          </p:cNvPr>
          <p:cNvSpPr>
            <a:spLocks noGrp="1"/>
          </p:cNvSpPr>
          <p:nvPr>
            <p:ph type="title"/>
          </p:nvPr>
        </p:nvSpPr>
        <p:spPr>
          <a:xfrm>
            <a:off x="838200" y="365125"/>
            <a:ext cx="10515600" cy="1325563"/>
          </a:xfrm>
        </p:spPr>
        <p:txBody>
          <a:bodyPr>
            <a:normAutofit/>
          </a:bodyPr>
          <a:lstStyle/>
          <a:p>
            <a:r>
              <a:rPr lang="en-GB" dirty="0"/>
              <a:t>Gove Stated: </a:t>
            </a:r>
          </a:p>
        </p:txBody>
      </p:sp>
      <p:sp>
        <p:nvSpPr>
          <p:cNvPr id="3" name="Content Placeholder 2">
            <a:extLst>
              <a:ext uri="{FF2B5EF4-FFF2-40B4-BE49-F238E27FC236}">
                <a16:creationId xmlns:a16="http://schemas.microsoft.com/office/drawing/2014/main" id="{B1E70DCF-E185-290F-0D55-B32B1AA3CEDE}"/>
              </a:ext>
            </a:extLst>
          </p:cNvPr>
          <p:cNvSpPr>
            <a:spLocks noGrp="1"/>
          </p:cNvSpPr>
          <p:nvPr>
            <p:ph idx="1"/>
          </p:nvPr>
        </p:nvSpPr>
        <p:spPr>
          <a:xfrm>
            <a:off x="838201" y="2013625"/>
            <a:ext cx="5257799" cy="4163337"/>
          </a:xfrm>
        </p:spPr>
        <p:txBody>
          <a:bodyPr>
            <a:normAutofit/>
          </a:bodyPr>
          <a:lstStyle/>
          <a:p>
            <a:r>
              <a:rPr lang="en-GB" sz="2400" b="0" i="0" dirty="0">
                <a:effectLst/>
                <a:latin typeface="ReithSans"/>
              </a:rPr>
              <a:t>Groups like British National Socialist Movement and Patriotic Alternative will be assessed </a:t>
            </a:r>
            <a:r>
              <a:rPr lang="en-GB" sz="2400" b="1" i="0" dirty="0">
                <a:effectLst/>
                <a:latin typeface="ReithSans"/>
              </a:rPr>
              <a:t>"against the new definition“</a:t>
            </a:r>
          </a:p>
          <a:p>
            <a:r>
              <a:rPr lang="en-GB" sz="2400" b="0" i="0" dirty="0">
                <a:effectLst/>
                <a:latin typeface="ReithSans"/>
              </a:rPr>
              <a:t>Muslim Association of Britain group and other groups will be "</a:t>
            </a:r>
            <a:r>
              <a:rPr lang="en-GB" sz="2400" b="1" i="0" dirty="0">
                <a:effectLst/>
                <a:latin typeface="ReithSans"/>
              </a:rPr>
              <a:t>held to account to assess if they meet our definition of extremism“</a:t>
            </a:r>
          </a:p>
          <a:p>
            <a:r>
              <a:rPr lang="en-GB" sz="2400" b="0" i="0" dirty="0">
                <a:effectLst/>
                <a:latin typeface="ReithSans"/>
              </a:rPr>
              <a:t>Islamism should not be confused with Islam</a:t>
            </a:r>
          </a:p>
          <a:p>
            <a:endParaRPr lang="en-GB" sz="2000" dirty="0"/>
          </a:p>
        </p:txBody>
      </p:sp>
      <p:pic>
        <p:nvPicPr>
          <p:cNvPr id="5" name="Picture 4">
            <a:extLst>
              <a:ext uri="{FF2B5EF4-FFF2-40B4-BE49-F238E27FC236}">
                <a16:creationId xmlns:a16="http://schemas.microsoft.com/office/drawing/2014/main" id="{596FEFE1-D89A-30C8-01E1-2A7F7C641763}"/>
              </a:ext>
            </a:extLst>
          </p:cNvPr>
          <p:cNvPicPr>
            <a:picLocks noChangeAspect="1"/>
          </p:cNvPicPr>
          <p:nvPr/>
        </p:nvPicPr>
        <p:blipFill>
          <a:blip r:embed="rId2"/>
          <a:stretch>
            <a:fillRect/>
          </a:stretch>
        </p:blipFill>
        <p:spPr>
          <a:xfrm>
            <a:off x="8357954" y="2940148"/>
            <a:ext cx="2180833" cy="2277760"/>
          </a:xfrm>
          <a:prstGeom prst="rect">
            <a:avLst/>
          </a:prstGeom>
        </p:spPr>
      </p:pic>
    </p:spTree>
    <p:extLst>
      <p:ext uri="{BB962C8B-B14F-4D97-AF65-F5344CB8AC3E}">
        <p14:creationId xmlns:p14="http://schemas.microsoft.com/office/powerpoint/2010/main" val="24563602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159BC-A187-34BB-A5B6-777434123F5A}"/>
              </a:ext>
            </a:extLst>
          </p:cNvPr>
          <p:cNvSpPr>
            <a:spLocks noGrp="1"/>
          </p:cNvSpPr>
          <p:nvPr>
            <p:ph type="title"/>
          </p:nvPr>
        </p:nvSpPr>
        <p:spPr>
          <a:xfrm>
            <a:off x="838200" y="365125"/>
            <a:ext cx="10515600" cy="752475"/>
          </a:xfrm>
        </p:spPr>
        <p:txBody>
          <a:bodyPr/>
          <a:lstStyle/>
          <a:p>
            <a:r>
              <a:rPr lang="en-GB" dirty="0"/>
              <a:t>Problems</a:t>
            </a:r>
          </a:p>
        </p:txBody>
      </p:sp>
      <p:sp>
        <p:nvSpPr>
          <p:cNvPr id="3" name="Content Placeholder 2">
            <a:extLst>
              <a:ext uri="{FF2B5EF4-FFF2-40B4-BE49-F238E27FC236}">
                <a16:creationId xmlns:a16="http://schemas.microsoft.com/office/drawing/2014/main" id="{FA18BFC4-250E-E954-B8A3-62941C08180E}"/>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202124"/>
                </a:solidFill>
                <a:effectLst/>
                <a:latin typeface="arial" panose="020B0604020202020204" pitchFamily="34" charset="0"/>
              </a:rPr>
              <a:t>Human trafficking. Human trafficking is growing around the world. ...</a:t>
            </a:r>
          </a:p>
          <a:p>
            <a:pPr algn="l">
              <a:buFont typeface="Arial" panose="020B0604020202020204" pitchFamily="34" charset="0"/>
              <a:buChar char="•"/>
            </a:pPr>
            <a:r>
              <a:rPr lang="en-GB" b="0" i="0" dirty="0">
                <a:solidFill>
                  <a:srgbClr val="202124"/>
                </a:solidFill>
                <a:effectLst/>
                <a:latin typeface="arial" panose="020B0604020202020204" pitchFamily="34" charset="0"/>
              </a:rPr>
              <a:t>Refugee crises. ...</a:t>
            </a:r>
          </a:p>
          <a:p>
            <a:pPr algn="l">
              <a:buFont typeface="Arial" panose="020B0604020202020204" pitchFamily="34" charset="0"/>
              <a:buChar char="•"/>
            </a:pPr>
            <a:r>
              <a:rPr lang="en-GB" b="0" i="0" dirty="0">
                <a:solidFill>
                  <a:srgbClr val="202124"/>
                </a:solidFill>
                <a:effectLst/>
                <a:latin typeface="arial" panose="020B0604020202020204" pitchFamily="34" charset="0"/>
              </a:rPr>
              <a:t>Worker rights. ...</a:t>
            </a:r>
          </a:p>
          <a:p>
            <a:pPr algn="l">
              <a:buFont typeface="Arial" panose="020B0604020202020204" pitchFamily="34" charset="0"/>
              <a:buChar char="•"/>
            </a:pPr>
            <a:r>
              <a:rPr lang="en-GB" b="0" i="0" dirty="0">
                <a:solidFill>
                  <a:srgbClr val="202124"/>
                </a:solidFill>
                <a:effectLst/>
                <a:latin typeface="arial" panose="020B0604020202020204" pitchFamily="34" charset="0"/>
              </a:rPr>
              <a:t>Gender equality. ...</a:t>
            </a:r>
          </a:p>
          <a:p>
            <a:pPr algn="l">
              <a:buFont typeface="Arial" panose="020B0604020202020204" pitchFamily="34" charset="0"/>
              <a:buChar char="•"/>
            </a:pPr>
            <a:r>
              <a:rPr lang="en-GB" b="0" i="0" dirty="0">
                <a:solidFill>
                  <a:srgbClr val="202124"/>
                </a:solidFill>
                <a:effectLst/>
                <a:latin typeface="arial" panose="020B0604020202020204" pitchFamily="34" charset="0"/>
              </a:rPr>
              <a:t>LGBTQ+ rights. ...</a:t>
            </a:r>
          </a:p>
          <a:p>
            <a:pPr algn="l">
              <a:buFont typeface="Arial" panose="020B0604020202020204" pitchFamily="34" charset="0"/>
              <a:buChar char="•"/>
            </a:pPr>
            <a:r>
              <a:rPr lang="en-GB" b="0" i="0" dirty="0">
                <a:solidFill>
                  <a:srgbClr val="202124"/>
                </a:solidFill>
                <a:effectLst/>
                <a:latin typeface="arial" panose="020B0604020202020204" pitchFamily="34" charset="0"/>
              </a:rPr>
              <a:t>Human rights and technology. ...</a:t>
            </a:r>
          </a:p>
          <a:p>
            <a:pPr algn="l">
              <a:buFont typeface="Arial" panose="020B0604020202020204" pitchFamily="34" charset="0"/>
              <a:buChar char="•"/>
            </a:pPr>
            <a:r>
              <a:rPr lang="en-GB" b="0" i="0" dirty="0">
                <a:solidFill>
                  <a:srgbClr val="202124"/>
                </a:solidFill>
                <a:effectLst/>
                <a:latin typeface="arial" panose="020B0604020202020204" pitchFamily="34" charset="0"/>
              </a:rPr>
              <a:t>Nationalism. ...</a:t>
            </a:r>
          </a:p>
          <a:p>
            <a:pPr algn="l">
              <a:buFont typeface="Arial" panose="020B0604020202020204" pitchFamily="34" charset="0"/>
              <a:buChar char="•"/>
            </a:pPr>
            <a:r>
              <a:rPr lang="en-GB" b="0" i="0" dirty="0">
                <a:solidFill>
                  <a:srgbClr val="202124"/>
                </a:solidFill>
                <a:effectLst/>
                <a:latin typeface="arial" panose="020B0604020202020204" pitchFamily="34" charset="0"/>
              </a:rPr>
              <a:t>Attacks on journalists and the spread of misinformation.</a:t>
            </a:r>
          </a:p>
          <a:p>
            <a:endParaRPr lang="en-GB" dirty="0"/>
          </a:p>
        </p:txBody>
      </p:sp>
    </p:spTree>
    <p:extLst>
      <p:ext uri="{BB962C8B-B14F-4D97-AF65-F5344CB8AC3E}">
        <p14:creationId xmlns:p14="http://schemas.microsoft.com/office/powerpoint/2010/main" val="3635243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he planet earth taken from the outer space">
            <a:extLst>
              <a:ext uri="{FF2B5EF4-FFF2-40B4-BE49-F238E27FC236}">
                <a16:creationId xmlns:a16="http://schemas.microsoft.com/office/drawing/2014/main" id="{1EA7245E-9450-DA55-66CE-DCC574D2A3F9}"/>
              </a:ext>
            </a:extLst>
          </p:cNvPr>
          <p:cNvPicPr>
            <a:picLocks noChangeAspect="1"/>
          </p:cNvPicPr>
          <p:nvPr/>
        </p:nvPicPr>
        <p:blipFill rotWithShape="1">
          <a:blip r:embed="rId2"/>
          <a:srcRect b="1379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A617A0-F03B-45D0-B6F3-0E8DFF413D65}"/>
              </a:ext>
            </a:extLst>
          </p:cNvPr>
          <p:cNvSpPr>
            <a:spLocks noGrp="1"/>
          </p:cNvSpPr>
          <p:nvPr>
            <p:ph type="title"/>
          </p:nvPr>
        </p:nvSpPr>
        <p:spPr>
          <a:xfrm>
            <a:off x="838200" y="365125"/>
            <a:ext cx="10515600" cy="1325563"/>
          </a:xfrm>
        </p:spPr>
        <p:txBody>
          <a:bodyPr>
            <a:normAutofit/>
          </a:bodyPr>
          <a:lstStyle/>
          <a:p>
            <a:r>
              <a:rPr lang="en-GB" dirty="0"/>
              <a:t>Human Rights are Universal</a:t>
            </a:r>
          </a:p>
        </p:txBody>
      </p:sp>
      <p:sp>
        <p:nvSpPr>
          <p:cNvPr id="3" name="Content Placeholder 2">
            <a:extLst>
              <a:ext uri="{FF2B5EF4-FFF2-40B4-BE49-F238E27FC236}">
                <a16:creationId xmlns:a16="http://schemas.microsoft.com/office/drawing/2014/main" id="{87C01C6F-D2F6-45E8-8712-7523C571D4FA}"/>
              </a:ext>
            </a:extLst>
          </p:cNvPr>
          <p:cNvSpPr>
            <a:spLocks noGrp="1"/>
          </p:cNvSpPr>
          <p:nvPr>
            <p:ph idx="1"/>
          </p:nvPr>
        </p:nvSpPr>
        <p:spPr>
          <a:xfrm>
            <a:off x="838200" y="1825625"/>
            <a:ext cx="10515600" cy="4351338"/>
          </a:xfrm>
        </p:spPr>
        <p:txBody>
          <a:bodyPr>
            <a:normAutofit/>
          </a:bodyPr>
          <a:lstStyle/>
          <a:p>
            <a:pPr algn="ctr"/>
            <a:r>
              <a:rPr lang="en-GB" dirty="0"/>
              <a:t>“Human rights are foreign to no culture and native to all nations; they are universal.” </a:t>
            </a:r>
          </a:p>
          <a:p>
            <a:endParaRPr lang="en-GB" dirty="0"/>
          </a:p>
          <a:p>
            <a:r>
              <a:rPr lang="en-GB" dirty="0"/>
              <a:t>Secretary-General of the United Nations, 1997</a:t>
            </a:r>
          </a:p>
        </p:txBody>
      </p:sp>
    </p:spTree>
    <p:extLst>
      <p:ext uri="{BB962C8B-B14F-4D97-AF65-F5344CB8AC3E}">
        <p14:creationId xmlns:p14="http://schemas.microsoft.com/office/powerpoint/2010/main" val="884141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0FF71-CC34-41E6-84BC-77F8113CB34A}"/>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058435D3-6714-473F-973C-9DA7E79D7050}"/>
              </a:ext>
            </a:extLst>
          </p:cNvPr>
          <p:cNvSpPr>
            <a:spLocks noGrp="1"/>
          </p:cNvSpPr>
          <p:nvPr>
            <p:ph idx="1"/>
          </p:nvPr>
        </p:nvSpPr>
        <p:spPr>
          <a:xfrm>
            <a:off x="838200" y="946484"/>
            <a:ext cx="10515600" cy="5230479"/>
          </a:xfrm>
        </p:spPr>
        <p:txBody>
          <a:bodyPr>
            <a:normAutofit/>
          </a:bodyPr>
          <a:lstStyle/>
          <a:p>
            <a:r>
              <a:rPr lang="en-GB" sz="1500" dirty="0">
                <a:hlinkClick r:id="rId2"/>
              </a:rPr>
              <a:t>https://www.coe.int/en/web/about-us/our-member-states</a:t>
            </a:r>
            <a:endParaRPr lang="en-GB" sz="1500" dirty="0"/>
          </a:p>
          <a:p>
            <a:r>
              <a:rPr lang="en-GB" sz="1500" dirty="0">
                <a:hlinkClick r:id="rId3"/>
              </a:rPr>
              <a:t>https://www.instituteforgovernment.org.uk/explainers/coronavirus-act</a:t>
            </a:r>
            <a:endParaRPr lang="en-GB" sz="1500" dirty="0"/>
          </a:p>
          <a:p>
            <a:r>
              <a:rPr lang="en-GB" sz="1500" dirty="0">
                <a:hlinkClick r:id="rId4"/>
              </a:rPr>
              <a:t>https://ukhumanrightsblog.com/2019/03/01/shamina-begum-is-stripping-her-of-her-citizenship-the-right-response/</a:t>
            </a:r>
            <a:endParaRPr lang="en-GB" sz="1500" dirty="0"/>
          </a:p>
          <a:p>
            <a:r>
              <a:rPr lang="en-GB" sz="1500" dirty="0">
                <a:hlinkClick r:id="rId5"/>
              </a:rPr>
              <a:t>https://www-jstor-org.ezproxy.uwtsd.ac.uk/stable/43950897?seq=1#metadata_info_tab_contents</a:t>
            </a:r>
            <a:endParaRPr lang="en-GB" sz="1500" dirty="0"/>
          </a:p>
          <a:p>
            <a:r>
              <a:rPr lang="en-GB" sz="1500" dirty="0">
                <a:hlinkClick r:id="rId6"/>
              </a:rPr>
              <a:t>https://www.citizensadvice.org.uk/law-and-courts/civil-rights/human-rights/when-can-a-public-authority-interfere-with-your-human-rights/</a:t>
            </a:r>
            <a:endParaRPr lang="en-GB" sz="1500" dirty="0"/>
          </a:p>
          <a:p>
            <a:r>
              <a:rPr lang="en-GB" sz="1500" dirty="0">
                <a:hlinkClick r:id="rId7"/>
              </a:rPr>
              <a:t>https://www.amnesty.org.uk/nazanin-zaghari-ratcliffe-whats-happening</a:t>
            </a:r>
            <a:endParaRPr lang="en-GB" sz="1500" dirty="0"/>
          </a:p>
          <a:p>
            <a:r>
              <a:rPr lang="en-GB" sz="1500" dirty="0">
                <a:hlinkClick r:id="rId8"/>
              </a:rPr>
              <a:t>https://www.humanrightsinitiative.org/programs/aj/police/res_mat/police_accountability_in_uk.pdf</a:t>
            </a:r>
            <a:endParaRPr lang="en-GB" sz="1500" dirty="0"/>
          </a:p>
          <a:p>
            <a:r>
              <a:rPr lang="en-GB" sz="1500" dirty="0"/>
              <a:t>https://www.equalityhumanrights.com/en/publication-download/briefing-paper-5-race-disproportionality-stops-and-searches-under-section-60</a:t>
            </a:r>
          </a:p>
          <a:p>
            <a:r>
              <a:rPr lang="en-GB" dirty="0">
                <a:hlinkClick r:id="rId9"/>
              </a:rPr>
              <a:t>https://www.ohchr.org/documents/publications/training11add3en.pdf</a:t>
            </a:r>
            <a:endParaRPr lang="en-GB" dirty="0"/>
          </a:p>
          <a:p>
            <a:r>
              <a:rPr lang="en-GB" dirty="0"/>
              <a:t>https://www.echr.coe.int/Documents/Guide_Prisoners_rights_ENG.pdf</a:t>
            </a:r>
          </a:p>
        </p:txBody>
      </p:sp>
    </p:spTree>
    <p:extLst>
      <p:ext uri="{BB962C8B-B14F-4D97-AF65-F5344CB8AC3E}">
        <p14:creationId xmlns:p14="http://schemas.microsoft.com/office/powerpoint/2010/main" val="5408254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2916-D095-EDD0-B78A-A818E0C86437}"/>
              </a:ext>
            </a:extLst>
          </p:cNvPr>
          <p:cNvSpPr>
            <a:spLocks noGrp="1"/>
          </p:cNvSpPr>
          <p:nvPr>
            <p:ph type="title"/>
          </p:nvPr>
        </p:nvSpPr>
        <p:spPr>
          <a:xfrm>
            <a:off x="6823878" y="741391"/>
            <a:ext cx="4491821" cy="1616203"/>
          </a:xfrm>
        </p:spPr>
        <p:txBody>
          <a:bodyPr anchor="b">
            <a:normAutofit/>
          </a:bodyPr>
          <a:lstStyle/>
          <a:p>
            <a:endParaRPr lang="en-GB" sz="3200"/>
          </a:p>
        </p:txBody>
      </p:sp>
      <p:pic>
        <p:nvPicPr>
          <p:cNvPr id="5" name="Picture 4" descr="Blue ribbon rosette">
            <a:extLst>
              <a:ext uri="{FF2B5EF4-FFF2-40B4-BE49-F238E27FC236}">
                <a16:creationId xmlns:a16="http://schemas.microsoft.com/office/drawing/2014/main" id="{446D655B-F109-E3C7-A6EF-E9FCA07770F7}"/>
              </a:ext>
            </a:extLst>
          </p:cNvPr>
          <p:cNvPicPr>
            <a:picLocks noChangeAspect="1"/>
          </p:cNvPicPr>
          <p:nvPr/>
        </p:nvPicPr>
        <p:blipFill rotWithShape="1">
          <a:blip r:embed="rId2"/>
          <a:srcRect l="36514" r="3932" b="2"/>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7A5D064-4568-EF91-6BEB-B109B56528E6}"/>
              </a:ext>
            </a:extLst>
          </p:cNvPr>
          <p:cNvSpPr>
            <a:spLocks noGrp="1"/>
          </p:cNvSpPr>
          <p:nvPr>
            <p:ph idx="1"/>
          </p:nvPr>
        </p:nvSpPr>
        <p:spPr>
          <a:xfrm>
            <a:off x="6823878" y="2533476"/>
            <a:ext cx="4491820" cy="3447832"/>
          </a:xfrm>
        </p:spPr>
        <p:txBody>
          <a:bodyPr anchor="t">
            <a:normAutofit/>
          </a:bodyPr>
          <a:lstStyle/>
          <a:p>
            <a:r>
              <a:rPr lang="en-GB" sz="2000">
                <a:hlinkClick r:id="rId3"/>
              </a:rPr>
              <a:t>The European Convention on Human Rights and policing (coe.int)</a:t>
            </a:r>
            <a:endParaRPr lang="en-GB" sz="2000"/>
          </a:p>
          <a:p>
            <a:r>
              <a:rPr lang="en-GB" sz="2000">
                <a:hlinkClick r:id="rId4"/>
              </a:rPr>
              <a:t>Human Rights and Criminal Prosecutions: General Principles | The Crown Prosecution Service (cps.gov.uk)</a:t>
            </a:r>
            <a:endParaRPr lang="en-GB" sz="2000"/>
          </a:p>
        </p:txBody>
      </p:sp>
    </p:spTree>
    <p:extLst>
      <p:ext uri="{BB962C8B-B14F-4D97-AF65-F5344CB8AC3E}">
        <p14:creationId xmlns:p14="http://schemas.microsoft.com/office/powerpoint/2010/main" val="3329077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3264</TotalTime>
  <Words>4544</Words>
  <Application>Microsoft Office PowerPoint</Application>
  <PresentationFormat>Widescreen</PresentationFormat>
  <Paragraphs>308</Paragraphs>
  <Slides>39</Slides>
  <Notes>16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GH Guardian Headline</vt:lpstr>
      <vt:lpstr>Google Sans</vt:lpstr>
      <vt:lpstr>national</vt:lpstr>
      <vt:lpstr>open_sans</vt:lpstr>
      <vt:lpstr>ReithSans</vt:lpstr>
      <vt:lpstr>arial</vt:lpstr>
      <vt:lpstr>arial</vt:lpstr>
      <vt:lpstr>Calibri</vt:lpstr>
      <vt:lpstr>Calibri Light</vt:lpstr>
      <vt:lpstr>Roboto</vt:lpstr>
      <vt:lpstr>Times New Roman</vt:lpstr>
      <vt:lpstr>Office Theme</vt:lpstr>
      <vt:lpstr>Human Rights </vt:lpstr>
      <vt:lpstr>Assignment Question</vt:lpstr>
      <vt:lpstr>Following weeks – Assignment 2</vt:lpstr>
      <vt:lpstr>PowerPoint Presentation</vt:lpstr>
      <vt:lpstr>Human Rights have deep roots </vt:lpstr>
      <vt:lpstr>Human Rights</vt:lpstr>
      <vt:lpstr>The European Convention on Human Rights (ECHR)</vt:lpstr>
      <vt:lpstr> How do human rights help you? </vt:lpstr>
      <vt:lpstr> A summary of the 30 articles of the Universal Declaration of Human Rights </vt:lpstr>
      <vt:lpstr>PowerPoint Presentation</vt:lpstr>
      <vt:lpstr>PowerPoint Presentation</vt:lpstr>
      <vt:lpstr>PowerPoint Presentation</vt:lpstr>
      <vt:lpstr>PowerPoint Presentation</vt:lpstr>
      <vt:lpstr>PowerPoint Presentation</vt:lpstr>
      <vt:lpstr>PowerPoint Presentation</vt:lpstr>
      <vt:lpstr>Illegal Immigration Bill</vt:lpstr>
      <vt:lpstr>London School of Economics and Politics</vt:lpstr>
      <vt:lpstr>PowerPoint Presentation</vt:lpstr>
      <vt:lpstr> Stalling Rwanda plan-  </vt:lpstr>
      <vt:lpstr>Practical Difficulties</vt:lpstr>
      <vt:lpstr>The Human Rights Act 1998</vt:lpstr>
      <vt:lpstr>Restricting Human Rights</vt:lpstr>
      <vt:lpstr>Prisoners and Voting</vt:lpstr>
      <vt:lpstr> Coronavirus Act 2020 </vt:lpstr>
      <vt:lpstr>Police, Crime, Sentencing and Courts Act 2022</vt:lpstr>
      <vt:lpstr>Shamima Begum</vt:lpstr>
      <vt:lpstr>HR and Civil Society</vt:lpstr>
      <vt:lpstr>Police</vt:lpstr>
      <vt:lpstr>Case against Human Rights</vt:lpstr>
      <vt:lpstr>Guantanamo Bay Detention Camp</vt:lpstr>
      <vt:lpstr>Human Rights and Prisoners UK</vt:lpstr>
      <vt:lpstr>Communities Secretary Michael Gove 2024</vt:lpstr>
      <vt:lpstr>March 2024</vt:lpstr>
      <vt:lpstr>Criticisms </vt:lpstr>
      <vt:lpstr>Gove Stated: </vt:lpstr>
      <vt:lpstr>Problems</vt:lpstr>
      <vt:lpstr>Human Rights are Universal</vt:lpstr>
      <vt:lpstr>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Rights </dc:title>
  <dc:creator>Jane Thomas</dc:creator>
  <cp:lastModifiedBy>Jane Davies</cp:lastModifiedBy>
  <cp:revision>16</cp:revision>
  <dcterms:created xsi:type="dcterms:W3CDTF">2021-03-26T06:11:06Z</dcterms:created>
  <dcterms:modified xsi:type="dcterms:W3CDTF">2024-03-14T14:22:04Z</dcterms:modified>
</cp:coreProperties>
</file>