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76" r:id="rId9"/>
    <p:sldId id="277" r:id="rId10"/>
    <p:sldId id="265" r:id="rId11"/>
    <p:sldId id="266" r:id="rId12"/>
    <p:sldId id="267" r:id="rId13"/>
    <p:sldId id="278" r:id="rId14"/>
    <p:sldId id="268" r:id="rId15"/>
    <p:sldId id="269" r:id="rId16"/>
    <p:sldId id="270" r:id="rId17"/>
    <p:sldId id="272" r:id="rId18"/>
    <p:sldId id="271" r:id="rId19"/>
    <p:sldId id="273" r:id="rId20"/>
    <p:sldId id="274" r:id="rId21"/>
    <p:sldId id="27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 autoAdjust="0"/>
    <p:restoredTop sz="94715"/>
  </p:normalViewPr>
  <p:slideViewPr>
    <p:cSldViewPr snapToGrid="0">
      <p:cViewPr varScale="1">
        <p:scale>
          <a:sx n="122" d="100"/>
          <a:sy n="122" d="100"/>
        </p:scale>
        <p:origin x="760" y="1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7" d="100"/>
          <a:sy n="97" d="100"/>
        </p:scale>
        <p:origin x="3688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08F16E-C1F9-8144-8703-715149E5D12E}" type="datetimeFigureOut">
              <a:rPr lang="en-US" smtClean="0"/>
              <a:t>6/25/26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343E81-6078-AF46-A422-6C733AF548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587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343E81-6078-AF46-A422-6C733AF5482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19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343E81-6078-AF46-A422-6C733AF5482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18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343E81-6078-AF46-A422-6C733AF5482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055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343E81-6078-AF46-A422-6C733AF54829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895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148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32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146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634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5937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967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310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272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675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70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193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03944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6210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7093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6481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4177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4901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8E509-5DE2-8709-7E0E-621133694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EB6D6-766D-CE98-2D51-6EC2E9CD7F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6BF2D-D6A4-49B6-2487-6CDECD22E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18F871-4FE5-2B7B-E9C3-D744B642E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06A4B3-903A-350F-3C31-903CEC7BE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37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D2B25D09-8E08-4DDD-A558-673ECD1CC2D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9CCCE72-7295-4C49-8C87-6B216D247F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1652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  <p:sldLayoutId id="214748371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microsoft.com/office/2007/relationships/hdphoto" Target="../media/hdphoto1.wdp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8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7.sv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6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13.sv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13.sv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are-act-statutory-guidance" TargetMode="External"/><Relationship Id="rId13" Type="http://schemas.openxmlformats.org/officeDocument/2006/relationships/hyperlink" Target="https://www.nice.org.uk/" TargetMode="External"/><Relationship Id="rId3" Type="http://schemas.openxmlformats.org/officeDocument/2006/relationships/slideLayout" Target="../slideLayouts/slideLayout18.xml"/><Relationship Id="rId7" Type="http://schemas.openxmlformats.org/officeDocument/2006/relationships/hyperlink" Target="https://www.cqc.org.uk/publications" TargetMode="External"/><Relationship Id="rId12" Type="http://schemas.openxmlformats.org/officeDocument/2006/relationships/hyperlink" Target="https://www.england.nhs.uk/personalisedcare/upc/" TargetMode="External"/><Relationship Id="rId17" Type="http://schemas.openxmlformats.org/officeDocument/2006/relationships/image" Target="../media/image5.png"/><Relationship Id="rId2" Type="http://schemas.openxmlformats.org/officeDocument/2006/relationships/audio" Target="../media/media20.m4a"/><Relationship Id="rId16" Type="http://schemas.openxmlformats.org/officeDocument/2006/relationships/hyperlink" Target="https://www.who.int/publications/i/item/9789240016866" TargetMode="External"/><Relationship Id="rId1" Type="http://schemas.microsoft.com/office/2007/relationships/media" Target="../media/media20.m4a"/><Relationship Id="rId6" Type="http://schemas.openxmlformats.org/officeDocument/2006/relationships/hyperlink" Target="https://doi.org/10.1093/geront/29.2.183" TargetMode="External"/><Relationship Id="rId11" Type="http://schemas.openxmlformats.org/officeDocument/2006/relationships/hyperlink" Target="https://doi.org/10.1016/j.cell.2005.01.027" TargetMode="External"/><Relationship Id="rId5" Type="http://schemas.openxmlformats.org/officeDocument/2006/relationships/hyperlink" Target="https://www.ageuk.org.uk/our-impact/policy-research/loneliness-research-and-resources/" TargetMode="External"/><Relationship Id="rId15" Type="http://schemas.openxmlformats.org/officeDocument/2006/relationships/hyperlink" Target="https://www.scie.org.uk/" TargetMode="External"/><Relationship Id="rId10" Type="http://schemas.openxmlformats.org/officeDocument/2006/relationships/hyperlink" Target="https://doi.org/10.1177/1745691614568352" TargetMode="External"/><Relationship Id="rId4" Type="http://schemas.openxmlformats.org/officeDocument/2006/relationships/notesSlide" Target="../notesSlides/notesSlide4.xml"/><Relationship Id="rId9" Type="http://schemas.openxmlformats.org/officeDocument/2006/relationships/hyperlink" Target="https://www.legislation.gov.uk/ukpga/2010/15/contents" TargetMode="External"/><Relationship Id="rId1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92681-AE09-2681-5757-7D26564DED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0897" y="1041400"/>
            <a:ext cx="6074980" cy="2387600"/>
          </a:xfrm>
        </p:spPr>
        <p:txBody>
          <a:bodyPr>
            <a:noAutofit/>
          </a:bodyPr>
          <a:lstStyle/>
          <a:p>
            <a:r>
              <a:rPr lang="en-GB" sz="2800" b="1" dirty="0"/>
              <a:t>Evaluating the Care and Support Needs of Older People: Addressing Loneliness and Social Isolation in Later Life</a:t>
            </a:r>
            <a:endParaRPr lang="en-GB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9E093A-5A56-D6C3-A697-A8E446FE06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35669" y="3429000"/>
            <a:ext cx="9144000" cy="1655762"/>
          </a:xfrm>
        </p:spPr>
        <p:txBody>
          <a:bodyPr>
            <a:no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Hassana Allaiouti</a:t>
            </a:r>
          </a:p>
          <a:p>
            <a:r>
              <a:rPr lang="en-GB" sz="2000" b="1" dirty="0">
                <a:solidFill>
                  <a:schemeClr val="tx1"/>
                </a:solidFill>
              </a:rPr>
              <a:t>Student Number: 2323005</a:t>
            </a:r>
          </a:p>
          <a:p>
            <a:r>
              <a:rPr lang="en-GB" sz="2000" b="1" dirty="0" err="1">
                <a:solidFill>
                  <a:schemeClr val="tx1"/>
                </a:solidFill>
              </a:rPr>
              <a:t>BMHP6027</a:t>
            </a:r>
            <a:r>
              <a:rPr lang="en-GB" sz="2000" b="1" dirty="0">
                <a:solidFill>
                  <a:schemeClr val="tx1"/>
                </a:solidFill>
              </a:rPr>
              <a:t>: Empowering the Older Person</a:t>
            </a:r>
          </a:p>
          <a:p>
            <a:endParaRPr lang="en-GB" sz="2000" b="1" dirty="0"/>
          </a:p>
        </p:txBody>
      </p:sp>
      <p:pic>
        <p:nvPicPr>
          <p:cNvPr id="4" name="Picture 3" descr="A close-up of a sign&#10;&#10;Description automatically generated">
            <a:extLst>
              <a:ext uri="{FF2B5EF4-FFF2-40B4-BE49-F238E27FC236}">
                <a16:creationId xmlns:a16="http://schemas.microsoft.com/office/drawing/2014/main" id="{77147752-F65F-4C38-A903-CBF2B4EB06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67" b="91333" l="5045" r="98220">
                        <a14:foregroundMark x1="10089" y1="36000" x2="19585" y2="40667"/>
                        <a14:foregroundMark x1="19585" y1="40667" x2="16320" y2="62667"/>
                        <a14:foregroundMark x1="16320" y1="62667" x2="7715" y2="63333"/>
                        <a14:foregroundMark x1="7715" y1="63333" x2="4748" y2="40667"/>
                        <a14:foregroundMark x1="4748" y1="40667" x2="12760" y2="42000"/>
                        <a14:foregroundMark x1="12760" y1="42000" x2="12463" y2="62000"/>
                        <a14:foregroundMark x1="12463" y1="62000" x2="4451" y2="48667"/>
                        <a14:foregroundMark x1="4451" y1="48667" x2="6825" y2="67333"/>
                        <a14:foregroundMark x1="6825" y1="67333" x2="4451" y2="22000"/>
                        <a14:foregroundMark x1="17410" y1="20440" x2="17720" y2="20403"/>
                        <a14:foregroundMark x1="4451" y1="22000" x2="16650" y2="20532"/>
                        <a14:foregroundMark x1="21116" y1="20975" x2="22552" y2="50000"/>
                        <a14:foregroundMark x1="22552" y1="50000" x2="14837" y2="72000"/>
                        <a14:foregroundMark x1="14837" y1="72000" x2="8309" y2="59333"/>
                        <a14:foregroundMark x1="8309" y1="59333" x2="5045" y2="36000"/>
                        <a14:foregroundMark x1="5045" y1="36000" x2="14243" y2="29333"/>
                        <a14:foregroundMark x1="14243" y1="29333" x2="13056" y2="36000"/>
                        <a14:foregroundMark x1="29377" y1="20000" x2="32047" y2="82000"/>
                        <a14:foregroundMark x1="32047" y1="82000" x2="40653" y2="81333"/>
                        <a14:foregroundMark x1="40653" y1="81333" x2="58457" y2="84000"/>
                        <a14:foregroundMark x1="58457" y1="84000" x2="70326" y2="82667"/>
                        <a14:foregroundMark x1="70326" y1="82667" x2="79228" y2="83333"/>
                        <a14:foregroundMark x1="79228" y1="83333" x2="86944" y2="70000"/>
                        <a14:foregroundMark x1="86944" y1="70000" x2="96142" y2="66667"/>
                        <a14:foregroundMark x1="96142" y1="66667" x2="87240" y2="51333"/>
                        <a14:foregroundMark x1="87240" y1="51333" x2="87834" y2="31333"/>
                        <a14:foregroundMark x1="87834" y1="31333" x2="79822" y2="18667"/>
                        <a14:foregroundMark x1="79822" y1="18667" x2="89911" y2="24667"/>
                        <a14:foregroundMark x1="89911" y1="24667" x2="46884" y2="8667"/>
                        <a14:foregroundMark x1="46884" y1="8667" x2="32344" y2="15333"/>
                        <a14:foregroundMark x1="32344" y1="15333" x2="33531" y2="34667"/>
                        <a14:foregroundMark x1="33531" y1="34667" x2="43917" y2="34000"/>
                        <a14:foregroundMark x1="43917" y1="34000" x2="37685" y2="59333"/>
                        <a14:foregroundMark x1="37685" y1="59333" x2="51632" y2="43333"/>
                        <a14:foregroundMark x1="51632" y1="43333" x2="60831" y2="56000"/>
                        <a14:foregroundMark x1="60831" y1="56000" x2="70623" y2="56667"/>
                        <a14:foregroundMark x1="70623" y1="56667" x2="78932" y2="51333"/>
                        <a14:foregroundMark x1="78932" y1="51333" x2="80415" y2="70667"/>
                        <a14:foregroundMark x1="80415" y1="70667" x2="86944" y2="70000"/>
                        <a14:foregroundMark x1="67359" y1="64667" x2="67359" y2="62667"/>
                        <a14:foregroundMark x1="35312" y1="40667" x2="36499" y2="38667"/>
                        <a14:foregroundMark x1="66766" y1="64000" x2="68546" y2="65333"/>
                        <a14:foregroundMark x1="87240" y1="53333" x2="95252" y2="57333"/>
                        <a14:foregroundMark x1="95252" y1="57333" x2="95549" y2="64667"/>
                        <a14:foregroundMark x1="91691" y1="50000" x2="98516" y2="61333"/>
                        <a14:foregroundMark x1="98516" y1="61333" x2="91395" y2="75333"/>
                        <a14:foregroundMark x1="91395" y1="75333" x2="83383" y2="67333"/>
                        <a14:foregroundMark x1="50742" y1="24000" x2="51039" y2="24000"/>
                        <a14:foregroundMark x1="29080" y1="11333" x2="26113" y2="69333"/>
                        <a14:foregroundMark x1="26113" y1="69333" x2="29080" y2="88000"/>
                        <a14:foregroundMark x1="29080" y1="88000" x2="51632" y2="87333"/>
                        <a14:foregroundMark x1="51632" y1="87333" x2="62908" y2="91333"/>
                        <a14:foregroundMark x1="62908" y1="91333" x2="86053" y2="88000"/>
                        <a14:foregroundMark x1="86053" y1="88000" x2="94659" y2="76000"/>
                        <a14:foregroundMark x1="94659" y1="76000" x2="97033" y2="56667"/>
                        <a14:foregroundMark x1="97033" y1="56667" x2="86944" y2="16667"/>
                        <a14:foregroundMark x1="86944" y1="16667" x2="79228" y2="10000"/>
                        <a14:foregroundMark x1="79228" y1="10000" x2="28783" y2="11333"/>
                        <a14:foregroundMark x1="34718" y1="62000" x2="34718" y2="38000"/>
                        <a14:foregroundMark x1="34718" y1="38000" x2="38279" y2="17333"/>
                        <a14:foregroundMark x1="38279" y1="17333" x2="31454" y2="29333"/>
                        <a14:foregroundMark x1="31454" y1="29333" x2="49258" y2="28000"/>
                        <a14:foregroundMark x1="49258" y1="28000" x2="35905" y2="30000"/>
                        <a14:foregroundMark x1="35905" y1="30000" x2="49258" y2="28667"/>
                        <a14:foregroundMark x1="49258" y1="28667" x2="59347" y2="30000"/>
                        <a14:foregroundMark x1="59347" y1="30000" x2="43620" y2="29333"/>
                        <a14:foregroundMark x1="43620" y1="29333" x2="55490" y2="22000"/>
                        <a14:foregroundMark x1="55490" y1="22000" x2="44510" y2="24000"/>
                        <a14:foregroundMark x1="44510" y1="24000" x2="53412" y2="26667"/>
                        <a14:foregroundMark x1="53412" y1="26667" x2="47181" y2="42000"/>
                        <a14:foregroundMark x1="47181" y1="42000" x2="57864" y2="44000"/>
                        <a14:foregroundMark x1="57864" y1="44000" x2="92285" y2="39333"/>
                        <a14:foregroundMark x1="92285" y1="39333" x2="76261" y2="43333"/>
                        <a14:foregroundMark x1="76261" y1="43333" x2="64095" y2="88667"/>
                        <a14:foregroundMark x1="64095" y1="88667" x2="82493" y2="66667"/>
                        <a14:foregroundMark x1="82493" y1="66667" x2="39466" y2="77333"/>
                        <a14:foregroundMark x1="39466" y1="77333" x2="45994" y2="65333"/>
                        <a14:foregroundMark x1="45994" y1="65333" x2="45697" y2="63333"/>
                        <a14:foregroundMark x1="40653" y1="72667" x2="42136" y2="65333"/>
                        <a14:foregroundMark x1="56083" y1="25333" x2="58160" y2="28667"/>
                        <a14:foregroundMark x1="69139" y1="22000" x2="69436" y2="24667"/>
                        <a14:foregroundMark x1="69733" y1="26000" x2="76855" y2="16000"/>
                        <a14:foregroundMark x1="76855" y1="16000" x2="71217" y2="32000"/>
                        <a14:foregroundMark x1="71217" y1="32000" x2="70326" y2="32667"/>
                        <a14:foregroundMark x1="48071" y1="62000" x2="48368" y2="62000"/>
                        <a14:foregroundMark x1="48961" y1="61333" x2="48071" y2="64667"/>
                        <a14:foregroundMark x1="51039" y1="65333" x2="50742" y2="58667"/>
                        <a14:backgroundMark x1="11869" y1="9333" x2="20178" y2="11333"/>
                        <a14:backgroundMark x1="25659" y1="10454" x2="28407" y2="10013"/>
                        <a14:backgroundMark x1="20178" y1="11333" x2="24032" y2="10715"/>
                        <a14:backgroundMark x1="4451" y1="6667" x2="23985" y2="11628"/>
                        <a14:backgroundMark x1="94956" y1="82151" x2="95252" y2="84667"/>
                        <a14:backgroundMark x1="93054" y1="86260" x2="91924" y2="87079"/>
                        <a14:backgroundMark x1="95252" y1="84667" x2="93070" y2="86248"/>
                        <a14:backgroundMark x1="85403" y1="91109" x2="85224" y2="91048"/>
                        <a14:backgroundMark x1="26898" y1="95765" x2="26409" y2="96000"/>
                        <a14:backgroundMark x1="26409" y1="96000" x2="7418" y2="80667"/>
                        <a14:backgroundMark x1="7418" y1="80667" x2="1484" y2="54667"/>
                        <a14:backgroundMark x1="1484" y1="54667" x2="2077" y2="14000"/>
                        <a14:backgroundMark x1="2077" y1="14000" x2="2077" y2="1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73" y="2112582"/>
            <a:ext cx="5917324" cy="26328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689F99-FCD5-5656-6CD4-FAAB0187FFC5}"/>
              </a:ext>
            </a:extLst>
          </p:cNvPr>
          <p:cNvSpPr txBox="1"/>
          <p:nvPr/>
        </p:nvSpPr>
        <p:spPr>
          <a:xfrm>
            <a:off x="-7623032" y="2991091"/>
            <a:ext cx="845557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Presentation explores: </a:t>
            </a:r>
          </a:p>
          <a:p>
            <a:pPr lvl="1" algn="ctr"/>
            <a:r>
              <a:rPr lang="en-GB" dirty="0"/>
              <a:t>Ageing theories </a:t>
            </a:r>
          </a:p>
          <a:p>
            <a:pPr lvl="1" algn="ctr"/>
            <a:r>
              <a:rPr lang="en-GB" dirty="0"/>
              <a:t>Care provisions </a:t>
            </a:r>
          </a:p>
          <a:p>
            <a:pPr lvl="1" algn="ctr"/>
            <a:r>
              <a:rPr lang="en-GB" dirty="0"/>
              <a:t>Policy and legislation </a:t>
            </a:r>
          </a:p>
          <a:p>
            <a:pPr lvl="1" algn="ctr"/>
            <a:r>
              <a:rPr lang="en-GB" dirty="0"/>
              <a:t>Technological innovations </a:t>
            </a:r>
          </a:p>
          <a:p>
            <a:pPr lvl="1" algn="ctr"/>
            <a:r>
              <a:rPr lang="en-GB" dirty="0"/>
              <a:t>Case studies and recommendations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BC2F41-36CA-2D5C-64F4-273FA2760E5E}"/>
              </a:ext>
            </a:extLst>
          </p:cNvPr>
          <p:cNvSpPr txBox="1"/>
          <p:nvPr/>
        </p:nvSpPr>
        <p:spPr>
          <a:xfrm>
            <a:off x="12162600" y="1697217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UK population is ageing rapidly. </a:t>
            </a:r>
          </a:p>
          <a:p>
            <a:pPr algn="ctr"/>
            <a:r>
              <a:rPr lang="en-GB" dirty="0"/>
              <a:t>Loneliness affects health, wellbeing and independence. </a:t>
            </a:r>
          </a:p>
          <a:p>
            <a:pPr algn="ctr"/>
            <a:r>
              <a:rPr lang="en-GB" dirty="0"/>
              <a:t>Older people face increasing social and care needs.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94E3CD-B80D-3577-C512-06D7154C9470}"/>
              </a:ext>
            </a:extLst>
          </p:cNvPr>
          <p:cNvSpPr txBox="1"/>
          <p:nvPr/>
        </p:nvSpPr>
        <p:spPr>
          <a:xfrm>
            <a:off x="12424035" y="5069214"/>
            <a:ext cx="1107264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Critical Point</a:t>
            </a:r>
          </a:p>
          <a:p>
            <a:pPr algn="ctr"/>
            <a:r>
              <a:rPr lang="en-GB" dirty="0"/>
              <a:t>Loneliness should not be viewed solely as an individual problem but as a social and public health challenge requiring coordinated interventions.</a:t>
            </a:r>
          </a:p>
          <a:p>
            <a:pPr algn="ctr"/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(WHO, 2021; ONS, 2024)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1B91CD3-94B1-7C3A-A867-392451AC6E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85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29"/>
    </mc:Choice>
    <mc:Fallback>
      <p:transition spd="slow" advTm="45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F657C-1480-AFEA-C019-910B6AA98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300" y="162605"/>
            <a:ext cx="4343400" cy="1325563"/>
          </a:xfrm>
        </p:spPr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FDB026-E1EC-84A9-4DB5-499BCE0DDE45}"/>
              </a:ext>
            </a:extLst>
          </p:cNvPr>
          <p:cNvSpPr txBox="1"/>
          <p:nvPr/>
        </p:nvSpPr>
        <p:spPr>
          <a:xfrm>
            <a:off x="3048000" y="148816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UK population is ageing rapidly. </a:t>
            </a:r>
          </a:p>
          <a:p>
            <a:pPr algn="ctr"/>
            <a:r>
              <a:rPr lang="en-GB" dirty="0"/>
              <a:t>Loneliness affects health, wellbeing and independence. </a:t>
            </a:r>
          </a:p>
          <a:p>
            <a:pPr algn="ctr"/>
            <a:r>
              <a:rPr lang="en-GB" dirty="0"/>
              <a:t>Older people face increasing social and care needs.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F13C9A-EE08-99D5-F7DF-3CC6EAEF5935}"/>
              </a:ext>
            </a:extLst>
          </p:cNvPr>
          <p:cNvSpPr txBox="1"/>
          <p:nvPr/>
        </p:nvSpPr>
        <p:spPr>
          <a:xfrm>
            <a:off x="1868214" y="2551837"/>
            <a:ext cx="845557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Presentation explores: </a:t>
            </a:r>
          </a:p>
          <a:p>
            <a:pPr lvl="1" algn="ctr"/>
            <a:r>
              <a:rPr lang="en-GB" dirty="0"/>
              <a:t>Ageing theories </a:t>
            </a:r>
          </a:p>
          <a:p>
            <a:pPr lvl="1" algn="ctr"/>
            <a:r>
              <a:rPr lang="en-GB" dirty="0"/>
              <a:t>Care provisions </a:t>
            </a:r>
          </a:p>
          <a:p>
            <a:pPr lvl="1" algn="ctr"/>
            <a:r>
              <a:rPr lang="en-GB" dirty="0"/>
              <a:t>Policy and legislation </a:t>
            </a:r>
          </a:p>
          <a:p>
            <a:pPr lvl="1" algn="ctr"/>
            <a:r>
              <a:rPr lang="en-GB" dirty="0"/>
              <a:t>Technological innovations </a:t>
            </a:r>
          </a:p>
          <a:p>
            <a:pPr lvl="1" algn="ctr"/>
            <a:r>
              <a:rPr lang="en-GB" dirty="0"/>
              <a:t>Case studies and recommendations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E63FE6-965F-9757-457F-868973D0C84C}"/>
              </a:ext>
            </a:extLst>
          </p:cNvPr>
          <p:cNvSpPr txBox="1"/>
          <p:nvPr/>
        </p:nvSpPr>
        <p:spPr>
          <a:xfrm>
            <a:off x="559676" y="4631168"/>
            <a:ext cx="1107264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Critical Point</a:t>
            </a:r>
          </a:p>
          <a:p>
            <a:pPr algn="ctr"/>
            <a:r>
              <a:rPr lang="en-GB" dirty="0"/>
              <a:t>Loneliness should not be viewed solely as an individual problem but as a social and public health challenge requiring coordinated interventions.</a:t>
            </a:r>
          </a:p>
          <a:p>
            <a:pPr algn="ctr"/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(WHO, 2021; ONS, 2024)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E10ABBF-CCBC-B878-E385-222BE0AC1FBE}"/>
              </a:ext>
            </a:extLst>
          </p:cNvPr>
          <p:cNvSpPr/>
          <p:nvPr/>
        </p:nvSpPr>
        <p:spPr>
          <a:xfrm>
            <a:off x="12192000" y="0"/>
            <a:ext cx="1674125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568CB83D-1297-7750-7954-5A7F9EA0A0C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4288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6687">
        <p159:morph option="byObject"/>
      </p:transition>
    </mc:Choice>
    <mc:Fallback>
      <p:transition spd="slow" advTm="3668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B9FEF-8737-797C-584D-0B81B482B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Ageing?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CBA06-7D8D-4837-A889-187A79EAC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7548" y="2408037"/>
            <a:ext cx="10364452" cy="342410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Key Points</a:t>
            </a:r>
          </a:p>
          <a:p>
            <a:r>
              <a:rPr lang="en-GB" dirty="0"/>
              <a:t>Ageing is a biological, psychological and social process. </a:t>
            </a:r>
          </a:p>
          <a:p>
            <a:r>
              <a:rPr lang="en-GB" dirty="0"/>
              <a:t>Experiences of ageing vary significantly. </a:t>
            </a:r>
          </a:p>
          <a:p>
            <a:r>
              <a:rPr lang="en-GB" dirty="0"/>
              <a:t>Biological ageing involves gradual physiological changes. </a:t>
            </a:r>
          </a:p>
          <a:p>
            <a:r>
              <a:rPr lang="en-GB" dirty="0"/>
              <a:t>Social factors influence quality of life. </a:t>
            </a:r>
          </a:p>
          <a:p>
            <a:r>
              <a:rPr lang="en-GB" b="1" dirty="0"/>
              <a:t>Critical Evaluation</a:t>
            </a:r>
          </a:p>
          <a:p>
            <a:r>
              <a:rPr lang="en-GB" dirty="0"/>
              <a:t>Biological theories explain physical decline but fail to fully account for social experiences such as loneliness, suggesting a need for psychosocial perspectives.</a:t>
            </a:r>
          </a:p>
          <a:p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(Kirkwood, 2005; Atchley, 1989)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7136C7F-2508-3955-1AAA-6E347C46531E}"/>
              </a:ext>
            </a:extLst>
          </p:cNvPr>
          <p:cNvSpPr/>
          <p:nvPr/>
        </p:nvSpPr>
        <p:spPr>
          <a:xfrm>
            <a:off x="0" y="0"/>
            <a:ext cx="1674125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F4BB42F-CB52-F884-C9E2-94CFECC112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071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54369">
        <p159:morph option="byObject"/>
      </p:transition>
    </mc:Choice>
    <mc:Fallback>
      <p:transition spd="slow" advTm="543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87BA4-E8C5-3130-3CFA-1137720E8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Population Ageing and Loneliness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6BECED-094E-8B23-92EF-CA8B69867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622971" cy="4351338"/>
          </a:xfrm>
        </p:spPr>
        <p:txBody>
          <a:bodyPr>
            <a:normAutofit fontScale="92500" lnSpcReduction="20000"/>
          </a:bodyPr>
          <a:lstStyle/>
          <a:p>
            <a:pPr marL="0" indent="0" algn="r">
              <a:buNone/>
            </a:pPr>
            <a:r>
              <a:rPr lang="en-GB" b="1" dirty="0"/>
              <a:t>Key Points</a:t>
            </a:r>
          </a:p>
          <a:p>
            <a:pPr algn="r"/>
            <a:r>
              <a:rPr lang="en-GB" dirty="0"/>
              <a:t>UK population aged 65+ continues to grow. </a:t>
            </a:r>
          </a:p>
          <a:p>
            <a:pPr algn="r"/>
            <a:r>
              <a:rPr lang="en-GB" dirty="0"/>
              <a:t>Life expectancy has increased significantly. </a:t>
            </a:r>
          </a:p>
          <a:p>
            <a:pPr algn="r"/>
            <a:r>
              <a:rPr lang="en-GB" dirty="0"/>
              <a:t>Approximately one million older adults experience chronic loneliness. </a:t>
            </a:r>
          </a:p>
          <a:p>
            <a:pPr algn="r"/>
            <a:r>
              <a:rPr lang="en-GB" dirty="0"/>
              <a:t>Demand for health and social care services is rising. </a:t>
            </a:r>
          </a:p>
          <a:p>
            <a:pPr algn="r"/>
            <a:r>
              <a:rPr lang="en-GB" b="1" dirty="0"/>
              <a:t>Critical Evaluation</a:t>
            </a:r>
          </a:p>
          <a:p>
            <a:pPr algn="r"/>
            <a:r>
              <a:rPr lang="en-GB" dirty="0"/>
              <a:t>While increased longevity represents a public health success, it creates challenges for care systems already experiencing workforce and funding pressures.</a:t>
            </a:r>
          </a:p>
          <a:p>
            <a:pPr algn="r"/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(ONS, 2024; NHS England, 2019; Age UK, 2024)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D4C1436-6DAB-5509-966F-10D9EDB83A5D}"/>
              </a:ext>
            </a:extLst>
          </p:cNvPr>
          <p:cNvSpPr/>
          <p:nvPr/>
        </p:nvSpPr>
        <p:spPr>
          <a:xfrm>
            <a:off x="10536746" y="0"/>
            <a:ext cx="1674125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E219DB3-939D-44A0-0BEC-27C0E264D6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7937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52662">
        <p159:morph option="byObject"/>
      </p:transition>
    </mc:Choice>
    <mc:Fallback>
      <p:transition spd="slow" advTm="5266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E2B38BC-0ECC-A9F9-14D9-D6ECF51BC3EF}"/>
              </a:ext>
            </a:extLst>
          </p:cNvPr>
          <p:cNvSpPr/>
          <p:nvPr/>
        </p:nvSpPr>
        <p:spPr>
          <a:xfrm>
            <a:off x="0" y="0"/>
            <a:ext cx="12210871" cy="685800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887E3-FF97-B177-0AA6-5287C39A9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4784" y="60579"/>
            <a:ext cx="4082432" cy="1596177"/>
          </a:xfrm>
        </p:spPr>
        <p:txBody>
          <a:bodyPr/>
          <a:lstStyle/>
          <a:p>
            <a:r>
              <a:rPr lang="en-GB" b="1" dirty="0"/>
              <a:t>Loneliness and Social Isolation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782288-859C-78D3-D3D6-08C1EDC6D805}"/>
              </a:ext>
            </a:extLst>
          </p:cNvPr>
          <p:cNvSpPr txBox="1"/>
          <p:nvPr/>
        </p:nvSpPr>
        <p:spPr>
          <a:xfrm>
            <a:off x="6671989" y="1596177"/>
            <a:ext cx="371547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b="1" dirty="0"/>
              <a:t>Impacts</a:t>
            </a:r>
          </a:p>
          <a:p>
            <a:pPr algn="ctr"/>
            <a:r>
              <a:rPr lang="en-GB" sz="1800" dirty="0"/>
              <a:t>Depression </a:t>
            </a:r>
          </a:p>
          <a:p>
            <a:pPr algn="ctr"/>
            <a:r>
              <a:rPr lang="en-GB" sz="1800" dirty="0"/>
              <a:t>Anxiety </a:t>
            </a:r>
          </a:p>
          <a:p>
            <a:pPr algn="ctr"/>
            <a:r>
              <a:rPr lang="en-GB" sz="1800" dirty="0"/>
              <a:t>Cognitive decline </a:t>
            </a:r>
          </a:p>
          <a:p>
            <a:pPr algn="ctr"/>
            <a:r>
              <a:rPr lang="en-GB" sz="1800" dirty="0"/>
              <a:t>Increased mortality risk </a:t>
            </a:r>
          </a:p>
          <a:p>
            <a:pPr algn="ctr"/>
            <a:endParaRPr lang="en-GB" sz="1800" b="1" dirty="0"/>
          </a:p>
          <a:p>
            <a:pPr algn="ctr"/>
            <a:r>
              <a:rPr lang="en-GB" sz="1800" b="1" dirty="0"/>
              <a:t>Critical Evaluation</a:t>
            </a:r>
          </a:p>
          <a:p>
            <a:pPr algn="ctr"/>
            <a:r>
              <a:rPr lang="en-GB" sz="1800" dirty="0"/>
              <a:t>Research suggests the health risks associated with chronic loneliness may be comparable to other recognised public health risks.</a:t>
            </a:r>
          </a:p>
          <a:p>
            <a:pPr algn="ctr"/>
            <a:endParaRPr lang="en-GB" sz="1800" b="1" dirty="0"/>
          </a:p>
          <a:p>
            <a:pPr algn="ctr"/>
            <a:r>
              <a:rPr lang="en-GB" sz="1800" b="1" dirty="0"/>
              <a:t>References</a:t>
            </a:r>
            <a:br>
              <a:rPr lang="en-GB" sz="1800" dirty="0"/>
            </a:br>
            <a:r>
              <a:rPr lang="en-GB" sz="1800" dirty="0"/>
              <a:t>(Victor et al., 2020; Holt-</a:t>
            </a:r>
            <a:r>
              <a:rPr lang="en-GB" sz="1800" dirty="0" err="1"/>
              <a:t>Lunstad</a:t>
            </a:r>
            <a:r>
              <a:rPr lang="en-GB" sz="1800" dirty="0"/>
              <a:t> et al., 2015)</a:t>
            </a:r>
          </a:p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33F31A-7112-FFDC-300C-D819EDEB595B}"/>
              </a:ext>
            </a:extLst>
          </p:cNvPr>
          <p:cNvSpPr txBox="1"/>
          <p:nvPr/>
        </p:nvSpPr>
        <p:spPr>
          <a:xfrm>
            <a:off x="1224087" y="1873175"/>
            <a:ext cx="357758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buNone/>
            </a:pPr>
            <a:r>
              <a:rPr lang="en-GB" sz="1800" b="1" dirty="0"/>
              <a:t> Key Points</a:t>
            </a:r>
          </a:p>
          <a:p>
            <a:pPr marL="0" indent="0" algn="ctr">
              <a:buNone/>
            </a:pPr>
            <a:endParaRPr lang="en-GB" sz="1800" b="1" dirty="0"/>
          </a:p>
          <a:p>
            <a:pPr algn="ctr"/>
            <a:r>
              <a:rPr lang="en-GB" sz="1800" b="1" dirty="0"/>
              <a:t>Loneliness</a:t>
            </a:r>
            <a:endParaRPr lang="en-GB" sz="1800" dirty="0"/>
          </a:p>
          <a:p>
            <a:pPr algn="ctr"/>
            <a:r>
              <a:rPr lang="en-GB" sz="1800" dirty="0"/>
              <a:t>Subjective emotional experience. </a:t>
            </a:r>
          </a:p>
          <a:p>
            <a:pPr algn="ctr"/>
            <a:endParaRPr lang="en-GB" sz="1800" b="1" dirty="0"/>
          </a:p>
          <a:p>
            <a:pPr algn="ctr"/>
            <a:r>
              <a:rPr lang="en-GB" sz="1800" b="1" dirty="0"/>
              <a:t>Social Isolation</a:t>
            </a:r>
            <a:endParaRPr lang="en-GB" sz="1800" dirty="0"/>
          </a:p>
          <a:p>
            <a:pPr algn="ctr"/>
            <a:r>
              <a:rPr lang="en-GB" sz="1800" dirty="0"/>
              <a:t>Objective lack of social contact. </a:t>
            </a:r>
          </a:p>
          <a:p>
            <a:pPr algn="ctr"/>
            <a:endParaRPr lang="en-GB" sz="1800" b="1" dirty="0"/>
          </a:p>
          <a:p>
            <a:pPr algn="ctr"/>
            <a:r>
              <a:rPr lang="en-GB" sz="1800" b="1" dirty="0"/>
              <a:t>Causes</a:t>
            </a:r>
          </a:p>
          <a:p>
            <a:pPr algn="ctr"/>
            <a:r>
              <a:rPr lang="en-GB" sz="1800" dirty="0"/>
              <a:t>Bereavement </a:t>
            </a:r>
          </a:p>
          <a:p>
            <a:pPr algn="ctr"/>
            <a:r>
              <a:rPr lang="en-GB" sz="1800" dirty="0"/>
              <a:t>Retirement </a:t>
            </a:r>
          </a:p>
          <a:p>
            <a:pPr algn="ctr"/>
            <a:r>
              <a:rPr lang="en-GB" sz="1800" dirty="0"/>
              <a:t>Poor health </a:t>
            </a:r>
          </a:p>
          <a:p>
            <a:pPr algn="ctr"/>
            <a:r>
              <a:rPr lang="en-GB" sz="1800" dirty="0"/>
              <a:t>Mobility limitations </a:t>
            </a:r>
          </a:p>
          <a:p>
            <a:pPr algn="ctr"/>
            <a:r>
              <a:rPr lang="en-GB" sz="1800" dirty="0"/>
              <a:t>Living alone </a:t>
            </a: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557CDB8-B10F-710D-F640-1702585D04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74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52697">
        <p159:morph option="byObject"/>
      </p:transition>
    </mc:Choice>
    <mc:Fallback>
      <p:transition spd="slow" advTm="526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43E76-29C5-43F5-7F44-E69E177F9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Ageism and Social Exclusion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7F588-EBE1-7600-C970-4503EA957B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Key Points</a:t>
            </a:r>
          </a:p>
          <a:p>
            <a:pPr algn="ctr"/>
            <a:r>
              <a:rPr lang="en-GB" dirty="0"/>
              <a:t>Negative stereotypes remain widespread. </a:t>
            </a:r>
          </a:p>
          <a:p>
            <a:pPr algn="ctr"/>
            <a:r>
              <a:rPr lang="en-GB" dirty="0"/>
              <a:t>Older adults are often portrayed as dependent. </a:t>
            </a:r>
          </a:p>
          <a:p>
            <a:pPr algn="ctr"/>
            <a:r>
              <a:rPr lang="en-GB" dirty="0"/>
              <a:t>Ageism can affect service access and self-worth. </a:t>
            </a:r>
          </a:p>
          <a:p>
            <a:pPr algn="ctr"/>
            <a:r>
              <a:rPr lang="en-GB" b="1" dirty="0"/>
              <a:t>Critical Evaluation</a:t>
            </a:r>
          </a:p>
          <a:p>
            <a:pPr algn="ctr"/>
            <a:r>
              <a:rPr lang="en-GB" dirty="0"/>
              <a:t>Ageist attitudes may contribute to loneliness by reducing opportunities for participation and reinforcing social exclusion.</a:t>
            </a:r>
          </a:p>
          <a:p>
            <a:pPr algn="ctr"/>
            <a:r>
              <a:rPr lang="en-GB" b="1" dirty="0"/>
              <a:t>Theory Link</a:t>
            </a:r>
          </a:p>
          <a:p>
            <a:pPr algn="ctr"/>
            <a:r>
              <a:rPr lang="en-GB" dirty="0"/>
              <a:t>Activity Theory emphasises continued engagement in society.</a:t>
            </a:r>
          </a:p>
          <a:p>
            <a:pPr algn="ctr"/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(WHO, 2021; Havighurst, 1961)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BE55F58-EC89-2EE9-ADD3-6218EF732A85}"/>
              </a:ext>
            </a:extLst>
          </p:cNvPr>
          <p:cNvSpPr/>
          <p:nvPr/>
        </p:nvSpPr>
        <p:spPr>
          <a:xfrm>
            <a:off x="0" y="-2"/>
            <a:ext cx="12210871" cy="4571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C3AC6A0-171B-02F2-FA3B-950F38C5CE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35861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0971">
        <p159:morph option="byObject"/>
      </p:transition>
    </mc:Choice>
    <mc:Fallback>
      <p:transition spd="slow" advTm="409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FC4D4-E308-1AA4-9B29-CEC67AA28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8888" y="-305530"/>
            <a:ext cx="10364451" cy="1596177"/>
          </a:xfrm>
        </p:spPr>
        <p:txBody>
          <a:bodyPr/>
          <a:lstStyle/>
          <a:p>
            <a:r>
              <a:rPr lang="en-GB" b="1" dirty="0"/>
              <a:t>Overview of Current UK Support Services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E84210-FC20-F7FC-01CB-8FFDBF2856DE}"/>
              </a:ext>
            </a:extLst>
          </p:cNvPr>
          <p:cNvSpPr txBox="1"/>
          <p:nvPr/>
        </p:nvSpPr>
        <p:spPr>
          <a:xfrm>
            <a:off x="6256117" y="5187573"/>
            <a:ext cx="630820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Critical Evaluation</a:t>
            </a:r>
          </a:p>
          <a:p>
            <a:r>
              <a:rPr lang="en-GB" sz="1800" dirty="0"/>
              <a:t>Availability of services does not necessarily ensure accessibility, particularly for socially isolated individuals.</a:t>
            </a:r>
          </a:p>
          <a:p>
            <a:r>
              <a:rPr lang="en-GB" sz="1800" b="1" dirty="0"/>
              <a:t>References</a:t>
            </a:r>
            <a:br>
              <a:rPr lang="en-GB" sz="1800" dirty="0"/>
            </a:br>
            <a:r>
              <a:rPr lang="en-GB" sz="1800" dirty="0"/>
              <a:t>(SCIE, 2023; NHS England, 2019)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839538-C6B1-F5C9-FBAF-BC08F8569E69}"/>
              </a:ext>
            </a:extLst>
          </p:cNvPr>
          <p:cNvSpPr txBox="1"/>
          <p:nvPr/>
        </p:nvSpPr>
        <p:spPr>
          <a:xfrm>
            <a:off x="6096000" y="1834679"/>
            <a:ext cx="649918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Limitations</a:t>
            </a:r>
          </a:p>
          <a:p>
            <a:r>
              <a:rPr lang="en-GB" sz="1800" dirty="0"/>
              <a:t>✗ Geographic variation.</a:t>
            </a:r>
          </a:p>
          <a:p>
            <a:r>
              <a:rPr lang="en-GB" sz="1800" dirty="0"/>
              <a:t>✗ Funding pressures.</a:t>
            </a:r>
          </a:p>
          <a:p>
            <a:r>
              <a:rPr lang="en-GB" sz="1800" dirty="0"/>
              <a:t>✗ Fragmented service delivery.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EBFF5C-710E-EF18-A962-31D143390410}"/>
              </a:ext>
            </a:extLst>
          </p:cNvPr>
          <p:cNvSpPr txBox="1"/>
          <p:nvPr/>
        </p:nvSpPr>
        <p:spPr>
          <a:xfrm>
            <a:off x="1503745" y="4779371"/>
            <a:ext cx="649918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Strengths</a:t>
            </a:r>
          </a:p>
          <a:p>
            <a:r>
              <a:rPr lang="en-GB" sz="1800" dirty="0"/>
              <a:t>✓ Wide range of support.</a:t>
            </a:r>
          </a:p>
          <a:p>
            <a:r>
              <a:rPr lang="en-GB" sz="1800" dirty="0"/>
              <a:t>✓ Growing recognition of loneliness.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ACCFEB-59E0-13DD-04C6-19FAB1F96CD1}"/>
              </a:ext>
            </a:extLst>
          </p:cNvPr>
          <p:cNvSpPr txBox="1"/>
          <p:nvPr/>
        </p:nvSpPr>
        <p:spPr>
          <a:xfrm>
            <a:off x="1200873" y="1290647"/>
            <a:ext cx="649918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Key Points</a:t>
            </a:r>
          </a:p>
          <a:p>
            <a:r>
              <a:rPr lang="en-GB" sz="1800" dirty="0"/>
              <a:t>NHS healthcare services. </a:t>
            </a:r>
          </a:p>
          <a:p>
            <a:r>
              <a:rPr lang="en-GB" sz="1800" dirty="0"/>
              <a:t>Social care services. </a:t>
            </a:r>
          </a:p>
          <a:p>
            <a:r>
              <a:rPr lang="en-GB" sz="1800" dirty="0"/>
              <a:t>Community groups. </a:t>
            </a:r>
          </a:p>
          <a:p>
            <a:r>
              <a:rPr lang="en-GB" sz="1800" dirty="0"/>
              <a:t>Age UK programmes. </a:t>
            </a:r>
          </a:p>
          <a:p>
            <a:r>
              <a:rPr lang="en-GB" sz="1800" dirty="0"/>
              <a:t>Social prescribing. </a:t>
            </a:r>
          </a:p>
          <a:p>
            <a:r>
              <a:rPr lang="en-GB" sz="1800" dirty="0"/>
              <a:t>Befriending services.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F44031C-EC34-12EA-C5D0-F2A2408BD669}"/>
              </a:ext>
            </a:extLst>
          </p:cNvPr>
          <p:cNvCxnSpPr/>
          <p:nvPr/>
        </p:nvCxnSpPr>
        <p:spPr>
          <a:xfrm>
            <a:off x="0" y="810228"/>
            <a:ext cx="9525965" cy="34507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B4AFCA0-359C-53BC-55FB-9CAB37545DB6}"/>
              </a:ext>
            </a:extLst>
          </p:cNvPr>
          <p:cNvCxnSpPr/>
          <p:nvPr/>
        </p:nvCxnSpPr>
        <p:spPr>
          <a:xfrm flipV="1">
            <a:off x="9537539" y="0"/>
            <a:ext cx="486137" cy="11552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0FF51B6-F439-BA25-47EA-932D5C7B3568}"/>
              </a:ext>
            </a:extLst>
          </p:cNvPr>
          <p:cNvCxnSpPr/>
          <p:nvPr/>
        </p:nvCxnSpPr>
        <p:spPr>
          <a:xfrm>
            <a:off x="4120587" y="982763"/>
            <a:ext cx="1643605" cy="2860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04AF072-F7E6-9BD2-A935-A87A3679E3CF}"/>
              </a:ext>
            </a:extLst>
          </p:cNvPr>
          <p:cNvCxnSpPr/>
          <p:nvPr/>
        </p:nvCxnSpPr>
        <p:spPr>
          <a:xfrm flipV="1">
            <a:off x="5764192" y="2748046"/>
            <a:ext cx="6427808" cy="10691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07B2E329-5D9E-B25D-9EE6-2BDF410367AB}"/>
              </a:ext>
            </a:extLst>
          </p:cNvPr>
          <p:cNvCxnSpPr/>
          <p:nvPr/>
        </p:nvCxnSpPr>
        <p:spPr>
          <a:xfrm flipH="1" flipV="1">
            <a:off x="0" y="3207543"/>
            <a:ext cx="5764192" cy="6096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65C46A3-2F67-8F41-23C9-231DA8D0BAAA}"/>
              </a:ext>
            </a:extLst>
          </p:cNvPr>
          <p:cNvCxnSpPr/>
          <p:nvPr/>
        </p:nvCxnSpPr>
        <p:spPr>
          <a:xfrm flipH="1">
            <a:off x="4753337" y="3785581"/>
            <a:ext cx="1010855" cy="30724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9E40EE44-D88A-01A5-BECA-B11F5E2C4397}"/>
              </a:ext>
            </a:extLst>
          </p:cNvPr>
          <p:cNvCxnSpPr/>
          <p:nvPr/>
        </p:nvCxnSpPr>
        <p:spPr>
          <a:xfrm>
            <a:off x="0" y="4606724"/>
            <a:ext cx="2155303" cy="22512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37ED837-66EC-3DAE-44EE-84C1A393C534}"/>
              </a:ext>
            </a:extLst>
          </p:cNvPr>
          <p:cNvCxnSpPr/>
          <p:nvPr/>
        </p:nvCxnSpPr>
        <p:spPr>
          <a:xfrm flipV="1">
            <a:off x="0" y="893709"/>
            <a:ext cx="1412111" cy="22882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29E3F0BF-2467-C6DC-EF70-7BC751C7CFDF}"/>
              </a:ext>
            </a:extLst>
          </p:cNvPr>
          <p:cNvCxnSpPr/>
          <p:nvPr/>
        </p:nvCxnSpPr>
        <p:spPr>
          <a:xfrm>
            <a:off x="5764192" y="3842795"/>
            <a:ext cx="6427808" cy="164360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E5C3317-D1F9-6C55-3EF8-7325C8678620}"/>
              </a:ext>
            </a:extLst>
          </p:cNvPr>
          <p:cNvCxnSpPr/>
          <p:nvPr/>
        </p:nvCxnSpPr>
        <p:spPr>
          <a:xfrm flipH="1">
            <a:off x="9345592" y="1154046"/>
            <a:ext cx="191947" cy="20987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67C0FA4-CEBE-542B-EBDC-2F769B318C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802091"/>
      </p:ext>
    </p:extLst>
  </p:cSld>
  <p:clrMapOvr>
    <a:masterClrMapping/>
  </p:clrMapOvr>
  <p:transition spd="slow" advTm="48878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0CC0B3C4-0EC3-9252-9961-3A2BD8D7685F}"/>
              </a:ext>
            </a:extLst>
          </p:cNvPr>
          <p:cNvGrpSpPr/>
          <p:nvPr/>
        </p:nvGrpSpPr>
        <p:grpSpPr>
          <a:xfrm rot="10800000">
            <a:off x="1488968" y="-4598826"/>
            <a:ext cx="9214064" cy="9197651"/>
            <a:chOff x="1149359" y="-4598826"/>
            <a:chExt cx="9214064" cy="9197651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385073D-1170-18BF-079D-B7BE8C0E1946}"/>
                </a:ext>
              </a:extLst>
            </p:cNvPr>
            <p:cNvGrpSpPr/>
            <p:nvPr/>
          </p:nvGrpSpPr>
          <p:grpSpPr>
            <a:xfrm rot="10800000">
              <a:off x="1149359" y="-4598826"/>
              <a:ext cx="9214064" cy="9197651"/>
              <a:chOff x="1149359" y="-4598826"/>
              <a:chExt cx="9214064" cy="9197651"/>
            </a:xfrm>
          </p:grpSpPr>
          <p:cxnSp>
            <p:nvCxnSpPr>
              <p:cNvPr id="6" name="Straight Connector 5">
                <a:extLst>
                  <a:ext uri="{FF2B5EF4-FFF2-40B4-BE49-F238E27FC236}">
                    <a16:creationId xmlns:a16="http://schemas.microsoft.com/office/drawing/2014/main" id="{CF6AF3B4-FF2D-4B4F-033D-037B08438A50}"/>
                  </a:ext>
                </a:extLst>
              </p:cNvPr>
              <p:cNvCxnSpPr>
                <a:cxnSpLocks/>
                <a:stCxn id="4" idx="0"/>
                <a:endCxn id="4" idx="4"/>
              </p:cNvCxnSpPr>
              <p:nvPr/>
            </p:nvCxnSpPr>
            <p:spPr>
              <a:xfrm flipH="1">
                <a:off x="1149359" y="1"/>
                <a:ext cx="921406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0B30749D-3C31-1413-2481-870D0AF2C377}"/>
                  </a:ext>
                </a:extLst>
              </p:cNvPr>
              <p:cNvGrpSpPr/>
              <p:nvPr/>
            </p:nvGrpSpPr>
            <p:grpSpPr>
              <a:xfrm>
                <a:off x="1149359" y="-4598826"/>
                <a:ext cx="9214064" cy="9197651"/>
                <a:chOff x="1252299" y="-4598826"/>
                <a:chExt cx="9214064" cy="9197651"/>
              </a:xfrm>
            </p:grpSpPr>
            <p:sp>
              <p:nvSpPr>
                <p:cNvPr id="4" name="Oval 3">
                  <a:extLst>
                    <a:ext uri="{FF2B5EF4-FFF2-40B4-BE49-F238E27FC236}">
                      <a16:creationId xmlns:a16="http://schemas.microsoft.com/office/drawing/2014/main" id="{1D95317A-F214-A1D1-8DD2-F6358F14189A}"/>
                    </a:ext>
                  </a:extLst>
                </p:cNvPr>
                <p:cNvSpPr/>
                <p:nvPr/>
              </p:nvSpPr>
              <p:spPr>
                <a:xfrm rot="5400000">
                  <a:off x="1260505" y="-4607032"/>
                  <a:ext cx="9197651" cy="9214064"/>
                </a:xfrm>
                <a:prstGeom prst="ellipse">
                  <a:avLst/>
                </a:prstGeom>
                <a:solidFill>
                  <a:schemeClr val="bg2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ED02044E-1337-BD2C-550F-751FAF5F1C22}"/>
                    </a:ext>
                  </a:extLst>
                </p:cNvPr>
                <p:cNvSpPr txBox="1"/>
                <p:nvPr/>
              </p:nvSpPr>
              <p:spPr>
                <a:xfrm>
                  <a:off x="4679177" y="68125"/>
                  <a:ext cx="2360306" cy="40011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GB" sz="2000" b="1" u="sng" dirty="0"/>
                    <a:t>Domiciliary Care</a:t>
                  </a:r>
                  <a:endParaRPr lang="en-US" sz="2000" u="sng" dirty="0"/>
                </a:p>
              </p:txBody>
            </p:sp>
          </p:grp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C54D59-D445-B793-FAF5-26F03561CB63}"/>
                  </a:ext>
                </a:extLst>
              </p:cNvPr>
              <p:cNvSpPr txBox="1"/>
              <p:nvPr/>
            </p:nvSpPr>
            <p:spPr>
              <a:xfrm>
                <a:off x="2945558" y="536358"/>
                <a:ext cx="5621667" cy="39703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400" b="1" dirty="0"/>
                  <a:t>Key Points</a:t>
                </a:r>
              </a:p>
              <a:p>
                <a:pPr algn="ctr"/>
                <a:r>
                  <a:rPr lang="en-GB" sz="1400" dirty="0"/>
                  <a:t>Care delivered in the person's own home. </a:t>
                </a:r>
              </a:p>
              <a:p>
                <a:pPr algn="ctr"/>
                <a:r>
                  <a:rPr lang="en-GB" sz="1400" dirty="0"/>
                  <a:t>Supports daily living and independence. </a:t>
                </a:r>
              </a:p>
              <a:p>
                <a:pPr algn="ctr"/>
                <a:r>
                  <a:rPr lang="en-GB" sz="1400" b="1" dirty="0"/>
                  <a:t>Strengths</a:t>
                </a:r>
              </a:p>
              <a:p>
                <a:pPr algn="ctr"/>
                <a:r>
                  <a:rPr lang="en-GB" sz="1400" dirty="0"/>
                  <a:t>✓ Promotes autonomy.</a:t>
                </a:r>
              </a:p>
              <a:p>
                <a:pPr algn="ctr"/>
                <a:r>
                  <a:rPr lang="en-GB" sz="1400" dirty="0"/>
                  <a:t>✓ Maintains familiar environment.</a:t>
                </a:r>
              </a:p>
              <a:p>
                <a:pPr algn="ctr"/>
                <a:r>
                  <a:rPr lang="en-GB" sz="1400" dirty="0"/>
                  <a:t>✓ Aligns with Care Act wellbeing principles.</a:t>
                </a:r>
              </a:p>
              <a:p>
                <a:pPr algn="ctr"/>
                <a:r>
                  <a:rPr lang="en-GB" sz="1400" b="1" dirty="0"/>
                  <a:t>Limitations</a:t>
                </a:r>
              </a:p>
              <a:p>
                <a:pPr algn="ctr"/>
                <a:r>
                  <a:rPr lang="en-GB" sz="1400" dirty="0"/>
                  <a:t>✗ Brief care visits.</a:t>
                </a:r>
              </a:p>
              <a:p>
                <a:pPr algn="ctr"/>
                <a:r>
                  <a:rPr lang="en-GB" sz="1400" dirty="0"/>
                  <a:t>✗ Workforce shortages.</a:t>
                </a:r>
              </a:p>
              <a:p>
                <a:pPr algn="ctr"/>
                <a:r>
                  <a:rPr lang="en-GB" sz="1400" dirty="0"/>
                  <a:t>✗ Limited opportunities to address loneliness.</a:t>
                </a:r>
              </a:p>
              <a:p>
                <a:pPr algn="ctr"/>
                <a:r>
                  <a:rPr lang="en-GB" sz="1400" b="1" dirty="0"/>
                  <a:t>Critical Evaluation</a:t>
                </a:r>
              </a:p>
              <a:p>
                <a:pPr algn="ctr"/>
                <a:r>
                  <a:rPr lang="en-GB" sz="1400" dirty="0"/>
                  <a:t>Although domiciliary care supports independence, task-focused care may overlook emotional and social needs.</a:t>
                </a:r>
              </a:p>
              <a:p>
                <a:pPr algn="ctr"/>
                <a:r>
                  <a:rPr lang="en-GB" sz="1400" b="1" dirty="0"/>
                  <a:t>Policy Link</a:t>
                </a:r>
              </a:p>
              <a:p>
                <a:pPr algn="ctr"/>
                <a:r>
                  <a:rPr lang="en-GB" sz="1400" dirty="0"/>
                  <a:t>Care Act 2014.</a:t>
                </a:r>
              </a:p>
              <a:p>
                <a:pPr algn="ctr"/>
                <a:r>
                  <a:rPr lang="en-GB" sz="1400" b="1" dirty="0"/>
                  <a:t>References</a:t>
                </a:r>
                <a:br>
                  <a:rPr lang="en-GB" sz="1400" dirty="0"/>
                </a:br>
                <a:r>
                  <a:rPr lang="en-GB" sz="1400" dirty="0"/>
                  <a:t>(Care Act, 2014; CQC, 2024)</a:t>
                </a:r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0503C8B-4FFC-E5CD-D82A-9BECB660EB3D}"/>
                </a:ext>
              </a:extLst>
            </p:cNvPr>
            <p:cNvSpPr txBox="1"/>
            <p:nvPr/>
          </p:nvSpPr>
          <p:spPr>
            <a:xfrm>
              <a:off x="2707218" y="136245"/>
              <a:ext cx="6098344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 b="1" u="sng" dirty="0"/>
                <a:t>Residential Care</a:t>
              </a:r>
              <a:endParaRPr lang="en-US" sz="2000" u="sng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DB745CF-4137-C115-0581-52C6FE857103}"/>
                </a:ext>
              </a:extLst>
            </p:cNvPr>
            <p:cNvSpPr txBox="1"/>
            <p:nvPr/>
          </p:nvSpPr>
          <p:spPr>
            <a:xfrm>
              <a:off x="2707218" y="608618"/>
              <a:ext cx="6098344" cy="39703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/>
                <a:t>Key Points</a:t>
              </a:r>
            </a:p>
            <a:p>
              <a:pPr algn="ctr"/>
              <a:r>
                <a:rPr lang="en-GB" sz="1400" dirty="0"/>
                <a:t>24-hour support. </a:t>
              </a:r>
            </a:p>
            <a:p>
              <a:pPr algn="ctr"/>
              <a:r>
                <a:rPr lang="en-GB" sz="1400" dirty="0"/>
                <a:t>Structured social activities. </a:t>
              </a:r>
            </a:p>
            <a:p>
              <a:pPr algn="ctr"/>
              <a:r>
                <a:rPr lang="en-GB" sz="1400" dirty="0"/>
                <a:t>Communal environment. </a:t>
              </a:r>
            </a:p>
            <a:p>
              <a:pPr algn="ctr"/>
              <a:r>
                <a:rPr lang="en-GB" sz="1400" b="1" dirty="0"/>
                <a:t>Strengths</a:t>
              </a:r>
            </a:p>
            <a:p>
              <a:pPr algn="ctr"/>
              <a:r>
                <a:rPr lang="en-GB" sz="1400" dirty="0"/>
                <a:t>✓ Reduced physical isolation.</a:t>
              </a:r>
            </a:p>
            <a:p>
              <a:pPr algn="ctr"/>
              <a:r>
                <a:rPr lang="en-GB" sz="1400" dirty="0"/>
                <a:t>✓ Continuous support.</a:t>
              </a:r>
            </a:p>
            <a:p>
              <a:pPr algn="ctr"/>
              <a:r>
                <a:rPr lang="en-GB" sz="1400" b="1" dirty="0"/>
                <a:t>Limitations</a:t>
              </a:r>
            </a:p>
            <a:p>
              <a:pPr algn="ctr"/>
              <a:r>
                <a:rPr lang="en-GB" sz="1400" dirty="0"/>
                <a:t>✗ Potential loss of autonomy.</a:t>
              </a:r>
            </a:p>
            <a:p>
              <a:pPr algn="ctr"/>
              <a:r>
                <a:rPr lang="en-GB" sz="1400" dirty="0"/>
                <a:t>✗ Institutionalisation risks.</a:t>
              </a:r>
            </a:p>
            <a:p>
              <a:pPr algn="ctr"/>
              <a:r>
                <a:rPr lang="en-GB" sz="1400" dirty="0"/>
                <a:t>✗ High costs.</a:t>
              </a:r>
            </a:p>
            <a:p>
              <a:pPr algn="ctr"/>
              <a:r>
                <a:rPr lang="en-GB" sz="1400" b="1" dirty="0"/>
                <a:t>Critical Evaluation</a:t>
              </a:r>
            </a:p>
            <a:p>
              <a:pPr algn="ctr"/>
              <a:r>
                <a:rPr lang="en-GB" sz="1400" dirty="0"/>
                <a:t>Residential care can reduce social isolation but may not eliminate feelings of loneliness if meaningful relationships are absent.</a:t>
              </a:r>
            </a:p>
            <a:p>
              <a:pPr algn="ctr"/>
              <a:r>
                <a:rPr lang="en-GB" sz="1400" b="1" dirty="0"/>
                <a:t>Theory Link</a:t>
              </a:r>
            </a:p>
            <a:p>
              <a:pPr algn="ctr"/>
              <a:r>
                <a:rPr lang="en-GB" sz="1400" dirty="0"/>
                <a:t>Continuity Theory.</a:t>
              </a:r>
            </a:p>
            <a:p>
              <a:pPr algn="ctr"/>
              <a:r>
                <a:rPr lang="en-GB" sz="1400" b="1" dirty="0"/>
                <a:t>References</a:t>
              </a:r>
              <a:br>
                <a:rPr lang="en-GB" sz="1400" dirty="0"/>
              </a:br>
              <a:r>
                <a:rPr lang="en-GB" sz="1400" dirty="0"/>
                <a:t>(Atchley, 1989; CQC, 2024)</a:t>
              </a:r>
            </a:p>
          </p:txBody>
        </p:sp>
      </p:grp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667CB66-314F-E4A5-BDDD-A85DE164FB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0346016"/>
      </p:ext>
    </p:extLst>
  </p:cSld>
  <p:clrMapOvr>
    <a:masterClrMapping/>
  </p:clrMapOvr>
  <p:transition spd="med" advTm="61265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0CC0B3C4-0EC3-9252-9961-3A2BD8D7685F}"/>
              </a:ext>
            </a:extLst>
          </p:cNvPr>
          <p:cNvGrpSpPr/>
          <p:nvPr/>
        </p:nvGrpSpPr>
        <p:grpSpPr>
          <a:xfrm>
            <a:off x="1488968" y="-4598826"/>
            <a:ext cx="9214064" cy="9197651"/>
            <a:chOff x="1149359" y="-4598826"/>
            <a:chExt cx="9214064" cy="9197651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2385073D-1170-18BF-079D-B7BE8C0E1946}"/>
                </a:ext>
              </a:extLst>
            </p:cNvPr>
            <p:cNvGrpSpPr/>
            <p:nvPr/>
          </p:nvGrpSpPr>
          <p:grpSpPr>
            <a:xfrm rot="10800000">
              <a:off x="1149359" y="-4598826"/>
              <a:ext cx="9214064" cy="9197651"/>
              <a:chOff x="1149359" y="-4598826"/>
              <a:chExt cx="9214064" cy="9197651"/>
            </a:xfrm>
          </p:grpSpPr>
          <p:cxnSp>
            <p:nvCxnSpPr>
              <p:cNvPr id="6" name="Straight Connector 5">
                <a:extLst>
                  <a:ext uri="{FF2B5EF4-FFF2-40B4-BE49-F238E27FC236}">
                    <a16:creationId xmlns:a16="http://schemas.microsoft.com/office/drawing/2014/main" id="{CF6AF3B4-FF2D-4B4F-033D-037B08438A50}"/>
                  </a:ext>
                </a:extLst>
              </p:cNvPr>
              <p:cNvCxnSpPr>
                <a:cxnSpLocks/>
                <a:stCxn id="4" idx="0"/>
                <a:endCxn id="4" idx="4"/>
              </p:cNvCxnSpPr>
              <p:nvPr/>
            </p:nvCxnSpPr>
            <p:spPr>
              <a:xfrm flipH="1">
                <a:off x="1149359" y="1"/>
                <a:ext cx="921406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0B30749D-3C31-1413-2481-870D0AF2C377}"/>
                  </a:ext>
                </a:extLst>
              </p:cNvPr>
              <p:cNvGrpSpPr/>
              <p:nvPr/>
            </p:nvGrpSpPr>
            <p:grpSpPr>
              <a:xfrm>
                <a:off x="1149359" y="-4598826"/>
                <a:ext cx="9214064" cy="9197651"/>
                <a:chOff x="1252299" y="-4598826"/>
                <a:chExt cx="9214064" cy="9197651"/>
              </a:xfrm>
            </p:grpSpPr>
            <p:sp>
              <p:nvSpPr>
                <p:cNvPr id="4" name="Oval 3">
                  <a:extLst>
                    <a:ext uri="{FF2B5EF4-FFF2-40B4-BE49-F238E27FC236}">
                      <a16:creationId xmlns:a16="http://schemas.microsoft.com/office/drawing/2014/main" id="{1D95317A-F214-A1D1-8DD2-F6358F14189A}"/>
                    </a:ext>
                  </a:extLst>
                </p:cNvPr>
                <p:cNvSpPr/>
                <p:nvPr/>
              </p:nvSpPr>
              <p:spPr>
                <a:xfrm rot="5400000">
                  <a:off x="1260505" y="-4607032"/>
                  <a:ext cx="9197651" cy="9214064"/>
                </a:xfrm>
                <a:prstGeom prst="ellipse">
                  <a:avLst/>
                </a:prstGeom>
                <a:solidFill>
                  <a:schemeClr val="bg2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5" name="TextBox 14">
                  <a:extLst>
                    <a:ext uri="{FF2B5EF4-FFF2-40B4-BE49-F238E27FC236}">
                      <a16:creationId xmlns:a16="http://schemas.microsoft.com/office/drawing/2014/main" id="{ED02044E-1337-BD2C-550F-751FAF5F1C22}"/>
                    </a:ext>
                  </a:extLst>
                </p:cNvPr>
                <p:cNvSpPr txBox="1"/>
                <p:nvPr/>
              </p:nvSpPr>
              <p:spPr>
                <a:xfrm>
                  <a:off x="4679177" y="68125"/>
                  <a:ext cx="2360306" cy="40011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GB" sz="2000" b="1" u="sng" dirty="0"/>
                    <a:t>Domiciliary Care</a:t>
                  </a:r>
                  <a:endParaRPr lang="en-US" sz="2000" u="sng" dirty="0"/>
                </a:p>
              </p:txBody>
            </p:sp>
          </p:grp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CC54D59-D445-B793-FAF5-26F03561CB63}"/>
                  </a:ext>
                </a:extLst>
              </p:cNvPr>
              <p:cNvSpPr txBox="1"/>
              <p:nvPr/>
            </p:nvSpPr>
            <p:spPr>
              <a:xfrm>
                <a:off x="2945558" y="536358"/>
                <a:ext cx="5621667" cy="39703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400" b="1" dirty="0"/>
                  <a:t>Key Points</a:t>
                </a:r>
              </a:p>
              <a:p>
                <a:pPr algn="ctr"/>
                <a:r>
                  <a:rPr lang="en-GB" sz="1400" dirty="0"/>
                  <a:t>Care delivered in the person's own home. </a:t>
                </a:r>
              </a:p>
              <a:p>
                <a:pPr algn="ctr"/>
                <a:r>
                  <a:rPr lang="en-GB" sz="1400" dirty="0"/>
                  <a:t>Supports daily living and independence. </a:t>
                </a:r>
              </a:p>
              <a:p>
                <a:pPr algn="ctr"/>
                <a:r>
                  <a:rPr lang="en-GB" sz="1400" b="1" dirty="0"/>
                  <a:t>Strengths</a:t>
                </a:r>
              </a:p>
              <a:p>
                <a:pPr algn="ctr"/>
                <a:r>
                  <a:rPr lang="en-GB" sz="1400" dirty="0"/>
                  <a:t>✓ Promotes autonomy.</a:t>
                </a:r>
              </a:p>
              <a:p>
                <a:pPr algn="ctr"/>
                <a:r>
                  <a:rPr lang="en-GB" sz="1400" dirty="0"/>
                  <a:t>✓ Maintains familiar environment.</a:t>
                </a:r>
              </a:p>
              <a:p>
                <a:pPr algn="ctr"/>
                <a:r>
                  <a:rPr lang="en-GB" sz="1400" dirty="0"/>
                  <a:t>✓ Aligns with Care Act wellbeing principles.</a:t>
                </a:r>
              </a:p>
              <a:p>
                <a:pPr algn="ctr"/>
                <a:r>
                  <a:rPr lang="en-GB" sz="1400" b="1" dirty="0"/>
                  <a:t>Limitations</a:t>
                </a:r>
              </a:p>
              <a:p>
                <a:pPr algn="ctr"/>
                <a:r>
                  <a:rPr lang="en-GB" sz="1400" dirty="0"/>
                  <a:t>✗ Brief care visits.</a:t>
                </a:r>
              </a:p>
              <a:p>
                <a:pPr algn="ctr"/>
                <a:r>
                  <a:rPr lang="en-GB" sz="1400" dirty="0"/>
                  <a:t>✗ Workforce shortages.</a:t>
                </a:r>
              </a:p>
              <a:p>
                <a:pPr algn="ctr"/>
                <a:r>
                  <a:rPr lang="en-GB" sz="1400" dirty="0"/>
                  <a:t>✗ Limited opportunities to address loneliness.</a:t>
                </a:r>
              </a:p>
              <a:p>
                <a:pPr algn="ctr"/>
                <a:r>
                  <a:rPr lang="en-GB" sz="1400" b="1" dirty="0"/>
                  <a:t>Critical Evaluation</a:t>
                </a:r>
              </a:p>
              <a:p>
                <a:pPr algn="ctr"/>
                <a:r>
                  <a:rPr lang="en-GB" sz="1400" dirty="0"/>
                  <a:t>Although domiciliary care supports independence, task-focused care may overlook emotional and social needs.</a:t>
                </a:r>
              </a:p>
              <a:p>
                <a:pPr algn="ctr"/>
                <a:r>
                  <a:rPr lang="en-GB" sz="1400" b="1" dirty="0"/>
                  <a:t>Policy Link</a:t>
                </a:r>
              </a:p>
              <a:p>
                <a:pPr algn="ctr"/>
                <a:r>
                  <a:rPr lang="en-GB" sz="1400" dirty="0"/>
                  <a:t>Care Act 2014.</a:t>
                </a:r>
              </a:p>
              <a:p>
                <a:pPr algn="ctr"/>
                <a:r>
                  <a:rPr lang="en-GB" sz="1400" b="1" dirty="0"/>
                  <a:t>References</a:t>
                </a:r>
                <a:br>
                  <a:rPr lang="en-GB" sz="1400" dirty="0"/>
                </a:br>
                <a:r>
                  <a:rPr lang="en-GB" sz="1400" dirty="0"/>
                  <a:t>(Care Act, 2014; CQC, 2024)</a:t>
                </a:r>
              </a:p>
            </p:txBody>
          </p:sp>
        </p:grp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0503C8B-4FFC-E5CD-D82A-9BECB660EB3D}"/>
                </a:ext>
              </a:extLst>
            </p:cNvPr>
            <p:cNvSpPr txBox="1"/>
            <p:nvPr/>
          </p:nvSpPr>
          <p:spPr>
            <a:xfrm>
              <a:off x="2707218" y="136245"/>
              <a:ext cx="6098344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 b="1" u="sng" dirty="0"/>
                <a:t>Residential Care</a:t>
              </a:r>
              <a:endParaRPr lang="en-US" sz="2000" u="sng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EDB745CF-4137-C115-0581-52C6FE857103}"/>
                </a:ext>
              </a:extLst>
            </p:cNvPr>
            <p:cNvSpPr txBox="1"/>
            <p:nvPr/>
          </p:nvSpPr>
          <p:spPr>
            <a:xfrm>
              <a:off x="2707218" y="608618"/>
              <a:ext cx="6098344" cy="39703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/>
                <a:t>Key Points</a:t>
              </a:r>
            </a:p>
            <a:p>
              <a:pPr algn="ctr"/>
              <a:r>
                <a:rPr lang="en-GB" sz="1400" dirty="0"/>
                <a:t>24-hour support. </a:t>
              </a:r>
            </a:p>
            <a:p>
              <a:pPr algn="ctr"/>
              <a:r>
                <a:rPr lang="en-GB" sz="1400" dirty="0"/>
                <a:t>Structured social activities. </a:t>
              </a:r>
            </a:p>
            <a:p>
              <a:pPr algn="ctr"/>
              <a:r>
                <a:rPr lang="en-GB" sz="1400" dirty="0"/>
                <a:t>Communal environment. </a:t>
              </a:r>
            </a:p>
            <a:p>
              <a:pPr algn="ctr"/>
              <a:r>
                <a:rPr lang="en-GB" sz="1400" b="1" dirty="0"/>
                <a:t>Strengths</a:t>
              </a:r>
            </a:p>
            <a:p>
              <a:pPr algn="ctr"/>
              <a:r>
                <a:rPr lang="en-GB" sz="1400" dirty="0"/>
                <a:t>✓ Reduced physical isolation.</a:t>
              </a:r>
            </a:p>
            <a:p>
              <a:pPr algn="ctr"/>
              <a:r>
                <a:rPr lang="en-GB" sz="1400" dirty="0"/>
                <a:t>✓ Continuous support.</a:t>
              </a:r>
            </a:p>
            <a:p>
              <a:pPr algn="ctr"/>
              <a:r>
                <a:rPr lang="en-GB" sz="1400" b="1" dirty="0"/>
                <a:t>Limitations</a:t>
              </a:r>
            </a:p>
            <a:p>
              <a:pPr algn="ctr"/>
              <a:r>
                <a:rPr lang="en-GB" sz="1400" dirty="0"/>
                <a:t>✗ Potential loss of autonomy.</a:t>
              </a:r>
            </a:p>
            <a:p>
              <a:pPr algn="ctr"/>
              <a:r>
                <a:rPr lang="en-GB" sz="1400" dirty="0"/>
                <a:t>✗ Institutionalisation risks.</a:t>
              </a:r>
            </a:p>
            <a:p>
              <a:pPr algn="ctr"/>
              <a:r>
                <a:rPr lang="en-GB" sz="1400" dirty="0"/>
                <a:t>✗ High costs.</a:t>
              </a:r>
            </a:p>
            <a:p>
              <a:pPr algn="ctr"/>
              <a:r>
                <a:rPr lang="en-GB" sz="1400" b="1" dirty="0"/>
                <a:t>Critical Evaluation</a:t>
              </a:r>
            </a:p>
            <a:p>
              <a:pPr algn="ctr"/>
              <a:r>
                <a:rPr lang="en-GB" sz="1400" dirty="0"/>
                <a:t>Residential care can reduce social isolation but may not eliminate feelings of loneliness if meaningful relationships are absent.</a:t>
              </a:r>
            </a:p>
            <a:p>
              <a:pPr algn="ctr"/>
              <a:r>
                <a:rPr lang="en-GB" sz="1400" b="1" dirty="0"/>
                <a:t>Theory Link</a:t>
              </a:r>
            </a:p>
            <a:p>
              <a:pPr algn="ctr"/>
              <a:r>
                <a:rPr lang="en-GB" sz="1400" dirty="0"/>
                <a:t>Continuity Theory.</a:t>
              </a:r>
            </a:p>
            <a:p>
              <a:pPr algn="ctr"/>
              <a:r>
                <a:rPr lang="en-GB" sz="1400" b="1" dirty="0"/>
                <a:t>References</a:t>
              </a:r>
              <a:br>
                <a:rPr lang="en-GB" sz="1400" dirty="0"/>
              </a:br>
              <a:r>
                <a:rPr lang="en-GB" sz="1400" dirty="0"/>
                <a:t>(Atchley, 1989; CQC, 2024)</a:t>
              </a:r>
            </a:p>
          </p:txBody>
        </p:sp>
      </p:grpSp>
      <p:pic>
        <p:nvPicPr>
          <p:cNvPr id="3" name="Graphic 2" descr="Group success">
            <a:extLst>
              <a:ext uri="{FF2B5EF4-FFF2-40B4-BE49-F238E27FC236}">
                <a16:creationId xmlns:a16="http://schemas.microsoft.com/office/drawing/2014/main" id="{56D471E4-F3C2-9967-358B-B463757199E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456069" y="2214694"/>
            <a:ext cx="3254610" cy="3254610"/>
          </a:xfrm>
          <a:prstGeom prst="rect">
            <a:avLst/>
          </a:prstGeom>
        </p:spPr>
      </p:pic>
      <p:pic>
        <p:nvPicPr>
          <p:cNvPr id="5" name="Graphic 4" descr="Man with cane">
            <a:extLst>
              <a:ext uri="{FF2B5EF4-FFF2-40B4-BE49-F238E27FC236}">
                <a16:creationId xmlns:a16="http://schemas.microsoft.com/office/drawing/2014/main" id="{F7A3E6DF-798D-86BE-4DBF-B53DAFEC559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21796" y="2587993"/>
            <a:ext cx="2384817" cy="2384817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0954840-F8C0-3545-BD60-6C7CB06AD2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60275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52326">
        <p159:morph option="byObject"/>
      </p:transition>
    </mc:Choice>
    <mc:Fallback>
      <p:transition spd="slow" advTm="5232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81152-E8A9-6720-CB93-6BE74C26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49249"/>
            <a:ext cx="10364451" cy="1596177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74E7F-D8F4-53C2-0C26-B49894E4A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660" y="1902859"/>
            <a:ext cx="10818680" cy="4490907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1600" b="1" dirty="0"/>
              <a:t>Key Points</a:t>
            </a:r>
          </a:p>
          <a:p>
            <a:pPr algn="ctr"/>
            <a:r>
              <a:rPr lang="en-GB" sz="1600" dirty="0"/>
              <a:t>Successful ageing occurs through continued participation. </a:t>
            </a:r>
          </a:p>
          <a:p>
            <a:pPr algn="ctr"/>
            <a:r>
              <a:rPr lang="en-GB" sz="1600" dirty="0"/>
              <a:t>Social engagement promotes wellbeing. </a:t>
            </a:r>
          </a:p>
          <a:p>
            <a:pPr algn="ctr"/>
            <a:r>
              <a:rPr lang="en-GB" sz="1600" dirty="0"/>
              <a:t>Maintaining social roles supports identity. </a:t>
            </a:r>
          </a:p>
          <a:p>
            <a:pPr marL="0" indent="0" algn="ctr">
              <a:buNone/>
            </a:pPr>
            <a:r>
              <a:rPr lang="en-GB" sz="1600" b="1" dirty="0"/>
              <a:t>Application to Practice</a:t>
            </a:r>
          </a:p>
          <a:p>
            <a:pPr algn="ctr"/>
            <a:r>
              <a:rPr lang="en-GB" sz="1600" dirty="0"/>
              <a:t>Community groups. </a:t>
            </a:r>
          </a:p>
          <a:p>
            <a:pPr algn="ctr"/>
            <a:r>
              <a:rPr lang="en-GB" sz="1600" dirty="0"/>
              <a:t>Befriending services. </a:t>
            </a:r>
          </a:p>
          <a:p>
            <a:pPr algn="ctr"/>
            <a:r>
              <a:rPr lang="en-GB" sz="1600" dirty="0"/>
              <a:t>Day centres. </a:t>
            </a:r>
          </a:p>
          <a:p>
            <a:pPr marL="0" indent="0" algn="ctr">
              <a:buNone/>
            </a:pPr>
            <a:r>
              <a:rPr lang="en-GB" sz="1600" b="1" dirty="0"/>
              <a:t>Critical Evaluation</a:t>
            </a:r>
          </a:p>
          <a:p>
            <a:pPr algn="ctr"/>
            <a:r>
              <a:rPr lang="en-GB" sz="1600" dirty="0"/>
              <a:t>Theory is useful for understanding loneliness but may overlook barriers such as ill health and disability.</a:t>
            </a:r>
          </a:p>
          <a:p>
            <a:pPr marL="0" indent="0" algn="ctr">
              <a:buNone/>
            </a:pPr>
            <a:r>
              <a:rPr lang="en-GB" sz="1600" b="1" dirty="0"/>
              <a:t>References</a:t>
            </a:r>
            <a:br>
              <a:rPr lang="en-GB" sz="1600" dirty="0"/>
            </a:br>
            <a:r>
              <a:rPr lang="en-GB" sz="1600" dirty="0"/>
              <a:t>(Havighurst, 1961; Victor et al., 2020)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CC45CF5-E4D4-F625-04FB-0B9D3884882E}"/>
              </a:ext>
            </a:extLst>
          </p:cNvPr>
          <p:cNvGrpSpPr/>
          <p:nvPr/>
        </p:nvGrpSpPr>
        <p:grpSpPr>
          <a:xfrm>
            <a:off x="1488968" y="-9367774"/>
            <a:ext cx="9214064" cy="9197651"/>
            <a:chOff x="1149359" y="-4598826"/>
            <a:chExt cx="9214064" cy="9197651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52FBF26D-8D10-0FD4-5A6C-785A3934DF6E}"/>
                </a:ext>
              </a:extLst>
            </p:cNvPr>
            <p:cNvGrpSpPr/>
            <p:nvPr/>
          </p:nvGrpSpPr>
          <p:grpSpPr>
            <a:xfrm rot="10800000">
              <a:off x="1149359" y="-4598826"/>
              <a:ext cx="9214064" cy="9197651"/>
              <a:chOff x="1149359" y="-4598826"/>
              <a:chExt cx="9214064" cy="9197651"/>
            </a:xfrm>
          </p:grpSpPr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56CFC529-2DD0-9C42-B8A1-3C575C86B942}"/>
                  </a:ext>
                </a:extLst>
              </p:cNvPr>
              <p:cNvCxnSpPr>
                <a:cxnSpLocks/>
                <a:stCxn id="11" idx="0"/>
                <a:endCxn id="11" idx="4"/>
              </p:cNvCxnSpPr>
              <p:nvPr/>
            </p:nvCxnSpPr>
            <p:spPr>
              <a:xfrm flipH="1">
                <a:off x="1149359" y="1"/>
                <a:ext cx="9214064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77E102D5-EF08-787C-AD7E-5292A4BE6B58}"/>
                  </a:ext>
                </a:extLst>
              </p:cNvPr>
              <p:cNvGrpSpPr/>
              <p:nvPr/>
            </p:nvGrpSpPr>
            <p:grpSpPr>
              <a:xfrm>
                <a:off x="1149359" y="-4598826"/>
                <a:ext cx="9214064" cy="9197651"/>
                <a:chOff x="1252299" y="-4598826"/>
                <a:chExt cx="9214064" cy="9197651"/>
              </a:xfrm>
            </p:grpSpPr>
            <p:sp>
              <p:nvSpPr>
                <p:cNvPr id="11" name="Oval 10">
                  <a:extLst>
                    <a:ext uri="{FF2B5EF4-FFF2-40B4-BE49-F238E27FC236}">
                      <a16:creationId xmlns:a16="http://schemas.microsoft.com/office/drawing/2014/main" id="{93BE092A-C35A-E3E7-A08B-310DA4411327}"/>
                    </a:ext>
                  </a:extLst>
                </p:cNvPr>
                <p:cNvSpPr/>
                <p:nvPr/>
              </p:nvSpPr>
              <p:spPr>
                <a:xfrm rot="5400000">
                  <a:off x="1260505" y="-4607032"/>
                  <a:ext cx="9197651" cy="9214064"/>
                </a:xfrm>
                <a:prstGeom prst="ellipse">
                  <a:avLst/>
                </a:prstGeom>
                <a:solidFill>
                  <a:schemeClr val="bg2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222BDBF5-3278-B9FC-543C-8F07FB803A78}"/>
                    </a:ext>
                  </a:extLst>
                </p:cNvPr>
                <p:cNvSpPr txBox="1"/>
                <p:nvPr/>
              </p:nvSpPr>
              <p:spPr>
                <a:xfrm>
                  <a:off x="4679177" y="68125"/>
                  <a:ext cx="2360306" cy="400110"/>
                </a:xfrm>
                <a:prstGeom prst="rect">
                  <a:avLst/>
                </a:prstGeom>
                <a:noFill/>
              </p:spPr>
              <p:txBody>
                <a:bodyPr wrap="square">
                  <a:spAutoFit/>
                </a:bodyPr>
                <a:lstStyle/>
                <a:p>
                  <a:pPr algn="ctr"/>
                  <a:r>
                    <a:rPr lang="en-GB" sz="2000" b="1" u="sng" dirty="0"/>
                    <a:t>Domiciliary Care</a:t>
                  </a:r>
                  <a:endParaRPr lang="en-US" sz="2000" u="sng" dirty="0"/>
                </a:p>
              </p:txBody>
            </p:sp>
          </p:grp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86B6A87B-277A-E249-D339-E9253FAF3C5B}"/>
                  </a:ext>
                </a:extLst>
              </p:cNvPr>
              <p:cNvSpPr txBox="1"/>
              <p:nvPr/>
            </p:nvSpPr>
            <p:spPr>
              <a:xfrm>
                <a:off x="2945558" y="536358"/>
                <a:ext cx="5621667" cy="39703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r>
                  <a:rPr lang="en-GB" sz="1400" b="1" dirty="0"/>
                  <a:t>Key Points</a:t>
                </a:r>
              </a:p>
              <a:p>
                <a:pPr algn="ctr"/>
                <a:r>
                  <a:rPr lang="en-GB" sz="1400" dirty="0"/>
                  <a:t>Care delivered in the person's own home. </a:t>
                </a:r>
              </a:p>
              <a:p>
                <a:pPr algn="ctr"/>
                <a:r>
                  <a:rPr lang="en-GB" sz="1400" dirty="0"/>
                  <a:t>Supports daily living and independence. </a:t>
                </a:r>
              </a:p>
              <a:p>
                <a:pPr algn="ctr"/>
                <a:r>
                  <a:rPr lang="en-GB" sz="1400" b="1" dirty="0"/>
                  <a:t>Strengths</a:t>
                </a:r>
              </a:p>
              <a:p>
                <a:pPr algn="ctr"/>
                <a:r>
                  <a:rPr lang="en-GB" sz="1400" dirty="0"/>
                  <a:t>✓ Promotes autonomy.</a:t>
                </a:r>
              </a:p>
              <a:p>
                <a:pPr algn="ctr"/>
                <a:r>
                  <a:rPr lang="en-GB" sz="1400" dirty="0"/>
                  <a:t>✓ Maintains familiar environment.</a:t>
                </a:r>
              </a:p>
              <a:p>
                <a:pPr algn="ctr"/>
                <a:r>
                  <a:rPr lang="en-GB" sz="1400" dirty="0"/>
                  <a:t>✓ Aligns with Care Act wellbeing principles.</a:t>
                </a:r>
              </a:p>
              <a:p>
                <a:pPr algn="ctr"/>
                <a:r>
                  <a:rPr lang="en-GB" sz="1400" b="1" dirty="0"/>
                  <a:t>Limitations</a:t>
                </a:r>
              </a:p>
              <a:p>
                <a:pPr algn="ctr"/>
                <a:r>
                  <a:rPr lang="en-GB" sz="1400" dirty="0"/>
                  <a:t>✗ Brief care visits.</a:t>
                </a:r>
              </a:p>
              <a:p>
                <a:pPr algn="ctr"/>
                <a:r>
                  <a:rPr lang="en-GB" sz="1400" dirty="0"/>
                  <a:t>✗ Workforce shortages.</a:t>
                </a:r>
              </a:p>
              <a:p>
                <a:pPr algn="ctr"/>
                <a:r>
                  <a:rPr lang="en-GB" sz="1400" dirty="0"/>
                  <a:t>✗ Limited opportunities to address loneliness.</a:t>
                </a:r>
              </a:p>
              <a:p>
                <a:pPr algn="ctr"/>
                <a:r>
                  <a:rPr lang="en-GB" sz="1400" b="1" dirty="0"/>
                  <a:t>Critical Evaluation</a:t>
                </a:r>
              </a:p>
              <a:p>
                <a:pPr algn="ctr"/>
                <a:r>
                  <a:rPr lang="en-GB" sz="1400" dirty="0"/>
                  <a:t>Although domiciliary care supports independence, task-focused care may overlook emotional and social needs.</a:t>
                </a:r>
              </a:p>
              <a:p>
                <a:pPr algn="ctr"/>
                <a:r>
                  <a:rPr lang="en-GB" sz="1400" b="1" dirty="0"/>
                  <a:t>Policy Link</a:t>
                </a:r>
              </a:p>
              <a:p>
                <a:pPr algn="ctr"/>
                <a:r>
                  <a:rPr lang="en-GB" sz="1400" dirty="0"/>
                  <a:t>Care Act 2014.</a:t>
                </a:r>
              </a:p>
              <a:p>
                <a:pPr algn="ctr"/>
                <a:r>
                  <a:rPr lang="en-GB" sz="1400" b="1" dirty="0"/>
                  <a:t>References</a:t>
                </a:r>
                <a:br>
                  <a:rPr lang="en-GB" sz="1400" dirty="0"/>
                </a:br>
                <a:r>
                  <a:rPr lang="en-GB" sz="1400" dirty="0"/>
                  <a:t>(Care Act, 2014; CQC, 2024)</a:t>
                </a:r>
              </a:p>
            </p:txBody>
          </p:sp>
        </p:grp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796CE26-9108-A7F9-DC1B-63AAA558FBB7}"/>
                </a:ext>
              </a:extLst>
            </p:cNvPr>
            <p:cNvSpPr txBox="1"/>
            <p:nvPr/>
          </p:nvSpPr>
          <p:spPr>
            <a:xfrm>
              <a:off x="2707218" y="136245"/>
              <a:ext cx="6098344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2000" b="1" u="sng" dirty="0"/>
                <a:t>Residential Care</a:t>
              </a:r>
              <a:endParaRPr lang="en-US" sz="2000" u="sng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1EF634AC-92AE-F421-899C-5431309B6362}"/>
                </a:ext>
              </a:extLst>
            </p:cNvPr>
            <p:cNvSpPr txBox="1"/>
            <p:nvPr/>
          </p:nvSpPr>
          <p:spPr>
            <a:xfrm>
              <a:off x="2707218" y="608618"/>
              <a:ext cx="6098344" cy="397031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GB" sz="1400" b="1" dirty="0"/>
                <a:t>Key Points</a:t>
              </a:r>
            </a:p>
            <a:p>
              <a:pPr algn="ctr"/>
              <a:r>
                <a:rPr lang="en-GB" sz="1400" dirty="0"/>
                <a:t>24-hour support. </a:t>
              </a:r>
            </a:p>
            <a:p>
              <a:pPr algn="ctr"/>
              <a:r>
                <a:rPr lang="en-GB" sz="1400" dirty="0"/>
                <a:t>Structured social activities. </a:t>
              </a:r>
            </a:p>
            <a:p>
              <a:pPr algn="ctr"/>
              <a:r>
                <a:rPr lang="en-GB" sz="1400" dirty="0"/>
                <a:t>Communal environment. </a:t>
              </a:r>
            </a:p>
            <a:p>
              <a:pPr algn="ctr"/>
              <a:r>
                <a:rPr lang="en-GB" sz="1400" b="1" dirty="0"/>
                <a:t>Strengths</a:t>
              </a:r>
            </a:p>
            <a:p>
              <a:pPr algn="ctr"/>
              <a:r>
                <a:rPr lang="en-GB" sz="1400" dirty="0"/>
                <a:t>✓ Reduced physical isolation.</a:t>
              </a:r>
            </a:p>
            <a:p>
              <a:pPr algn="ctr"/>
              <a:r>
                <a:rPr lang="en-GB" sz="1400" dirty="0"/>
                <a:t>✓ Continuous support.</a:t>
              </a:r>
            </a:p>
            <a:p>
              <a:pPr algn="ctr"/>
              <a:r>
                <a:rPr lang="en-GB" sz="1400" b="1" dirty="0"/>
                <a:t>Limitations</a:t>
              </a:r>
            </a:p>
            <a:p>
              <a:pPr algn="ctr"/>
              <a:r>
                <a:rPr lang="en-GB" sz="1400" dirty="0"/>
                <a:t>✗ Potential loss of autonomy.</a:t>
              </a:r>
            </a:p>
            <a:p>
              <a:pPr algn="ctr"/>
              <a:r>
                <a:rPr lang="en-GB" sz="1400" dirty="0"/>
                <a:t>✗ Institutionalisation risks.</a:t>
              </a:r>
            </a:p>
            <a:p>
              <a:pPr algn="ctr"/>
              <a:r>
                <a:rPr lang="en-GB" sz="1400" dirty="0"/>
                <a:t>✗ High costs.</a:t>
              </a:r>
            </a:p>
            <a:p>
              <a:pPr algn="ctr"/>
              <a:r>
                <a:rPr lang="en-GB" sz="1400" b="1" dirty="0"/>
                <a:t>Critical Evaluation</a:t>
              </a:r>
            </a:p>
            <a:p>
              <a:pPr algn="ctr"/>
              <a:r>
                <a:rPr lang="en-GB" sz="1400" dirty="0"/>
                <a:t>Residential care can reduce social isolation but may not eliminate feelings of loneliness if meaningful relationships are absent.</a:t>
              </a:r>
            </a:p>
            <a:p>
              <a:pPr algn="ctr"/>
              <a:r>
                <a:rPr lang="en-GB" sz="1400" b="1" dirty="0"/>
                <a:t>Theory Link</a:t>
              </a:r>
            </a:p>
            <a:p>
              <a:pPr algn="ctr"/>
              <a:r>
                <a:rPr lang="en-GB" sz="1400" dirty="0"/>
                <a:t>Continuity Theory.</a:t>
              </a:r>
            </a:p>
            <a:p>
              <a:pPr algn="ctr"/>
              <a:r>
                <a:rPr lang="en-GB" sz="1400" b="1" dirty="0"/>
                <a:t>References</a:t>
              </a:r>
              <a:br>
                <a:rPr lang="en-GB" sz="1400" dirty="0"/>
              </a:br>
              <a:r>
                <a:rPr lang="en-GB" sz="1400" dirty="0"/>
                <a:t>(Atchley, 1989; CQC, 2024)</a:t>
              </a:r>
            </a:p>
          </p:txBody>
        </p:sp>
      </p:grpSp>
      <p:pic>
        <p:nvPicPr>
          <p:cNvPr id="16" name="Graphic 15" descr="Man with cane">
            <a:extLst>
              <a:ext uri="{FF2B5EF4-FFF2-40B4-BE49-F238E27FC236}">
                <a16:creationId xmlns:a16="http://schemas.microsoft.com/office/drawing/2014/main" id="{200B0DA2-442B-2687-C265-17C266EF3B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13775" y="2587993"/>
            <a:ext cx="2384817" cy="2384817"/>
          </a:xfrm>
          <a:prstGeom prst="rect">
            <a:avLst/>
          </a:prstGeom>
        </p:spPr>
      </p:pic>
      <p:pic>
        <p:nvPicPr>
          <p:cNvPr id="18" name="Graphic 17" descr="Group success">
            <a:extLst>
              <a:ext uri="{FF2B5EF4-FFF2-40B4-BE49-F238E27FC236}">
                <a16:creationId xmlns:a16="http://schemas.microsoft.com/office/drawing/2014/main" id="{63BA8D09-2FEF-C649-AEC8-DE32FA2D00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798467" y="2214694"/>
            <a:ext cx="3254610" cy="325461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6CD0402-3608-E4A6-9234-F0E1E927DC2A}"/>
              </a:ext>
            </a:extLst>
          </p:cNvPr>
          <p:cNvSpPr txBox="1"/>
          <p:nvPr/>
        </p:nvSpPr>
        <p:spPr>
          <a:xfrm>
            <a:off x="6095999" y="1098761"/>
            <a:ext cx="2472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THEORY</a:t>
            </a: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74B82A89-0158-EBCC-9E36-59E6D607A245}"/>
              </a:ext>
            </a:extLst>
          </p:cNvPr>
          <p:cNvSpPr txBox="1">
            <a:spLocks/>
          </p:cNvSpPr>
          <p:nvPr/>
        </p:nvSpPr>
        <p:spPr>
          <a:xfrm>
            <a:off x="-6598374" y="660721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Continuity</a:t>
            </a:r>
            <a:endParaRPr lang="en-GB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B22A497E-C939-8E49-5FA4-3A8F6E32C6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364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9690">
        <p159:morph option="byObject"/>
      </p:transition>
    </mc:Choice>
    <mc:Fallback>
      <p:transition spd="slow" advTm="496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AA7FCF7E-C196-1BCD-86E1-95A9F74EC970}"/>
              </a:ext>
            </a:extLst>
          </p:cNvPr>
          <p:cNvSpPr/>
          <p:nvPr/>
        </p:nvSpPr>
        <p:spPr>
          <a:xfrm>
            <a:off x="1179340" y="2108955"/>
            <a:ext cx="9833317" cy="3940381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ADC58-6706-CC0D-0C31-241B7B05C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4181" y="660721"/>
            <a:ext cx="10364451" cy="1596177"/>
          </a:xfrm>
        </p:spPr>
        <p:txBody>
          <a:bodyPr/>
          <a:lstStyle/>
          <a:p>
            <a:r>
              <a:rPr lang="en-GB" b="1" dirty="0"/>
              <a:t>Continuity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A4D781D-7730-8578-9ED7-8052757B7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Key Points</a:t>
            </a:r>
          </a:p>
          <a:p>
            <a:pPr algn="ctr"/>
            <a:r>
              <a:rPr lang="en-GB" dirty="0"/>
              <a:t>Individuals maintain established lifestyles and identities. </a:t>
            </a:r>
          </a:p>
          <a:p>
            <a:pPr algn="ctr"/>
            <a:r>
              <a:rPr lang="en-GB" dirty="0"/>
              <a:t>Adaptation occurs through familiar routines. </a:t>
            </a:r>
          </a:p>
          <a:p>
            <a:pPr marL="0" indent="0" algn="ctr">
              <a:buNone/>
            </a:pPr>
            <a:r>
              <a:rPr lang="en-GB" b="1" dirty="0"/>
              <a:t>Application to Practice</a:t>
            </a:r>
          </a:p>
          <a:p>
            <a:pPr algn="ctr"/>
            <a:r>
              <a:rPr lang="en-GB" dirty="0"/>
              <a:t>Personalised care planning. </a:t>
            </a:r>
          </a:p>
          <a:p>
            <a:pPr algn="ctr"/>
            <a:r>
              <a:rPr lang="en-GB" dirty="0"/>
              <a:t>Ageing in place. </a:t>
            </a:r>
          </a:p>
          <a:p>
            <a:pPr algn="ctr"/>
            <a:r>
              <a:rPr lang="en-GB" dirty="0"/>
              <a:t>Maintaining social networks. </a:t>
            </a:r>
          </a:p>
          <a:p>
            <a:pPr marL="0" indent="0" algn="ctr">
              <a:buNone/>
            </a:pPr>
            <a:r>
              <a:rPr lang="en-GB" b="1" dirty="0"/>
              <a:t>Critical Evaluation</a:t>
            </a:r>
          </a:p>
          <a:p>
            <a:pPr algn="ctr"/>
            <a:r>
              <a:rPr lang="en-GB" dirty="0"/>
              <a:t>Theory supports person-centred care but assumes individuals have positive social resources to maintain.</a:t>
            </a:r>
          </a:p>
          <a:p>
            <a:pPr marL="0" indent="0" algn="ctr">
              <a:buNone/>
            </a:pPr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(Atchley, 1989; Care Act, 2014)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3C5077-E4FC-37C3-D72B-300F480F44BF}"/>
              </a:ext>
            </a:extLst>
          </p:cNvPr>
          <p:cNvSpPr txBox="1"/>
          <p:nvPr/>
        </p:nvSpPr>
        <p:spPr>
          <a:xfrm>
            <a:off x="6095999" y="1098761"/>
            <a:ext cx="2472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THEORY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44FB5F3-B36C-4633-9BB2-561D3048CDD0}"/>
              </a:ext>
            </a:extLst>
          </p:cNvPr>
          <p:cNvSpPr txBox="1">
            <a:spLocks/>
          </p:cNvSpPr>
          <p:nvPr/>
        </p:nvSpPr>
        <p:spPr>
          <a:xfrm>
            <a:off x="0" y="-1587515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Activity</a:t>
            </a:r>
            <a:endParaRPr lang="en-GB" b="1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D283679-74BD-064F-CAD8-8C55D2B81D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1735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3502">
        <p159:morph option="byObject"/>
      </p:transition>
    </mc:Choice>
    <mc:Fallback>
      <p:transition spd="slow" advTm="4350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FD0B9-E8CC-9C7A-8452-958272FE7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542423"/>
            <a:ext cx="10364451" cy="1596177"/>
          </a:xfrm>
        </p:spPr>
        <p:txBody>
          <a:bodyPr/>
          <a:lstStyle/>
          <a:p>
            <a:r>
              <a:rPr lang="en-GB" b="1" dirty="0"/>
              <a:t>Care Act 2014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68B3B-AA95-1989-282A-89B3613E4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5494" y="2049732"/>
            <a:ext cx="5981011" cy="1984190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5600" b="1" dirty="0"/>
              <a:t>Key Points</a:t>
            </a:r>
          </a:p>
          <a:p>
            <a:pPr algn="ctr"/>
            <a:r>
              <a:rPr lang="en-GB" sz="5600" dirty="0"/>
              <a:t>Wellbeing principle. </a:t>
            </a:r>
          </a:p>
          <a:p>
            <a:pPr algn="ctr"/>
            <a:r>
              <a:rPr lang="en-GB" sz="5600" dirty="0"/>
              <a:t>Prevention of escalating needs. </a:t>
            </a:r>
          </a:p>
          <a:p>
            <a:pPr algn="ctr"/>
            <a:r>
              <a:rPr lang="en-GB" sz="5600" dirty="0"/>
              <a:t>Personalisation. </a:t>
            </a:r>
          </a:p>
          <a:p>
            <a:pPr algn="ctr"/>
            <a:r>
              <a:rPr lang="en-GB" sz="5600" dirty="0"/>
              <a:t>Safeguarding. </a:t>
            </a:r>
          </a:p>
          <a:p>
            <a:pPr algn="ctr"/>
            <a:r>
              <a:rPr lang="en-GB" sz="5600" b="1" dirty="0"/>
              <a:t>Critical Evaluation</a:t>
            </a:r>
          </a:p>
          <a:p>
            <a:pPr algn="ctr"/>
            <a:r>
              <a:rPr lang="en-GB" sz="5600" dirty="0"/>
              <a:t>The Act provides a strong legal framework; however, local authority budget constraints can limit implementation.</a:t>
            </a:r>
          </a:p>
          <a:p>
            <a:pPr algn="ctr"/>
            <a:r>
              <a:rPr lang="en-GB" sz="5600" b="1" dirty="0"/>
              <a:t>Link to Loneliness</a:t>
            </a:r>
          </a:p>
          <a:p>
            <a:pPr algn="ctr"/>
            <a:r>
              <a:rPr lang="en-GB" sz="5600" dirty="0"/>
              <a:t>Social wellbeing recognised alongside physical health.</a:t>
            </a:r>
          </a:p>
          <a:p>
            <a:pPr algn="ctr"/>
            <a:r>
              <a:rPr lang="en-GB" sz="5600" b="1" dirty="0"/>
              <a:t>References</a:t>
            </a:r>
            <a:br>
              <a:rPr lang="en-GB" sz="5600" dirty="0"/>
            </a:br>
            <a:r>
              <a:rPr lang="en-GB" sz="5600" dirty="0"/>
              <a:t>(Department of Health and Social Care, 2014; SCIE, 2023)</a:t>
            </a:r>
          </a:p>
          <a:p>
            <a:endParaRPr lang="en-GB" dirty="0"/>
          </a:p>
        </p:txBody>
      </p:sp>
      <p:sp>
        <p:nvSpPr>
          <p:cNvPr id="6" name="Stored Data 5">
            <a:extLst>
              <a:ext uri="{FF2B5EF4-FFF2-40B4-BE49-F238E27FC236}">
                <a16:creationId xmlns:a16="http://schemas.microsoft.com/office/drawing/2014/main" id="{A3918116-CD2E-3449-41EA-4C09D811F3EC}"/>
              </a:ext>
            </a:extLst>
          </p:cNvPr>
          <p:cNvSpPr/>
          <p:nvPr/>
        </p:nvSpPr>
        <p:spPr>
          <a:xfrm>
            <a:off x="-1649169" y="-1178368"/>
            <a:ext cx="8634107" cy="9214735"/>
          </a:xfrm>
          <a:prstGeom prst="flowChartOnlineStorag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tored Data 8">
            <a:extLst>
              <a:ext uri="{FF2B5EF4-FFF2-40B4-BE49-F238E27FC236}">
                <a16:creationId xmlns:a16="http://schemas.microsoft.com/office/drawing/2014/main" id="{23DB7328-9BE8-6F8C-BC04-CE64A9967CA1}"/>
              </a:ext>
            </a:extLst>
          </p:cNvPr>
          <p:cNvSpPr/>
          <p:nvPr/>
        </p:nvSpPr>
        <p:spPr>
          <a:xfrm>
            <a:off x="5529329" y="-1178369"/>
            <a:ext cx="8634107" cy="9214735"/>
          </a:xfrm>
          <a:prstGeom prst="flowChartOnlineStorag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387352"/>
      </p:ext>
    </p:extLst>
  </p:cSld>
  <p:clrMapOvr>
    <a:masterClrMapping/>
  </p:clrMapOvr>
  <p:transition spd="slow">
    <p:cover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FD0B9-E8CC-9C7A-8452-958272FE7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542423"/>
            <a:ext cx="10364451" cy="1596177"/>
          </a:xfrm>
        </p:spPr>
        <p:txBody>
          <a:bodyPr/>
          <a:lstStyle/>
          <a:p>
            <a:r>
              <a:rPr lang="en-GB" b="1" dirty="0"/>
              <a:t>Care Act 2014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68B3B-AA95-1989-282A-89B3613E4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05494" y="2049732"/>
            <a:ext cx="5981011" cy="1984190"/>
          </a:xfrm>
        </p:spPr>
        <p:txBody>
          <a:bodyPr>
            <a:normAutofit fontScale="25000" lnSpcReduction="20000"/>
          </a:bodyPr>
          <a:lstStyle/>
          <a:p>
            <a:pPr algn="ctr"/>
            <a:r>
              <a:rPr lang="en-GB" sz="5600" b="1" dirty="0"/>
              <a:t>Key Points</a:t>
            </a:r>
          </a:p>
          <a:p>
            <a:pPr algn="ctr"/>
            <a:r>
              <a:rPr lang="en-GB" sz="5600" dirty="0"/>
              <a:t>Wellbeing principle. </a:t>
            </a:r>
          </a:p>
          <a:p>
            <a:pPr algn="ctr"/>
            <a:r>
              <a:rPr lang="en-GB" sz="5600" dirty="0"/>
              <a:t>Prevention of escalating needs. </a:t>
            </a:r>
          </a:p>
          <a:p>
            <a:pPr algn="ctr"/>
            <a:r>
              <a:rPr lang="en-GB" sz="5600" dirty="0"/>
              <a:t>Personalisation. </a:t>
            </a:r>
          </a:p>
          <a:p>
            <a:pPr algn="ctr"/>
            <a:r>
              <a:rPr lang="en-GB" sz="5600" dirty="0"/>
              <a:t>Safeguarding. </a:t>
            </a:r>
          </a:p>
          <a:p>
            <a:pPr algn="ctr"/>
            <a:r>
              <a:rPr lang="en-GB" sz="5600" b="1" dirty="0"/>
              <a:t>Critical Evaluation</a:t>
            </a:r>
          </a:p>
          <a:p>
            <a:pPr algn="ctr"/>
            <a:r>
              <a:rPr lang="en-GB" sz="5600" dirty="0"/>
              <a:t>The Act provides a strong legal framework; however, local authority budget constraints can limit implementation.</a:t>
            </a:r>
          </a:p>
          <a:p>
            <a:pPr algn="ctr"/>
            <a:r>
              <a:rPr lang="en-GB" sz="5600" b="1" dirty="0"/>
              <a:t>Link to Loneliness</a:t>
            </a:r>
          </a:p>
          <a:p>
            <a:pPr algn="ctr"/>
            <a:r>
              <a:rPr lang="en-GB" sz="5600" dirty="0"/>
              <a:t>Social wellbeing recognised alongside physical health.</a:t>
            </a:r>
          </a:p>
          <a:p>
            <a:pPr algn="ctr"/>
            <a:r>
              <a:rPr lang="en-GB" sz="5600" b="1" dirty="0"/>
              <a:t>References</a:t>
            </a:r>
            <a:br>
              <a:rPr lang="en-GB" sz="5600" dirty="0"/>
            </a:br>
            <a:r>
              <a:rPr lang="en-GB" sz="5600" dirty="0"/>
              <a:t>(Department of Health and Social Care, 2014; SCIE, 2023)</a:t>
            </a:r>
          </a:p>
          <a:p>
            <a:endParaRPr lang="en-GB" dirty="0"/>
          </a:p>
        </p:txBody>
      </p:sp>
      <p:sp>
        <p:nvSpPr>
          <p:cNvPr id="6" name="Stored Data 5">
            <a:extLst>
              <a:ext uri="{FF2B5EF4-FFF2-40B4-BE49-F238E27FC236}">
                <a16:creationId xmlns:a16="http://schemas.microsoft.com/office/drawing/2014/main" id="{A3918116-CD2E-3449-41EA-4C09D811F3EC}"/>
              </a:ext>
            </a:extLst>
          </p:cNvPr>
          <p:cNvSpPr/>
          <p:nvPr/>
        </p:nvSpPr>
        <p:spPr>
          <a:xfrm>
            <a:off x="-7985579" y="-1178368"/>
            <a:ext cx="8634107" cy="9214735"/>
          </a:xfrm>
          <a:prstGeom prst="flowChartOnlineStorag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Stored Data 8">
            <a:extLst>
              <a:ext uri="{FF2B5EF4-FFF2-40B4-BE49-F238E27FC236}">
                <a16:creationId xmlns:a16="http://schemas.microsoft.com/office/drawing/2014/main" id="{23DB7328-9BE8-6F8C-BC04-CE64A9967CA1}"/>
              </a:ext>
            </a:extLst>
          </p:cNvPr>
          <p:cNvSpPr/>
          <p:nvPr/>
        </p:nvSpPr>
        <p:spPr>
          <a:xfrm>
            <a:off x="12586953" y="-1178369"/>
            <a:ext cx="8634107" cy="9214735"/>
          </a:xfrm>
          <a:prstGeom prst="flowChartOnlineStorag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3" descr="Scales of justice">
            <a:extLst>
              <a:ext uri="{FF2B5EF4-FFF2-40B4-BE49-F238E27FC236}">
                <a16:creationId xmlns:a16="http://schemas.microsoft.com/office/drawing/2014/main" id="{7610C98F-1980-45BE-3827-C6CF92725E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16805" y="-2138371"/>
            <a:ext cx="2230192" cy="2230192"/>
          </a:xfrm>
          <a:prstGeom prst="rect">
            <a:avLst/>
          </a:prstGeom>
        </p:spPr>
      </p:pic>
      <p:pic>
        <p:nvPicPr>
          <p:cNvPr id="5" name="Graphic 4" descr="Add">
            <a:extLst>
              <a:ext uri="{FF2B5EF4-FFF2-40B4-BE49-F238E27FC236}">
                <a16:creationId xmlns:a16="http://schemas.microsoft.com/office/drawing/2014/main" id="{FD2A9C93-7093-728E-A3FB-6DD7533BFDA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667484" y="-1985973"/>
            <a:ext cx="1893192" cy="1893192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054FEE6-AD97-D10B-BC7F-AD32C95ACE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36072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9771">
        <p159:morph option="byObject"/>
      </p:transition>
    </mc:Choice>
    <mc:Fallback>
      <p:transition spd="slow" advTm="497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816E9-1A20-7270-6A36-E04A5C156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Equality Act 2010 and NHS Long Term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94942-B004-ED5C-7087-5FD738160F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ctr"/>
            <a:r>
              <a:rPr lang="en-GB" b="1" dirty="0"/>
              <a:t>Equality Act</a:t>
            </a:r>
          </a:p>
          <a:p>
            <a:pPr algn="ctr"/>
            <a:r>
              <a:rPr lang="en-GB" dirty="0"/>
              <a:t>Protects against age discrimination. </a:t>
            </a:r>
          </a:p>
          <a:p>
            <a:pPr algn="ctr"/>
            <a:r>
              <a:rPr lang="en-GB" b="1" dirty="0"/>
              <a:t>NHS Long Term Plan</a:t>
            </a:r>
          </a:p>
          <a:p>
            <a:pPr algn="ctr"/>
            <a:r>
              <a:rPr lang="en-GB" dirty="0"/>
              <a:t>Integrated care. </a:t>
            </a:r>
          </a:p>
          <a:p>
            <a:pPr algn="ctr"/>
            <a:r>
              <a:rPr lang="en-GB" dirty="0"/>
              <a:t>Prevention focus. </a:t>
            </a:r>
          </a:p>
          <a:p>
            <a:pPr algn="ctr"/>
            <a:r>
              <a:rPr lang="en-GB" dirty="0"/>
              <a:t>Community-based support. </a:t>
            </a:r>
          </a:p>
          <a:p>
            <a:pPr algn="ctr"/>
            <a:r>
              <a:rPr lang="en-GB" b="1" dirty="0"/>
              <a:t>Critical Evaluation</a:t>
            </a:r>
          </a:p>
          <a:p>
            <a:pPr algn="ctr"/>
            <a:r>
              <a:rPr lang="en-GB" dirty="0"/>
              <a:t>Policy commitments are strong, yet inequalities in access persist between regions and socioeconomic groups.</a:t>
            </a:r>
          </a:p>
          <a:p>
            <a:pPr algn="ctr"/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(Equality Act, 2010; NHS England, 2019)</a:t>
            </a:r>
          </a:p>
          <a:p>
            <a:endParaRPr lang="en-GB" dirty="0"/>
          </a:p>
        </p:txBody>
      </p:sp>
      <p:pic>
        <p:nvPicPr>
          <p:cNvPr id="5" name="Graphic 4" descr="Scales of justice">
            <a:extLst>
              <a:ext uri="{FF2B5EF4-FFF2-40B4-BE49-F238E27FC236}">
                <a16:creationId xmlns:a16="http://schemas.microsoft.com/office/drawing/2014/main" id="{8077559F-3CE4-6AFE-9304-21C8EBD92F8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916805" y="2214694"/>
            <a:ext cx="2230192" cy="2230192"/>
          </a:xfrm>
          <a:prstGeom prst="rect">
            <a:avLst/>
          </a:prstGeom>
        </p:spPr>
      </p:pic>
      <p:pic>
        <p:nvPicPr>
          <p:cNvPr id="7" name="Graphic 6" descr="Add">
            <a:extLst>
              <a:ext uri="{FF2B5EF4-FFF2-40B4-BE49-F238E27FC236}">
                <a16:creationId xmlns:a16="http://schemas.microsoft.com/office/drawing/2014/main" id="{ADAE7C7B-8CB6-A3AC-8E3B-E1A605741FA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667484" y="2367093"/>
            <a:ext cx="1893192" cy="1893192"/>
          </a:xfrm>
          <a:prstGeom prst="rect">
            <a:avLst/>
          </a:prstGeom>
        </p:spPr>
      </p:pic>
      <p:sp>
        <p:nvSpPr>
          <p:cNvPr id="8" name="Half-frame 7">
            <a:extLst>
              <a:ext uri="{FF2B5EF4-FFF2-40B4-BE49-F238E27FC236}">
                <a16:creationId xmlns:a16="http://schemas.microsoft.com/office/drawing/2014/main" id="{24D0F13E-E42E-3029-0873-9FD5DBF41E54}"/>
              </a:ext>
            </a:extLst>
          </p:cNvPr>
          <p:cNvSpPr/>
          <p:nvPr/>
        </p:nvSpPr>
        <p:spPr>
          <a:xfrm>
            <a:off x="-1287889" y="-1300766"/>
            <a:ext cx="3052293" cy="3158542"/>
          </a:xfrm>
          <a:prstGeom prst="halfFram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Half-frame 8">
            <a:extLst>
              <a:ext uri="{FF2B5EF4-FFF2-40B4-BE49-F238E27FC236}">
                <a16:creationId xmlns:a16="http://schemas.microsoft.com/office/drawing/2014/main" id="{FAB4F3DB-1F94-5236-1B7A-E72620776851}"/>
              </a:ext>
            </a:extLst>
          </p:cNvPr>
          <p:cNvSpPr/>
          <p:nvPr/>
        </p:nvSpPr>
        <p:spPr>
          <a:xfrm rot="10800000">
            <a:off x="10440471" y="4948704"/>
            <a:ext cx="3052293" cy="3158542"/>
          </a:xfrm>
          <a:prstGeom prst="halfFram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66AB1C9-F27E-60A4-4DA7-8AAD08564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6876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43560">
        <p159:morph option="byObject"/>
      </p:transition>
    </mc:Choice>
    <mc:Fallback>
      <p:transition spd="slow" advTm="435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4F70E-E8F5-6986-E7FB-8B9D1477F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6063" y="0"/>
            <a:ext cx="10364451" cy="1596177"/>
          </a:xfrm>
        </p:spPr>
        <p:txBody>
          <a:bodyPr/>
          <a:lstStyle/>
          <a:p>
            <a:r>
              <a:rPr lang="en-GB" b="1" dirty="0"/>
              <a:t>Technological Innovation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439E28-8C23-A5ED-D385-91B169E8EBDA}"/>
              </a:ext>
            </a:extLst>
          </p:cNvPr>
          <p:cNvSpPr txBox="1"/>
          <p:nvPr/>
        </p:nvSpPr>
        <p:spPr>
          <a:xfrm>
            <a:off x="792207" y="2274835"/>
            <a:ext cx="614966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800" b="1" dirty="0"/>
              <a:t>Examples</a:t>
            </a:r>
          </a:p>
          <a:p>
            <a:pPr marL="0" indent="0" algn="ctr">
              <a:buNone/>
            </a:pPr>
            <a:r>
              <a:rPr lang="en-GB" sz="1800" dirty="0"/>
              <a:t>Telecare. </a:t>
            </a:r>
          </a:p>
          <a:p>
            <a:pPr marL="0" indent="0" algn="ctr">
              <a:buNone/>
            </a:pPr>
            <a:r>
              <a:rPr lang="en-GB" sz="1800" dirty="0"/>
              <a:t>Remote monitoring. </a:t>
            </a:r>
          </a:p>
          <a:p>
            <a:pPr marL="0" indent="0" algn="ctr">
              <a:buNone/>
            </a:pPr>
            <a:r>
              <a:rPr lang="en-GB" sz="1800" dirty="0"/>
              <a:t>Fall detectors. </a:t>
            </a:r>
          </a:p>
          <a:p>
            <a:pPr marL="0" indent="0" algn="ctr">
              <a:buNone/>
            </a:pPr>
            <a:r>
              <a:rPr lang="en-GB" sz="1800" b="1" dirty="0"/>
              <a:t>Benefits</a:t>
            </a:r>
          </a:p>
          <a:p>
            <a:pPr marL="0" indent="0" algn="ctr">
              <a:buNone/>
            </a:pPr>
            <a:r>
              <a:rPr lang="en-GB" sz="1800" dirty="0"/>
              <a:t>✓ Safety.</a:t>
            </a:r>
          </a:p>
          <a:p>
            <a:pPr marL="0" indent="0" algn="ctr">
              <a:buNone/>
            </a:pPr>
            <a:r>
              <a:rPr lang="en-GB" sz="1800" dirty="0"/>
              <a:t>✓ Independent living.</a:t>
            </a:r>
          </a:p>
          <a:p>
            <a:pPr marL="0" indent="0" algn="ctr">
              <a:buNone/>
            </a:pPr>
            <a:r>
              <a:rPr lang="en-GB" sz="1800" dirty="0"/>
              <a:t>✓ Reduced hospital admissions.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01CB5C-CDD6-1A73-C9BE-22892EE964C4}"/>
              </a:ext>
            </a:extLst>
          </p:cNvPr>
          <p:cNvSpPr txBox="1"/>
          <p:nvPr/>
        </p:nvSpPr>
        <p:spPr>
          <a:xfrm>
            <a:off x="5001608" y="2136336"/>
            <a:ext cx="6548906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1800" b="1" dirty="0"/>
              <a:t>Limitations</a:t>
            </a:r>
          </a:p>
          <a:p>
            <a:pPr marL="0" indent="0" algn="ctr">
              <a:buNone/>
            </a:pPr>
            <a:r>
              <a:rPr lang="en-GB" sz="1800" dirty="0"/>
              <a:t>✗ Privacy concerns.</a:t>
            </a:r>
          </a:p>
          <a:p>
            <a:pPr marL="0" indent="0" algn="ctr">
              <a:buNone/>
            </a:pPr>
            <a:r>
              <a:rPr lang="en-GB" sz="1800" dirty="0"/>
              <a:t>✗ Reduced face-to-face contact.</a:t>
            </a:r>
          </a:p>
          <a:p>
            <a:pPr marL="0" indent="0" algn="ctr">
              <a:buNone/>
            </a:pPr>
            <a:r>
              <a:rPr lang="en-GB" sz="1800" dirty="0"/>
              <a:t>✗ Digital exclusion.</a:t>
            </a:r>
          </a:p>
          <a:p>
            <a:pPr marL="0" indent="0" algn="ctr">
              <a:buNone/>
            </a:pPr>
            <a:r>
              <a:rPr lang="en-GB" sz="1800" b="1" dirty="0"/>
              <a:t>Critical Evaluation</a:t>
            </a:r>
          </a:p>
          <a:p>
            <a:pPr algn="ctr"/>
            <a:r>
              <a:rPr lang="en-GB" sz="1800" dirty="0"/>
              <a:t>Technology may address practical needs more effectively than emotional needs.</a:t>
            </a:r>
          </a:p>
          <a:p>
            <a:pPr marL="0" indent="0" algn="ctr">
              <a:buNone/>
            </a:pPr>
            <a:r>
              <a:rPr lang="en-GB" sz="1800" b="1" dirty="0"/>
              <a:t>References</a:t>
            </a:r>
            <a:br>
              <a:rPr lang="en-GB" sz="1800" dirty="0"/>
            </a:br>
            <a:r>
              <a:rPr lang="en-GB" sz="1800" dirty="0"/>
              <a:t>(NICE, 2023; SCIE, 2023)</a:t>
            </a:r>
          </a:p>
        </p:txBody>
      </p:sp>
      <p:sp>
        <p:nvSpPr>
          <p:cNvPr id="10" name="Half-frame 9">
            <a:extLst>
              <a:ext uri="{FF2B5EF4-FFF2-40B4-BE49-F238E27FC236}">
                <a16:creationId xmlns:a16="http://schemas.microsoft.com/office/drawing/2014/main" id="{D30F58D3-EB58-F4BD-BCAF-86F3F5190A2B}"/>
              </a:ext>
            </a:extLst>
          </p:cNvPr>
          <p:cNvSpPr/>
          <p:nvPr/>
        </p:nvSpPr>
        <p:spPr>
          <a:xfrm>
            <a:off x="257577" y="270456"/>
            <a:ext cx="3052293" cy="3158542"/>
          </a:xfrm>
          <a:prstGeom prst="halfFram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Half-frame 10">
            <a:extLst>
              <a:ext uri="{FF2B5EF4-FFF2-40B4-BE49-F238E27FC236}">
                <a16:creationId xmlns:a16="http://schemas.microsoft.com/office/drawing/2014/main" id="{6D0C5F0B-F7C5-66EE-1416-1B183B5EF4BF}"/>
              </a:ext>
            </a:extLst>
          </p:cNvPr>
          <p:cNvSpPr/>
          <p:nvPr/>
        </p:nvSpPr>
        <p:spPr>
          <a:xfrm rot="10800000">
            <a:off x="8882130" y="3428998"/>
            <a:ext cx="3052293" cy="3158542"/>
          </a:xfrm>
          <a:prstGeom prst="halfFram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F5495C64-2A96-6143-DC73-CFE0F7C1ED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3444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 advTm="38579">
        <p159:morph option="byObject"/>
      </p:transition>
    </mc:Choice>
    <mc:Fallback>
      <p:transition spd="slow" advTm="385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DBC50-FFCB-8A84-D02D-DA0F502C1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3" y="528365"/>
            <a:ext cx="10364451" cy="1596177"/>
          </a:xfrm>
        </p:spPr>
        <p:txBody>
          <a:bodyPr/>
          <a:lstStyle/>
          <a:p>
            <a:r>
              <a:rPr lang="en-GB" b="1" dirty="0"/>
              <a:t>Digital Communication and Companion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6C2B8-9121-D761-C0C7-9E618B32B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4887" y="1944710"/>
            <a:ext cx="5182225" cy="4668591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Examples</a:t>
            </a:r>
          </a:p>
          <a:p>
            <a:pPr marL="0" indent="0" algn="ctr">
              <a:buNone/>
            </a:pPr>
            <a:r>
              <a:rPr lang="en-GB" dirty="0"/>
              <a:t>Video calling. </a:t>
            </a:r>
          </a:p>
          <a:p>
            <a:pPr marL="0" indent="0" algn="ctr">
              <a:buNone/>
            </a:pPr>
            <a:r>
              <a:rPr lang="en-GB" dirty="0"/>
              <a:t>Social media. </a:t>
            </a:r>
          </a:p>
          <a:p>
            <a:pPr marL="0" indent="0" algn="ctr">
              <a:buNone/>
            </a:pPr>
            <a:r>
              <a:rPr lang="en-GB" dirty="0" err="1"/>
              <a:t>RObotic</a:t>
            </a:r>
            <a:r>
              <a:rPr lang="en-GB" dirty="0"/>
              <a:t> companions. </a:t>
            </a:r>
          </a:p>
          <a:p>
            <a:pPr marL="0" indent="0" algn="ctr">
              <a:buNone/>
            </a:pPr>
            <a:r>
              <a:rPr lang="en-GB" b="1" dirty="0"/>
              <a:t>Benefits</a:t>
            </a:r>
          </a:p>
          <a:p>
            <a:pPr marL="0" indent="0" algn="ctr">
              <a:buNone/>
            </a:pPr>
            <a:r>
              <a:rPr lang="en-GB" dirty="0"/>
              <a:t>✓ Increased social connection.</a:t>
            </a:r>
          </a:p>
          <a:p>
            <a:pPr marL="0" indent="0" algn="ctr">
              <a:buNone/>
            </a:pPr>
            <a:r>
              <a:rPr lang="en-GB" dirty="0"/>
              <a:t>✓ Supports family contact.</a:t>
            </a:r>
          </a:p>
          <a:p>
            <a:pPr marL="0" indent="0" algn="ctr">
              <a:buNone/>
            </a:pPr>
            <a:r>
              <a:rPr lang="en-GB" b="1" dirty="0"/>
              <a:t>Limitations</a:t>
            </a:r>
          </a:p>
          <a:p>
            <a:pPr marL="0" indent="0" algn="ctr">
              <a:buNone/>
            </a:pPr>
            <a:r>
              <a:rPr lang="en-GB" dirty="0"/>
              <a:t>✗ Cannot replace human relationships.</a:t>
            </a:r>
          </a:p>
          <a:p>
            <a:pPr marL="0" indent="0" algn="ctr">
              <a:buNone/>
            </a:pPr>
            <a:r>
              <a:rPr lang="en-GB" dirty="0"/>
              <a:t>✗ Digital literacy barriers.</a:t>
            </a:r>
          </a:p>
          <a:p>
            <a:pPr marL="0" indent="0" algn="ctr">
              <a:buNone/>
            </a:pPr>
            <a:r>
              <a:rPr lang="en-GB" b="1" dirty="0"/>
              <a:t>Critical Evaluation</a:t>
            </a:r>
          </a:p>
          <a:p>
            <a:pPr marL="0" indent="0" algn="ctr">
              <a:buNone/>
            </a:pPr>
            <a:r>
              <a:rPr lang="en-GB" dirty="0"/>
              <a:t>Technological solutions risk widening inequalities among older adults lacking digital skills.</a:t>
            </a:r>
          </a:p>
          <a:p>
            <a:pPr marL="0" indent="0" algn="ctr">
              <a:buNone/>
            </a:pPr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(Bemelmans et al., 2012; Ageing Better, 2023)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E85C120-30F7-19EE-0920-0DDD0BD9C1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573992"/>
      </p:ext>
    </p:extLst>
  </p:cSld>
  <p:clrMapOvr>
    <a:masterClrMapping/>
  </p:clrMapOvr>
  <p:transition spd="slow" advTm="4753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042D7-07E1-CD4A-B694-FD7B1BBC9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30910"/>
            <a:ext cx="6208242" cy="1596177"/>
          </a:xfrm>
        </p:spPr>
        <p:txBody>
          <a:bodyPr/>
          <a:lstStyle/>
          <a:p>
            <a:r>
              <a:rPr lang="en-GB" b="1" dirty="0"/>
              <a:t>Case Study – Age UK Befriending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3EC51-72A1-9640-5738-53F99C6055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8242" y="1115932"/>
            <a:ext cx="5551419" cy="4626135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/>
              <a:t>Overview</a:t>
            </a:r>
          </a:p>
          <a:p>
            <a:r>
              <a:rPr lang="en-GB" dirty="0"/>
              <a:t>Volunteer-based social support.</a:t>
            </a:r>
          </a:p>
          <a:p>
            <a:r>
              <a:rPr lang="en-GB" b="1" dirty="0"/>
              <a:t>Outcomes</a:t>
            </a:r>
          </a:p>
          <a:p>
            <a:r>
              <a:rPr lang="en-GB" dirty="0"/>
              <a:t>Reduced loneliness. </a:t>
            </a:r>
          </a:p>
          <a:p>
            <a:r>
              <a:rPr lang="en-GB" dirty="0"/>
              <a:t>Improved wellbeing. </a:t>
            </a:r>
          </a:p>
          <a:p>
            <a:r>
              <a:rPr lang="en-GB" dirty="0"/>
              <a:t>Greater confidence. </a:t>
            </a:r>
          </a:p>
          <a:p>
            <a:r>
              <a:rPr lang="en-GB" b="1" dirty="0"/>
              <a:t>Theory Link</a:t>
            </a:r>
          </a:p>
          <a:p>
            <a:r>
              <a:rPr lang="en-GB" dirty="0"/>
              <a:t>Activity Theory.</a:t>
            </a:r>
          </a:p>
          <a:p>
            <a:r>
              <a:rPr lang="en-GB" b="1" dirty="0"/>
              <a:t>Policy Link</a:t>
            </a:r>
          </a:p>
          <a:p>
            <a:r>
              <a:rPr lang="en-GB" dirty="0"/>
              <a:t>Care Act 2014 wellbeing principle.</a:t>
            </a:r>
          </a:p>
          <a:p>
            <a:r>
              <a:rPr lang="en-GB" b="1" dirty="0"/>
              <a:t>Critical Evaluation</a:t>
            </a:r>
          </a:p>
          <a:p>
            <a:r>
              <a:rPr lang="en-GB" dirty="0"/>
              <a:t>Effective and relatively low-cost, but dependent upon volunteer recruitment and retention.</a:t>
            </a:r>
          </a:p>
          <a:p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(Age UK, 2024; Havighurst, 1961)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7F9065-F80F-5486-C72D-A2962CC5D1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6915543"/>
      </p:ext>
    </p:extLst>
  </p:cSld>
  <p:clrMapOvr>
    <a:masterClrMapping/>
  </p:clrMapOvr>
  <p:transition spd="med" advTm="44431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9EDA1-42F9-2887-33F3-DF755582A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Case Study – Dementia Village, Netherlands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E7150-C823-1D2E-59BA-59D0D0404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918480"/>
            <a:ext cx="10364452" cy="466477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/>
              <a:t>Overview</a:t>
            </a:r>
          </a:p>
          <a:p>
            <a:pPr algn="ctr"/>
            <a:r>
              <a:rPr lang="en-GB" dirty="0"/>
              <a:t>Purpose-built dementia-friendly community.</a:t>
            </a:r>
          </a:p>
          <a:p>
            <a:pPr marL="0" indent="0" algn="ctr">
              <a:buNone/>
            </a:pPr>
            <a:r>
              <a:rPr lang="en-GB" b="1" dirty="0"/>
              <a:t>Outcomes</a:t>
            </a:r>
          </a:p>
          <a:p>
            <a:pPr algn="ctr"/>
            <a:r>
              <a:rPr lang="en-GB" dirty="0"/>
              <a:t>Greater autonomy. </a:t>
            </a:r>
          </a:p>
          <a:p>
            <a:pPr algn="ctr"/>
            <a:r>
              <a:rPr lang="en-GB" dirty="0"/>
              <a:t>Improved quality of life. </a:t>
            </a:r>
          </a:p>
          <a:p>
            <a:pPr algn="ctr"/>
            <a:r>
              <a:rPr lang="en-GB" dirty="0"/>
              <a:t>Enhanced social engagement. </a:t>
            </a:r>
          </a:p>
          <a:p>
            <a:pPr marL="0" indent="0" algn="ctr">
              <a:buNone/>
            </a:pPr>
            <a:r>
              <a:rPr lang="en-GB" b="1" dirty="0"/>
              <a:t>Critical Evaluation</a:t>
            </a:r>
          </a:p>
          <a:p>
            <a:pPr algn="ctr"/>
            <a:r>
              <a:rPr lang="en-GB" dirty="0"/>
              <a:t>Demonstrates benefits of person-centred environments but requires substantial investment, limiting scalability within the UK.</a:t>
            </a:r>
          </a:p>
          <a:p>
            <a:pPr marL="0" indent="0" algn="ctr">
              <a:buNone/>
            </a:pPr>
            <a:r>
              <a:rPr lang="en-GB" b="1" dirty="0"/>
              <a:t>Theory Link</a:t>
            </a:r>
          </a:p>
          <a:p>
            <a:pPr algn="ctr"/>
            <a:r>
              <a:rPr lang="en-GB" dirty="0"/>
              <a:t>Continuity Theory.</a:t>
            </a:r>
          </a:p>
          <a:p>
            <a:pPr marL="0" indent="0" algn="ctr">
              <a:buNone/>
            </a:pPr>
            <a:r>
              <a:rPr lang="en-GB" b="1" dirty="0"/>
              <a:t>References</a:t>
            </a:r>
            <a:br>
              <a:rPr lang="en-GB" dirty="0"/>
            </a:br>
            <a:r>
              <a:rPr lang="en-GB" dirty="0"/>
              <a:t>(de Boer et al., 2017; Atchley, 1989)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96C4C35-9915-A86F-F5F1-362883C3B1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75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210"/>
    </mc:Choice>
    <mc:Fallback>
      <p:transition spd="slow" advTm="442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00A55-5CC5-665A-0B7B-0EAD944BD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3EC5F7-A609-2437-D37F-327C17C316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858033"/>
              </p:ext>
            </p:extLst>
          </p:nvPr>
        </p:nvGraphicFramePr>
        <p:xfrm>
          <a:off x="703182" y="1678071"/>
          <a:ext cx="4777382" cy="3332115"/>
        </p:xfrm>
        <a:graphic>
          <a:graphicData uri="http://schemas.openxmlformats.org/drawingml/2006/table">
            <a:tbl>
              <a:tblPr>
                <a:solidFill>
                  <a:srgbClr val="F2F2F2">
                    <a:alpha val="45098"/>
                  </a:srgbClr>
                </a:solidFill>
              </a:tblPr>
              <a:tblGrid>
                <a:gridCol w="2344501">
                  <a:extLst>
                    <a:ext uri="{9D8B030D-6E8A-4147-A177-3AD203B41FA5}">
                      <a16:colId xmlns:a16="http://schemas.microsoft.com/office/drawing/2014/main" val="3415627992"/>
                    </a:ext>
                  </a:extLst>
                </a:gridCol>
                <a:gridCol w="2432881">
                  <a:extLst>
                    <a:ext uri="{9D8B030D-6E8A-4147-A177-3AD203B41FA5}">
                      <a16:colId xmlns:a16="http://schemas.microsoft.com/office/drawing/2014/main" val="489981548"/>
                    </a:ext>
                  </a:extLst>
                </a:gridCol>
              </a:tblGrid>
              <a:tr h="6016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Barrier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Solution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2293008"/>
                  </a:ext>
                </a:extLst>
              </a:tr>
              <a:tr h="9101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Funding constraints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Government investment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5315850"/>
                  </a:ext>
                </a:extLst>
              </a:tr>
              <a:tr h="9101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Workforce shortages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Enhanced recruitment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1019588"/>
                  </a:ext>
                </a:extLst>
              </a:tr>
              <a:tr h="9101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Digital exclusion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cap="none" spc="0">
                          <a:solidFill>
                            <a:schemeClr val="tx1"/>
                          </a:solidFill>
                        </a:rPr>
                        <a:t>Free training and support</a:t>
                      </a:r>
                    </a:p>
                  </a:txBody>
                  <a:tcPr marL="154265" marR="154265" marT="154265" marB="77132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F2F2F2">
                        <a:alpha val="4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776130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9131591-FB0E-FBA5-19D0-CE1303C70A3C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Recommendation 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Expand social prescribing and befriending services.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Recommendation 2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Increase funding for preventative community care.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Recommendation 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Improve digital inclusion </a:t>
            </a:r>
            <a:r>
              <a:rPr lang="en-US" sz="1500" dirty="0" err="1"/>
              <a:t>programmes</a:t>
            </a:r>
            <a:r>
              <a:rPr lang="en-US" sz="1500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Recommendation 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Strengthen workforce training on loneliness.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Theory &amp; Policy Links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Activity Theory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Care Act 2014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NHS Long Term Plan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dirty="0"/>
              <a:t>References</a:t>
            </a:r>
            <a:br>
              <a:rPr lang="en-US" sz="1500" dirty="0"/>
            </a:br>
            <a:r>
              <a:rPr lang="en-US" sz="1500" dirty="0"/>
              <a:t>(SCIE, 2023; NHS England, 2019; Age UK, 2024)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F55B7-53B5-E040-F376-AEC6BA902D5E}"/>
              </a:ext>
            </a:extLst>
          </p:cNvPr>
          <p:cNvSpPr txBox="1"/>
          <p:nvPr/>
        </p:nvSpPr>
        <p:spPr>
          <a:xfrm>
            <a:off x="925286" y="1012371"/>
            <a:ext cx="3722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CRITICAL EVALUATION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A41B7E8-625F-9FA8-86B5-D5B11F1513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978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 advTm="52558">
        <p14:reveal/>
      </p:transition>
    </mc:Choice>
    <mc:Fallback>
      <p:transition spd="slow" advTm="5255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756E7-E223-FF42-2983-F58772AC7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C879F-00E5-7877-6EBC-2B179AC25C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Key Points</a:t>
            </a:r>
          </a:p>
          <a:p>
            <a:r>
              <a:rPr lang="en-GB" dirty="0"/>
              <a:t>Loneliness significantly impacts older adults. </a:t>
            </a:r>
          </a:p>
          <a:p>
            <a:r>
              <a:rPr lang="en-GB" dirty="0"/>
              <a:t>Current services offer support but remain inconsistent. </a:t>
            </a:r>
          </a:p>
          <a:p>
            <a:r>
              <a:rPr lang="en-GB" dirty="0"/>
              <a:t>Activity and Continuity theories help explain social needs. </a:t>
            </a:r>
          </a:p>
          <a:p>
            <a:r>
              <a:rPr lang="en-GB" dirty="0"/>
              <a:t>Policy frameworks promote wellbeing and independence. </a:t>
            </a:r>
          </a:p>
          <a:p>
            <a:r>
              <a:rPr lang="en-GB" dirty="0"/>
              <a:t>Technology offers opportunities but cannot replace meaningful human relationships. </a:t>
            </a:r>
          </a:p>
          <a:p>
            <a:r>
              <a:rPr lang="en-GB" dirty="0"/>
              <a:t>Future services should prioritise social inclusion and person-centred care. </a:t>
            </a:r>
          </a:p>
          <a:p>
            <a:r>
              <a:rPr lang="en-GB" b="1" dirty="0"/>
              <a:t>Final Critical Statement</a:t>
            </a:r>
          </a:p>
          <a:p>
            <a:r>
              <a:rPr lang="en-GB" dirty="0"/>
              <a:t>Reducing loneliness requires coordinated action across health, social care, communities and policymakers rather than isolated interventions.</a:t>
            </a: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C421681-449B-69F3-4A6D-B02DAAF714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55251">
        <p:split orient="vert"/>
      </p:transition>
    </mc:Choice>
    <mc:Fallback>
      <p:transition spd="slow" advTm="55251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EAB97-A3FE-B220-0563-90E41182C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-231820"/>
            <a:ext cx="10364451" cy="1596177"/>
          </a:xfrm>
        </p:spPr>
        <p:txBody>
          <a:bodyPr/>
          <a:lstStyle/>
          <a:p>
            <a:r>
              <a:rPr lang="en-GB" b="1" dirty="0"/>
              <a:t>Reference Slide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8BBDB-5EE8-6E90-D443-068CB92F9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987109"/>
            <a:ext cx="10364452" cy="5143234"/>
          </a:xfrm>
        </p:spPr>
        <p:txBody>
          <a:bodyPr>
            <a:noAutofit/>
          </a:bodyPr>
          <a:lstStyle/>
          <a:p>
            <a:r>
              <a:rPr lang="en-GB" sz="900" dirty="0"/>
              <a:t>Age UK (2024) </a:t>
            </a:r>
            <a:r>
              <a:rPr lang="en-GB" sz="900" i="1" dirty="0"/>
              <a:t>Loneliness research and resources</a:t>
            </a:r>
            <a:r>
              <a:rPr lang="en-GB" sz="900" dirty="0"/>
              <a:t>. London: Age UK. Available at: </a:t>
            </a:r>
            <a:r>
              <a:rPr lang="en-GB" sz="900" dirty="0">
                <a:hlinkClick r:id="rId5"/>
              </a:rPr>
              <a:t>https://www.ageuk.org.uk/our-impact/policy-research/loneliness-research-and-resources/</a:t>
            </a:r>
            <a:r>
              <a:rPr lang="en-GB" sz="900" dirty="0"/>
              <a:t> (Accessed: 16 June 2026).</a:t>
            </a:r>
          </a:p>
          <a:p>
            <a:r>
              <a:rPr lang="en-GB" sz="900" dirty="0"/>
              <a:t>Atchley, R.C. (1989) ‘A continuity theory of normal aging’, </a:t>
            </a:r>
            <a:r>
              <a:rPr lang="en-GB" sz="900" i="1" dirty="0"/>
              <a:t>The Gerontologist</a:t>
            </a:r>
            <a:r>
              <a:rPr lang="en-GB" sz="900" dirty="0"/>
              <a:t>, 29(2), pp. 183–190. </a:t>
            </a:r>
            <a:r>
              <a:rPr lang="en-GB" sz="900" dirty="0">
                <a:hlinkClick r:id="rId6"/>
              </a:rPr>
              <a:t>https://doi.org/10.1093/geront/29.2.183</a:t>
            </a:r>
            <a:endParaRPr lang="en-GB" sz="900" dirty="0"/>
          </a:p>
          <a:p>
            <a:r>
              <a:rPr lang="en-GB" sz="900" dirty="0"/>
              <a:t>Bemelmans, R., </a:t>
            </a:r>
            <a:r>
              <a:rPr lang="en-GB" sz="900" dirty="0" err="1"/>
              <a:t>Gelderblom</a:t>
            </a:r>
            <a:r>
              <a:rPr lang="en-GB" sz="900" dirty="0"/>
              <a:t>, G.J., Jonker, P. and De Witte, L. (2012) ‘Socially assistive robots in elderly care: A systematic review into effects and effectiveness’, </a:t>
            </a:r>
            <a:r>
              <a:rPr lang="en-GB" sz="900" i="1" dirty="0"/>
              <a:t>Journal of the American Medical Directors Association</a:t>
            </a:r>
            <a:r>
              <a:rPr lang="en-GB" sz="900" dirty="0"/>
              <a:t>, 13(2), pp. 114–120.e1. https://</a:t>
            </a:r>
            <a:r>
              <a:rPr lang="en-GB" sz="900" dirty="0" err="1"/>
              <a:t>doi.org</a:t>
            </a:r>
            <a:r>
              <a:rPr lang="en-GB" sz="900" dirty="0"/>
              <a:t>/10.1016/j.jamda.2010.10.002</a:t>
            </a:r>
          </a:p>
          <a:p>
            <a:r>
              <a:rPr lang="en-GB" sz="900" dirty="0"/>
              <a:t>Care Quality Commission (2024) </a:t>
            </a:r>
            <a:r>
              <a:rPr lang="en-GB" sz="900" i="1" dirty="0"/>
              <a:t>The state of health care and adult social care in England 2023/24</a:t>
            </a:r>
            <a:r>
              <a:rPr lang="en-GB" sz="900" dirty="0"/>
              <a:t>. Newcastle upon Tyne: Care Quality Commission. Available at: </a:t>
            </a:r>
            <a:r>
              <a:rPr lang="en-GB" sz="900" dirty="0">
                <a:hlinkClick r:id="rId7"/>
              </a:rPr>
              <a:t>https://www.cqc.org.uk/publications</a:t>
            </a:r>
            <a:endParaRPr lang="en-GB" sz="900" dirty="0"/>
          </a:p>
          <a:p>
            <a:r>
              <a:rPr lang="en-GB" sz="900" dirty="0"/>
              <a:t>De Boer, A., van </a:t>
            </a:r>
            <a:r>
              <a:rPr lang="en-GB" sz="900" dirty="0" err="1"/>
              <a:t>Groenou</a:t>
            </a:r>
            <a:r>
              <a:rPr lang="en-GB" sz="900" dirty="0"/>
              <a:t>, M.B. and Timmermans, J.M. (2017) ‘Changes in informal caregiving and loneliness among older adults’, </a:t>
            </a:r>
            <a:r>
              <a:rPr lang="en-GB" sz="900" i="1" dirty="0"/>
              <a:t>Ageing &amp; Society</a:t>
            </a:r>
            <a:r>
              <a:rPr lang="en-GB" sz="900" dirty="0"/>
              <a:t>, 37(6), pp. 1188–1211.</a:t>
            </a:r>
          </a:p>
          <a:p>
            <a:r>
              <a:rPr lang="en-GB" sz="900" dirty="0"/>
              <a:t>Department of Health and Social Care (2014) </a:t>
            </a:r>
            <a:r>
              <a:rPr lang="en-GB" sz="900" i="1" dirty="0"/>
              <a:t>Care and Support Statutory Guidance: Issued under the Care Act 2014</a:t>
            </a:r>
            <a:r>
              <a:rPr lang="en-GB" sz="900" dirty="0"/>
              <a:t>. London: DHSC. Available at: </a:t>
            </a:r>
            <a:r>
              <a:rPr lang="en-GB" sz="900" dirty="0">
                <a:hlinkClick r:id="rId8"/>
              </a:rPr>
              <a:t>https://www.gov.uk/government/publications/care-act-statutory-guidance</a:t>
            </a:r>
            <a:endParaRPr lang="en-GB" sz="900" dirty="0"/>
          </a:p>
          <a:p>
            <a:r>
              <a:rPr lang="en-GB" sz="900" dirty="0"/>
              <a:t>Equality Act 2010 (c.15). London: The Stationery Office. Available at: </a:t>
            </a:r>
            <a:r>
              <a:rPr lang="en-GB" sz="900" dirty="0">
                <a:hlinkClick r:id="rId9"/>
              </a:rPr>
              <a:t>https://www.legislation.gov.uk/ukpga/2010/15/contents</a:t>
            </a:r>
            <a:endParaRPr lang="en-GB" sz="900" dirty="0"/>
          </a:p>
          <a:p>
            <a:r>
              <a:rPr lang="en-GB" sz="900" dirty="0" err="1"/>
              <a:t>Havighurst</a:t>
            </a:r>
            <a:r>
              <a:rPr lang="en-GB" sz="900" dirty="0"/>
              <a:t>, R.J. (1961) ‘Successful aging’, </a:t>
            </a:r>
            <a:r>
              <a:rPr lang="en-GB" sz="900" i="1" dirty="0"/>
              <a:t>The Gerontologist</a:t>
            </a:r>
            <a:r>
              <a:rPr lang="en-GB" sz="900" dirty="0"/>
              <a:t>, 1(1), pp. 8–13. https://</a:t>
            </a:r>
            <a:r>
              <a:rPr lang="en-GB" sz="900" dirty="0" err="1"/>
              <a:t>doi.org</a:t>
            </a:r>
            <a:r>
              <a:rPr lang="en-GB" sz="900" dirty="0"/>
              <a:t>/10.1093/</a:t>
            </a:r>
            <a:r>
              <a:rPr lang="en-GB" sz="900" dirty="0" err="1"/>
              <a:t>geront</a:t>
            </a:r>
            <a:r>
              <a:rPr lang="en-GB" sz="900" dirty="0"/>
              <a:t>/1.1.8</a:t>
            </a:r>
          </a:p>
          <a:p>
            <a:r>
              <a:rPr lang="en-GB" sz="900" dirty="0"/>
              <a:t>Holt-</a:t>
            </a:r>
            <a:r>
              <a:rPr lang="en-GB" sz="900" dirty="0" err="1"/>
              <a:t>Lunstad</a:t>
            </a:r>
            <a:r>
              <a:rPr lang="en-GB" sz="900" dirty="0"/>
              <a:t>, J., Smith, T.B., Baker, M., Harris, T. and Stephenson, D. (2015) ‘Loneliness and social isolation as risk factors for mortality: A meta-analytic review’, </a:t>
            </a:r>
            <a:r>
              <a:rPr lang="en-GB" sz="900" i="1" dirty="0"/>
              <a:t>Perspectives on Psychological Science</a:t>
            </a:r>
            <a:r>
              <a:rPr lang="en-GB" sz="900" dirty="0"/>
              <a:t>, 10(2), pp. 227–237. </a:t>
            </a:r>
            <a:r>
              <a:rPr lang="en-GB" sz="900" dirty="0">
                <a:hlinkClick r:id="rId10"/>
              </a:rPr>
              <a:t>https://doi.org/10.1177/1745691614568352</a:t>
            </a:r>
            <a:endParaRPr lang="en-GB" sz="900" dirty="0"/>
          </a:p>
          <a:p>
            <a:r>
              <a:rPr lang="en-GB" sz="900" dirty="0"/>
              <a:t>Kirkwood, T.B.L. (2005) ‘Understanding the odd science of aging’, </a:t>
            </a:r>
            <a:r>
              <a:rPr lang="en-GB" sz="900" i="1" dirty="0"/>
              <a:t>Cell</a:t>
            </a:r>
            <a:r>
              <a:rPr lang="en-GB" sz="900" dirty="0"/>
              <a:t>, 120(4), pp. 437–447. </a:t>
            </a:r>
            <a:r>
              <a:rPr lang="en-GB" sz="900" dirty="0">
                <a:hlinkClick r:id="rId11"/>
              </a:rPr>
              <a:t>https://doi.org/10.1016/j.cell.2005.01.027</a:t>
            </a:r>
            <a:endParaRPr lang="en-GB" sz="900" dirty="0"/>
          </a:p>
          <a:p>
            <a:r>
              <a:rPr lang="en-GB" sz="900" dirty="0"/>
              <a:t>National Health Service England (2019) </a:t>
            </a:r>
            <a:r>
              <a:rPr lang="en-GB" sz="900" i="1" dirty="0"/>
              <a:t>Universal Personalised Care: Implementing the Comprehensive Model</a:t>
            </a:r>
            <a:r>
              <a:rPr lang="en-GB" sz="900" dirty="0"/>
              <a:t>. London: NHS England. Available at: </a:t>
            </a:r>
            <a:r>
              <a:rPr lang="en-GB" sz="900" dirty="0">
                <a:hlinkClick r:id="rId12"/>
              </a:rPr>
              <a:t>https://www.england.nhs.uk/personalisedcare/upc/</a:t>
            </a:r>
            <a:endParaRPr lang="en-GB" sz="900" dirty="0"/>
          </a:p>
          <a:p>
            <a:r>
              <a:rPr lang="en-GB" sz="900" dirty="0"/>
              <a:t>National Institute for Health and Care Excellence (NICE) (2023) </a:t>
            </a:r>
            <a:r>
              <a:rPr lang="en-GB" sz="900" i="1" dirty="0"/>
              <a:t>Social work with adults experiencing complex needs</a:t>
            </a:r>
            <a:r>
              <a:rPr lang="en-GB" sz="900" dirty="0"/>
              <a:t>. London: NICE. Available at: </a:t>
            </a:r>
            <a:r>
              <a:rPr lang="en-GB" sz="900" dirty="0">
                <a:hlinkClick r:id="rId13"/>
              </a:rPr>
              <a:t>https://www.nice.org.uk</a:t>
            </a:r>
            <a:endParaRPr lang="en-GB" sz="900" dirty="0"/>
          </a:p>
          <a:p>
            <a:r>
              <a:rPr lang="en-GB" sz="900" dirty="0"/>
              <a:t>Office for National Statistics (ONS) (2024) </a:t>
            </a:r>
            <a:r>
              <a:rPr lang="en-GB" sz="900" i="1" dirty="0"/>
              <a:t>Loneliness – what characteristics and circumstances are associated with feeling lonely?</a:t>
            </a:r>
            <a:r>
              <a:rPr lang="en-GB" sz="900" dirty="0"/>
              <a:t> Newport: ONS. Available at: </a:t>
            </a:r>
            <a:r>
              <a:rPr lang="en-GB" sz="900" dirty="0">
                <a:hlinkClick r:id="rId14"/>
              </a:rPr>
              <a:t>https://www.ons.gov.uk</a:t>
            </a:r>
            <a:endParaRPr lang="en-GB" sz="900" dirty="0"/>
          </a:p>
          <a:p>
            <a:r>
              <a:rPr lang="en-GB" sz="900" dirty="0"/>
              <a:t>Social Care Institute for Excellence (SCIE) (2023) </a:t>
            </a:r>
            <a:r>
              <a:rPr lang="en-GB" sz="900" i="1" dirty="0"/>
              <a:t>Loneliness and social isolation in older people</a:t>
            </a:r>
            <a:r>
              <a:rPr lang="en-GB" sz="900" dirty="0"/>
              <a:t>. London: SCIE. Available at: </a:t>
            </a:r>
            <a:r>
              <a:rPr lang="en-GB" sz="900" dirty="0">
                <a:hlinkClick r:id="rId15"/>
              </a:rPr>
              <a:t>https://www.scie.org.uk</a:t>
            </a:r>
            <a:endParaRPr lang="en-GB" sz="900" dirty="0"/>
          </a:p>
          <a:p>
            <a:r>
              <a:rPr lang="en-GB" sz="900" dirty="0"/>
              <a:t>Victor, C.R., </a:t>
            </a:r>
            <a:r>
              <a:rPr lang="en-GB" sz="900" dirty="0" err="1"/>
              <a:t>Pikhartova</a:t>
            </a:r>
            <a:r>
              <a:rPr lang="en-GB" sz="900" dirty="0"/>
              <a:t>, J. and Bowling, A. (2020) ‘Loneliness and social isolation in later life’, </a:t>
            </a:r>
            <a:r>
              <a:rPr lang="en-GB" sz="900" i="1" dirty="0"/>
              <a:t>Medicine</a:t>
            </a:r>
            <a:r>
              <a:rPr lang="en-GB" sz="900" dirty="0"/>
              <a:t>, 48(9), pp. 606–611. https://</a:t>
            </a:r>
            <a:r>
              <a:rPr lang="en-GB" sz="900" dirty="0" err="1"/>
              <a:t>doi.org</a:t>
            </a:r>
            <a:r>
              <a:rPr lang="en-GB" sz="900" dirty="0"/>
              <a:t>/10.1016/j.mpmed.2020.06.009</a:t>
            </a:r>
          </a:p>
          <a:p>
            <a:r>
              <a:rPr lang="en-GB" sz="900" dirty="0"/>
              <a:t>World Health Organization (WHO) (2021) </a:t>
            </a:r>
            <a:r>
              <a:rPr lang="en-GB" sz="900" i="1" dirty="0"/>
              <a:t>Global Report on Ageism</a:t>
            </a:r>
            <a:r>
              <a:rPr lang="en-GB" sz="900" dirty="0"/>
              <a:t>. Geneva: World Health Organization. Available at: </a:t>
            </a:r>
            <a:r>
              <a:rPr lang="en-GB" sz="900" dirty="0">
                <a:hlinkClick r:id="rId16"/>
              </a:rPr>
              <a:t>https://www.who.int/publications/i/item/9789240016866</a:t>
            </a:r>
            <a:endParaRPr lang="en-GB" sz="9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F22A43-EB17-2E45-22D5-4EEC2EA31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134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19"/>
    </mc:Choice>
    <mc:Fallback>
      <p:transition spd="slow" advTm="40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{D5A792B8-AD0F-F540-A486-8D1E88F02C45}tf10001073_mac</Template>
  <TotalTime>1594</TotalTime>
  <Words>2447</Words>
  <Application>Microsoft Macintosh PowerPoint</Application>
  <PresentationFormat>Widescreen</PresentationFormat>
  <Paragraphs>371</Paragraphs>
  <Slides>21</Slides>
  <Notes>4</Notes>
  <HiddenSlides>0</HiddenSlides>
  <MMClips>20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Tw Cen MT</vt:lpstr>
      <vt:lpstr>Droplet</vt:lpstr>
      <vt:lpstr>Evaluating the Care and Support Needs of Older People: Addressing Loneliness and Social Isolation in Later Life</vt:lpstr>
      <vt:lpstr>INTRODUCTION</vt:lpstr>
      <vt:lpstr>What is Ageing?</vt:lpstr>
      <vt:lpstr>Population Ageing and Loneliness</vt:lpstr>
      <vt:lpstr>Loneliness and Social Isolation</vt:lpstr>
      <vt:lpstr>Ageism and Social Exclusion</vt:lpstr>
      <vt:lpstr>Overview of Current UK Support Services</vt:lpstr>
      <vt:lpstr>PowerPoint Presentation</vt:lpstr>
      <vt:lpstr>PowerPoint Presentation</vt:lpstr>
      <vt:lpstr>Activity</vt:lpstr>
      <vt:lpstr>Continuity</vt:lpstr>
      <vt:lpstr>Care Act 2014</vt:lpstr>
      <vt:lpstr>Care Act 2014</vt:lpstr>
      <vt:lpstr>Equality Act 2010 and NHS Long Term Plan</vt:lpstr>
      <vt:lpstr>Technological Innovation</vt:lpstr>
      <vt:lpstr>Digital Communication and Companion Technologies</vt:lpstr>
      <vt:lpstr>Case Study – Age UK Befriending Service</vt:lpstr>
      <vt:lpstr>Case Study – Dementia Village, Netherlands</vt:lpstr>
      <vt:lpstr>Recommendations</vt:lpstr>
      <vt:lpstr>Conclusion</vt:lpstr>
      <vt:lpstr>Reference Slide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the Care and Support Needs of Older People: Addressing Loneliness and Social Isolation in Later Life</dc:title>
  <dc:creator>Dounia Allaiouti</dc:creator>
  <cp:lastModifiedBy>Rayan Benmaach</cp:lastModifiedBy>
  <cp:revision>9</cp:revision>
  <dcterms:created xsi:type="dcterms:W3CDTF">2026-06-15T11:48:58Z</dcterms:created>
  <dcterms:modified xsi:type="dcterms:W3CDTF">2026-06-25T17:21:51Z</dcterms:modified>
</cp:coreProperties>
</file>