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6" r:id="rId5"/>
  </p:sldMasterIdLst>
  <p:notesMasterIdLst>
    <p:notesMasterId r:id="rId21"/>
  </p:notesMasterIdLst>
  <p:sldIdLst>
    <p:sldId id="381" r:id="rId6"/>
    <p:sldId id="273" r:id="rId7"/>
    <p:sldId id="260" r:id="rId8"/>
    <p:sldId id="382" r:id="rId9"/>
    <p:sldId id="383" r:id="rId10"/>
    <p:sldId id="274" r:id="rId11"/>
    <p:sldId id="275" r:id="rId12"/>
    <p:sldId id="276" r:id="rId13"/>
    <p:sldId id="384" r:id="rId14"/>
    <p:sldId id="283" r:id="rId15"/>
    <p:sldId id="284" r:id="rId16"/>
    <p:sldId id="285" r:id="rId17"/>
    <p:sldId id="286" r:id="rId18"/>
    <p:sldId id="385" r:id="rId19"/>
    <p:sldId id="279" r:id="rId2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CB4B93-E704-4E25-BE1F-1049ACF5322F}" v="12" dt="2020-12-07T16:52:38.836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469" autoAdjust="0"/>
  </p:normalViewPr>
  <p:slideViewPr>
    <p:cSldViewPr>
      <p:cViewPr varScale="1">
        <p:scale>
          <a:sx n="68" d="100"/>
          <a:sy n="68" d="100"/>
        </p:scale>
        <p:origin x="1522" y="49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F4CB4B93-E704-4E25-BE1F-1049ACF5322F}"/>
    <pc:docChg chg="custSel addSld delSld modSld sldOrd">
      <pc:chgData name="Julia Ault" userId="448e6d29-d07f-428e-8f66-47be6c4f352b" providerId="ADAL" clId="{F4CB4B93-E704-4E25-BE1F-1049ACF5322F}" dt="2020-12-07T16:53:00.566" v="110" actId="255"/>
      <pc:docMkLst>
        <pc:docMk/>
      </pc:docMkLst>
      <pc:sldChg chg="modSp mod ord">
        <pc:chgData name="Julia Ault" userId="448e6d29-d07f-428e-8f66-47be6c4f352b" providerId="ADAL" clId="{F4CB4B93-E704-4E25-BE1F-1049ACF5322F}" dt="2020-12-07T16:51:31.745" v="89"/>
        <pc:sldMkLst>
          <pc:docMk/>
          <pc:sldMk cId="0" sldId="260"/>
        </pc:sldMkLst>
        <pc:spChg chg="mod">
          <ac:chgData name="Julia Ault" userId="448e6d29-d07f-428e-8f66-47be6c4f352b" providerId="ADAL" clId="{F4CB4B93-E704-4E25-BE1F-1049ACF5322F}" dt="2020-12-07T16:42:01.855" v="59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Julia Ault" userId="448e6d29-d07f-428e-8f66-47be6c4f352b" providerId="ADAL" clId="{F4CB4B93-E704-4E25-BE1F-1049ACF5322F}" dt="2020-12-07T16:50:19.215" v="76" actId="20577"/>
          <ac:spMkLst>
            <pc:docMk/>
            <pc:sldMk cId="0" sldId="260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F4CB4B93-E704-4E25-BE1F-1049ACF5322F}" dt="2020-12-07T16:42:23.878" v="61" actId="2696"/>
        <pc:sldMkLst>
          <pc:docMk/>
          <pc:sldMk cId="0" sldId="261"/>
        </pc:sldMkLst>
      </pc:sldChg>
      <pc:sldChg chg="del">
        <pc:chgData name="Julia Ault" userId="448e6d29-d07f-428e-8f66-47be6c4f352b" providerId="ADAL" clId="{F4CB4B93-E704-4E25-BE1F-1049ACF5322F}" dt="2020-12-07T16:41:40.382" v="54" actId="2696"/>
        <pc:sldMkLst>
          <pc:docMk/>
          <pc:sldMk cId="0" sldId="271"/>
        </pc:sldMkLst>
      </pc:sldChg>
      <pc:sldChg chg="modSp mod">
        <pc:chgData name="Julia Ault" userId="448e6d29-d07f-428e-8f66-47be6c4f352b" providerId="ADAL" clId="{F4CB4B93-E704-4E25-BE1F-1049ACF5322F}" dt="2020-12-07T16:50:41.138" v="77" actId="2711"/>
        <pc:sldMkLst>
          <pc:docMk/>
          <pc:sldMk cId="2561207644" sldId="273"/>
        </pc:sldMkLst>
        <pc:spChg chg="mod">
          <ac:chgData name="Julia Ault" userId="448e6d29-d07f-428e-8f66-47be6c4f352b" providerId="ADAL" clId="{F4CB4B93-E704-4E25-BE1F-1049ACF5322F}" dt="2020-12-07T16:37:59.582" v="41" actId="6549"/>
          <ac:spMkLst>
            <pc:docMk/>
            <pc:sldMk cId="2561207644" sldId="273"/>
            <ac:spMk id="2" creationId="{00000000-0000-0000-0000-000000000000}"/>
          </ac:spMkLst>
        </pc:spChg>
        <pc:spChg chg="mod">
          <ac:chgData name="Julia Ault" userId="448e6d29-d07f-428e-8f66-47be6c4f352b" providerId="ADAL" clId="{F4CB4B93-E704-4E25-BE1F-1049ACF5322F}" dt="2020-12-07T16:50:41.138" v="77" actId="2711"/>
          <ac:spMkLst>
            <pc:docMk/>
            <pc:sldMk cId="2561207644" sldId="273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F4CB4B93-E704-4E25-BE1F-1049ACF5322F}" dt="2020-12-07T16:38:25.902" v="43" actId="2696"/>
        <pc:sldMkLst>
          <pc:docMk/>
          <pc:sldMk cId="2153452826" sldId="277"/>
        </pc:sldMkLst>
      </pc:sldChg>
      <pc:sldChg chg="modSp mod">
        <pc:chgData name="Julia Ault" userId="448e6d29-d07f-428e-8f66-47be6c4f352b" providerId="ADAL" clId="{F4CB4B93-E704-4E25-BE1F-1049ACF5322F}" dt="2020-12-07T16:52:02.516" v="91" actId="2711"/>
        <pc:sldMkLst>
          <pc:docMk/>
          <pc:sldMk cId="4235153428" sldId="284"/>
        </pc:sldMkLst>
        <pc:spChg chg="mod">
          <ac:chgData name="Julia Ault" userId="448e6d29-d07f-428e-8f66-47be6c4f352b" providerId="ADAL" clId="{F4CB4B93-E704-4E25-BE1F-1049ACF5322F}" dt="2020-12-07T16:52:02.516" v="91" actId="2711"/>
          <ac:spMkLst>
            <pc:docMk/>
            <pc:sldMk cId="4235153428" sldId="284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F4CB4B93-E704-4E25-BE1F-1049ACF5322F}" dt="2020-12-07T16:52:13.388" v="93" actId="27636"/>
        <pc:sldMkLst>
          <pc:docMk/>
          <pc:sldMk cId="956231266" sldId="285"/>
        </pc:sldMkLst>
        <pc:spChg chg="mod">
          <ac:chgData name="Julia Ault" userId="448e6d29-d07f-428e-8f66-47be6c4f352b" providerId="ADAL" clId="{F4CB4B93-E704-4E25-BE1F-1049ACF5322F}" dt="2020-12-07T16:52:13.388" v="93" actId="27636"/>
          <ac:spMkLst>
            <pc:docMk/>
            <pc:sldMk cId="956231266" sldId="285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F4CB4B93-E704-4E25-BE1F-1049ACF5322F}" dt="2020-12-07T16:53:00.566" v="110" actId="255"/>
        <pc:sldMkLst>
          <pc:docMk/>
          <pc:sldMk cId="1746293244" sldId="286"/>
        </pc:sldMkLst>
        <pc:spChg chg="mod">
          <ac:chgData name="Julia Ault" userId="448e6d29-d07f-428e-8f66-47be6c4f352b" providerId="ADAL" clId="{F4CB4B93-E704-4E25-BE1F-1049ACF5322F}" dt="2020-12-07T16:53:00.566" v="110" actId="255"/>
          <ac:spMkLst>
            <pc:docMk/>
            <pc:sldMk cId="1746293244" sldId="286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F4CB4B93-E704-4E25-BE1F-1049ACF5322F}" dt="2020-12-07T16:37:42.897" v="34" actId="2696"/>
        <pc:sldMkLst>
          <pc:docMk/>
          <pc:sldMk cId="3188374639" sldId="302"/>
        </pc:sldMkLst>
      </pc:sldChg>
      <pc:sldChg chg="del">
        <pc:chgData name="Julia Ault" userId="448e6d29-d07f-428e-8f66-47be6c4f352b" providerId="ADAL" clId="{F4CB4B93-E704-4E25-BE1F-1049ACF5322F}" dt="2020-12-07T16:37:39.741" v="33" actId="2696"/>
        <pc:sldMkLst>
          <pc:docMk/>
          <pc:sldMk cId="4222215720" sldId="303"/>
        </pc:sldMkLst>
      </pc:sldChg>
      <pc:sldChg chg="del">
        <pc:chgData name="Julia Ault" userId="448e6d29-d07f-428e-8f66-47be6c4f352b" providerId="ADAL" clId="{F4CB4B93-E704-4E25-BE1F-1049ACF5322F}" dt="2020-12-07T16:37:33.439" v="32" actId="2696"/>
        <pc:sldMkLst>
          <pc:docMk/>
          <pc:sldMk cId="387396654" sldId="304"/>
        </pc:sldMkLst>
      </pc:sldChg>
      <pc:sldChg chg="modSp mod">
        <pc:chgData name="Julia Ault" userId="448e6d29-d07f-428e-8f66-47be6c4f352b" providerId="ADAL" clId="{F4CB4B93-E704-4E25-BE1F-1049ACF5322F}" dt="2020-12-07T16:37:23.602" v="31" actId="1076"/>
        <pc:sldMkLst>
          <pc:docMk/>
          <pc:sldMk cId="3205830729" sldId="381"/>
        </pc:sldMkLst>
        <pc:spChg chg="mod">
          <ac:chgData name="Julia Ault" userId="448e6d29-d07f-428e-8f66-47be6c4f352b" providerId="ADAL" clId="{F4CB4B93-E704-4E25-BE1F-1049ACF5322F}" dt="2020-12-07T16:37:23.602" v="31" actId="1076"/>
          <ac:spMkLst>
            <pc:docMk/>
            <pc:sldMk cId="3205830729" sldId="381"/>
            <ac:spMk id="2" creationId="{0F4E039E-033A-44BF-A466-FFDFE31062ED}"/>
          </ac:spMkLst>
        </pc:spChg>
        <pc:spChg chg="mod">
          <ac:chgData name="Julia Ault" userId="448e6d29-d07f-428e-8f66-47be6c4f352b" providerId="ADAL" clId="{F4CB4B93-E704-4E25-BE1F-1049ACF5322F}" dt="2020-12-07T16:36:58.923" v="29"/>
          <ac:spMkLst>
            <pc:docMk/>
            <pc:sldMk cId="3205830729" sldId="381"/>
            <ac:spMk id="13314" creationId="{00000000-0000-0000-0000-000000000000}"/>
          </ac:spMkLst>
        </pc:spChg>
      </pc:sldChg>
      <pc:sldChg chg="modSp mod">
        <pc:chgData name="Julia Ault" userId="448e6d29-d07f-428e-8f66-47be6c4f352b" providerId="ADAL" clId="{F4CB4B93-E704-4E25-BE1F-1049ACF5322F}" dt="2020-12-07T16:50:59.405" v="81" actId="1076"/>
        <pc:sldMkLst>
          <pc:docMk/>
          <pc:sldMk cId="1528639585" sldId="383"/>
        </pc:sldMkLst>
        <pc:spChg chg="mod">
          <ac:chgData name="Julia Ault" userId="448e6d29-d07f-428e-8f66-47be6c4f352b" providerId="ADAL" clId="{F4CB4B93-E704-4E25-BE1F-1049ACF5322F}" dt="2020-12-07T16:50:59.405" v="81" actId="1076"/>
          <ac:spMkLst>
            <pc:docMk/>
            <pc:sldMk cId="1528639585" sldId="383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F4CB4B93-E704-4E25-BE1F-1049ACF5322F}" dt="2020-12-07T16:51:51.555" v="90" actId="2711"/>
        <pc:sldMkLst>
          <pc:docMk/>
          <pc:sldMk cId="3310930110" sldId="384"/>
        </pc:sldMkLst>
        <pc:spChg chg="mod">
          <ac:chgData name="Julia Ault" userId="448e6d29-d07f-428e-8f66-47be6c4f352b" providerId="ADAL" clId="{F4CB4B93-E704-4E25-BE1F-1049ACF5322F}" dt="2020-12-07T16:51:51.555" v="90" actId="2711"/>
          <ac:spMkLst>
            <pc:docMk/>
            <pc:sldMk cId="3310930110" sldId="384"/>
            <ac:spMk id="6" creationId="{D2A85EE7-4918-49DE-9120-60E54AA3FDFB}"/>
          </ac:spMkLst>
        </pc:spChg>
      </pc:sldChg>
      <pc:sldChg chg="addSp delSp modSp add mod ord modAnim">
        <pc:chgData name="Julia Ault" userId="448e6d29-d07f-428e-8f66-47be6c4f352b" providerId="ADAL" clId="{F4CB4B93-E704-4E25-BE1F-1049ACF5322F}" dt="2020-12-07T16:41:32.417" v="53"/>
        <pc:sldMkLst>
          <pc:docMk/>
          <pc:sldMk cId="2886667895" sldId="385"/>
        </pc:sldMkLst>
        <pc:spChg chg="add del mod">
          <ac:chgData name="Julia Ault" userId="448e6d29-d07f-428e-8f66-47be6c4f352b" providerId="ADAL" clId="{F4CB4B93-E704-4E25-BE1F-1049ACF5322F}" dt="2020-12-07T16:40:55.278" v="47" actId="478"/>
          <ac:spMkLst>
            <pc:docMk/>
            <pc:sldMk cId="2886667895" sldId="385"/>
            <ac:spMk id="3" creationId="{FDCCE464-0B1B-4745-A500-BE5CF6121BA4}"/>
          </ac:spMkLst>
        </pc:spChg>
        <pc:picChg chg="del">
          <ac:chgData name="Julia Ault" userId="448e6d29-d07f-428e-8f66-47be6c4f352b" providerId="ADAL" clId="{F4CB4B93-E704-4E25-BE1F-1049ACF5322F}" dt="2020-12-07T16:40:38.459" v="45" actId="478"/>
          <ac:picMkLst>
            <pc:docMk/>
            <pc:sldMk cId="2886667895" sldId="385"/>
            <ac:picMk id="4" creationId="{E4EEC394-36E1-4AE1-A5A3-8C799D6BE4B9}"/>
          </ac:picMkLst>
        </pc:picChg>
        <pc:picChg chg="add mod">
          <ac:chgData name="Julia Ault" userId="448e6d29-d07f-428e-8f66-47be6c4f352b" providerId="ADAL" clId="{F4CB4B93-E704-4E25-BE1F-1049ACF5322F}" dt="2020-12-07T16:41:27.923" v="51" actId="1076"/>
          <ac:picMkLst>
            <pc:docMk/>
            <pc:sldMk cId="2886667895" sldId="385"/>
            <ac:picMk id="5" creationId="{807E797E-838A-4A37-AE67-23BB713712D3}"/>
          </ac:picMkLst>
        </pc:picChg>
      </pc:sldChg>
      <pc:sldChg chg="del">
        <pc:chgData name="Julia Ault" userId="448e6d29-d07f-428e-8f66-47be6c4f352b" providerId="ADAL" clId="{F4CB4B93-E704-4E25-BE1F-1049ACF5322F}" dt="2020-12-07T16:38:22.418" v="42" actId="2696"/>
        <pc:sldMkLst>
          <pc:docMk/>
          <pc:sldMk cId="3022540060" sldId="38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E580D-9586-4ACB-9769-10BA106C8270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CAF6B-91A8-4068-B19F-2D27163ED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95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484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669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094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064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768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892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53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9406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1387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5103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357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12/7/2020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12/7/2020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12/7/2020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12/7/2020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12/7/2020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6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787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43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3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07/12/2020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376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07/12/2020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822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07/12/2020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406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49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88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21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22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1597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7775" y="489712"/>
            <a:ext cx="156845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965" y="1620521"/>
            <a:ext cx="7926069" cy="37712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12/7/2020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21052" y="6469585"/>
            <a:ext cx="19939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939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insidesearch/howsearchworks/thestory/index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google-advanced-search-tips" TargetMode="External"/><Relationship Id="rId2" Type="http://schemas.openxmlformats.org/officeDocument/2006/relationships/hyperlink" Target="https://scholar.google.co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R0DQfwc72P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rZ3IyBCXdY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MGHfBUiksQ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7RlB1CJovTs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bc.co.uk/education/clips/zspbcdm" TargetMode="External"/><Relationship Id="rId5" Type="http://schemas.openxmlformats.org/officeDocument/2006/relationships/hyperlink" Target="http://www.bbc.co.uk/education/clips/zw8mtfr" TargetMode="External"/><Relationship Id="rId4" Type="http://schemas.openxmlformats.org/officeDocument/2006/relationships/hyperlink" Target="http://www.bbc.co.uk/guides/zt9thyc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results?search_query=the+craap+test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kTdoe7s1qI?feature=oembed" TargetMode="Externa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XVw6cvugLE" TargetMode="Externa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BMSK4007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and Personal Branding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ea"/>
              </a:rPr>
              <a:t>Basic</a:t>
            </a:r>
            <a:r>
              <a:rPr lang="en-US" dirty="0">
                <a:latin typeface="+mj-ea"/>
                <a:cs typeface="+mj-ea"/>
              </a:rPr>
              <a:t> </a:t>
            </a: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Digital Research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19200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741" y="134888"/>
            <a:ext cx="822960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Basic Digital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77888"/>
            <a:ext cx="8229600" cy="4302224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cs typeface="Calibri" panose="020F0502020204030204" pitchFamily="34" charset="0"/>
              </a:rPr>
              <a:t>These slides are designed to help you navigate through the maze of information that is stored on the internet and provide links to a number of useful videos containing numerous hints and tips on how to search effectively and efficiently.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cs typeface="Calibri" panose="020F0502020204030204" pitchFamily="34" charset="0"/>
              </a:rPr>
              <a:t>We have focused primarily on using </a:t>
            </a:r>
            <a:r>
              <a:rPr lang="en-GB" sz="2000" i="1" dirty="0">
                <a:cs typeface="Calibri" panose="020F0502020204030204" pitchFamily="34" charset="0"/>
              </a:rPr>
              <a:t>Google</a:t>
            </a:r>
            <a:r>
              <a:rPr lang="en-GB" sz="2000" dirty="0">
                <a:cs typeface="Calibri" panose="020F0502020204030204" pitchFamily="34" charset="0"/>
              </a:rPr>
              <a:t> as the search engine of choice here as it is the most well-known - but other search engines are available of course - (Yahoo, Bing etc.) and if you would prefer to use a different search engine, they will often (though not always) provide similar features.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cs typeface="Calibri" panose="020F0502020204030204" pitchFamily="34" charset="0"/>
              </a:rPr>
              <a:t>See </a:t>
            </a:r>
            <a:r>
              <a:rPr lang="en-GB" sz="2000" dirty="0">
                <a:cs typeface="Calibri" panose="020F0502020204030204" pitchFamily="34" charset="0"/>
                <a:hlinkClick r:id="rId3" tooltip="How Search Works"/>
              </a:rPr>
              <a:t>How Search Works</a:t>
            </a:r>
            <a:r>
              <a:rPr lang="en-GB" sz="2000" dirty="0">
                <a:cs typeface="Calibri" panose="020F0502020204030204" pitchFamily="34" charset="0"/>
              </a:rPr>
              <a:t> for a broad (and very interesting) overview from Google.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61207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220729"/>
            <a:ext cx="74688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Google </a:t>
            </a:r>
            <a:r>
              <a:rPr spc="-20" dirty="0"/>
              <a:t>for </a:t>
            </a:r>
            <a:r>
              <a:rPr spc="-5" dirty="0"/>
              <a:t>Digital</a:t>
            </a:r>
            <a:r>
              <a:rPr spc="-20" dirty="0"/>
              <a:t> </a:t>
            </a:r>
            <a:r>
              <a:rPr spc="-45" dirty="0"/>
              <a:t>Research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381000" y="2057400"/>
            <a:ext cx="8763000" cy="2061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10870">
              <a:lnSpc>
                <a:spcPct val="100000"/>
              </a:lnSpc>
              <a:spcBef>
                <a:spcPts val="100"/>
              </a:spcBef>
              <a:tabLst>
                <a:tab pos="354965" algn="l"/>
                <a:tab pos="355600" algn="l"/>
              </a:tabLst>
            </a:pP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Google has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consistently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been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amongst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most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popular of search engines.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3615054">
              <a:lnSpc>
                <a:spcPct val="119500"/>
              </a:lnSpc>
              <a:spcBef>
                <a:spcPts val="30"/>
              </a:spcBef>
              <a:tabLst>
                <a:tab pos="354965" algn="l"/>
                <a:tab pos="355600" algn="l"/>
              </a:tabLst>
            </a:pP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Google Scholar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helps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filter results. </a:t>
            </a:r>
            <a:r>
              <a:rPr sz="24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u="sng" spc="-5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>
              <a:lnSpc>
                <a:spcPct val="100000"/>
              </a:lnSpc>
              <a:spcBef>
                <a:spcPts val="465"/>
              </a:spcBef>
              <a:tabLst>
                <a:tab pos="354965" algn="l"/>
                <a:tab pos="35560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Google searching tips page</a:t>
            </a:r>
            <a:endParaRPr lang="en-GB" sz="24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>
              <a:lnSpc>
                <a:spcPct val="100000"/>
              </a:lnSpc>
              <a:spcBef>
                <a:spcPts val="530"/>
              </a:spcBef>
            </a:pP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2956E30-1466-45A5-960E-DEE78A8240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4041" y="1340768"/>
            <a:ext cx="6285180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02731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524000"/>
            <a:ext cx="8229600" cy="419833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Most people feel they can </a:t>
            </a:r>
            <a:r>
              <a:rPr lang="en-GB" i="1" dirty="0">
                <a:cs typeface="Calibri" panose="020F0502020204030204" pitchFamily="34" charset="0"/>
              </a:rPr>
              <a:t>'Google'</a:t>
            </a:r>
            <a:r>
              <a:rPr lang="en-GB" dirty="0">
                <a:cs typeface="Calibri" panose="020F0502020204030204" pitchFamily="34" charset="0"/>
              </a:rPr>
              <a:t> with ease nowadays, but it is unlikely that they are aware of all the tips and tricks that can help to home in on the most useful and reliable pages.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Google is usually one of the first places students turn to when asked to research information for an assignment. Whether it is for research, real-time results, or just a little digital exploration … it is extremely useful to know how to </a:t>
            </a:r>
            <a:r>
              <a:rPr lang="en-GB" i="1" dirty="0">
                <a:cs typeface="Calibri" panose="020F0502020204030204" pitchFamily="34" charset="0"/>
                <a:hlinkClick r:id="rId3" tooltip="Google like a Pro"/>
              </a:rPr>
              <a:t>'Google like a Pro'  </a:t>
            </a:r>
            <a:endParaRPr lang="en-GB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639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32809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like a Pro</a:t>
            </a:r>
          </a:p>
        </p:txBody>
      </p:sp>
      <p:pic>
        <p:nvPicPr>
          <p:cNvPr id="9" name="Online Media 8" title="15 Ways to Search Google 96% of People Don’t Know About">
            <a:hlinkClick r:id="" action="ppaction://media"/>
            <a:extLst>
              <a:ext uri="{FF2B5EF4-FFF2-40B4-BE49-F238E27FC236}">
                <a16:creationId xmlns:a16="http://schemas.microsoft.com/office/drawing/2014/main" id="{5BDC42E5-114B-4418-B3F3-4E6CCC49A62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15616" y="1196752"/>
            <a:ext cx="691276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587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5672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Getting the most out of Google Search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AAF472D-C3B2-4F40-9FE1-01A96F6E09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31640" y="1052736"/>
            <a:ext cx="5544616" cy="4159220"/>
          </a:xfrm>
          <a:prstGeom prst="rect">
            <a:avLst/>
          </a:prstGeom>
        </p:spPr>
      </p:pic>
      <p:pic>
        <p:nvPicPr>
          <p:cNvPr id="5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FE2670DB-8B1F-41F9-B162-6C32D3E1C9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735" y="4221088"/>
            <a:ext cx="2177265" cy="147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061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8557"/>
            <a:ext cx="8229600" cy="815281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Getting the most out of Google Search</a:t>
            </a:r>
          </a:p>
        </p:txBody>
      </p:sp>
      <p:pic>
        <p:nvPicPr>
          <p:cNvPr id="5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FE2670DB-8B1F-41F9-B162-6C32D3E1C9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735" y="4221088"/>
            <a:ext cx="2177265" cy="1470051"/>
          </a:xfrm>
          <a:prstGeom prst="rect">
            <a:avLst/>
          </a:prstGeom>
        </p:spPr>
      </p:pic>
      <p:pic>
        <p:nvPicPr>
          <p:cNvPr id="8" name="Online Media 7">
            <a:hlinkClick r:id="" action="ppaction://media"/>
            <a:extLst>
              <a:ext uri="{FF2B5EF4-FFF2-40B4-BE49-F238E27FC236}">
                <a16:creationId xmlns:a16="http://schemas.microsoft.com/office/drawing/2014/main" id="{F53B5D15-C84D-468B-8538-0BF820813F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941828" y="1052736"/>
            <a:ext cx="6024907" cy="451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150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290"/>
            <a:ext cx="8229600" cy="874638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BBC Bitesize</a:t>
            </a:r>
          </a:p>
        </p:txBody>
      </p:sp>
      <p:pic>
        <p:nvPicPr>
          <p:cNvPr id="5" name="Content Placeholder 4" descr="A picture containing sky&#10;&#10;Description generated with high confidence">
            <a:extLst>
              <a:ext uri="{FF2B5EF4-FFF2-40B4-BE49-F238E27FC236}">
                <a16:creationId xmlns:a16="http://schemas.microsoft.com/office/drawing/2014/main" id="{23552043-1CC7-418D-B5D7-9FC39681F8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333" y="4653136"/>
            <a:ext cx="2200201" cy="1032193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2A85EE7-4918-49DE-9120-60E54AA3FDFB}"/>
              </a:ext>
            </a:extLst>
          </p:cNvPr>
          <p:cNvSpPr/>
          <p:nvPr/>
        </p:nvSpPr>
        <p:spPr>
          <a:xfrm>
            <a:off x="467544" y="959817"/>
            <a:ext cx="8013576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The BBC Bitesize series (although written for a young audience) provides a simple, easy to follow explanation on a range of topics and those on search and evaluation are quite helpful as an introduction to the subject.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The following links are certainly worth a quick read:</a:t>
            </a:r>
          </a:p>
          <a:p>
            <a:endParaRPr lang="en-GB" dirty="0">
              <a:solidFill>
                <a:srgbClr val="217A94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  <a:hlinkClick r:id="rId4" tooltip="BBC Bitesize 1"/>
              </a:rPr>
              <a:t>Should I trust everything I read on the web?</a:t>
            </a:r>
            <a:endParaRPr lang="en-GB" sz="2800" dirty="0">
              <a:solidFill>
                <a:srgbClr val="217A94"/>
              </a:solidFill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  <a:hlinkClick r:id="rId5" tooltip="BBC Bitesize 2"/>
              </a:rPr>
              <a:t>Evaluating Digital Content</a:t>
            </a:r>
            <a:endParaRPr lang="en-GB" sz="2800" dirty="0">
              <a:solidFill>
                <a:srgbClr val="217A94"/>
              </a:solidFill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  <a:hlinkClick r:id="rId6" tooltip="BBC Bitesize 3"/>
              </a:rPr>
              <a:t>How search works</a:t>
            </a:r>
            <a:endParaRPr lang="en-GB" sz="2800" b="0" i="0" dirty="0">
              <a:solidFill>
                <a:srgbClr val="217A94"/>
              </a:solidFill>
              <a:effectLst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09301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and yellow fire hydrant&#10;&#10;Description generated with very high confidence">
            <a:extLst>
              <a:ext uri="{FF2B5EF4-FFF2-40B4-BE49-F238E27FC236}">
                <a16:creationId xmlns:a16="http://schemas.microsoft.com/office/drawing/2014/main" id="{C66CC3D5-3DAA-41E3-BC96-7C4FAE8756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8630" y="1126520"/>
            <a:ext cx="6420591" cy="44644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1547664" y="260648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Evaluating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447822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471" y="188640"/>
            <a:ext cx="8745058" cy="1143000"/>
          </a:xfrm>
        </p:spPr>
        <p:txBody>
          <a:bodyPr>
            <a:norm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Evaluating Reliable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3600400"/>
          </a:xfrm>
        </p:spPr>
        <p:txBody>
          <a:bodyPr>
            <a:norm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Evaluating sources of information is an important step in any research activity.  Anyone with a computer and an Internet connection can publish on the Web.</a:t>
            </a:r>
          </a:p>
          <a:p>
            <a:r>
              <a:rPr lang="en-GB" sz="2800" dirty="0">
                <a:cs typeface="Calibri" panose="020F0502020204030204" pitchFamily="34" charset="0"/>
              </a:rPr>
              <a:t>That means </a:t>
            </a:r>
            <a:r>
              <a:rPr lang="en-GB" sz="2800" b="1" dirty="0">
                <a:cs typeface="Calibri" panose="020F0502020204030204" pitchFamily="34" charset="0"/>
              </a:rPr>
              <a:t>it is up to you to determine which sites are reliable and which aren't worth your time.</a:t>
            </a:r>
            <a:endParaRPr lang="en-GB" sz="2800" dirty="0"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153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460851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Arial Rounded MT Bold" panose="020F0704030504030204" pitchFamily="34" charset="0"/>
                <a:cs typeface="Calibri" panose="020F0502020204030204" pitchFamily="34" charset="0"/>
              </a:rPr>
              <a:t>Think about the last time you were doing some research and you were searching for information on the web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How did you decide if it was good information?</a:t>
            </a:r>
          </a:p>
          <a:p>
            <a:r>
              <a:rPr lang="en-GB" sz="2800" dirty="0">
                <a:cs typeface="Calibri" panose="020F0502020204030204" pitchFamily="34" charset="0"/>
              </a:rPr>
              <a:t>How did you decide whether or not to use the webpage?</a:t>
            </a:r>
          </a:p>
          <a:p>
            <a:r>
              <a:rPr lang="en-GB" sz="2800" dirty="0">
                <a:cs typeface="Calibri" panose="020F0502020204030204" pitchFamily="34" charset="0"/>
              </a:rPr>
              <a:t>What did you look at?</a:t>
            </a:r>
          </a:p>
          <a:p>
            <a:r>
              <a:rPr lang="en-GB" sz="2800" dirty="0">
                <a:cs typeface="Calibri" panose="020F0502020204030204" pitchFamily="34" charset="0"/>
              </a:rPr>
              <a:t>What features did you want to see on the website? Or not want to see?</a:t>
            </a:r>
          </a:p>
          <a:p>
            <a:r>
              <a:rPr lang="en-GB" sz="2800" dirty="0">
                <a:cs typeface="Calibri" panose="020F0502020204030204" pitchFamily="34" charset="0"/>
              </a:rPr>
              <a:t>Fortunately, several people have devised methods to assist you with the task of </a:t>
            </a:r>
            <a:r>
              <a:rPr lang="en-GB" sz="2800" i="1" dirty="0">
                <a:cs typeface="Calibri" panose="020F0502020204030204" pitchFamily="34" charset="0"/>
              </a:rPr>
              <a:t>'evaluating reliable sources of information' </a:t>
            </a:r>
            <a:endParaRPr lang="en-GB" sz="2800" dirty="0"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231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540" y="188640"/>
            <a:ext cx="8229600" cy="51916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C.R.A.A.P.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157" y="1180356"/>
            <a:ext cx="8229600" cy="449728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One of the easiest and most memorable ways to do this is to apply the </a:t>
            </a:r>
            <a:r>
              <a:rPr lang="en-GB" b="1" dirty="0">
                <a:cs typeface="Calibri" panose="020F0502020204030204" pitchFamily="34" charset="0"/>
              </a:rPr>
              <a:t>C.R.A.A.P. Test</a:t>
            </a:r>
            <a:r>
              <a:rPr lang="en-GB" dirty="0">
                <a:cs typeface="Calibri" panose="020F0502020204030204" pitchFamily="34" charset="0"/>
              </a:rPr>
              <a:t> as explained in the videos on the next slides:</a:t>
            </a:r>
            <a:br>
              <a:rPr lang="en-GB" dirty="0">
                <a:cs typeface="Calibri" panose="020F0502020204030204" pitchFamily="34" charset="0"/>
              </a:rPr>
            </a:br>
            <a:endParaRPr lang="en-GB" dirty="0">
              <a:cs typeface="Calibri" panose="020F0502020204030204" pitchFamily="34" charset="0"/>
            </a:endParaRPr>
          </a:p>
          <a:p>
            <a:r>
              <a:rPr lang="en-GB" b="1" dirty="0">
                <a:cs typeface="Calibri" panose="020F0502020204030204" pitchFamily="34" charset="0"/>
              </a:rPr>
              <a:t>Currency</a:t>
            </a:r>
            <a:r>
              <a:rPr lang="en-GB" dirty="0">
                <a:cs typeface="Calibri" panose="020F0502020204030204" pitchFamily="34" charset="0"/>
              </a:rPr>
              <a:t> - How up to date is the information? When was it published? Does this matter?</a:t>
            </a:r>
          </a:p>
          <a:p>
            <a:r>
              <a:rPr lang="en-GB" b="1" dirty="0">
                <a:cs typeface="Calibri" panose="020F0502020204030204" pitchFamily="34" charset="0"/>
              </a:rPr>
              <a:t>Reliability</a:t>
            </a:r>
            <a:r>
              <a:rPr lang="en-GB" dirty="0">
                <a:cs typeface="Calibri" panose="020F0502020204030204" pitchFamily="34" charset="0"/>
              </a:rPr>
              <a:t> - Can the source be trusted? Has it been peer reviewed? Have they provided a bibliography of </a:t>
            </a:r>
            <a:r>
              <a:rPr lang="en-GB" i="1" dirty="0">
                <a:cs typeface="Calibri" panose="020F0502020204030204" pitchFamily="34" charset="0"/>
              </a:rPr>
              <a:t>their</a:t>
            </a:r>
            <a:r>
              <a:rPr lang="en-GB" dirty="0">
                <a:cs typeface="Calibri" panose="020F0502020204030204" pitchFamily="34" charset="0"/>
              </a:rPr>
              <a:t> sources?</a:t>
            </a:r>
          </a:p>
          <a:p>
            <a:r>
              <a:rPr lang="en-GB" b="1" dirty="0">
                <a:cs typeface="Calibri" panose="020F0502020204030204" pitchFamily="34" charset="0"/>
              </a:rPr>
              <a:t>Accuracy</a:t>
            </a:r>
            <a:r>
              <a:rPr lang="en-GB" dirty="0">
                <a:cs typeface="Calibri" panose="020F0502020204030204" pitchFamily="34" charset="0"/>
              </a:rPr>
              <a:t> - Is the information accurate - how can you tell?</a:t>
            </a:r>
          </a:p>
          <a:p>
            <a:r>
              <a:rPr lang="en-GB" b="1" dirty="0">
                <a:cs typeface="Calibri" panose="020F0502020204030204" pitchFamily="34" charset="0"/>
              </a:rPr>
              <a:t>Authority</a:t>
            </a:r>
            <a:r>
              <a:rPr lang="en-GB" dirty="0">
                <a:cs typeface="Calibri" panose="020F0502020204030204" pitchFamily="34" charset="0"/>
              </a:rPr>
              <a:t> - What are their 'credentials'? Who are they? Have you ever heard of them before?</a:t>
            </a:r>
          </a:p>
          <a:p>
            <a:r>
              <a:rPr lang="en-GB" b="1" dirty="0">
                <a:cs typeface="Calibri" panose="020F0502020204030204" pitchFamily="34" charset="0"/>
              </a:rPr>
              <a:t>Purpose</a:t>
            </a:r>
            <a:r>
              <a:rPr lang="en-GB" dirty="0">
                <a:cs typeface="Calibri" panose="020F0502020204030204" pitchFamily="34" charset="0"/>
              </a:rPr>
              <a:t>  - What is the purpose of the website? Is it trying to sell you something - a product or a subscription perhaps?</a:t>
            </a:r>
            <a:br>
              <a:rPr lang="en-GB" dirty="0">
                <a:cs typeface="Calibri" panose="020F0502020204030204" pitchFamily="34" charset="0"/>
              </a:rPr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Some videos on the C.R.A.A.P. Test</a:t>
            </a:r>
            <a:r>
              <a:rPr lang="en-GB" dirty="0"/>
              <a:t> can be found in this </a:t>
            </a:r>
            <a:r>
              <a:rPr lang="en-GB" dirty="0">
                <a:hlinkClick r:id="rId3" tooltip="YouTube Search for CRAAP test"/>
              </a:rPr>
              <a:t>YouTube search.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2932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04817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 C.R.A.A.P. Test</a:t>
            </a:r>
          </a:p>
        </p:txBody>
      </p:sp>
      <p:pic>
        <p:nvPicPr>
          <p:cNvPr id="5" name="Online Media 4" title="The CRAAP Test Video">
            <a:hlinkClick r:id="" action="ppaction://media"/>
            <a:extLst>
              <a:ext uri="{FF2B5EF4-FFF2-40B4-BE49-F238E27FC236}">
                <a16:creationId xmlns:a16="http://schemas.microsoft.com/office/drawing/2014/main" id="{807E797E-838A-4A37-AE67-23BB713712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18869" y="1143000"/>
            <a:ext cx="7586133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66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04817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 C.R.A.A.P. Test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4EEC394-36E1-4AE1-A5A3-8C799D6BE4B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19672" y="1052736"/>
            <a:ext cx="5663595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017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wansea 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ansea BMSK" id="{48C01BFA-823C-4EEF-97EF-6B805FEDEC1C}" vid="{35300F4A-969B-4611-9588-F2908C03256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  <Distribution_Groups xmlns="29175ae9-5035-4541-baef-9062a3a44232" xsi:nil="true"/>
    <LMS_Mappings xmlns="29175ae9-5035-4541-baef-9062a3a44232" xsi:nil="true"/>
    <Math_Settings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851347F4-E0AD-4F93-B7A9-A74EC07FD3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04FFBA0-7096-4488-88E7-EB6256B06DB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A1E3E5-DA0E-47F9-BE55-FA21DE110349}">
  <ds:schemaRefs>
    <ds:schemaRef ds:uri="http://schemas.microsoft.com/office/2006/documentManagement/types"/>
    <ds:schemaRef ds:uri="af73078d-a5bc-48dc-b246-bc0132131284"/>
    <ds:schemaRef ds:uri="http://schemas.microsoft.com/office/2006/metadata/properties"/>
    <ds:schemaRef ds:uri="http://www.w3.org/XML/1998/namespace"/>
    <ds:schemaRef ds:uri="http://purl.org/dc/dcmitype/"/>
    <ds:schemaRef ds:uri="http://purl.org/dc/elements/1.1/"/>
    <ds:schemaRef ds:uri="29175ae9-5035-4541-baef-9062a3a44232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</TotalTime>
  <Words>698</Words>
  <Application>Microsoft Office PowerPoint</Application>
  <PresentationFormat>On-screen Show (4:3)</PresentationFormat>
  <Paragraphs>57</Paragraphs>
  <Slides>15</Slides>
  <Notes>11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Rounded MT Bold</vt:lpstr>
      <vt:lpstr>Calibri</vt:lpstr>
      <vt:lpstr>Corbel</vt:lpstr>
      <vt:lpstr>Myriad Pro</vt:lpstr>
      <vt:lpstr>Office Theme</vt:lpstr>
      <vt:lpstr>Swansea BMSK</vt:lpstr>
      <vt:lpstr>BMSK4007  Digital Skills and Personal Branding  Basic Digital Research  </vt:lpstr>
      <vt:lpstr>Basic Digital Research</vt:lpstr>
      <vt:lpstr>Google for Digital Research</vt:lpstr>
      <vt:lpstr>PowerPoint Presentation</vt:lpstr>
      <vt:lpstr> Google Search</vt:lpstr>
      <vt:lpstr> Google like a Pro</vt:lpstr>
      <vt:lpstr> Getting the most out of Google Search</vt:lpstr>
      <vt:lpstr> Getting the most out of Google Search</vt:lpstr>
      <vt:lpstr> BBC Bitesize</vt:lpstr>
      <vt:lpstr>PowerPoint Presentation</vt:lpstr>
      <vt:lpstr>Evaluating Reliable Sources of Information</vt:lpstr>
      <vt:lpstr>PowerPoint Presentation</vt:lpstr>
      <vt:lpstr> The C.R.A.A.P. Test</vt:lpstr>
      <vt:lpstr> The C.R.A.A.P. Test</vt:lpstr>
      <vt:lpstr> The C.R.A.A.P. Test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BMSK4007 Basic Digital Research</dc:title>
  <dc:creator>Julia Ault</dc:creator>
  <cp:lastModifiedBy>Julia Ault</cp:lastModifiedBy>
  <cp:revision>14</cp:revision>
  <dcterms:created xsi:type="dcterms:W3CDTF">2018-09-11T10:36:08Z</dcterms:created>
  <dcterms:modified xsi:type="dcterms:W3CDTF">2020-12-07T16:53:18Z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