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302" r:id="rId3"/>
    <p:sldId id="30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3" r:id="rId14"/>
    <p:sldId id="314" r:id="rId15"/>
    <p:sldId id="315" r:id="rId16"/>
    <p:sldId id="316" r:id="rId17"/>
    <p:sldId id="265" r:id="rId18"/>
    <p:sldId id="267" r:id="rId19"/>
    <p:sldId id="268" r:id="rId20"/>
    <p:sldId id="269" r:id="rId21"/>
    <p:sldId id="274" r:id="rId22"/>
    <p:sldId id="275" r:id="rId23"/>
    <p:sldId id="276" r:id="rId24"/>
    <p:sldId id="270" r:id="rId25"/>
    <p:sldId id="271" r:id="rId26"/>
    <p:sldId id="272" r:id="rId27"/>
    <p:sldId id="273" r:id="rId28"/>
    <p:sldId id="280" r:id="rId29"/>
    <p:sldId id="281" r:id="rId30"/>
    <p:sldId id="283" r:id="rId31"/>
    <p:sldId id="326" r:id="rId32"/>
    <p:sldId id="327" r:id="rId33"/>
    <p:sldId id="328" r:id="rId34"/>
    <p:sldId id="329" r:id="rId35"/>
    <p:sldId id="258" r:id="rId36"/>
    <p:sldId id="285" r:id="rId37"/>
    <p:sldId id="317" r:id="rId38"/>
    <p:sldId id="318" r:id="rId39"/>
    <p:sldId id="260" r:id="rId40"/>
    <p:sldId id="319" r:id="rId41"/>
    <p:sldId id="320" r:id="rId42"/>
    <p:sldId id="321" r:id="rId43"/>
    <p:sldId id="289" r:id="rId44"/>
    <p:sldId id="29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705"/>
  </p:normalViewPr>
  <p:slideViewPr>
    <p:cSldViewPr snapToGrid="0" snapToObjects="1">
      <p:cViewPr varScale="1">
        <p:scale>
          <a:sx n="115" d="100"/>
          <a:sy n="115" d="100"/>
        </p:scale>
        <p:origin x="4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777B9-AD61-EF45-92EB-420CF9EDD6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953DB6-8519-874D-AB62-3FF6E4A206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40BE1-121A-5140-B791-40CCC46FD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500CB-BA42-4140-AE41-DE3401042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74147-9140-AD4A-8E1F-904993B0D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285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8C870-B65C-7D4E-856F-CCDBDF7FC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F6EAD-1A4F-9F48-8CA8-B1687CFFDF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1A93B-786B-EC4D-8E6A-E1BEFACBF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0E1CE-94B3-0E45-9F4C-3FFF841ED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22544-8C7E-B546-AE6E-6CB65EE32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197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BE52-4AC3-004F-94D3-5553372C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9DDCF-5C1D-FB4D-A7A2-08369B3589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10441-E9D6-504F-AFF0-56AC14175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6F3E8-7AB7-9D4C-BA6F-A2710CE79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89B16-CD49-C844-94DD-8A2CF9FAF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975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9A646-56BF-424E-955E-9F35AE9CD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33AD5-EC65-DF4D-B22E-D3D7A836A3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9ECCAB-E714-FE45-83AB-0D31FFA54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7BA5B-7B15-8F4C-8E82-1395E41E8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D91F9E-32A5-264B-B8FE-D8F6918C9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FDEE9-C8A9-C645-A57A-8474A0301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748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9ECE8-7407-4F42-AEB3-F9904E7B3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6CD355-871B-B246-AB56-C5DDC9BE7D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AC22BC-1C01-D743-BEF6-FCB4455A38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C5179D-6AB6-6E44-ADEA-FE72C54055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9BE354-2FA6-444D-A53E-9048F62AE5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0C1A8A-E77B-C940-81D8-484307A55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00315F-73CA-FF43-8C77-E76745741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096160-4999-2340-B748-D69B75FA3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172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A6B0-B9E2-2F49-8AB6-577C34539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E5D1E0-A92D-B642-BBA7-F55129799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091AEF-A891-ED44-BD83-57FA764E1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C6B6A-726D-B14E-9B9C-F48056F3D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076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DF5EA6-8489-9449-883E-95366B0BC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519EF0-8B1E-F249-B057-7D603AE4F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0A188-A66B-734A-A0CF-BF92108AE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580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82F3-DD4B-1B42-8B04-855F1843B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3A91-4270-3144-9A53-796A2DA92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4AF8A7-D9EE-E642-91C1-ADFDC4F1FC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4671C1-F891-DF41-B8CF-A1DB51546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F5FFBD-49B7-844E-9FE5-57D4036E9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D092C0-11C7-4D4E-BB89-51CFEAFD1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647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B30A9-E962-B548-8F6E-1E243B3B5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424F65-6BCB-8946-A089-BD88790801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28C78C-A1E5-6A44-BAE6-C8C9079A0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C8C73C-7522-1945-9E61-BE32C5114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B0821-456F-734B-9206-40D4749AD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603DFA-80CA-E942-9142-395B5399A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13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9C3A6-0D04-7244-83A2-07A9828DB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6694CD-5D91-054B-A75C-05147CF81D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12A96-A713-E14D-BF1C-944BFE921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CE1A3-630E-D54B-AD38-20F242387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43599-646B-C140-935A-2E421E970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03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1D27B5-3F8C-664C-8B88-D9D6E993A6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ADA30E-C48D-5749-9E5B-0194F48396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9EE3F-3A7A-9A42-B780-B0E08E940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921B2-43EA-BD4E-9C0F-3EE783D9E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79FCD-B404-4F40-BEE9-907621A54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67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31723A-ED75-F14D-86A6-135EFE914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3563F5-9BBB-674C-8D0A-9402B124F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CC904-08C9-5849-BCA9-020AF4E0E0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0ECD2-41F9-1D44-BEF5-2A51EB0887DC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65F0A-F4A8-1443-B1DA-C8799C8EB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6D845-EC9A-C94A-B667-977218634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FDEA7-F94F-244C-94F1-7BB51C005A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596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7sttCH7ziQ" TargetMode="External"/><Relationship Id="rId2" Type="http://schemas.openxmlformats.org/officeDocument/2006/relationships/hyperlink" Target="https://www.youtube.com/watch?v=kK5UFZp31Aw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tiff"/><Relationship Id="rId5" Type="http://schemas.openxmlformats.org/officeDocument/2006/relationships/hyperlink" Target="https://www.youtube.com/watch?v=-fqscB_wXUk" TargetMode="External"/><Relationship Id="rId4" Type="http://schemas.openxmlformats.org/officeDocument/2006/relationships/hyperlink" Target="https://youtu.be/iaioEj4wtjo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hyperlink" Target="https://www.cnet.com/news/iphone-loyalty-is-dropping-report-find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00293BC-E8BD-3249-A1E3-8002900F39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47" r="1" b="3518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AF74F-B146-8043-B630-A4361CBAA5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Competition, supply chain, market forces, forecasting, Guerrilla marketing, loyalty, inbound and B2B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135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EB02-8E74-7944-B640-5695F7518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sz="4100"/>
              <a:t>Guerrilla and experiential  marketing</a:t>
            </a:r>
            <a:r>
              <a:rPr lang="en-GB" sz="4100">
                <a:effectLst/>
              </a:rPr>
              <a:t> </a:t>
            </a:r>
            <a:endParaRPr lang="en-US" sz="410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91FEE-565F-8A47-AA33-C48E4E532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As requested by you!</a:t>
            </a:r>
          </a:p>
          <a:p>
            <a:r>
              <a:rPr lang="en-US" sz="1800" dirty="0"/>
              <a:t>Also known as ‘ambush marketing’ and ‘experiential’ marketing</a:t>
            </a:r>
          </a:p>
          <a:p>
            <a:r>
              <a:rPr lang="en-US" sz="1800" dirty="0"/>
              <a:t>Unconventional campaigns that catch people unexpectedly</a:t>
            </a:r>
          </a:p>
          <a:p>
            <a:r>
              <a:rPr lang="en-US" sz="1800" dirty="0"/>
              <a:t>Creative idea is pivotal to success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1CFEFA-7544-FD4F-8715-ECCC6C1F5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54" r="3322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5746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DE3AB-C48D-9D49-9876-3ACA0A772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Types of guerrilla marketing </a:t>
            </a:r>
            <a:endParaRPr lang="en-US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B060D-7686-5F48-B6CB-D2737F628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Outdoor – high streets, urban areas</a:t>
            </a:r>
          </a:p>
          <a:p>
            <a:r>
              <a:rPr lang="en-US" sz="1800" dirty="0"/>
              <a:t>Indoor  - shops, train stations, university</a:t>
            </a:r>
          </a:p>
          <a:p>
            <a:r>
              <a:rPr lang="en-US" sz="1800" dirty="0"/>
              <a:t>Events</a:t>
            </a:r>
          </a:p>
          <a:p>
            <a:r>
              <a:rPr lang="en-US" sz="1800" dirty="0"/>
              <a:t>Experiential 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979AD2-0D4A-3F42-9F22-B583C6EA5B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15" r="1" b="2605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0622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A5F0C-9AC4-474C-AC7A-CB98C161F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Why?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C98B2-0D62-414B-AA51-2BD8436DF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/>
              <a:t>Social coverage</a:t>
            </a:r>
          </a:p>
          <a:p>
            <a:r>
              <a:rPr lang="en-US" sz="1800"/>
              <a:t>Press coverage</a:t>
            </a:r>
          </a:p>
          <a:p>
            <a:r>
              <a:rPr lang="en-US" sz="1800"/>
              <a:t>Brand awareness</a:t>
            </a:r>
          </a:p>
          <a:p>
            <a:r>
              <a:rPr lang="en-US" sz="1800"/>
              <a:t>Message exposure </a:t>
            </a:r>
          </a:p>
          <a:p>
            <a:r>
              <a:rPr lang="en-US" sz="1800"/>
              <a:t>Value ( can be cheap)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5AF5E2-80C1-A642-9E2F-F9DFCAF139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527" r="1" b="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3303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95B0B-0A67-214D-AE28-42A330E7E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Examples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864D9-E268-E44C-9A24-7F77FAB88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https://www.youtube.com/watch?v=kK5UFZp31Aw</a:t>
            </a:r>
            <a:endParaRPr lang="en-GB" sz="1800" dirty="0"/>
          </a:p>
          <a:p>
            <a:r>
              <a:rPr lang="en-US" sz="1800" dirty="0">
                <a:hlinkClick r:id="rId3"/>
              </a:rPr>
              <a:t>https://youtu.be/D7sttCH7ziQ</a:t>
            </a:r>
            <a:endParaRPr lang="en-US" sz="1800" dirty="0"/>
          </a:p>
          <a:p>
            <a:r>
              <a:rPr lang="en-US" sz="1800" dirty="0">
                <a:hlinkClick r:id="rId4"/>
              </a:rPr>
              <a:t>https://youtu.be/iaioEj4wtjo</a:t>
            </a:r>
            <a:endParaRPr lang="en-US" sz="1800" dirty="0"/>
          </a:p>
          <a:p>
            <a:r>
              <a:rPr lang="en-GB" sz="1800" dirty="0">
                <a:hlinkClick r:id="rId5"/>
              </a:rPr>
              <a:t>https://www.youtube.com/watch?v=-fqscB_wXUk</a:t>
            </a:r>
            <a:endParaRPr lang="en-GB" sz="1800" dirty="0"/>
          </a:p>
          <a:p>
            <a:r>
              <a:rPr lang="en-US" sz="1800" dirty="0"/>
              <a:t>https://</a:t>
            </a:r>
            <a:r>
              <a:rPr lang="en-US" sz="1800" dirty="0" err="1"/>
              <a:t>youtu.be</a:t>
            </a:r>
            <a:r>
              <a:rPr lang="en-US" sz="1800" dirty="0"/>
              <a:t>/YMJD53fxihU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E6CC3F-1EF6-1141-A933-D723CE1DFEF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341" r="1" b="1318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1720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20FFA-FF65-3445-B656-0EBD92337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Loyalty Marketing – Class questions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3A295-30B7-594B-863C-5EB572236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/>
              <a:t>Which brands are you loyal to?</a:t>
            </a:r>
          </a:p>
          <a:p>
            <a:r>
              <a:rPr lang="en-US" sz="1800"/>
              <a:t>Why are you loyal to them?</a:t>
            </a:r>
          </a:p>
          <a:p>
            <a:r>
              <a:rPr lang="en-US" sz="1800"/>
              <a:t>What would make you change?</a:t>
            </a:r>
          </a:p>
          <a:p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4BBA47-7C91-6C43-998C-3EC8322B29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66" r="965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1791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C6C20-7642-0B4A-BD90-2E8128693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Apple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C22D3-5C4F-1240-A0F6-B9A1913A7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Of 38,000 people who've traded in iPhones since October 2018, 73% have migrated to a later model, according to a BankMyCell report cited by </a:t>
            </a:r>
            <a:r>
              <a:rPr lang="en-GB" sz="1800" i="1"/>
              <a:t>CNET</a:t>
            </a:r>
            <a:r>
              <a:rPr lang="en-GB" sz="1800"/>
              <a:t>. Apple's peak loyalty was 92%, achieved in 2017. Retention is in fact </a:t>
            </a:r>
            <a:r>
              <a:rPr lang="en-GB" sz="1800">
                <a:hlinkClick r:id="rId2"/>
              </a:rPr>
              <a:t>down 15.2% this year</a:t>
            </a:r>
            <a:r>
              <a:rPr lang="en-GB" sz="1800"/>
              <a:t> versus March 2018, and 26% of people trading in an iPhone X switched to another vendor.</a:t>
            </a:r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9D63A-C80C-3E43-AE87-377566C345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050" r="2773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6933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A29F5-11C4-C643-ACFE-DE46004EC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Loyalty marketing – why?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E8567-94C1-7748-A2ED-BE245B7E0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Customer retention</a:t>
            </a:r>
          </a:p>
          <a:p>
            <a:r>
              <a:rPr lang="en-US" sz="1800" dirty="0"/>
              <a:t>Link between loyalty and referral </a:t>
            </a:r>
          </a:p>
          <a:p>
            <a:r>
              <a:rPr lang="en-US" sz="1800" dirty="0"/>
              <a:t>Often it is far cheaper to retain a customer than it is to acquire a new one (</a:t>
            </a:r>
            <a:r>
              <a:rPr lang="en-GB" sz="1800" dirty="0"/>
              <a:t>acquiring a new customer is anywhere from five to 25 times more expensive than retaining an existing one – Harvard Business Review) </a:t>
            </a:r>
            <a:endParaRPr lang="en-US" sz="1800" dirty="0"/>
          </a:p>
          <a:p>
            <a:r>
              <a:rPr lang="en-US" sz="1800" dirty="0"/>
              <a:t>Other products</a:t>
            </a:r>
          </a:p>
          <a:p>
            <a:r>
              <a:rPr lang="en-US" sz="1800" dirty="0"/>
              <a:t>Gives you useful customer data and customer insight</a:t>
            </a:r>
          </a:p>
          <a:p>
            <a:r>
              <a:rPr lang="en-US" sz="1800" dirty="0"/>
              <a:t>Customer satisfaction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3CA8A7-DD69-644C-B2C4-6A1ABD3DAA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70" r="2181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05946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A1E01-705A-634F-9A6A-B55B74DD0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Loyalty Marketing Tactics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53300-7D3E-C840-8DAB-5A7E3EAB5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Customer feedback/research – why are customers leaving?</a:t>
            </a:r>
          </a:p>
          <a:p>
            <a:r>
              <a:rPr lang="en-US" sz="1800" dirty="0" err="1"/>
              <a:t>Incentivise</a:t>
            </a:r>
            <a:r>
              <a:rPr lang="en-US" sz="1800" dirty="0"/>
              <a:t> repeat purchases with a rewards </a:t>
            </a:r>
            <a:r>
              <a:rPr lang="en-US" sz="1800" dirty="0" err="1"/>
              <a:t>programme</a:t>
            </a:r>
            <a:endParaRPr lang="en-US" sz="1800" dirty="0"/>
          </a:p>
          <a:p>
            <a:r>
              <a:rPr lang="en-US" sz="1800" dirty="0"/>
              <a:t>Engage deeply with the customer via social/email </a:t>
            </a:r>
          </a:p>
          <a:p>
            <a:r>
              <a:rPr lang="en-US" sz="1800" dirty="0"/>
              <a:t>Social responsibility and brand</a:t>
            </a:r>
          </a:p>
          <a:p>
            <a:r>
              <a:rPr lang="en-US" sz="1800" dirty="0"/>
              <a:t>Members only areas</a:t>
            </a:r>
          </a:p>
          <a:p>
            <a:r>
              <a:rPr lang="en-US" sz="1800" dirty="0"/>
              <a:t>Subscription</a:t>
            </a:r>
          </a:p>
          <a:p>
            <a:r>
              <a:rPr lang="en-US" sz="1800" dirty="0"/>
              <a:t>Tie-in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5EC4F0-6F4A-6A4B-A2DC-186E5F24C5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22666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9624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A5707-B5BA-9E4A-9DCC-BCAF1DA00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Class Exercise - Retention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FBFED-B304-AF48-866B-7D89A33DE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You work for a large online clothes store selling women and men’s fashion. </a:t>
            </a:r>
          </a:p>
          <a:p>
            <a:r>
              <a:rPr lang="en-US" sz="1800" dirty="0"/>
              <a:t>Your target market is 18-25 and the average basket value is £55</a:t>
            </a:r>
          </a:p>
          <a:p>
            <a:r>
              <a:rPr lang="en-US" sz="1800" dirty="0"/>
              <a:t>Customers love your unique designs, however as the market place gets busier you notice that not many customers are coming back to buy more of your products.</a:t>
            </a:r>
          </a:p>
          <a:p>
            <a:r>
              <a:rPr lang="en-US" sz="1800" dirty="0"/>
              <a:t>Create a marketing strategy to retain more of your customers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F67CE5-F720-B54B-9DC4-AE4753F87C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87" r="94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14747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17B6A-370A-CF42-A08B-1CE926F2E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B2B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F0783-764B-2B41-AAA9-A559CD4D0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Business to business</a:t>
            </a:r>
          </a:p>
          <a:p>
            <a:r>
              <a:rPr lang="en-US" sz="1800" dirty="0"/>
              <a:t>Much different to B2C</a:t>
            </a:r>
          </a:p>
          <a:p>
            <a:r>
              <a:rPr lang="en-US" sz="1800" dirty="0"/>
              <a:t>Motivation more logic and financial (less emotive)</a:t>
            </a:r>
          </a:p>
          <a:p>
            <a:r>
              <a:rPr lang="en-US" sz="1800" dirty="0"/>
              <a:t>Email, search engine marketing, </a:t>
            </a:r>
            <a:r>
              <a:rPr lang="en-US" sz="1800" dirty="0" err="1"/>
              <a:t>linkedin</a:t>
            </a:r>
            <a:r>
              <a:rPr lang="en-US" sz="1800" dirty="0"/>
              <a:t>, content marketing, niche press and affiliates</a:t>
            </a:r>
          </a:p>
          <a:p>
            <a:r>
              <a:rPr lang="en-US" sz="1800" dirty="0"/>
              <a:t>Leads</a:t>
            </a:r>
          </a:p>
          <a:p>
            <a:r>
              <a:rPr lang="en-US" sz="1800" dirty="0"/>
              <a:t>Pipeline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581638-CDBA-C949-BECD-12E96B3C6A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215" r="1" b="2027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8186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CD20D8-7717-7C4C-88A5-460B4D4FAF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0674" y="257328"/>
            <a:ext cx="9869252" cy="634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9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B2D37-2DBF-0946-8526-575CBE4C9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Inbound Marketing methodology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86625-8659-EC4F-8E6F-4861BD1EF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Attracting, engaging, and delighting</a:t>
            </a:r>
          </a:p>
          <a:p>
            <a:r>
              <a:rPr lang="en-GB" sz="1800" dirty="0"/>
              <a:t>Using personalised content and methodologies</a:t>
            </a:r>
          </a:p>
          <a:p>
            <a:r>
              <a:rPr lang="en-GB" sz="1800" dirty="0"/>
              <a:t>Non interruptive ( unlike outbound)</a:t>
            </a:r>
          </a:p>
          <a:p>
            <a:r>
              <a:rPr lang="en-US" sz="1800" dirty="0"/>
              <a:t>Attract qualified prospects</a:t>
            </a:r>
          </a:p>
          <a:p>
            <a:r>
              <a:rPr lang="en-US" sz="1800" dirty="0"/>
              <a:t>Build trust and loyalty</a:t>
            </a:r>
          </a:p>
          <a:p>
            <a:r>
              <a:rPr lang="en-US" sz="1800" dirty="0"/>
              <a:t>Retention and advocation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129DE2-E1B4-FC4D-98E3-9C251B351E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03" r="25880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868844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8B5907-68E2-8140-B408-BE572CE6FE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14550" y="0"/>
            <a:ext cx="6900863" cy="690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940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F6EAF-E2CA-0241-8596-66296F079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Attracting , engaging and delighting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D4064-C419-CB4B-A586-FDA141702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Valuable content, ads, video, social media</a:t>
            </a:r>
          </a:p>
          <a:p>
            <a:r>
              <a:rPr lang="en-US" sz="1800" dirty="0"/>
              <a:t>Engage deeply - solution selling not product selling</a:t>
            </a:r>
          </a:p>
          <a:p>
            <a:r>
              <a:rPr lang="en-US" sz="1800" dirty="0"/>
              <a:t>Delight – happy and supported customers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E2125E-09D4-1149-9B73-04EB2BFD4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418" r="1" b="1607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87705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B64E0-A114-5A41-A58D-CA8B5B3A6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Ted – How ideas spread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B9B56-6968-704D-AB3E-AE50681F9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www.ted.com</a:t>
            </a:r>
            <a:r>
              <a:rPr lang="en-US" dirty="0"/>
              <a:t>/talks/</a:t>
            </a:r>
            <a:r>
              <a:rPr lang="en-US" dirty="0" err="1"/>
              <a:t>seth_godin_how_to_get_your_ideas_to_spread?utm_campaign</a:t>
            </a:r>
            <a:r>
              <a:rPr lang="en-US" dirty="0"/>
              <a:t>=</a:t>
            </a:r>
            <a:r>
              <a:rPr lang="en-US" dirty="0" err="1"/>
              <a:t>tedspread&amp;utm_medium</a:t>
            </a:r>
            <a:r>
              <a:rPr lang="en-US" dirty="0"/>
              <a:t>=</a:t>
            </a:r>
            <a:r>
              <a:rPr lang="en-US" dirty="0" err="1"/>
              <a:t>referral&amp;utm_source</a:t>
            </a:r>
            <a:r>
              <a:rPr lang="en-US" dirty="0"/>
              <a:t>=</a:t>
            </a:r>
            <a:r>
              <a:rPr lang="en-US" dirty="0" err="1"/>
              <a:t>tedcomshare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717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DD94-83AE-1749-BB39-DFB13FF09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Competition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1CAB4-9109-D646-9EE3-5E5450E60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/>
              <a:t>What do I mean by competition?</a:t>
            </a:r>
          </a:p>
          <a:p>
            <a:r>
              <a:rPr lang="en-US" sz="1800"/>
              <a:t>Why is knowing about competition important?</a:t>
            </a:r>
          </a:p>
          <a:p>
            <a:r>
              <a:rPr lang="en-US" sz="1800"/>
              <a:t>Can you name some famous competitors? How does their marketing differ?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7C5856-B367-9646-BA77-7D26B72449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496" r="1" b="1005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90673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47C2C-B554-8E44-B4F3-F93A35BF5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competitor: Direct competitor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836FD-D348-E242-9E4B-41E37E7C0D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Same products/service</a:t>
            </a:r>
          </a:p>
          <a:p>
            <a:r>
              <a:rPr lang="en-US" dirty="0"/>
              <a:t>Same target market</a:t>
            </a:r>
          </a:p>
          <a:p>
            <a:r>
              <a:rPr lang="en-US" dirty="0"/>
              <a:t>Same goals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CED2E0-64DC-8443-9545-83B5AEA37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852863"/>
            <a:ext cx="3492500" cy="2324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293CAF-79F1-C047-9889-1F5025F8D3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702" y="3789363"/>
            <a:ext cx="3403600" cy="238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9836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BD777-9222-B849-B563-3C6D4BB97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Competitor- Indirect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C1EC9-3BCD-9745-A3A2-D41BD186A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Slightly different products or slightly different services</a:t>
            </a:r>
          </a:p>
          <a:p>
            <a:r>
              <a:rPr lang="en-US" dirty="0"/>
              <a:t>Service same customer needs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09B97E-E35F-4F41-9DD4-DF07737832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73475"/>
            <a:ext cx="2882900" cy="2819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FD2A90-6B02-A945-BBB6-F54B77E787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100" y="4001294"/>
            <a:ext cx="4032250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9433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99BCC-2B68-A94C-A206-C16349C9D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Competition – Replacement competition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55D10-CDE6-5B40-9B1F-E5E84D74A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Someone who can replace your products/service by offering a new solution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4E4E2D-5043-B94B-8CFA-3D6A0D7984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50" y="5157787"/>
            <a:ext cx="3002346" cy="14684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F8BBB0-75AB-2746-B61C-84D47AD038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768" y="4714874"/>
            <a:ext cx="3357562" cy="2014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4494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364D-ADE4-D94C-8BBD-DEC0E9EAB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3700"/>
              <a:t>Marketing  competition considerations  - Industry size and growth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D1D18-8BCC-5340-B386-332DFD948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Threat</a:t>
            </a:r>
          </a:p>
          <a:p>
            <a:r>
              <a:rPr lang="en-GB" sz="1800" dirty="0"/>
              <a:t>Industry size </a:t>
            </a:r>
          </a:p>
          <a:p>
            <a:r>
              <a:rPr lang="en-GB" sz="1800" dirty="0"/>
              <a:t>In market demand</a:t>
            </a:r>
          </a:p>
          <a:p>
            <a:r>
              <a:rPr lang="en-GB" sz="1800" dirty="0"/>
              <a:t>Life cycle of industry</a:t>
            </a:r>
          </a:p>
          <a:p>
            <a:r>
              <a:rPr lang="en-GB" sz="1800" dirty="0"/>
              <a:t>% of market </a:t>
            </a:r>
          </a:p>
          <a:p>
            <a:r>
              <a:rPr lang="en-GB" sz="1800" dirty="0"/>
              <a:t>Potential sales, profits, costs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E64141-3DB9-F945-ADA6-3883EEB89E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44" r="1381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51250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8942D-8C6E-1D44-A17A-D0E7BD48B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100"/>
              <a:t>Marketing  competition considerations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9703F-528E-4047-9600-D53BDA3EA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Differentiation of offering</a:t>
            </a:r>
          </a:p>
          <a:p>
            <a:r>
              <a:rPr lang="en-US" sz="1800" dirty="0"/>
              <a:t>Proposition</a:t>
            </a:r>
          </a:p>
          <a:p>
            <a:r>
              <a:rPr lang="en-US" sz="1800" dirty="0"/>
              <a:t>Target market</a:t>
            </a:r>
          </a:p>
          <a:p>
            <a:r>
              <a:rPr lang="en-US" sz="1800" dirty="0"/>
              <a:t>Experience</a:t>
            </a:r>
          </a:p>
          <a:p>
            <a:r>
              <a:rPr lang="en-US" sz="1800" dirty="0"/>
              <a:t>budget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72C7C3-0974-F94B-BEC6-BE2DDACC6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70" r="1" b="13920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3010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4296-7EC7-AD4C-9C4C-AB6EAEBD9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3700"/>
              <a:t>Marketing  competition considerations – Entry Barriers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3C69A-E2A3-7240-9A85-E5C57C3AF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endParaRPr lang="en-GB" sz="1800" b="1" dirty="0"/>
          </a:p>
          <a:p>
            <a:r>
              <a:rPr lang="en-GB" sz="1800" dirty="0"/>
              <a:t>Investments</a:t>
            </a:r>
          </a:p>
          <a:p>
            <a:r>
              <a:rPr lang="en-GB" sz="1800" dirty="0"/>
              <a:t>Brand image</a:t>
            </a:r>
          </a:p>
          <a:p>
            <a:r>
              <a:rPr lang="en-GB" sz="1800" dirty="0"/>
              <a:t>Resources ( raw material) </a:t>
            </a:r>
          </a:p>
          <a:p>
            <a:r>
              <a:rPr lang="en-GB" sz="1800" dirty="0"/>
              <a:t>Suppliers/ distributors</a:t>
            </a:r>
          </a:p>
          <a:p>
            <a:r>
              <a:rPr lang="en-GB" sz="1800" dirty="0"/>
              <a:t>Skilled staff</a:t>
            </a:r>
          </a:p>
          <a:p>
            <a:r>
              <a:rPr lang="en-GB" sz="1800" dirty="0"/>
              <a:t>Patents</a:t>
            </a:r>
          </a:p>
          <a:p>
            <a:pPr marL="0" indent="0">
              <a:buNone/>
            </a:pPr>
            <a:endParaRPr lang="en-GB" sz="1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4452B9-428E-B242-9AC5-B7D8CAFDBA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22" r="1" b="2176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39193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79F1-9C2B-3147-AF3D-9127B9DC2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Pure Competition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41D0D-3371-A444-947D-C56816434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/>
              <a:t>Broad number of competitors selling the same product</a:t>
            </a:r>
          </a:p>
          <a:p>
            <a:r>
              <a:rPr lang="en-GB" sz="1800"/>
              <a:t>No large  barriers to entry  and large number of suppliers. </a:t>
            </a:r>
          </a:p>
          <a:p>
            <a:r>
              <a:rPr lang="en-GB" sz="1800"/>
              <a:t>Price determined by supply and demand</a:t>
            </a:r>
          </a:p>
          <a:p>
            <a:r>
              <a:rPr lang="en-GB" sz="1800"/>
              <a:t>There are large number of sellers, and customers have a wide variety of brands to select from.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0F454D-173B-6B45-8BC3-12CD7FDCE2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61" r="1" b="1832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86534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063C-67BB-734F-8C91-5D1315F25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Monopolistic competition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FCBC8-FB53-EF4A-83B4-ACDAC9A2F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Similar to Pure competition , no barriers to entry and lots of suppliers</a:t>
            </a:r>
          </a:p>
          <a:p>
            <a:r>
              <a:rPr lang="en-GB" sz="1800" dirty="0"/>
              <a:t>Sellers differentiate their offerings ( brand, quality, packaging etc.) </a:t>
            </a:r>
          </a:p>
          <a:p>
            <a:r>
              <a:rPr lang="en-GB" sz="1800" dirty="0"/>
              <a:t>For example soap, shampoo, restaurants</a:t>
            </a:r>
          </a:p>
          <a:p>
            <a:pPr marL="0" indent="0">
              <a:buNone/>
            </a:pPr>
            <a:endParaRPr lang="en-GB" sz="1800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3FB4C6-700A-CA40-86C8-F29E0F2878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28" r="17030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78635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B3E1C-4B83-4341-A3CA-BAB48CF34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Oligopoly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A21DC-9D4B-6F45-93A0-87E759695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Dominated by a small number of prominent sellers</a:t>
            </a:r>
          </a:p>
          <a:p>
            <a:r>
              <a:rPr lang="en-GB" sz="1800" dirty="0"/>
              <a:t>High barrier to enter the market </a:t>
            </a:r>
          </a:p>
          <a:p>
            <a:r>
              <a:rPr lang="en-GB" sz="1800" dirty="0"/>
              <a:t>Limited number of organisations in the market compete to get maximum customers. </a:t>
            </a:r>
          </a:p>
          <a:p>
            <a:r>
              <a:rPr lang="en-GB" sz="1800" dirty="0"/>
              <a:t>For example, energy suppliers ( big 6 dominate nearly 80% of the market)</a:t>
            </a: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B58D19-9EBB-EE42-8292-0D0854FBE6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92" b="1044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160806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5FF88-F88C-9B40-93C9-0E9F01499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Monopoly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FFCA7-5B75-AE4D-8C16-5821D4C94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High barriers to entry and the market is dominated by one large company. </a:t>
            </a:r>
          </a:p>
          <a:p>
            <a:r>
              <a:rPr lang="en-GB" sz="1800" dirty="0"/>
              <a:t>The organisation has a say on setting the price. </a:t>
            </a:r>
          </a:p>
          <a:p>
            <a:r>
              <a:rPr lang="en-GB" sz="1800" dirty="0"/>
              <a:t>It can be because of exclusive rights to raw-materials, patent, government policy.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810DFB-197A-D14F-8EBC-B3E3374752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43" r="20940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01844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D1233-71B3-8942-81BE-4C681A77B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Mergers &amp; Acquisitions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D46B2-F331-3044-88D5-D18ACF530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b="1" i="1" dirty="0"/>
              <a:t>Mergers</a:t>
            </a:r>
            <a:r>
              <a:rPr lang="en-GB" sz="1800" dirty="0"/>
              <a:t> is the combination of two companies to form one</a:t>
            </a:r>
          </a:p>
          <a:p>
            <a:r>
              <a:rPr lang="en-GB" sz="1800" b="1" i="1" dirty="0"/>
              <a:t>Acquisitions</a:t>
            </a:r>
            <a:r>
              <a:rPr lang="en-GB" sz="1800" dirty="0"/>
              <a:t> is one company taken over by the other.</a:t>
            </a:r>
          </a:p>
          <a:p>
            <a:r>
              <a:rPr lang="en-GB" sz="1800" dirty="0"/>
              <a:t>Two separate companies together create more value, growth can be accelerated, increase market share, broaden market access</a:t>
            </a:r>
          </a:p>
          <a:p>
            <a:r>
              <a:rPr lang="en-US" sz="1800" dirty="0"/>
              <a:t>America Online and Time Warner, Heinz and Kraft</a:t>
            </a:r>
          </a:p>
          <a:p>
            <a:endParaRPr lang="en-US" sz="1800" dirty="0"/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76C031-1A26-9C45-B80F-CE0DE1A8CA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98" r="14555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89870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8CBE9-8358-5B4A-B39D-493C3C256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Competition laws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F40FA-18A5-E142-9C89-9FAD68656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700" dirty="0"/>
              <a:t>Laws against </a:t>
            </a:r>
            <a:r>
              <a:rPr lang="en-GB" sz="1700" dirty="0"/>
              <a:t>anti-competitive behaviour</a:t>
            </a:r>
          </a:p>
          <a:p>
            <a:r>
              <a:rPr lang="en-GB" sz="1700" dirty="0"/>
              <a:t>UK and EU competition law prohibit two main types of anti-competitive activity:</a:t>
            </a:r>
          </a:p>
          <a:p>
            <a:pPr lvl="1"/>
            <a:r>
              <a:rPr lang="en-GB" sz="1700" dirty="0"/>
              <a:t>anti-competitive agreements (under the Chapter I / Article 101 prohibitions); </a:t>
            </a:r>
          </a:p>
          <a:p>
            <a:pPr lvl="1"/>
            <a:r>
              <a:rPr lang="en-GB" sz="1700" dirty="0"/>
              <a:t>and abuse of a dominant market position (under the Chapter II / Article 102 prohibitions).</a:t>
            </a:r>
          </a:p>
          <a:p>
            <a:r>
              <a:rPr lang="en-GB" sz="1700" dirty="0"/>
              <a:t>Both UK and EU competition law prohibit agreements, arrangements and concerted business practices which appreciably prevent, restrict or distort competition</a:t>
            </a:r>
          </a:p>
          <a:p>
            <a:r>
              <a:rPr lang="en-GB" sz="1700" dirty="0"/>
              <a:t>Cartels</a:t>
            </a:r>
          </a:p>
          <a:p>
            <a:endParaRPr lang="en-US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3EE979-D505-C142-918B-69C24E9EE9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10" b="1461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2151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94411-76AB-C54B-A1F5-577CC716A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How to monitor competitors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FD617-8EB1-9346-A21B-F7D99B680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Social media mentions</a:t>
            </a:r>
          </a:p>
          <a:p>
            <a:r>
              <a:rPr lang="en-US" sz="1800" dirty="0"/>
              <a:t>Content</a:t>
            </a:r>
          </a:p>
          <a:p>
            <a:r>
              <a:rPr lang="en-US" sz="1800" dirty="0"/>
              <a:t>Reviews</a:t>
            </a:r>
          </a:p>
          <a:p>
            <a:r>
              <a:rPr lang="en-US" sz="1800" dirty="0"/>
              <a:t>Job vacancies</a:t>
            </a:r>
          </a:p>
          <a:p>
            <a:r>
              <a:rPr lang="en-US" sz="1800" dirty="0"/>
              <a:t>Tools such as </a:t>
            </a:r>
            <a:r>
              <a:rPr lang="en-US" sz="1800" dirty="0" err="1"/>
              <a:t>Similarweb</a:t>
            </a:r>
            <a:r>
              <a:rPr lang="en-US" sz="1800" dirty="0"/>
              <a:t>/</a:t>
            </a:r>
            <a:r>
              <a:rPr lang="en-US" sz="1800" dirty="0" err="1"/>
              <a:t>Hitwize</a:t>
            </a:r>
            <a:endParaRPr lang="en-US" sz="1800" dirty="0"/>
          </a:p>
          <a:p>
            <a:r>
              <a:rPr lang="en-US" sz="1800" dirty="0"/>
              <a:t>Independent benchmarking agencies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BF9477-D3BB-BE49-AABF-E5DD2C49C9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30" r="1886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51395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9DCCC-6BF1-7E44-AE1F-1AB810A55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Porters 5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AEEB3-3A60-1C4B-AE3D-2E6AB7794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key sources of competitive pressure within an industry.</a:t>
            </a:r>
          </a:p>
          <a:p>
            <a:r>
              <a:rPr lang="en-GB" dirty="0"/>
              <a:t>the Five Forces are permanent parts of an industry's structure.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Competitive Rivalry</a:t>
            </a:r>
          </a:p>
          <a:p>
            <a:r>
              <a:rPr lang="en-GB" b="1" dirty="0"/>
              <a:t>Supplier Power</a:t>
            </a:r>
          </a:p>
          <a:p>
            <a:r>
              <a:rPr lang="en-GB" b="1" dirty="0"/>
              <a:t>Buyer Power</a:t>
            </a:r>
          </a:p>
          <a:p>
            <a:r>
              <a:rPr lang="en-GB" b="1" dirty="0"/>
              <a:t>Threat of Substitution</a:t>
            </a:r>
          </a:p>
          <a:p>
            <a:r>
              <a:rPr lang="en-GB" b="1" dirty="0"/>
              <a:t>Threat of New Entry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134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8BC086-1496-FD4D-A9CD-254E28465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5693" y="324644"/>
            <a:ext cx="5895182" cy="589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233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96D5E-80CA-0048-93FD-2C318A98B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86CB7-21F4-0049-B84A-DCF202B86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Work in groups: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GB" sz="1800" dirty="0"/>
              <a:t>Assess the  SEO teaching course industry using Porter’s Five-forces model.</a:t>
            </a:r>
          </a:p>
          <a:p>
            <a:r>
              <a:rPr lang="en-GB" sz="1800" dirty="0"/>
              <a:t>What is your overall assessment of the attractiveness of the industry?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1FEA0F-6BEC-6B47-97C8-129DB9AEA2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26" r="615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2951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08C2D-C195-664A-AC7B-DE3E5D28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Online search engine marketing course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A19E2-8704-4046-845F-E7B78CF45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fontAlgn="base"/>
            <a:r>
              <a:rPr lang="en-GB" sz="1500"/>
              <a:t>Start up costs are very low.</a:t>
            </a:r>
          </a:p>
          <a:p>
            <a:pPr fontAlgn="base"/>
            <a:r>
              <a:rPr lang="en-GB" sz="1500"/>
              <a:t>You can  already get some lessons for free on YouTube</a:t>
            </a:r>
          </a:p>
          <a:p>
            <a:pPr fontAlgn="base"/>
            <a:r>
              <a:rPr lang="en-GB" sz="1500"/>
              <a:t>There are lots of specific and niche modules which can be taught</a:t>
            </a:r>
          </a:p>
          <a:p>
            <a:pPr fontAlgn="base"/>
            <a:r>
              <a:rPr lang="en-GB" sz="1500"/>
              <a:t>SEO management is evolving all the time</a:t>
            </a:r>
          </a:p>
          <a:p>
            <a:pPr fontAlgn="base"/>
            <a:r>
              <a:rPr lang="en-GB" sz="1500"/>
              <a:t>More people are taking online courses than ever before</a:t>
            </a:r>
          </a:p>
          <a:p>
            <a:pPr fontAlgn="base"/>
            <a:r>
              <a:rPr lang="en-GB" sz="1500"/>
              <a:t>Companies invest huge amounts in SEO  and often out source to agencies due to employees not having specific knowledge</a:t>
            </a:r>
          </a:p>
          <a:p>
            <a:pPr fontAlgn="base"/>
            <a:r>
              <a:rPr lang="en-GB" sz="1500"/>
              <a:t>There are very few high quality SEO learning sites available.</a:t>
            </a:r>
          </a:p>
          <a:p>
            <a:pPr fontAlgn="base"/>
            <a:r>
              <a:rPr lang="en-GB" sz="1500"/>
              <a:t>Google have started investing in online search engine classes</a:t>
            </a:r>
          </a:p>
          <a:p>
            <a:pPr marL="0" indent="0">
              <a:buNone/>
            </a:pPr>
            <a:endParaRPr lang="en-US" sz="15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B582C1-264E-9945-BBAF-DCDA093467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19" r="946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852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D4A94-0EEA-1948-AA5C-6B95F75AE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supply chains </a:t>
            </a:r>
            <a:endParaRPr lang="en-US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722EE-5DAF-C241-A3F3-603598229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Supply chain management is the handling of the entire production flow of a goods or service </a:t>
            </a:r>
          </a:p>
          <a:p>
            <a:r>
              <a:rPr lang="en-GB" sz="1800" dirty="0"/>
              <a:t>The links from raw material to consumer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96F4A9-EF06-FF40-BC16-0D4836FB9B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621" r="1" b="1886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227410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4F545-6527-AC4B-A8C1-677F14D23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Supply chain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6C07A-5CCF-9D48-842B-0F40A9740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Planning </a:t>
            </a:r>
          </a:p>
          <a:p>
            <a:pPr fontAlgn="base"/>
            <a:r>
              <a:rPr lang="en-GB" dirty="0"/>
              <a:t>Sourcing </a:t>
            </a:r>
          </a:p>
          <a:p>
            <a:pPr fontAlgn="base"/>
            <a:r>
              <a:rPr lang="en-GB" dirty="0"/>
              <a:t>Making </a:t>
            </a:r>
          </a:p>
          <a:p>
            <a:pPr fontAlgn="base"/>
            <a:r>
              <a:rPr lang="en-GB" dirty="0"/>
              <a:t>Delivering (or logistics)</a:t>
            </a:r>
          </a:p>
          <a:p>
            <a:pPr fontAlgn="base"/>
            <a:r>
              <a:rPr lang="en-GB" dirty="0"/>
              <a:t>Returning </a:t>
            </a:r>
          </a:p>
          <a:p>
            <a:pPr fontAlgn="base"/>
            <a:r>
              <a:rPr lang="en-GB" dirty="0"/>
              <a:t>Enabling</a:t>
            </a:r>
            <a:r>
              <a:rPr lang="en-GB" b="1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6461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6C1A2-5A0E-1344-A304-DD1B042D3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Evolution f Supply </a:t>
            </a:r>
            <a:r>
              <a:rPr lang="en-US" dirty="0" err="1"/>
              <a:t>chais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6E623-F1D7-4F40-98B7-622214001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https://</a:t>
            </a:r>
            <a:r>
              <a:rPr lang="en-US" dirty="0" err="1"/>
              <a:t>www.ted.com</a:t>
            </a:r>
            <a:r>
              <a:rPr lang="en-US" dirty="0"/>
              <a:t>/talks/alan_amling_the_future_of_delivery_in_our_new_on_demand_economy?utm_campaign=</a:t>
            </a:r>
            <a:r>
              <a:rPr lang="en-US" dirty="0" err="1"/>
              <a:t>tedspread&amp;utm_medium</a:t>
            </a:r>
            <a:r>
              <a:rPr lang="en-US" dirty="0"/>
              <a:t>=</a:t>
            </a:r>
            <a:r>
              <a:rPr lang="en-US" dirty="0" err="1"/>
              <a:t>referral&amp;utm_source</a:t>
            </a:r>
            <a:r>
              <a:rPr lang="en-US" dirty="0"/>
              <a:t>=</a:t>
            </a:r>
            <a:r>
              <a:rPr lang="en-US" dirty="0" err="1"/>
              <a:t>tedcomshare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8999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72C53-5BF8-A44E-AABF-4A8FE47BC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Supply Chain Evolution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4B4A0-9AF8-2C43-A927-015A3606F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Same day and next day delivery expectation</a:t>
            </a:r>
          </a:p>
          <a:p>
            <a:r>
              <a:rPr lang="en-US" sz="1800" dirty="0"/>
              <a:t>Big data to make supply chain management smarter ( how and what will be stocked and transported) </a:t>
            </a:r>
          </a:p>
          <a:p>
            <a:r>
              <a:rPr lang="en-US" sz="1800" dirty="0"/>
              <a:t>Blockchain</a:t>
            </a:r>
          </a:p>
          <a:p>
            <a:r>
              <a:rPr lang="en-US" sz="1800" dirty="0" err="1"/>
              <a:t>Dropshipping</a:t>
            </a:r>
            <a:endParaRPr lang="en-US" sz="1800" dirty="0"/>
          </a:p>
          <a:p>
            <a:r>
              <a:rPr lang="en-US" sz="1800" dirty="0"/>
              <a:t>Innovations – digital printing, drone delivery </a:t>
            </a:r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013407-98BA-7743-9BCA-1243D5016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667901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B5029-8673-BC4F-A30E-6C2ADB058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sz="3700" dirty="0"/>
              <a:t>Scenario planning, impact/risk assessment</a:t>
            </a:r>
            <a:br>
              <a:rPr lang="en-GB" sz="3700" dirty="0"/>
            </a:br>
            <a:endParaRPr lang="en-US" sz="37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EDDFC-3CA4-804C-B414-F00ED0A5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700" dirty="0"/>
              <a:t>Planning for the future</a:t>
            </a:r>
          </a:p>
          <a:p>
            <a:r>
              <a:rPr lang="en-US" sz="1700" dirty="0"/>
              <a:t>How may certain ‘risks’  or ‘changes’ effect marketing/sales/business</a:t>
            </a:r>
          </a:p>
          <a:p>
            <a:r>
              <a:rPr lang="en-US" sz="1700" dirty="0"/>
              <a:t>Develop scenarios </a:t>
            </a:r>
          </a:p>
          <a:p>
            <a:r>
              <a:rPr lang="en-US" sz="1700" dirty="0"/>
              <a:t>Types of scenario;</a:t>
            </a:r>
          </a:p>
          <a:p>
            <a:pPr marL="0" indent="0">
              <a:buNone/>
            </a:pPr>
            <a:endParaRPr lang="en-US" sz="1700" dirty="0"/>
          </a:p>
          <a:p>
            <a:r>
              <a:rPr lang="en-GB" sz="1700" b="1" dirty="0"/>
              <a:t>Possible</a:t>
            </a:r>
            <a:r>
              <a:rPr lang="en-GB" sz="1700" dirty="0"/>
              <a:t> – Anything that might happen.</a:t>
            </a:r>
          </a:p>
          <a:p>
            <a:r>
              <a:rPr lang="en-GB" sz="1700" b="1" dirty="0"/>
              <a:t>Plausible</a:t>
            </a:r>
            <a:r>
              <a:rPr lang="en-GB" sz="1700" dirty="0"/>
              <a:t> – Could feasibly happen, but unlikely.</a:t>
            </a:r>
          </a:p>
          <a:p>
            <a:r>
              <a:rPr lang="en-GB" sz="1700" b="1" dirty="0"/>
              <a:t>Probable</a:t>
            </a:r>
            <a:r>
              <a:rPr lang="en-GB" sz="1700" dirty="0"/>
              <a:t> – Likely to happen.</a:t>
            </a:r>
          </a:p>
          <a:p>
            <a:r>
              <a:rPr lang="en-GB" sz="1700" b="1" dirty="0"/>
              <a:t>Preferable</a:t>
            </a:r>
            <a:r>
              <a:rPr lang="en-GB" sz="1700" dirty="0"/>
              <a:t> – What you want to happen.</a:t>
            </a:r>
          </a:p>
          <a:p>
            <a:pPr marL="0" indent="0">
              <a:buNone/>
            </a:pPr>
            <a:endParaRPr lang="en-US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4C1EE7-C1DF-A146-A0D0-8C5CDC0E70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90" r="2929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98146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136C429-56F7-564F-99F1-D7E67FE0E0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85888" y="490927"/>
            <a:ext cx="7629364" cy="5686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7439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67307F2-9ED0-3640-9E66-59ECABF297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3075" y="425677"/>
            <a:ext cx="7586663" cy="6231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6390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8E3E8-768B-B44E-A3D8-2AD5CD14E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Class Exercise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802B1-D838-C34B-B7E8-B130D9B14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You are working for the same online clothes retailer.</a:t>
            </a:r>
          </a:p>
          <a:p>
            <a:r>
              <a:rPr lang="en-US" sz="1800" dirty="0"/>
              <a:t>Come up with 5 different scenarios and how your brand would handle them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8E56CE-DFC2-4149-ACAE-E532B0FDF7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9" r="1385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2045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E785943-0CE1-6746-A0E3-1212733417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7998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9A9D02-4A66-4C4A-89FB-81469B81E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Forecasting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1C0CD-AAFA-0C41-9217-D20B9A2E0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93" y="2110109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What is it </a:t>
            </a:r>
          </a:p>
          <a:p>
            <a:r>
              <a:rPr lang="en-US" sz="2000" dirty="0">
                <a:solidFill>
                  <a:srgbClr val="000000"/>
                </a:solidFill>
              </a:rPr>
              <a:t>When is it done</a:t>
            </a:r>
          </a:p>
          <a:p>
            <a:r>
              <a:rPr lang="en-US" sz="2000" dirty="0">
                <a:solidFill>
                  <a:srgbClr val="000000"/>
                </a:solidFill>
              </a:rPr>
              <a:t>Who does it?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r>
              <a:rPr lang="en-GB" sz="2000" i="1" dirty="0">
                <a:solidFill>
                  <a:srgbClr val="000000"/>
                </a:solidFill>
              </a:rPr>
              <a:t>According to Fayol-the father of modern management— “Forecasting is the essence of management. The success of a business greatly depends upon the efficient forecasting and preparing for future events.”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6583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9905B-E814-0E4A-8DF5-6B6820DDD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Methods of forecasting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F00FB-8645-684D-BC8C-E301773A5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/>
              <a:t>Qual</a:t>
            </a:r>
          </a:p>
          <a:p>
            <a:r>
              <a:rPr lang="en-US" sz="1800"/>
              <a:t>Quant</a:t>
            </a:r>
          </a:p>
          <a:p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04B447-9D1B-A446-9DC5-A705C7FDC9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26" r="22787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8171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1219</Words>
  <Application>Microsoft Macintosh PowerPoint</Application>
  <PresentationFormat>Widescreen</PresentationFormat>
  <Paragraphs>209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8" baseType="lpstr">
      <vt:lpstr>Arial</vt:lpstr>
      <vt:lpstr>Calibri</vt:lpstr>
      <vt:lpstr>Calibri Light</vt:lpstr>
      <vt:lpstr>Office Theme</vt:lpstr>
      <vt:lpstr>Competition, supply chain, market forces, forecasting, Guerrilla marketing, loyalty, inbound and B2B</vt:lpstr>
      <vt:lpstr>Guerrilla and experiential  marketing </vt:lpstr>
      <vt:lpstr>Types of guerrilla marketing </vt:lpstr>
      <vt:lpstr>Why? </vt:lpstr>
      <vt:lpstr>Examples</vt:lpstr>
      <vt:lpstr>Loyalty Marketing – Class questions</vt:lpstr>
      <vt:lpstr>Apple</vt:lpstr>
      <vt:lpstr>Loyalty marketing – why? </vt:lpstr>
      <vt:lpstr>Loyalty Marketing Tactics </vt:lpstr>
      <vt:lpstr>Class Exercise - Retention</vt:lpstr>
      <vt:lpstr>B2B</vt:lpstr>
      <vt:lpstr>PowerPoint Presentation</vt:lpstr>
      <vt:lpstr>Inbound Marketing methodology </vt:lpstr>
      <vt:lpstr>PowerPoint Presentation</vt:lpstr>
      <vt:lpstr>Attracting , engaging and delighting</vt:lpstr>
      <vt:lpstr>Ted – How ideas spread</vt:lpstr>
      <vt:lpstr>Competition </vt:lpstr>
      <vt:lpstr>Types of competitor: Direct competitor</vt:lpstr>
      <vt:lpstr>Types of Competitor- Indirect </vt:lpstr>
      <vt:lpstr>Types of Competition – Replacement competition </vt:lpstr>
      <vt:lpstr>Marketing  competition considerations  - Industry size and growth</vt:lpstr>
      <vt:lpstr>Marketing  competition considerations </vt:lpstr>
      <vt:lpstr>Marketing  competition considerations – Entry Barriers </vt:lpstr>
      <vt:lpstr>Pure Competition</vt:lpstr>
      <vt:lpstr>Monopolistic competition</vt:lpstr>
      <vt:lpstr>Oligopoly </vt:lpstr>
      <vt:lpstr>Monopoly </vt:lpstr>
      <vt:lpstr>Mergers &amp; Acquisitions</vt:lpstr>
      <vt:lpstr>Competition laws</vt:lpstr>
      <vt:lpstr>How to monitor competitors</vt:lpstr>
      <vt:lpstr>Porters 5 </vt:lpstr>
      <vt:lpstr>PowerPoint Presentation</vt:lpstr>
      <vt:lpstr>Class Exercise</vt:lpstr>
      <vt:lpstr>Online search engine marketing course </vt:lpstr>
      <vt:lpstr>supply chains </vt:lpstr>
      <vt:lpstr>Supply chain management </vt:lpstr>
      <vt:lpstr>Evolution f Supply chais</vt:lpstr>
      <vt:lpstr>Supply Chain Evolution</vt:lpstr>
      <vt:lpstr>Scenario planning, impact/risk assessment </vt:lpstr>
      <vt:lpstr>PowerPoint Presentation</vt:lpstr>
      <vt:lpstr>PowerPoint Presentation</vt:lpstr>
      <vt:lpstr>Class Exercise</vt:lpstr>
      <vt:lpstr>Forecasting</vt:lpstr>
      <vt:lpstr>Methods of forecasting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Competition, supply chain, market forces, forecasting, Guerrilla marketing, loyalty, inbound and B2B</dc:title>
  <dc:creator>Sarah Campodonic</dc:creator>
  <cp:lastModifiedBy>Sarah Campodonic</cp:lastModifiedBy>
  <cp:revision>3</cp:revision>
  <dcterms:created xsi:type="dcterms:W3CDTF">2019-12-02T14:01:56Z</dcterms:created>
  <dcterms:modified xsi:type="dcterms:W3CDTF">2019-12-02T14:05:53Z</dcterms:modified>
</cp:coreProperties>
</file>