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ACF"/>
    <a:srgbClr val="1D3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1"/>
    <p:restoredTop sz="94662"/>
  </p:normalViewPr>
  <p:slideViewPr>
    <p:cSldViewPr snapToGrid="0" snapToObjects="1">
      <p:cViewPr varScale="1">
        <p:scale>
          <a:sx n="76" d="100"/>
          <a:sy n="76" d="100"/>
        </p:scale>
        <p:origin x="216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950557-1186-5D44-903A-33FB95FE2AF9}" type="doc">
      <dgm:prSet loTypeId="urn:microsoft.com/office/officeart/2005/8/layout/cycle3" loCatId="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zh-CN" altLang="en-US"/>
        </a:p>
      </dgm:t>
    </dgm:pt>
    <dgm:pt modelId="{605C561E-0BA8-7E4B-9202-DB12C601A1D4}">
      <dgm:prSet phldrT="[文本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altLang="zh-CN" sz="2400" b="1" dirty="0">
              <a:solidFill>
                <a:schemeClr val="bg2">
                  <a:lumMod val="50000"/>
                </a:schemeClr>
              </a:solidFill>
            </a:rPr>
            <a:t>strengths</a:t>
          </a:r>
          <a:endParaRPr lang="zh-CN" altLang="en-US" sz="2400" b="1" dirty="0">
            <a:solidFill>
              <a:schemeClr val="bg2">
                <a:lumMod val="50000"/>
              </a:schemeClr>
            </a:solidFill>
          </a:endParaRPr>
        </a:p>
      </dgm:t>
    </dgm:pt>
    <dgm:pt modelId="{B2687AE7-F79C-3F40-81FA-BFA22A5BDE41}" type="parTrans" cxnId="{87D60514-4226-5743-80A2-9B85F887AD21}">
      <dgm:prSet/>
      <dgm:spPr/>
      <dgm:t>
        <a:bodyPr/>
        <a:lstStyle/>
        <a:p>
          <a:endParaRPr lang="zh-CN" altLang="en-US"/>
        </a:p>
      </dgm:t>
    </dgm:pt>
    <dgm:pt modelId="{A3CAF8E4-2129-3C48-9299-9A7EC10EFCBB}" type="sibTrans" cxnId="{87D60514-4226-5743-80A2-9B85F887AD21}">
      <dgm:prSet/>
      <dgm:spPr/>
      <dgm:t>
        <a:bodyPr/>
        <a:lstStyle/>
        <a:p>
          <a:endParaRPr lang="zh-CN" altLang="en-US"/>
        </a:p>
      </dgm:t>
    </dgm:pt>
    <dgm:pt modelId="{FCE6B876-22E3-3C4F-BB81-D87F6E224423}">
      <dgm:prSet phldrT="[文本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altLang="zh-CN" sz="2400" b="1" dirty="0">
              <a:solidFill>
                <a:schemeClr val="bg2">
                  <a:lumMod val="50000"/>
                </a:schemeClr>
              </a:solidFill>
            </a:rPr>
            <a:t>weaknesses</a:t>
          </a:r>
          <a:endParaRPr lang="zh-CN" altLang="en-US" sz="2400" b="1" dirty="0">
            <a:solidFill>
              <a:schemeClr val="bg2">
                <a:lumMod val="50000"/>
              </a:schemeClr>
            </a:solidFill>
          </a:endParaRPr>
        </a:p>
      </dgm:t>
    </dgm:pt>
    <dgm:pt modelId="{92C9398A-D38A-8744-AB1C-A3450F437A29}" type="parTrans" cxnId="{41B4A46F-8AC1-494D-81CE-E2A46A2DA5F4}">
      <dgm:prSet/>
      <dgm:spPr/>
      <dgm:t>
        <a:bodyPr/>
        <a:lstStyle/>
        <a:p>
          <a:endParaRPr lang="zh-CN" altLang="en-US"/>
        </a:p>
      </dgm:t>
    </dgm:pt>
    <dgm:pt modelId="{DA7D044F-15F2-DF4F-9B70-50A0E5132853}" type="sibTrans" cxnId="{41B4A46F-8AC1-494D-81CE-E2A46A2DA5F4}">
      <dgm:prSet/>
      <dgm:spPr/>
      <dgm:t>
        <a:bodyPr/>
        <a:lstStyle/>
        <a:p>
          <a:endParaRPr lang="zh-CN" altLang="en-US"/>
        </a:p>
      </dgm:t>
    </dgm:pt>
    <dgm:pt modelId="{8C8979EC-1ECD-B044-A24E-2D91C2E9F8D3}">
      <dgm:prSet phldrT="[文本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altLang="zh-CN" sz="2400" b="1" dirty="0">
              <a:solidFill>
                <a:schemeClr val="bg2">
                  <a:lumMod val="50000"/>
                </a:schemeClr>
              </a:solidFill>
            </a:rPr>
            <a:t>opportunities</a:t>
          </a:r>
          <a:endParaRPr lang="zh-CN" altLang="en-US" sz="2400" b="1" dirty="0">
            <a:solidFill>
              <a:schemeClr val="bg2">
                <a:lumMod val="50000"/>
              </a:schemeClr>
            </a:solidFill>
          </a:endParaRPr>
        </a:p>
      </dgm:t>
    </dgm:pt>
    <dgm:pt modelId="{A1F7B079-249E-2149-8501-DFD846326D9A}" type="parTrans" cxnId="{EAB42459-A89F-0B4D-A719-EC87C63FFFC6}">
      <dgm:prSet/>
      <dgm:spPr/>
      <dgm:t>
        <a:bodyPr/>
        <a:lstStyle/>
        <a:p>
          <a:endParaRPr lang="zh-CN" altLang="en-US"/>
        </a:p>
      </dgm:t>
    </dgm:pt>
    <dgm:pt modelId="{8856F586-3C93-4848-A46E-EAC3FF62FDA7}" type="sibTrans" cxnId="{EAB42459-A89F-0B4D-A719-EC87C63FFFC6}">
      <dgm:prSet/>
      <dgm:spPr/>
      <dgm:t>
        <a:bodyPr/>
        <a:lstStyle/>
        <a:p>
          <a:endParaRPr lang="zh-CN" altLang="en-US"/>
        </a:p>
      </dgm:t>
    </dgm:pt>
    <dgm:pt modelId="{E78FCC4B-7AE5-3E45-9C27-11057E92DBDC}">
      <dgm:prSet phldrT="[文本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altLang="zh-CN" sz="2400" b="1" dirty="0">
              <a:solidFill>
                <a:schemeClr val="bg2">
                  <a:lumMod val="50000"/>
                </a:schemeClr>
              </a:solidFill>
            </a:rPr>
            <a:t>threats</a:t>
          </a:r>
          <a:endParaRPr lang="zh-CN" altLang="en-US" sz="2400" b="1" dirty="0">
            <a:solidFill>
              <a:schemeClr val="bg2">
                <a:lumMod val="50000"/>
              </a:schemeClr>
            </a:solidFill>
          </a:endParaRPr>
        </a:p>
      </dgm:t>
    </dgm:pt>
    <dgm:pt modelId="{D9A1FBE7-B010-C045-89D5-FD8D92823E94}" type="parTrans" cxnId="{FD2D7443-4584-7143-85AF-C16270FAB276}">
      <dgm:prSet/>
      <dgm:spPr/>
      <dgm:t>
        <a:bodyPr/>
        <a:lstStyle/>
        <a:p>
          <a:endParaRPr lang="zh-CN" altLang="en-US"/>
        </a:p>
      </dgm:t>
    </dgm:pt>
    <dgm:pt modelId="{5AF814BC-9391-D849-80F2-08EE6A55D698}" type="sibTrans" cxnId="{FD2D7443-4584-7143-85AF-C16270FAB276}">
      <dgm:prSet/>
      <dgm:spPr/>
      <dgm:t>
        <a:bodyPr/>
        <a:lstStyle/>
        <a:p>
          <a:endParaRPr lang="zh-CN" altLang="en-US"/>
        </a:p>
      </dgm:t>
    </dgm:pt>
    <dgm:pt modelId="{5335A859-4A4A-7442-9B06-C182EC00AA0C}" type="pres">
      <dgm:prSet presAssocID="{00950557-1186-5D44-903A-33FB95FE2AF9}" presName="Name0" presStyleCnt="0">
        <dgm:presLayoutVars>
          <dgm:dir/>
          <dgm:resizeHandles val="exact"/>
        </dgm:presLayoutVars>
      </dgm:prSet>
      <dgm:spPr/>
    </dgm:pt>
    <dgm:pt modelId="{B1749037-ACBA-8548-9944-8090109BEBFA}" type="pres">
      <dgm:prSet presAssocID="{00950557-1186-5D44-903A-33FB95FE2AF9}" presName="cycle" presStyleCnt="0"/>
      <dgm:spPr/>
    </dgm:pt>
    <dgm:pt modelId="{521F5997-67FA-844A-8FA3-0DF21C92E823}" type="pres">
      <dgm:prSet presAssocID="{605C561E-0BA8-7E4B-9202-DB12C601A1D4}" presName="nodeFirstNode" presStyleLbl="node1" presStyleIdx="0" presStyleCnt="4">
        <dgm:presLayoutVars>
          <dgm:bulletEnabled val="1"/>
        </dgm:presLayoutVars>
      </dgm:prSet>
      <dgm:spPr/>
    </dgm:pt>
    <dgm:pt modelId="{C3F403C6-DC1F-724B-B4DE-18C31BD6E4A7}" type="pres">
      <dgm:prSet presAssocID="{A3CAF8E4-2129-3C48-9299-9A7EC10EFCBB}" presName="sibTransFirstNode" presStyleLbl="bgShp" presStyleIdx="0" presStyleCnt="1"/>
      <dgm:spPr/>
    </dgm:pt>
    <dgm:pt modelId="{81CFA60A-D1AD-A146-BE9E-58CC2B1A2A72}" type="pres">
      <dgm:prSet presAssocID="{FCE6B876-22E3-3C4F-BB81-D87F6E224423}" presName="nodeFollowingNodes" presStyleLbl="node1" presStyleIdx="1" presStyleCnt="4">
        <dgm:presLayoutVars>
          <dgm:bulletEnabled val="1"/>
        </dgm:presLayoutVars>
      </dgm:prSet>
      <dgm:spPr/>
    </dgm:pt>
    <dgm:pt modelId="{A15B13BC-BB13-C644-B87E-280A176B4B0F}" type="pres">
      <dgm:prSet presAssocID="{8C8979EC-1ECD-B044-A24E-2D91C2E9F8D3}" presName="nodeFollowingNodes" presStyleLbl="node1" presStyleIdx="2" presStyleCnt="4" custScaleX="123956">
        <dgm:presLayoutVars>
          <dgm:bulletEnabled val="1"/>
        </dgm:presLayoutVars>
      </dgm:prSet>
      <dgm:spPr/>
    </dgm:pt>
    <dgm:pt modelId="{FED6D614-E852-AC41-B21E-35E491614576}" type="pres">
      <dgm:prSet presAssocID="{E78FCC4B-7AE5-3E45-9C27-11057E92DBDC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87D60514-4226-5743-80A2-9B85F887AD21}" srcId="{00950557-1186-5D44-903A-33FB95FE2AF9}" destId="{605C561E-0BA8-7E4B-9202-DB12C601A1D4}" srcOrd="0" destOrd="0" parTransId="{B2687AE7-F79C-3F40-81FA-BFA22A5BDE41}" sibTransId="{A3CAF8E4-2129-3C48-9299-9A7EC10EFCBB}"/>
    <dgm:cxn modelId="{F74AED18-DB9A-6645-BBDD-4DEA3F2C9FC4}" type="presOf" srcId="{8C8979EC-1ECD-B044-A24E-2D91C2E9F8D3}" destId="{A15B13BC-BB13-C644-B87E-280A176B4B0F}" srcOrd="0" destOrd="0" presId="urn:microsoft.com/office/officeart/2005/8/layout/cycle3"/>
    <dgm:cxn modelId="{1604C12B-6F61-374C-BE76-392806CFF68B}" type="presOf" srcId="{FCE6B876-22E3-3C4F-BB81-D87F6E224423}" destId="{81CFA60A-D1AD-A146-BE9E-58CC2B1A2A72}" srcOrd="0" destOrd="0" presId="urn:microsoft.com/office/officeart/2005/8/layout/cycle3"/>
    <dgm:cxn modelId="{FD2D7443-4584-7143-85AF-C16270FAB276}" srcId="{00950557-1186-5D44-903A-33FB95FE2AF9}" destId="{E78FCC4B-7AE5-3E45-9C27-11057E92DBDC}" srcOrd="3" destOrd="0" parTransId="{D9A1FBE7-B010-C045-89D5-FD8D92823E94}" sibTransId="{5AF814BC-9391-D849-80F2-08EE6A55D698}"/>
    <dgm:cxn modelId="{3986BB56-56D9-494D-9C96-D4DC11ECA230}" type="presOf" srcId="{00950557-1186-5D44-903A-33FB95FE2AF9}" destId="{5335A859-4A4A-7442-9B06-C182EC00AA0C}" srcOrd="0" destOrd="0" presId="urn:microsoft.com/office/officeart/2005/8/layout/cycle3"/>
    <dgm:cxn modelId="{EAB42459-A89F-0B4D-A719-EC87C63FFFC6}" srcId="{00950557-1186-5D44-903A-33FB95FE2AF9}" destId="{8C8979EC-1ECD-B044-A24E-2D91C2E9F8D3}" srcOrd="2" destOrd="0" parTransId="{A1F7B079-249E-2149-8501-DFD846326D9A}" sibTransId="{8856F586-3C93-4848-A46E-EAC3FF62FDA7}"/>
    <dgm:cxn modelId="{41B4A46F-8AC1-494D-81CE-E2A46A2DA5F4}" srcId="{00950557-1186-5D44-903A-33FB95FE2AF9}" destId="{FCE6B876-22E3-3C4F-BB81-D87F6E224423}" srcOrd="1" destOrd="0" parTransId="{92C9398A-D38A-8744-AB1C-A3450F437A29}" sibTransId="{DA7D044F-15F2-DF4F-9B70-50A0E5132853}"/>
    <dgm:cxn modelId="{40AA7E84-0C01-4E44-9DC2-DF1B35F91F1F}" type="presOf" srcId="{E78FCC4B-7AE5-3E45-9C27-11057E92DBDC}" destId="{FED6D614-E852-AC41-B21E-35E491614576}" srcOrd="0" destOrd="0" presId="urn:microsoft.com/office/officeart/2005/8/layout/cycle3"/>
    <dgm:cxn modelId="{F49CF6B0-17E1-8740-8608-3D2D3F5D6E69}" type="presOf" srcId="{605C561E-0BA8-7E4B-9202-DB12C601A1D4}" destId="{521F5997-67FA-844A-8FA3-0DF21C92E823}" srcOrd="0" destOrd="0" presId="urn:microsoft.com/office/officeart/2005/8/layout/cycle3"/>
    <dgm:cxn modelId="{8ABB4DD3-FE10-3C4D-966B-D99297AF2AB1}" type="presOf" srcId="{A3CAF8E4-2129-3C48-9299-9A7EC10EFCBB}" destId="{C3F403C6-DC1F-724B-B4DE-18C31BD6E4A7}" srcOrd="0" destOrd="0" presId="urn:microsoft.com/office/officeart/2005/8/layout/cycle3"/>
    <dgm:cxn modelId="{B0255E2A-26E7-AB43-AFBB-FEC66BF9E4D0}" type="presParOf" srcId="{5335A859-4A4A-7442-9B06-C182EC00AA0C}" destId="{B1749037-ACBA-8548-9944-8090109BEBFA}" srcOrd="0" destOrd="0" presId="urn:microsoft.com/office/officeart/2005/8/layout/cycle3"/>
    <dgm:cxn modelId="{EC2E100D-9324-7440-835D-9542E38ED4E2}" type="presParOf" srcId="{B1749037-ACBA-8548-9944-8090109BEBFA}" destId="{521F5997-67FA-844A-8FA3-0DF21C92E823}" srcOrd="0" destOrd="0" presId="urn:microsoft.com/office/officeart/2005/8/layout/cycle3"/>
    <dgm:cxn modelId="{8000FB8C-07CC-B047-A5AE-3A3D58BF3181}" type="presParOf" srcId="{B1749037-ACBA-8548-9944-8090109BEBFA}" destId="{C3F403C6-DC1F-724B-B4DE-18C31BD6E4A7}" srcOrd="1" destOrd="0" presId="urn:microsoft.com/office/officeart/2005/8/layout/cycle3"/>
    <dgm:cxn modelId="{31AD8750-EAD0-AF46-ADA6-1C3D51BFD2BC}" type="presParOf" srcId="{B1749037-ACBA-8548-9944-8090109BEBFA}" destId="{81CFA60A-D1AD-A146-BE9E-58CC2B1A2A72}" srcOrd="2" destOrd="0" presId="urn:microsoft.com/office/officeart/2005/8/layout/cycle3"/>
    <dgm:cxn modelId="{5B64CD0A-9386-0145-A983-A73952F9C065}" type="presParOf" srcId="{B1749037-ACBA-8548-9944-8090109BEBFA}" destId="{A15B13BC-BB13-C644-B87E-280A176B4B0F}" srcOrd="3" destOrd="0" presId="urn:microsoft.com/office/officeart/2005/8/layout/cycle3"/>
    <dgm:cxn modelId="{994DB583-FADE-2740-8926-DB9D92003517}" type="presParOf" srcId="{B1749037-ACBA-8548-9944-8090109BEBFA}" destId="{FED6D614-E852-AC41-B21E-35E491614576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403C6-DC1F-724B-B4DE-18C31BD6E4A7}">
      <dsp:nvSpPr>
        <dsp:cNvPr id="0" name=""/>
        <dsp:cNvSpPr/>
      </dsp:nvSpPr>
      <dsp:spPr>
        <a:xfrm>
          <a:off x="529541" y="225359"/>
          <a:ext cx="3230425" cy="3230425"/>
        </a:xfrm>
        <a:prstGeom prst="circularArrow">
          <a:avLst>
            <a:gd name="adj1" fmla="val 4668"/>
            <a:gd name="adj2" fmla="val 272909"/>
            <a:gd name="adj3" fmla="val 13155039"/>
            <a:gd name="adj4" fmla="val 17814304"/>
            <a:gd name="adj5" fmla="val 4847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21F5997-67FA-844A-8FA3-0DF21C92E823}">
      <dsp:nvSpPr>
        <dsp:cNvPr id="0" name=""/>
        <dsp:cNvSpPr/>
      </dsp:nvSpPr>
      <dsp:spPr>
        <a:xfrm>
          <a:off x="1160345" y="268098"/>
          <a:ext cx="1968817" cy="984408"/>
        </a:xfrm>
        <a:prstGeom prst="roundRect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b="1" kern="1200" dirty="0">
              <a:solidFill>
                <a:schemeClr val="bg2">
                  <a:lumMod val="50000"/>
                </a:schemeClr>
              </a:solidFill>
            </a:rPr>
            <a:t>strengths</a:t>
          </a:r>
          <a:endParaRPr lang="zh-CN" altLang="en-US" sz="24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1208400" y="316153"/>
        <a:ext cx="1872707" cy="888298"/>
      </dsp:txXfrm>
    </dsp:sp>
    <dsp:sp modelId="{81CFA60A-D1AD-A146-BE9E-58CC2B1A2A72}">
      <dsp:nvSpPr>
        <dsp:cNvPr id="0" name=""/>
        <dsp:cNvSpPr/>
      </dsp:nvSpPr>
      <dsp:spPr>
        <a:xfrm>
          <a:off x="2320283" y="1428035"/>
          <a:ext cx="1968817" cy="984408"/>
        </a:xfrm>
        <a:prstGeom prst="roundRect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b="1" kern="1200" dirty="0">
              <a:solidFill>
                <a:schemeClr val="bg2">
                  <a:lumMod val="50000"/>
                </a:schemeClr>
              </a:solidFill>
            </a:rPr>
            <a:t>weaknesses</a:t>
          </a:r>
          <a:endParaRPr lang="zh-CN" altLang="en-US" sz="24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2368338" y="1476090"/>
        <a:ext cx="1872707" cy="888298"/>
      </dsp:txXfrm>
    </dsp:sp>
    <dsp:sp modelId="{A15B13BC-BB13-C644-B87E-280A176B4B0F}">
      <dsp:nvSpPr>
        <dsp:cNvPr id="0" name=""/>
        <dsp:cNvSpPr/>
      </dsp:nvSpPr>
      <dsp:spPr>
        <a:xfrm>
          <a:off x="924520" y="2587973"/>
          <a:ext cx="2440467" cy="984408"/>
        </a:xfrm>
        <a:prstGeom prst="roundRect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b="1" kern="1200" dirty="0">
              <a:solidFill>
                <a:schemeClr val="bg2">
                  <a:lumMod val="50000"/>
                </a:schemeClr>
              </a:solidFill>
            </a:rPr>
            <a:t>opportunities</a:t>
          </a:r>
          <a:endParaRPr lang="zh-CN" altLang="en-US" sz="24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972575" y="2636028"/>
        <a:ext cx="2344357" cy="888298"/>
      </dsp:txXfrm>
    </dsp:sp>
    <dsp:sp modelId="{FED6D614-E852-AC41-B21E-35E491614576}">
      <dsp:nvSpPr>
        <dsp:cNvPr id="0" name=""/>
        <dsp:cNvSpPr/>
      </dsp:nvSpPr>
      <dsp:spPr>
        <a:xfrm>
          <a:off x="408" y="1428035"/>
          <a:ext cx="1968817" cy="984408"/>
        </a:xfrm>
        <a:prstGeom prst="roundRect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b="1" kern="1200" dirty="0">
              <a:solidFill>
                <a:schemeClr val="bg2">
                  <a:lumMod val="50000"/>
                </a:schemeClr>
              </a:solidFill>
            </a:rPr>
            <a:t>threats</a:t>
          </a:r>
          <a:endParaRPr lang="zh-CN" altLang="en-US" sz="24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48463" y="1476090"/>
        <a:ext cx="1872707" cy="888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0956FE0-FB89-EC43-BA88-E416A3E12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0570C1A-D704-FA4F-A9A7-1A890BEFBE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9A175FB-FC6C-0841-82AB-4C08638BE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A4A7899-396F-8C4B-990A-BC5B95B51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C6E49D8-F7DD-0C4E-8002-B72EC51E7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297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8D56177-4574-A04C-92D2-C576A705F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FA676E4-0C26-F74B-9037-BBA374289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517F6DF-1F0E-E340-B644-889F8E234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8F83159-CFA5-CA48-96C1-9D8CF4010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1B3D131-0A35-4242-A626-E134F10BB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070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69AF986-F336-8541-98B8-27DDB88BA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55D1BB2-48B4-714C-B775-23FE0B5EA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F03C7E4-A63C-3A4E-8EB1-408F8E569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19B5BEB-21B0-D24C-B65A-9AC174CD9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2DE6BE4-3383-F24F-8D7D-3B6CAEAC0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88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0589F2E-0EE0-4045-BD26-3DE18E252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F3C8D9E-8EE4-FB47-A878-2F2A2B1C2E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326D3A0-9A34-C043-915B-441A5F4F6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D37D11E-4B5D-7F40-B96F-FD4B05C18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E857B2F-5381-0D46-8188-7EFA3FC7D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992F321-03A9-8A44-BBFD-B53C73EF9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670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103104-DB39-9145-A366-02768AE2C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AAB5B4A-62B2-1244-AC80-1B36171BD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08A766C-2D74-A743-8261-A31575CB8E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7544EB94-6F63-C145-92FF-A968265946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03D195B-4B88-3548-9195-0C46404CED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FC3A5C2-B949-AE41-8BB6-EECA90DC3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5B0CD06-8DFE-344F-9F08-AA53DB882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E27496B-9D7F-7840-95EB-E8A39CACB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919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CC7DB97-3BA4-5941-9E04-F25754B6E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F3516AA9-9767-0849-A3FA-6C9207696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FA1CA98-020C-5444-8A8E-11EC4424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95C167E7-CD62-8B43-B675-92516C1CA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F1F2C14-8EB2-104B-B302-A899D8DEB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D718DF1-30A8-E444-971F-4E6AE712E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6E9294D-C489-1245-B253-72800AF1E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789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FB3908D-7841-2745-8699-2ED89E22C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1852BBF-6C91-454C-BECB-60BF80EE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AE36E39-DB7C-3442-A602-3693181532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69C1AEE-32E7-3641-890B-74864DAFF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2DEAFB1-26FC-1D41-9BCD-9532CB123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CBADB96-F7DC-244A-97B3-C44F0A2E6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47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A06C8B-1E44-9E41-8042-AFC86E82D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049E1FA-5E66-1B4B-9E33-93C4EDD341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903A8A9-05E0-7541-837F-75CC9A2C4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1F1D8DB-E811-2749-A34B-93EA26DC6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AEE383A-F03A-5E4C-9885-0A258B22E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059787B-E65A-CC4F-AEB1-0D3171E71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32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439F792-CEDD-B54E-870E-E6AAF78EA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4E2A959-2767-7C43-B2E7-A39CDCA62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424A897-5626-8242-8E82-4318E7CC3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AC845B5-5E1A-004B-9930-BB2F9EDD0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1AC8820-6285-7047-BFC0-1AC49C788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224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52A7A719-E721-F548-AA8A-CBA7C49775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8C9509B-7891-BE48-9AB9-3395338DB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46E9D20-A176-AE49-83FB-124A5DA49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1140606-8EF8-C049-A251-D22C5CD16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CAC8A32-674A-1F47-B2FE-7E14C210B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898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49D54779-2825-6D42-8C93-19E5E74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E3D3753-5C95-B94B-8871-D01AF7543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BFC03AE-4BAE-364E-A1F8-20C89636F7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FD39FB0-9439-AF40-8DDF-C6DD485D21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5BB4FF1-692B-7545-A371-3CDB1E9C8D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75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3.svg"/><Relationship Id="rId7" Type="http://schemas.openxmlformats.org/officeDocument/2006/relationships/image" Target="../media/image6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.tiff"/><Relationship Id="rId4" Type="http://schemas.openxmlformats.org/officeDocument/2006/relationships/image" Target="../media/image4.JPG"/><Relationship Id="rId9" Type="http://schemas.openxmlformats.org/officeDocument/2006/relationships/image" Target="../media/image8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tiff"/><Relationship Id="rId7" Type="http://schemas.openxmlformats.org/officeDocument/2006/relationships/diagramColors" Target="../diagrams/colors1.xml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FFEAC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046CC6B5-A8B2-6444-9088-43C0B94BDC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28" t="16823" r="7928" b="16471"/>
          <a:stretch/>
        </p:blipFill>
        <p:spPr>
          <a:xfrm>
            <a:off x="1457256" y="1944379"/>
            <a:ext cx="8773092" cy="3529585"/>
          </a:xfrm>
          <a:prstGeom prst="rect">
            <a:avLst/>
          </a:prstGeom>
          <a:solidFill>
            <a:srgbClr val="FFEACF"/>
          </a:solidFill>
          <a:ln>
            <a:noFill/>
          </a:ln>
          <a:effectLst>
            <a:glow>
              <a:schemeClr val="accent1">
                <a:alpha val="40000"/>
              </a:schemeClr>
            </a:glow>
            <a:reflection blurRad="215900" stA="44000" endPos="36000" dist="12700" dir="5400000" sy="-100000" algn="bl" rotWithShape="0"/>
            <a:softEdge rad="101600"/>
          </a:effec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BC40D83B-DFE7-DF4B-8CFC-7B22A8BEACC9}"/>
              </a:ext>
            </a:extLst>
          </p:cNvPr>
          <p:cNvSpPr txBox="1"/>
          <p:nvPr/>
        </p:nvSpPr>
        <p:spPr>
          <a:xfrm>
            <a:off x="1457256" y="682340"/>
            <a:ext cx="87730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3200" b="1" dirty="0">
                <a:solidFill>
                  <a:srgbClr val="1D3E80"/>
                </a:solidFill>
                <a:latin typeface="Ink Free" panose="03080402000500000000" pitchFamily="66" charset="0"/>
                <a:ea typeface="Apple LiSung Light" pitchFamily="2" charset="-120"/>
                <a:cs typeface="Damascus" pitchFamily="2" charset="-78"/>
              </a:rPr>
              <a:t>Investigating Dynamics of Customer Loyalty</a:t>
            </a:r>
          </a:p>
          <a:p>
            <a:pPr algn="ctr"/>
            <a:r>
              <a:rPr kumimoji="1" lang="en-US" altLang="zh-CN" sz="3200" b="1" dirty="0">
                <a:solidFill>
                  <a:srgbClr val="1D3E80"/>
                </a:solidFill>
                <a:latin typeface="Ink Free" panose="03080402000500000000" pitchFamily="66" charset="0"/>
                <a:ea typeface="Apple LiSung Light" pitchFamily="2" charset="-120"/>
                <a:cs typeface="Damascus" pitchFamily="2" charset="-78"/>
              </a:rPr>
              <a:t>The Case of IKEA</a:t>
            </a:r>
            <a:endParaRPr kumimoji="1" lang="zh-CN" altLang="en-US" sz="3200" b="1" dirty="0">
              <a:solidFill>
                <a:srgbClr val="1D3E80"/>
              </a:solidFill>
              <a:latin typeface="Ink Free" panose="03080402000500000000" pitchFamily="66" charset="0"/>
              <a:cs typeface="Damascus" pitchFamily="2" charset="-78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102D5F1-2FFC-CA44-9AD7-9985827904EA}"/>
              </a:ext>
            </a:extLst>
          </p:cNvPr>
          <p:cNvSpPr txBox="1"/>
          <p:nvPr/>
        </p:nvSpPr>
        <p:spPr>
          <a:xfrm>
            <a:off x="7737927" y="5837546"/>
            <a:ext cx="76279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>
                <a:solidFill>
                  <a:srgbClr val="1D3E80"/>
                </a:solidFill>
                <a:latin typeface="Kokila" panose="020B0604020202020204" pitchFamily="34" charset="0"/>
                <a:cs typeface="Kokila" panose="020B0604020202020204" pitchFamily="34" charset="0"/>
              </a:rPr>
              <a:t>[</a:t>
            </a:r>
            <a:r>
              <a:rPr kumimoji="1" lang="en-US" altLang="zh-CN" dirty="0">
                <a:solidFill>
                  <a:srgbClr val="1D3E80"/>
                </a:solidFill>
                <a:latin typeface="Ink Free" panose="03080402000500000000" pitchFamily="66" charset="0"/>
                <a:cs typeface="Kokila" panose="020B0604020202020204" pitchFamily="34" charset="0"/>
              </a:rPr>
              <a:t>Student Name:  ZILI XU] </a:t>
            </a:r>
          </a:p>
          <a:p>
            <a:r>
              <a:rPr kumimoji="1" lang="en-US" altLang="zh-CN" dirty="0">
                <a:solidFill>
                  <a:srgbClr val="1D3E80"/>
                </a:solidFill>
                <a:latin typeface="Ink Free" panose="03080402000500000000" pitchFamily="66" charset="0"/>
                <a:cs typeface="Kokila" panose="020B0604020202020204" pitchFamily="34" charset="0"/>
              </a:rPr>
              <a:t>[Student ID:    1903330]</a:t>
            </a:r>
          </a:p>
          <a:p>
            <a:r>
              <a:rPr kumimoji="1" lang="en-US" altLang="zh-CN" dirty="0">
                <a:solidFill>
                  <a:srgbClr val="1D3E80"/>
                </a:solidFill>
                <a:latin typeface="Ink Free" panose="03080402000500000000" pitchFamily="66" charset="0"/>
                <a:cs typeface="Kokila" panose="020B0604020202020204" pitchFamily="34" charset="0"/>
              </a:rPr>
              <a:t>[Course name:   Organizational Consultancy]</a:t>
            </a:r>
          </a:p>
        </p:txBody>
      </p:sp>
    </p:spTree>
    <p:extLst>
      <p:ext uri="{BB962C8B-B14F-4D97-AF65-F5344CB8AC3E}">
        <p14:creationId xmlns:p14="http://schemas.microsoft.com/office/powerpoint/2010/main" val="386322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FFEAC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形 13">
            <a:extLst>
              <a:ext uri="{FF2B5EF4-FFF2-40B4-BE49-F238E27FC236}">
                <a16:creationId xmlns:a16="http://schemas.microsoft.com/office/drawing/2014/main" id="{8ABC30D4-B351-364D-A3B6-8BB7AEF1B0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13045"/>
          <a:stretch/>
        </p:blipFill>
        <p:spPr>
          <a:xfrm>
            <a:off x="0" y="2460774"/>
            <a:ext cx="8503920" cy="4005558"/>
          </a:xfrm>
          <a:prstGeom prst="rect">
            <a:avLst/>
          </a:prstGeom>
        </p:spPr>
      </p:pic>
      <p:pic>
        <p:nvPicPr>
          <p:cNvPr id="21" name="图片 20" descr="街道边的公路&#10;&#10;描述已自动生成">
            <a:extLst>
              <a:ext uri="{FF2B5EF4-FFF2-40B4-BE49-F238E27FC236}">
                <a16:creationId xmlns:a16="http://schemas.microsoft.com/office/drawing/2014/main" id="{F9AF4F89-0149-CF4D-B428-2681006A96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624" y="0"/>
            <a:ext cx="7199376" cy="539953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1F1596A-43DC-C948-A119-74FF7B5231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28" t="16823" r="7928" b="16471"/>
          <a:stretch/>
        </p:blipFill>
        <p:spPr>
          <a:xfrm>
            <a:off x="0" y="0"/>
            <a:ext cx="1954626" cy="786384"/>
          </a:xfrm>
          <a:prstGeom prst="rect">
            <a:avLst/>
          </a:prstGeom>
          <a:solidFill>
            <a:srgbClr val="FFEACF"/>
          </a:solidFill>
          <a:ln>
            <a:noFill/>
          </a:ln>
          <a:effectLst>
            <a:outerShdw blurRad="50800" dist="50800" dir="5400000" sx="1000" sy="1000" algn="ctr" rotWithShape="0">
              <a:srgbClr val="000000">
                <a:alpha val="43137"/>
              </a:srgbClr>
            </a:outerShdw>
            <a:reflection blurRad="88900" stA="41000" endPos="69000" dist="101600" dir="5400000" sy="-100000" algn="bl" rotWithShape="0"/>
            <a:softEdge rad="63500"/>
          </a:effectLst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8F19118A-E59B-A143-BDB9-E8A600D8F52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09"/>
          <a:stretch/>
        </p:blipFill>
        <p:spPr>
          <a:xfrm>
            <a:off x="0" y="6466332"/>
            <a:ext cx="8503920" cy="39166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87F16184-9C3F-704E-B031-EA0469DC98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9176" y="1458468"/>
            <a:ext cx="8890000" cy="4991100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AEBE8BF4-2037-1044-B073-A4101FA429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635" y="258318"/>
            <a:ext cx="6360262" cy="3669382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F02E46F9-88F0-0C41-9889-7144534681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34254" y="0"/>
            <a:ext cx="8846234" cy="6272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4200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rgbClr val="FFEAC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2D79242-85D4-4349-AA41-32E46CC025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543"/>
          <a:stretch/>
        </p:blipFill>
        <p:spPr>
          <a:xfrm>
            <a:off x="909580" y="1406569"/>
            <a:ext cx="7009396" cy="4309649"/>
          </a:xfrm>
          <a:prstGeom prst="rect">
            <a:avLst/>
          </a:prstGeom>
          <a:effectLst>
            <a:softEdge rad="228600"/>
          </a:effec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2350F3-DB83-413A-980B-1CEB92498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53265" y="1570814"/>
            <a:ext cx="0" cy="3710227"/>
          </a:xfrm>
          <a:prstGeom prst="line">
            <a:avLst/>
          </a:prstGeom>
          <a:ln w="19050">
            <a:solidFill>
              <a:srgbClr val="BD758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>
            <a:extLst>
              <a:ext uri="{FF2B5EF4-FFF2-40B4-BE49-F238E27FC236}">
                <a16:creationId xmlns:a16="http://schemas.microsoft.com/office/drawing/2014/main" id="{61F1596A-43DC-C948-A119-74FF7B5231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28" t="16823" r="7928" b="16471"/>
          <a:stretch/>
        </p:blipFill>
        <p:spPr>
          <a:xfrm>
            <a:off x="0" y="0"/>
            <a:ext cx="1954626" cy="786384"/>
          </a:xfrm>
          <a:prstGeom prst="rect">
            <a:avLst/>
          </a:prstGeom>
          <a:solidFill>
            <a:srgbClr val="FFEACF"/>
          </a:solidFill>
          <a:ln>
            <a:noFill/>
          </a:ln>
          <a:effectLst>
            <a:outerShdw blurRad="50800" dist="50800" dir="5400000" sx="1000" sy="1000" algn="ctr" rotWithShape="0">
              <a:srgbClr val="000000">
                <a:alpha val="43137"/>
              </a:srgbClr>
            </a:outerShdw>
            <a:reflection blurRad="88900" stA="41000" endPos="69000" dist="101600" dir="5400000" sy="-100000" algn="bl" rotWithShape="0"/>
            <a:softEdge rad="63500"/>
          </a:effectLst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CC9F0BC3-041E-624E-AFB3-3BA904B12A8E}"/>
              </a:ext>
            </a:extLst>
          </p:cNvPr>
          <p:cNvSpPr txBox="1"/>
          <p:nvPr/>
        </p:nvSpPr>
        <p:spPr>
          <a:xfrm>
            <a:off x="8687606" y="609771"/>
            <a:ext cx="25948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/>
              <a:t>-</a:t>
            </a:r>
            <a:r>
              <a:rPr kumimoji="1" lang="en-US" altLang="zh-CN" dirty="0">
                <a:latin typeface="Goudy Old Style" panose="02020502050305020303" pitchFamily="18" charset="0"/>
                <a:ea typeface="Apple LiSung Light" pitchFamily="2" charset="-120"/>
                <a:cs typeface="KufiStandardGK" pitchFamily="2" charset="-78"/>
              </a:rPr>
              <a:t>How do customers perceive stands, activities, and policies of IKEA on the subjects of Corporate Social Responsibility, customer care and quality of service?</a:t>
            </a:r>
          </a:p>
          <a:p>
            <a:endParaRPr kumimoji="1" lang="en-US" altLang="zh-CN" dirty="0">
              <a:latin typeface="Goudy Old Style" panose="02020502050305020303" pitchFamily="18" charset="0"/>
              <a:ea typeface="Apple LiSung Light" pitchFamily="2" charset="-120"/>
              <a:cs typeface="KufiStandardGK" pitchFamily="2" charset="-78"/>
            </a:endParaRPr>
          </a:p>
          <a:p>
            <a:r>
              <a:rPr kumimoji="1" lang="en-US" altLang="zh-CN" dirty="0">
                <a:latin typeface="Goudy Old Style" panose="02020502050305020303" pitchFamily="18" charset="0"/>
                <a:ea typeface="Apple LiSung Light" pitchFamily="2" charset="-120"/>
                <a:cs typeface="KufiStandardGK" pitchFamily="2" charset="-78"/>
              </a:rPr>
              <a:t>-The reasons for persistence with IKEA of different types of customers (classified according to marital or family status, social class, sex, spending interests, and openhandedness).</a:t>
            </a:r>
          </a:p>
          <a:p>
            <a:endParaRPr kumimoji="1" lang="en-US" altLang="zh-CN" dirty="0">
              <a:latin typeface="Goudy Old Style" panose="02020502050305020303" pitchFamily="18" charset="0"/>
              <a:ea typeface="Apple LiSung Light" pitchFamily="2" charset="-120"/>
              <a:cs typeface="KufiStandardGK" pitchFamily="2" charset="-78"/>
            </a:endParaRPr>
          </a:p>
          <a:p>
            <a:r>
              <a:rPr kumimoji="1" lang="en-US" altLang="zh-CN" dirty="0">
                <a:latin typeface="Goudy Old Style" panose="02020502050305020303" pitchFamily="18" charset="0"/>
                <a:ea typeface="Apple LiSung Light" pitchFamily="2" charset="-120"/>
                <a:cs typeface="KufiStandardGK" pitchFamily="2" charset="-78"/>
              </a:rPr>
              <a:t>-The effect of customer loyalty on salespeople’s morale and performance.</a:t>
            </a:r>
            <a:endParaRPr kumimoji="1" lang="zh-CN" altLang="en-US" dirty="0">
              <a:latin typeface="Goudy Old Style" panose="02020502050305020303" pitchFamily="18" charset="0"/>
              <a:cs typeface="KufiStandardGK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70579920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0">
          <a:fgClr>
            <a:srgbClr val="FFEAC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A8206E94-3809-0B47-9950-DCC20A040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72" r="11240"/>
          <a:stretch/>
        </p:blipFill>
        <p:spPr>
          <a:xfrm>
            <a:off x="4368790" y="10"/>
            <a:ext cx="7743929" cy="6857990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1F1596A-43DC-C948-A119-74FF7B5231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28" t="16823" r="7928" b="16471"/>
          <a:stretch/>
        </p:blipFill>
        <p:spPr>
          <a:xfrm>
            <a:off x="0" y="0"/>
            <a:ext cx="1954626" cy="786384"/>
          </a:xfrm>
          <a:prstGeom prst="rect">
            <a:avLst/>
          </a:prstGeom>
          <a:solidFill>
            <a:srgbClr val="FFEACF"/>
          </a:solidFill>
          <a:ln>
            <a:noFill/>
          </a:ln>
          <a:effectLst>
            <a:outerShdw blurRad="50800" dist="50800" dir="5400000" sx="1000" sy="1000" algn="ctr" rotWithShape="0">
              <a:srgbClr val="000000">
                <a:alpha val="43137"/>
              </a:srgbClr>
            </a:outerShdw>
            <a:reflection blurRad="88900" stA="41000" endPos="69000" dist="101600" dir="5400000" sy="-100000" algn="bl" rotWithShape="0"/>
            <a:softEdge rad="63500"/>
          </a:effectLst>
        </p:spPr>
      </p:pic>
      <p:graphicFrame>
        <p:nvGraphicFramePr>
          <p:cNvPr id="3" name="图示 2">
            <a:extLst>
              <a:ext uri="{FF2B5EF4-FFF2-40B4-BE49-F238E27FC236}">
                <a16:creationId xmlns:a16="http://schemas.microsoft.com/office/drawing/2014/main" id="{2D1DC1C7-A899-1A47-9FCB-F2FC2819E5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4648577"/>
              </p:ext>
            </p:extLst>
          </p:nvPr>
        </p:nvGraphicFramePr>
        <p:xfrm>
          <a:off x="0" y="2414016"/>
          <a:ext cx="4289509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1370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60">
          <a:fgClr>
            <a:srgbClr val="FFEAC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EE7C860-A4E1-FC44-A876-683431E8A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933" y="511725"/>
            <a:ext cx="8890000" cy="500380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9CC60739-A6D1-8D4C-B50D-443EDD0CC7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28" t="16823" r="7928" b="16471"/>
          <a:stretch/>
        </p:blipFill>
        <p:spPr>
          <a:xfrm>
            <a:off x="0" y="0"/>
            <a:ext cx="1954626" cy="786384"/>
          </a:xfrm>
          <a:prstGeom prst="rect">
            <a:avLst/>
          </a:prstGeom>
          <a:solidFill>
            <a:srgbClr val="FFEACF"/>
          </a:solidFill>
          <a:ln>
            <a:noFill/>
          </a:ln>
          <a:effectLst>
            <a:outerShdw blurRad="50800" dist="50800" dir="5400000" sx="1000" sy="1000" algn="ctr" rotWithShape="0">
              <a:srgbClr val="000000">
                <a:alpha val="43137"/>
              </a:srgbClr>
            </a:outerShdw>
            <a:reflection blurRad="88900" stA="41000" endPos="69000" dist="101600" dir="5400000" sy="-100000" algn="bl" rotWithShape="0"/>
            <a:softEdge rad="63500"/>
          </a:effectLst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B88A4FE-8196-494D-9D22-D20822E314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600" y="1339273"/>
            <a:ext cx="9194800" cy="532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03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105</Words>
  <Application>Microsoft Macintosh PowerPoint</Application>
  <PresentationFormat>宽屏</PresentationFormat>
  <Paragraphs>14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2" baseType="lpstr">
      <vt:lpstr>等线</vt:lpstr>
      <vt:lpstr>等线 Light</vt:lpstr>
      <vt:lpstr>Arial</vt:lpstr>
      <vt:lpstr>Goudy Old Style</vt:lpstr>
      <vt:lpstr>Ink Free</vt:lpstr>
      <vt:lpstr>Kokila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ukkk</dc:creator>
  <cp:lastModifiedBy>ukkk</cp:lastModifiedBy>
  <cp:revision>4</cp:revision>
  <dcterms:created xsi:type="dcterms:W3CDTF">2020-03-03T16:11:40Z</dcterms:created>
  <dcterms:modified xsi:type="dcterms:W3CDTF">2020-03-03T17:01:43Z</dcterms:modified>
</cp:coreProperties>
</file>