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1" r:id="rId6"/>
    <p:sldId id="288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70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389F42-F890-4608-AE0C-6BCF68B1030A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81AB61-EC29-468C-9B55-611553627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960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legislation.gov.uk/ukpga/1989/41/content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ebarchive.nationalarchives.gov.uk/20150423154441/http:/archive.audit-commission.gov.uk/auditcommission/aboutus/publications/pages/national-reports-and-studies-archive.aspx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s://www.gov.uk/government/organisations/audit-commission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ebarchive.nationalarchives.gov.uk/20130323055157/https:/www.education.gov.uk/publications/eOrderingDownload/CM-5730PDF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gov.uk/government/publications/every-child-matter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legislation.gov.uk/ukpga/2004/31/pdfs/ukpga_20040031_en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legislation.gov.uk/mwa/2010/1/content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gov.wales/topics/improvingservices/publications/sharedpurpdel/?lang=e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592" y="4797152"/>
            <a:ext cx="9073008" cy="936104"/>
          </a:xfrm>
        </p:spPr>
        <p:txBody>
          <a:bodyPr>
            <a:noAutofit/>
          </a:bodyPr>
          <a:lstStyle/>
          <a:p>
            <a:pPr algn="l"/>
            <a:r>
              <a:rPr lang="en-US" sz="2800" b="1" dirty="0"/>
              <a:t>ECAY5001 </a:t>
            </a:r>
            <a:r>
              <a:rPr lang="en-GB" sz="2800" b="1" dirty="0"/>
              <a:t>Advocacy in Partnership: Multi-Agency Working</a:t>
            </a:r>
            <a:r>
              <a:rPr lang="en-US" sz="2800" b="1" dirty="0"/>
              <a:t> – Theme  – Safeguarding and Data Protection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01622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Ken Dicks </a:t>
            </a:r>
            <a:r>
              <a:rPr lang="en-GB" sz="2000" b="1" dirty="0">
                <a:hlinkClick r:id="rId2"/>
              </a:rPr>
              <a:t>ken.dicks@uwtsd.ac.uk</a:t>
            </a:r>
            <a:r>
              <a:rPr lang="en-GB" sz="2000" b="1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771800" y="404664"/>
            <a:ext cx="2561073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542" y="507960"/>
            <a:ext cx="2781499" cy="1854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947" y="3134474"/>
            <a:ext cx="1839595" cy="13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713" y="507959"/>
            <a:ext cx="2143708" cy="1393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62" y="536914"/>
            <a:ext cx="1620987" cy="225577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4067944" y="3063813"/>
            <a:ext cx="100811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Victoria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050852" y="1088740"/>
            <a:ext cx="1008112" cy="28803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Hospital 1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407135" y="1556792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799258" y="445930"/>
            <a:ext cx="936104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Consultant Paediatrician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062369" y="984031"/>
            <a:ext cx="576064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Ward Sister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913164" y="243269"/>
            <a:ext cx="621513" cy="50405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House Officer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588398" y="265332"/>
            <a:ext cx="757615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Paediatric Registrar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507545" y="355697"/>
            <a:ext cx="562322" cy="36004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 &amp; E Nurse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392383" y="1089129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4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801972" y="2054229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2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118300" y="1556792"/>
            <a:ext cx="632655" cy="288032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3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1642708" y="897130"/>
            <a:ext cx="1008112" cy="28803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Brent Police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251520" y="656692"/>
            <a:ext cx="504056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P.C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14851" y="247685"/>
            <a:ext cx="820384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Sergeant 1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1754088" y="301914"/>
            <a:ext cx="820384" cy="288032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Sergeant 2</a:t>
            </a:r>
          </a:p>
        </p:txBody>
      </p:sp>
      <p:cxnSp>
        <p:nvCxnSpPr>
          <p:cNvPr id="23" name="Straight Connector 22"/>
          <p:cNvCxnSpPr>
            <a:stCxn id="4" idx="0"/>
            <a:endCxn id="5" idx="2"/>
          </p:cNvCxnSpPr>
          <p:nvPr/>
        </p:nvCxnSpPr>
        <p:spPr>
          <a:xfrm flipH="1" flipV="1">
            <a:off x="4554908" y="1376772"/>
            <a:ext cx="17092" cy="1687041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stCxn id="5" idx="1"/>
            <a:endCxn id="6" idx="0"/>
          </p:cNvCxnSpPr>
          <p:nvPr/>
        </p:nvCxnSpPr>
        <p:spPr>
          <a:xfrm flipH="1">
            <a:off x="3723463" y="1232756"/>
            <a:ext cx="327389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>
            <a:stCxn id="5" idx="1"/>
            <a:endCxn id="8" idx="3"/>
          </p:cNvCxnSpPr>
          <p:nvPr/>
        </p:nvCxnSpPr>
        <p:spPr>
          <a:xfrm flipH="1" flipV="1">
            <a:off x="3638433" y="1164051"/>
            <a:ext cx="412419" cy="687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stCxn id="5" idx="1"/>
            <a:endCxn id="7" idx="3"/>
          </p:cNvCxnSpPr>
          <p:nvPr/>
        </p:nvCxnSpPr>
        <p:spPr>
          <a:xfrm flipH="1" flipV="1">
            <a:off x="3735362" y="625950"/>
            <a:ext cx="315490" cy="6068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>
            <a:stCxn id="5" idx="0"/>
            <a:endCxn id="9" idx="2"/>
          </p:cNvCxnSpPr>
          <p:nvPr/>
        </p:nvCxnSpPr>
        <p:spPr>
          <a:xfrm flipH="1" flipV="1">
            <a:off x="4223921" y="747325"/>
            <a:ext cx="330987" cy="3414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/>
          <p:cNvCxnSpPr>
            <a:stCxn id="5" idx="0"/>
            <a:endCxn id="10" idx="2"/>
          </p:cNvCxnSpPr>
          <p:nvPr/>
        </p:nvCxnSpPr>
        <p:spPr>
          <a:xfrm flipV="1">
            <a:off x="4554908" y="625372"/>
            <a:ext cx="412298" cy="463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5" idx="0"/>
            <a:endCxn id="11" idx="1"/>
          </p:cNvCxnSpPr>
          <p:nvPr/>
        </p:nvCxnSpPr>
        <p:spPr>
          <a:xfrm flipV="1">
            <a:off x="4554908" y="535717"/>
            <a:ext cx="952637" cy="55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>
            <a:stCxn id="5" idx="3"/>
            <a:endCxn id="15" idx="1"/>
          </p:cNvCxnSpPr>
          <p:nvPr/>
        </p:nvCxnSpPr>
        <p:spPr>
          <a:xfrm>
            <a:off x="5058964" y="1232756"/>
            <a:ext cx="333419" cy="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5" idx="3"/>
            <a:endCxn id="17" idx="0"/>
          </p:cNvCxnSpPr>
          <p:nvPr/>
        </p:nvCxnSpPr>
        <p:spPr>
          <a:xfrm>
            <a:off x="5058964" y="1232756"/>
            <a:ext cx="375664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stCxn id="5" idx="2"/>
            <a:endCxn id="16" idx="0"/>
          </p:cNvCxnSpPr>
          <p:nvPr/>
        </p:nvCxnSpPr>
        <p:spPr>
          <a:xfrm>
            <a:off x="4554908" y="1376772"/>
            <a:ext cx="563392" cy="6774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>
            <a:stCxn id="4" idx="1"/>
            <a:endCxn id="18" idx="2"/>
          </p:cNvCxnSpPr>
          <p:nvPr/>
        </p:nvCxnSpPr>
        <p:spPr>
          <a:xfrm flipH="1" flipV="1">
            <a:off x="2146764" y="1185162"/>
            <a:ext cx="2068815" cy="1941923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6" name="Straight Connector 45"/>
          <p:cNvCxnSpPr>
            <a:stCxn id="18" idx="0"/>
            <a:endCxn id="19" idx="3"/>
          </p:cNvCxnSpPr>
          <p:nvPr/>
        </p:nvCxnSpPr>
        <p:spPr>
          <a:xfrm flipH="1" flipV="1">
            <a:off x="755576" y="800708"/>
            <a:ext cx="1391188" cy="96422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8" name="Straight Connector 47"/>
          <p:cNvCxnSpPr>
            <a:stCxn id="18" idx="0"/>
            <a:endCxn id="20" idx="2"/>
          </p:cNvCxnSpPr>
          <p:nvPr/>
        </p:nvCxnSpPr>
        <p:spPr>
          <a:xfrm flipH="1" flipV="1">
            <a:off x="1125043" y="535717"/>
            <a:ext cx="1021721" cy="361413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50" name="Straight Connector 49"/>
          <p:cNvCxnSpPr>
            <a:stCxn id="18" idx="0"/>
            <a:endCxn id="21" idx="2"/>
          </p:cNvCxnSpPr>
          <p:nvPr/>
        </p:nvCxnSpPr>
        <p:spPr>
          <a:xfrm flipV="1">
            <a:off x="2146764" y="589946"/>
            <a:ext cx="17516" cy="307184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51" name="Rounded Rectangle 50"/>
          <p:cNvSpPr/>
          <p:nvPr/>
        </p:nvSpPr>
        <p:spPr>
          <a:xfrm>
            <a:off x="548979" y="6044752"/>
            <a:ext cx="576064" cy="45858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Taxi Driver</a:t>
            </a:r>
          </a:p>
        </p:txBody>
      </p:sp>
      <p:sp>
        <p:nvSpPr>
          <p:cNvPr id="52" name="Rounded Rectangle 51"/>
          <p:cNvSpPr/>
          <p:nvPr/>
        </p:nvSpPr>
        <p:spPr>
          <a:xfrm>
            <a:off x="4801972" y="5948617"/>
            <a:ext cx="876322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Immigration Service</a:t>
            </a:r>
          </a:p>
        </p:txBody>
      </p:sp>
      <p:sp>
        <p:nvSpPr>
          <p:cNvPr id="53" name="Rounded Rectangle 52"/>
          <p:cNvSpPr/>
          <p:nvPr/>
        </p:nvSpPr>
        <p:spPr>
          <a:xfrm>
            <a:off x="3913165" y="5701848"/>
            <a:ext cx="756020" cy="49599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Ealing Homeless Service</a:t>
            </a:r>
          </a:p>
        </p:txBody>
      </p:sp>
      <p:sp>
        <p:nvSpPr>
          <p:cNvPr id="54" name="Rounded Rectangle 53"/>
          <p:cNvSpPr/>
          <p:nvPr/>
        </p:nvSpPr>
        <p:spPr>
          <a:xfrm>
            <a:off x="6169091" y="1358771"/>
            <a:ext cx="1080120" cy="34472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Haringey Police</a:t>
            </a:r>
          </a:p>
        </p:txBody>
      </p:sp>
      <p:cxnSp>
        <p:nvCxnSpPr>
          <p:cNvPr id="56" name="Straight Connector 55"/>
          <p:cNvCxnSpPr>
            <a:stCxn id="4" idx="7"/>
            <a:endCxn id="54" idx="2"/>
          </p:cNvCxnSpPr>
          <p:nvPr/>
        </p:nvCxnSpPr>
        <p:spPr>
          <a:xfrm flipV="1">
            <a:off x="4928421" y="1703494"/>
            <a:ext cx="1780730" cy="1423591"/>
          </a:xfrm>
          <a:prstGeom prst="line">
            <a:avLst/>
          </a:prstGeom>
          <a:ln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58" name="Rounded Rectangle 57"/>
          <p:cNvSpPr/>
          <p:nvPr/>
        </p:nvSpPr>
        <p:spPr>
          <a:xfrm>
            <a:off x="6122668" y="743538"/>
            <a:ext cx="504056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P.C</a:t>
            </a:r>
          </a:p>
        </p:txBody>
      </p:sp>
      <p:sp>
        <p:nvSpPr>
          <p:cNvPr id="59" name="Rounded Rectangle 58"/>
          <p:cNvSpPr/>
          <p:nvPr/>
        </p:nvSpPr>
        <p:spPr>
          <a:xfrm>
            <a:off x="6782392" y="319693"/>
            <a:ext cx="820384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Sergeant 1</a:t>
            </a:r>
          </a:p>
        </p:txBody>
      </p:sp>
      <p:sp>
        <p:nvSpPr>
          <p:cNvPr id="60" name="Rounded Rectangle 59"/>
          <p:cNvSpPr/>
          <p:nvPr/>
        </p:nvSpPr>
        <p:spPr>
          <a:xfrm>
            <a:off x="7858255" y="309488"/>
            <a:ext cx="820384" cy="2880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Sergeant 2</a:t>
            </a:r>
          </a:p>
        </p:txBody>
      </p:sp>
      <p:sp>
        <p:nvSpPr>
          <p:cNvPr id="61" name="Rounded Rectangle 60"/>
          <p:cNvSpPr/>
          <p:nvPr/>
        </p:nvSpPr>
        <p:spPr>
          <a:xfrm>
            <a:off x="7995535" y="773899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Detective Inspector</a:t>
            </a:r>
          </a:p>
        </p:txBody>
      </p:sp>
      <p:cxnSp>
        <p:nvCxnSpPr>
          <p:cNvPr id="64" name="Straight Connector 63"/>
          <p:cNvCxnSpPr>
            <a:stCxn id="54" idx="0"/>
            <a:endCxn id="58" idx="2"/>
          </p:cNvCxnSpPr>
          <p:nvPr/>
        </p:nvCxnSpPr>
        <p:spPr>
          <a:xfrm flipH="1" flipV="1">
            <a:off x="6374696" y="1031570"/>
            <a:ext cx="334455" cy="327201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54" idx="0"/>
            <a:endCxn id="59" idx="2"/>
          </p:cNvCxnSpPr>
          <p:nvPr/>
        </p:nvCxnSpPr>
        <p:spPr>
          <a:xfrm flipV="1">
            <a:off x="6709151" y="607725"/>
            <a:ext cx="483433" cy="751046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8" name="Straight Connector 67"/>
          <p:cNvCxnSpPr>
            <a:stCxn id="54" idx="0"/>
            <a:endCxn id="60" idx="1"/>
          </p:cNvCxnSpPr>
          <p:nvPr/>
        </p:nvCxnSpPr>
        <p:spPr>
          <a:xfrm flipV="1">
            <a:off x="6709151" y="453504"/>
            <a:ext cx="1149104" cy="905267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4" name="Straight Connector 73"/>
          <p:cNvCxnSpPr>
            <a:stCxn id="54" idx="0"/>
            <a:endCxn id="61" idx="1"/>
          </p:cNvCxnSpPr>
          <p:nvPr/>
        </p:nvCxnSpPr>
        <p:spPr>
          <a:xfrm flipV="1">
            <a:off x="6709151" y="926916"/>
            <a:ext cx="1286384" cy="43185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6" name="Rounded Rectangle 85"/>
          <p:cNvSpPr/>
          <p:nvPr/>
        </p:nvSpPr>
        <p:spPr>
          <a:xfrm>
            <a:off x="1306825" y="2683043"/>
            <a:ext cx="1008112" cy="28803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Hospital 2</a:t>
            </a:r>
          </a:p>
        </p:txBody>
      </p:sp>
      <p:cxnSp>
        <p:nvCxnSpPr>
          <p:cNvPr id="88" name="Straight Connector 87"/>
          <p:cNvCxnSpPr>
            <a:stCxn id="86" idx="3"/>
            <a:endCxn id="4" idx="2"/>
          </p:cNvCxnSpPr>
          <p:nvPr/>
        </p:nvCxnSpPr>
        <p:spPr>
          <a:xfrm>
            <a:off x="2314937" y="2827059"/>
            <a:ext cx="1753007" cy="45277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9" name="Rounded Rectangle 88"/>
          <p:cNvSpPr/>
          <p:nvPr/>
        </p:nvSpPr>
        <p:spPr>
          <a:xfrm>
            <a:off x="2136127" y="2181568"/>
            <a:ext cx="926242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Consultant Paediatrician</a:t>
            </a:r>
          </a:p>
        </p:txBody>
      </p:sp>
      <p:sp>
        <p:nvSpPr>
          <p:cNvPr id="90" name="Rounded Rectangle 89"/>
          <p:cNvSpPr/>
          <p:nvPr/>
        </p:nvSpPr>
        <p:spPr>
          <a:xfrm>
            <a:off x="1713339" y="1479000"/>
            <a:ext cx="643841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House Officer</a:t>
            </a:r>
          </a:p>
        </p:txBody>
      </p:sp>
      <p:sp>
        <p:nvSpPr>
          <p:cNvPr id="91" name="Rounded Rectangle 90"/>
          <p:cNvSpPr/>
          <p:nvPr/>
        </p:nvSpPr>
        <p:spPr>
          <a:xfrm>
            <a:off x="268456" y="3875554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1</a:t>
            </a:r>
          </a:p>
        </p:txBody>
      </p:sp>
      <p:sp>
        <p:nvSpPr>
          <p:cNvPr id="92" name="Rounded Rectangle 91"/>
          <p:cNvSpPr/>
          <p:nvPr/>
        </p:nvSpPr>
        <p:spPr>
          <a:xfrm>
            <a:off x="821984" y="1205849"/>
            <a:ext cx="778480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Paediatric Registrar</a:t>
            </a:r>
          </a:p>
        </p:txBody>
      </p:sp>
      <p:sp>
        <p:nvSpPr>
          <p:cNvPr id="93" name="Rounded Rectangle 92"/>
          <p:cNvSpPr/>
          <p:nvPr/>
        </p:nvSpPr>
        <p:spPr>
          <a:xfrm>
            <a:off x="245944" y="1752421"/>
            <a:ext cx="735307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A&amp;E Casualty Officer</a:t>
            </a:r>
          </a:p>
        </p:txBody>
      </p:sp>
      <p:sp>
        <p:nvSpPr>
          <p:cNvPr id="97" name="Rounded Rectangle 96"/>
          <p:cNvSpPr/>
          <p:nvPr/>
        </p:nvSpPr>
        <p:spPr>
          <a:xfrm>
            <a:off x="2280110" y="4105610"/>
            <a:ext cx="741923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French Speaking Nurse</a:t>
            </a:r>
          </a:p>
        </p:txBody>
      </p:sp>
      <p:sp>
        <p:nvSpPr>
          <p:cNvPr id="98" name="Rounded Rectangle 97"/>
          <p:cNvSpPr/>
          <p:nvPr/>
        </p:nvSpPr>
        <p:spPr>
          <a:xfrm>
            <a:off x="281532" y="4335516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2</a:t>
            </a:r>
          </a:p>
        </p:txBody>
      </p:sp>
      <p:sp>
        <p:nvSpPr>
          <p:cNvPr id="99" name="Rounded Rectangle 98"/>
          <p:cNvSpPr/>
          <p:nvPr/>
        </p:nvSpPr>
        <p:spPr>
          <a:xfrm>
            <a:off x="1555524" y="5130207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5</a:t>
            </a:r>
          </a:p>
        </p:txBody>
      </p:sp>
      <p:sp>
        <p:nvSpPr>
          <p:cNvPr id="100" name="Rounded Rectangle 99"/>
          <p:cNvSpPr/>
          <p:nvPr/>
        </p:nvSpPr>
        <p:spPr>
          <a:xfrm>
            <a:off x="388540" y="4737798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3</a:t>
            </a:r>
          </a:p>
        </p:txBody>
      </p:sp>
      <p:sp>
        <p:nvSpPr>
          <p:cNvPr id="101" name="Rounded Rectangle 100"/>
          <p:cNvSpPr/>
          <p:nvPr/>
        </p:nvSpPr>
        <p:spPr>
          <a:xfrm>
            <a:off x="850175" y="5102481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6</a:t>
            </a:r>
          </a:p>
        </p:txBody>
      </p:sp>
      <p:sp>
        <p:nvSpPr>
          <p:cNvPr id="102" name="Rounded Rectangle 101"/>
          <p:cNvSpPr/>
          <p:nvPr/>
        </p:nvSpPr>
        <p:spPr>
          <a:xfrm>
            <a:off x="1963782" y="4734122"/>
            <a:ext cx="632655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Nurse 4</a:t>
            </a:r>
          </a:p>
        </p:txBody>
      </p:sp>
      <p:sp>
        <p:nvSpPr>
          <p:cNvPr id="103" name="Rounded Rectangle 102"/>
          <p:cNvSpPr/>
          <p:nvPr/>
        </p:nvSpPr>
        <p:spPr>
          <a:xfrm>
            <a:off x="2510473" y="3221667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Dermatology</a:t>
            </a:r>
          </a:p>
        </p:txBody>
      </p:sp>
      <p:sp>
        <p:nvSpPr>
          <p:cNvPr id="104" name="Rounded Rectangle 103"/>
          <p:cNvSpPr/>
          <p:nvPr/>
        </p:nvSpPr>
        <p:spPr>
          <a:xfrm>
            <a:off x="2200393" y="3660439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Psychology</a:t>
            </a:r>
          </a:p>
        </p:txBody>
      </p:sp>
      <p:sp>
        <p:nvSpPr>
          <p:cNvPr id="105" name="Rounded Rectangle 104"/>
          <p:cNvSpPr/>
          <p:nvPr/>
        </p:nvSpPr>
        <p:spPr>
          <a:xfrm>
            <a:off x="132135" y="2442670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Registrar 1</a:t>
            </a:r>
          </a:p>
        </p:txBody>
      </p:sp>
      <p:sp>
        <p:nvSpPr>
          <p:cNvPr id="106" name="Rounded Rectangle 105"/>
          <p:cNvSpPr/>
          <p:nvPr/>
        </p:nvSpPr>
        <p:spPr>
          <a:xfrm>
            <a:off x="164410" y="2928893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Registrar 2</a:t>
            </a:r>
          </a:p>
        </p:txBody>
      </p:sp>
      <p:sp>
        <p:nvSpPr>
          <p:cNvPr id="107" name="Rounded Rectangle 106"/>
          <p:cNvSpPr/>
          <p:nvPr/>
        </p:nvSpPr>
        <p:spPr>
          <a:xfrm>
            <a:off x="281532" y="3427756"/>
            <a:ext cx="948088" cy="288032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Registrar 3</a:t>
            </a:r>
          </a:p>
        </p:txBody>
      </p:sp>
      <p:sp>
        <p:nvSpPr>
          <p:cNvPr id="108" name="Rounded Rectangle 107"/>
          <p:cNvSpPr/>
          <p:nvPr/>
        </p:nvSpPr>
        <p:spPr>
          <a:xfrm>
            <a:off x="1305137" y="3804455"/>
            <a:ext cx="632655" cy="360040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Nursing Staff</a:t>
            </a:r>
          </a:p>
        </p:txBody>
      </p:sp>
      <p:cxnSp>
        <p:nvCxnSpPr>
          <p:cNvPr id="110" name="Straight Connector 109"/>
          <p:cNvCxnSpPr>
            <a:stCxn id="86" idx="0"/>
            <a:endCxn id="89" idx="1"/>
          </p:cNvCxnSpPr>
          <p:nvPr/>
        </p:nvCxnSpPr>
        <p:spPr>
          <a:xfrm flipV="1">
            <a:off x="1810881" y="2361588"/>
            <a:ext cx="325246" cy="32145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stCxn id="86" idx="0"/>
            <a:endCxn id="90" idx="2"/>
          </p:cNvCxnSpPr>
          <p:nvPr/>
        </p:nvCxnSpPr>
        <p:spPr>
          <a:xfrm flipV="1">
            <a:off x="1810881" y="1983056"/>
            <a:ext cx="224379" cy="69998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>
            <a:stCxn id="86" idx="0"/>
            <a:endCxn id="92" idx="2"/>
          </p:cNvCxnSpPr>
          <p:nvPr/>
        </p:nvCxnSpPr>
        <p:spPr>
          <a:xfrm flipH="1" flipV="1">
            <a:off x="1211224" y="1565889"/>
            <a:ext cx="599657" cy="111715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>
            <a:stCxn id="86" idx="1"/>
            <a:endCxn id="93" idx="3"/>
          </p:cNvCxnSpPr>
          <p:nvPr/>
        </p:nvCxnSpPr>
        <p:spPr>
          <a:xfrm flipH="1" flipV="1">
            <a:off x="981251" y="2004449"/>
            <a:ext cx="325574" cy="82261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>
            <a:stCxn id="86" idx="1"/>
            <a:endCxn id="105" idx="3"/>
          </p:cNvCxnSpPr>
          <p:nvPr/>
        </p:nvCxnSpPr>
        <p:spPr>
          <a:xfrm flipH="1" flipV="1">
            <a:off x="1080223" y="2586686"/>
            <a:ext cx="226602" cy="240373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stCxn id="86" idx="1"/>
            <a:endCxn id="106" idx="3"/>
          </p:cNvCxnSpPr>
          <p:nvPr/>
        </p:nvCxnSpPr>
        <p:spPr>
          <a:xfrm flipH="1">
            <a:off x="1112498" y="2827059"/>
            <a:ext cx="194327" cy="24585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>
            <a:stCxn id="86" idx="2"/>
            <a:endCxn id="107" idx="0"/>
          </p:cNvCxnSpPr>
          <p:nvPr/>
        </p:nvCxnSpPr>
        <p:spPr>
          <a:xfrm flipH="1">
            <a:off x="755576" y="2971075"/>
            <a:ext cx="1055305" cy="456681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6" name="Straight Connector 125"/>
          <p:cNvCxnSpPr>
            <a:stCxn id="86" idx="2"/>
            <a:endCxn id="108" idx="0"/>
          </p:cNvCxnSpPr>
          <p:nvPr/>
        </p:nvCxnSpPr>
        <p:spPr>
          <a:xfrm flipH="1">
            <a:off x="1621465" y="2971075"/>
            <a:ext cx="189416" cy="83338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8" name="Straight Connector 127"/>
          <p:cNvCxnSpPr>
            <a:stCxn id="108" idx="1"/>
            <a:endCxn id="91" idx="3"/>
          </p:cNvCxnSpPr>
          <p:nvPr/>
        </p:nvCxnSpPr>
        <p:spPr>
          <a:xfrm flipH="1">
            <a:off x="901111" y="3984475"/>
            <a:ext cx="404026" cy="3509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0" name="Straight Connector 129"/>
          <p:cNvCxnSpPr>
            <a:stCxn id="108" idx="1"/>
            <a:endCxn id="98" idx="3"/>
          </p:cNvCxnSpPr>
          <p:nvPr/>
        </p:nvCxnSpPr>
        <p:spPr>
          <a:xfrm flipH="1">
            <a:off x="914187" y="3984475"/>
            <a:ext cx="390950" cy="49505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2" name="Straight Connector 131"/>
          <p:cNvCxnSpPr>
            <a:stCxn id="108" idx="2"/>
            <a:endCxn id="100" idx="3"/>
          </p:cNvCxnSpPr>
          <p:nvPr/>
        </p:nvCxnSpPr>
        <p:spPr>
          <a:xfrm flipH="1">
            <a:off x="1021195" y="4164495"/>
            <a:ext cx="600270" cy="71731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>
            <a:stCxn id="108" idx="2"/>
            <a:endCxn id="101" idx="0"/>
          </p:cNvCxnSpPr>
          <p:nvPr/>
        </p:nvCxnSpPr>
        <p:spPr>
          <a:xfrm flipH="1">
            <a:off x="1166503" y="4164495"/>
            <a:ext cx="454962" cy="93798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>
            <a:stCxn id="108" idx="2"/>
            <a:endCxn id="99" idx="0"/>
          </p:cNvCxnSpPr>
          <p:nvPr/>
        </p:nvCxnSpPr>
        <p:spPr>
          <a:xfrm>
            <a:off x="1621465" y="4164495"/>
            <a:ext cx="250387" cy="965712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8" name="Straight Connector 137"/>
          <p:cNvCxnSpPr>
            <a:stCxn id="86" idx="2"/>
            <a:endCxn id="103" idx="1"/>
          </p:cNvCxnSpPr>
          <p:nvPr/>
        </p:nvCxnSpPr>
        <p:spPr>
          <a:xfrm>
            <a:off x="1810881" y="2971075"/>
            <a:ext cx="699592" cy="3946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>
            <a:stCxn id="86" idx="2"/>
            <a:endCxn id="104" idx="0"/>
          </p:cNvCxnSpPr>
          <p:nvPr/>
        </p:nvCxnSpPr>
        <p:spPr>
          <a:xfrm>
            <a:off x="1810881" y="2971075"/>
            <a:ext cx="863556" cy="689364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>
            <a:stCxn id="108" idx="3"/>
            <a:endCxn id="102" idx="0"/>
          </p:cNvCxnSpPr>
          <p:nvPr/>
        </p:nvCxnSpPr>
        <p:spPr>
          <a:xfrm>
            <a:off x="1937792" y="3984475"/>
            <a:ext cx="342318" cy="74964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4" name="Straight Connector 143"/>
          <p:cNvCxnSpPr>
            <a:stCxn id="108" idx="3"/>
            <a:endCxn id="97" idx="1"/>
          </p:cNvCxnSpPr>
          <p:nvPr/>
        </p:nvCxnSpPr>
        <p:spPr>
          <a:xfrm>
            <a:off x="1937792" y="3984475"/>
            <a:ext cx="342318" cy="373163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5" name="Rounded Rectangle 144"/>
          <p:cNvSpPr/>
          <p:nvPr/>
        </p:nvSpPr>
        <p:spPr>
          <a:xfrm>
            <a:off x="6665411" y="1984870"/>
            <a:ext cx="1244800" cy="39339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Haringey Social Services</a:t>
            </a:r>
          </a:p>
        </p:txBody>
      </p:sp>
      <p:sp>
        <p:nvSpPr>
          <p:cNvPr id="146" name="Rounded Rectangle 145"/>
          <p:cNvSpPr/>
          <p:nvPr/>
        </p:nvSpPr>
        <p:spPr>
          <a:xfrm>
            <a:off x="8093913" y="1844824"/>
            <a:ext cx="820384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Team Manager</a:t>
            </a:r>
          </a:p>
        </p:txBody>
      </p:sp>
      <p:sp>
        <p:nvSpPr>
          <p:cNvPr id="147" name="Rounded Rectangle 146"/>
          <p:cNvSpPr/>
          <p:nvPr/>
        </p:nvSpPr>
        <p:spPr>
          <a:xfrm>
            <a:off x="7946075" y="1362005"/>
            <a:ext cx="820384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Social Worker</a:t>
            </a:r>
          </a:p>
        </p:txBody>
      </p:sp>
      <p:sp>
        <p:nvSpPr>
          <p:cNvPr id="148" name="Rounded Rectangle 147"/>
          <p:cNvSpPr/>
          <p:nvPr/>
        </p:nvSpPr>
        <p:spPr>
          <a:xfrm>
            <a:off x="8042706" y="2359264"/>
            <a:ext cx="922798" cy="30603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Practitioner</a:t>
            </a:r>
          </a:p>
        </p:txBody>
      </p:sp>
      <p:cxnSp>
        <p:nvCxnSpPr>
          <p:cNvPr id="150" name="Straight Connector 149"/>
          <p:cNvCxnSpPr>
            <a:stCxn id="4" idx="6"/>
            <a:endCxn id="145" idx="1"/>
          </p:cNvCxnSpPr>
          <p:nvPr/>
        </p:nvCxnSpPr>
        <p:spPr>
          <a:xfrm flipV="1">
            <a:off x="5076056" y="2181568"/>
            <a:ext cx="1589355" cy="1098269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6" name="Straight Connector 155"/>
          <p:cNvCxnSpPr>
            <a:stCxn id="145" idx="0"/>
            <a:endCxn id="147" idx="1"/>
          </p:cNvCxnSpPr>
          <p:nvPr/>
        </p:nvCxnSpPr>
        <p:spPr>
          <a:xfrm flipV="1">
            <a:off x="7287811" y="1515022"/>
            <a:ext cx="658264" cy="469848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>
            <a:stCxn id="145" idx="3"/>
            <a:endCxn id="146" idx="1"/>
          </p:cNvCxnSpPr>
          <p:nvPr/>
        </p:nvCxnSpPr>
        <p:spPr>
          <a:xfrm flipV="1">
            <a:off x="7910211" y="1997841"/>
            <a:ext cx="183702" cy="183727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160" name="Straight Connector 159"/>
          <p:cNvCxnSpPr>
            <a:stCxn id="145" idx="3"/>
            <a:endCxn id="148" idx="1"/>
          </p:cNvCxnSpPr>
          <p:nvPr/>
        </p:nvCxnSpPr>
        <p:spPr>
          <a:xfrm>
            <a:off x="7910211" y="2181568"/>
            <a:ext cx="132495" cy="330713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161" name="Rounded Rectangle 160"/>
          <p:cNvSpPr/>
          <p:nvPr/>
        </p:nvSpPr>
        <p:spPr>
          <a:xfrm>
            <a:off x="6849113" y="3187099"/>
            <a:ext cx="1244800" cy="393395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Primary Care Services</a:t>
            </a:r>
          </a:p>
        </p:txBody>
      </p:sp>
      <p:sp>
        <p:nvSpPr>
          <p:cNvPr id="162" name="Rounded Rectangle 161"/>
          <p:cNvSpPr/>
          <p:nvPr/>
        </p:nvSpPr>
        <p:spPr>
          <a:xfrm>
            <a:off x="5962896" y="2744386"/>
            <a:ext cx="868826" cy="50405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Community Health Visitor</a:t>
            </a:r>
          </a:p>
        </p:txBody>
      </p:sp>
      <p:sp>
        <p:nvSpPr>
          <p:cNvPr id="163" name="Rounded Rectangle 162"/>
          <p:cNvSpPr/>
          <p:nvPr/>
        </p:nvSpPr>
        <p:spPr>
          <a:xfrm>
            <a:off x="7030188" y="2516064"/>
            <a:ext cx="709008" cy="504056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Liaison Health Visitor</a:t>
            </a:r>
          </a:p>
        </p:txBody>
      </p:sp>
      <p:sp>
        <p:nvSpPr>
          <p:cNvPr id="164" name="Rounded Rectangle 163"/>
          <p:cNvSpPr/>
          <p:nvPr/>
        </p:nvSpPr>
        <p:spPr>
          <a:xfrm>
            <a:off x="7906147" y="2780533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Nurse</a:t>
            </a:r>
          </a:p>
        </p:txBody>
      </p:sp>
      <p:sp>
        <p:nvSpPr>
          <p:cNvPr id="165" name="Rounded Rectangle 164"/>
          <p:cNvSpPr/>
          <p:nvPr/>
        </p:nvSpPr>
        <p:spPr>
          <a:xfrm>
            <a:off x="8210660" y="3324457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Practice Nurse 1</a:t>
            </a:r>
          </a:p>
        </p:txBody>
      </p:sp>
      <p:sp>
        <p:nvSpPr>
          <p:cNvPr id="166" name="Rounded Rectangle 165"/>
          <p:cNvSpPr/>
          <p:nvPr/>
        </p:nvSpPr>
        <p:spPr>
          <a:xfrm>
            <a:off x="8123815" y="3793266"/>
            <a:ext cx="820384" cy="306034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Practice Nurse 2</a:t>
            </a:r>
          </a:p>
        </p:txBody>
      </p:sp>
      <p:sp>
        <p:nvSpPr>
          <p:cNvPr id="167" name="Rounded Rectangle 166"/>
          <p:cNvSpPr/>
          <p:nvPr/>
        </p:nvSpPr>
        <p:spPr>
          <a:xfrm>
            <a:off x="6267714" y="3731538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GP 1</a:t>
            </a:r>
          </a:p>
        </p:txBody>
      </p:sp>
      <p:sp>
        <p:nvSpPr>
          <p:cNvPr id="168" name="Rounded Rectangle 167"/>
          <p:cNvSpPr/>
          <p:nvPr/>
        </p:nvSpPr>
        <p:spPr>
          <a:xfrm>
            <a:off x="6896710" y="3984028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GP 2</a:t>
            </a:r>
          </a:p>
        </p:txBody>
      </p:sp>
      <p:sp>
        <p:nvSpPr>
          <p:cNvPr id="169" name="Rounded Rectangle 168"/>
          <p:cNvSpPr/>
          <p:nvPr/>
        </p:nvSpPr>
        <p:spPr>
          <a:xfrm>
            <a:off x="7472402" y="4099300"/>
            <a:ext cx="504056" cy="288032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GP 3</a:t>
            </a:r>
          </a:p>
        </p:txBody>
      </p:sp>
      <p:cxnSp>
        <p:nvCxnSpPr>
          <p:cNvPr id="171" name="Straight Connector 170"/>
          <p:cNvCxnSpPr>
            <a:stCxn id="4" idx="6"/>
            <a:endCxn id="161" idx="1"/>
          </p:cNvCxnSpPr>
          <p:nvPr/>
        </p:nvCxnSpPr>
        <p:spPr>
          <a:xfrm>
            <a:off x="5076056" y="3279837"/>
            <a:ext cx="1773057" cy="10396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74" name="Straight Connector 173"/>
          <p:cNvCxnSpPr>
            <a:stCxn id="161" idx="0"/>
            <a:endCxn id="163" idx="2"/>
          </p:cNvCxnSpPr>
          <p:nvPr/>
        </p:nvCxnSpPr>
        <p:spPr>
          <a:xfrm flipH="1" flipV="1">
            <a:off x="7384692" y="3020120"/>
            <a:ext cx="86821" cy="166979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76" name="Straight Connector 175"/>
          <p:cNvCxnSpPr>
            <a:stCxn id="161" idx="0"/>
            <a:endCxn id="162" idx="3"/>
          </p:cNvCxnSpPr>
          <p:nvPr/>
        </p:nvCxnSpPr>
        <p:spPr>
          <a:xfrm flipH="1" flipV="1">
            <a:off x="6831722" y="2996414"/>
            <a:ext cx="639791" cy="190685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78" name="Straight Connector 177"/>
          <p:cNvCxnSpPr>
            <a:stCxn id="161" idx="3"/>
            <a:endCxn id="164" idx="2"/>
          </p:cNvCxnSpPr>
          <p:nvPr/>
        </p:nvCxnSpPr>
        <p:spPr>
          <a:xfrm flipV="1">
            <a:off x="8093913" y="3086567"/>
            <a:ext cx="222426" cy="29723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0" name="Straight Connector 179"/>
          <p:cNvCxnSpPr>
            <a:stCxn id="161" idx="3"/>
            <a:endCxn id="165" idx="1"/>
          </p:cNvCxnSpPr>
          <p:nvPr/>
        </p:nvCxnSpPr>
        <p:spPr>
          <a:xfrm>
            <a:off x="8093913" y="3383797"/>
            <a:ext cx="116747" cy="93677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2" name="Straight Connector 181"/>
          <p:cNvCxnSpPr>
            <a:stCxn id="161" idx="2"/>
            <a:endCxn id="166" idx="1"/>
          </p:cNvCxnSpPr>
          <p:nvPr/>
        </p:nvCxnSpPr>
        <p:spPr>
          <a:xfrm>
            <a:off x="7471513" y="3580494"/>
            <a:ext cx="652302" cy="365789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4" name="Straight Connector 183"/>
          <p:cNvCxnSpPr>
            <a:stCxn id="161" idx="2"/>
            <a:endCxn id="169" idx="0"/>
          </p:cNvCxnSpPr>
          <p:nvPr/>
        </p:nvCxnSpPr>
        <p:spPr>
          <a:xfrm>
            <a:off x="7471513" y="3580494"/>
            <a:ext cx="252917" cy="518806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6" name="Straight Connector 185"/>
          <p:cNvCxnSpPr>
            <a:stCxn id="161" idx="2"/>
            <a:endCxn id="168" idx="0"/>
          </p:cNvCxnSpPr>
          <p:nvPr/>
        </p:nvCxnSpPr>
        <p:spPr>
          <a:xfrm flipH="1">
            <a:off x="7148738" y="3580494"/>
            <a:ext cx="322775" cy="403534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88" name="Straight Connector 187"/>
          <p:cNvCxnSpPr>
            <a:stCxn id="161" idx="2"/>
            <a:endCxn id="167" idx="3"/>
          </p:cNvCxnSpPr>
          <p:nvPr/>
        </p:nvCxnSpPr>
        <p:spPr>
          <a:xfrm flipH="1">
            <a:off x="6771770" y="3580494"/>
            <a:ext cx="699743" cy="29506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49" name="Rounded Rectangle 148"/>
          <p:cNvSpPr/>
          <p:nvPr/>
        </p:nvSpPr>
        <p:spPr>
          <a:xfrm>
            <a:off x="6805702" y="4473685"/>
            <a:ext cx="1244800" cy="393395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Acton Social Services</a:t>
            </a:r>
          </a:p>
        </p:txBody>
      </p:sp>
      <p:sp>
        <p:nvSpPr>
          <p:cNvPr id="151" name="Rounded Rectangle 150"/>
          <p:cNvSpPr/>
          <p:nvPr/>
        </p:nvSpPr>
        <p:spPr>
          <a:xfrm>
            <a:off x="8168703" y="4303632"/>
            <a:ext cx="820384" cy="30603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Social Worker</a:t>
            </a:r>
          </a:p>
        </p:txBody>
      </p:sp>
      <p:sp>
        <p:nvSpPr>
          <p:cNvPr id="152" name="Rounded Rectangle 151"/>
          <p:cNvSpPr/>
          <p:nvPr/>
        </p:nvSpPr>
        <p:spPr>
          <a:xfrm>
            <a:off x="8186276" y="4770137"/>
            <a:ext cx="820384" cy="306034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Team Manager</a:t>
            </a:r>
          </a:p>
        </p:txBody>
      </p:sp>
      <p:cxnSp>
        <p:nvCxnSpPr>
          <p:cNvPr id="95" name="Straight Connector 94"/>
          <p:cNvCxnSpPr>
            <a:stCxn id="4" idx="5"/>
            <a:endCxn id="149" idx="1"/>
          </p:cNvCxnSpPr>
          <p:nvPr/>
        </p:nvCxnSpPr>
        <p:spPr>
          <a:xfrm>
            <a:off x="4928421" y="3432589"/>
            <a:ext cx="1877281" cy="123779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>
            <a:stCxn id="149" idx="3"/>
            <a:endCxn id="151" idx="1"/>
          </p:cNvCxnSpPr>
          <p:nvPr/>
        </p:nvCxnSpPr>
        <p:spPr>
          <a:xfrm flipV="1">
            <a:off x="8050502" y="4456649"/>
            <a:ext cx="118201" cy="213734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>
            <a:stCxn id="149" idx="3"/>
            <a:endCxn id="152" idx="1"/>
          </p:cNvCxnSpPr>
          <p:nvPr/>
        </p:nvCxnSpPr>
        <p:spPr>
          <a:xfrm>
            <a:off x="8050502" y="4670383"/>
            <a:ext cx="135774" cy="252771"/>
          </a:xfrm>
          <a:prstGeom prst="line">
            <a:avLst/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98" name="Rounded Rectangle 197"/>
          <p:cNvSpPr/>
          <p:nvPr/>
        </p:nvSpPr>
        <p:spPr>
          <a:xfrm>
            <a:off x="6552657" y="5463203"/>
            <a:ext cx="1244800" cy="393395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Ealing Social Services</a:t>
            </a:r>
          </a:p>
        </p:txBody>
      </p:sp>
      <p:sp>
        <p:nvSpPr>
          <p:cNvPr id="199" name="Rounded Rectangle 198"/>
          <p:cNvSpPr/>
          <p:nvPr/>
        </p:nvSpPr>
        <p:spPr>
          <a:xfrm>
            <a:off x="7173500" y="5022154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Social Worker 1</a:t>
            </a:r>
          </a:p>
        </p:txBody>
      </p:sp>
      <p:sp>
        <p:nvSpPr>
          <p:cNvPr id="200" name="Rounded Rectangle 199"/>
          <p:cNvSpPr/>
          <p:nvPr/>
        </p:nvSpPr>
        <p:spPr>
          <a:xfrm>
            <a:off x="8100392" y="5226136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Social Worker 2</a:t>
            </a:r>
          </a:p>
        </p:txBody>
      </p:sp>
      <p:sp>
        <p:nvSpPr>
          <p:cNvPr id="201" name="Rounded Rectangle 200"/>
          <p:cNvSpPr/>
          <p:nvPr/>
        </p:nvSpPr>
        <p:spPr>
          <a:xfrm>
            <a:off x="8093913" y="5727128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Social Worker 3</a:t>
            </a:r>
          </a:p>
        </p:txBody>
      </p:sp>
      <p:sp>
        <p:nvSpPr>
          <p:cNvPr id="202" name="Rounded Rectangle 201"/>
          <p:cNvSpPr/>
          <p:nvPr/>
        </p:nvSpPr>
        <p:spPr>
          <a:xfrm>
            <a:off x="7862669" y="6197841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Social Worker 4</a:t>
            </a:r>
          </a:p>
        </p:txBody>
      </p:sp>
      <p:sp>
        <p:nvSpPr>
          <p:cNvPr id="203" name="Rounded Rectangle 202"/>
          <p:cNvSpPr/>
          <p:nvPr/>
        </p:nvSpPr>
        <p:spPr>
          <a:xfrm>
            <a:off x="6879387" y="6218504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Social Worker 5</a:t>
            </a:r>
          </a:p>
        </p:txBody>
      </p:sp>
      <p:sp>
        <p:nvSpPr>
          <p:cNvPr id="204" name="Rounded Rectangle 203"/>
          <p:cNvSpPr/>
          <p:nvPr/>
        </p:nvSpPr>
        <p:spPr>
          <a:xfrm>
            <a:off x="5888767" y="6225313"/>
            <a:ext cx="820384" cy="30603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Social Worker 6</a:t>
            </a:r>
          </a:p>
        </p:txBody>
      </p:sp>
      <p:cxnSp>
        <p:nvCxnSpPr>
          <p:cNvPr id="206" name="Straight Connector 205"/>
          <p:cNvCxnSpPr>
            <a:stCxn id="198" idx="0"/>
            <a:endCxn id="199" idx="2"/>
          </p:cNvCxnSpPr>
          <p:nvPr/>
        </p:nvCxnSpPr>
        <p:spPr>
          <a:xfrm flipV="1">
            <a:off x="7175057" y="5328188"/>
            <a:ext cx="408635" cy="13501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08" name="Straight Connector 207"/>
          <p:cNvCxnSpPr>
            <a:stCxn id="198" idx="3"/>
            <a:endCxn id="200" idx="1"/>
          </p:cNvCxnSpPr>
          <p:nvPr/>
        </p:nvCxnSpPr>
        <p:spPr>
          <a:xfrm flipV="1">
            <a:off x="7797457" y="5379153"/>
            <a:ext cx="302935" cy="280748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0" name="Straight Connector 209"/>
          <p:cNvCxnSpPr>
            <a:stCxn id="198" idx="3"/>
            <a:endCxn id="201" idx="1"/>
          </p:cNvCxnSpPr>
          <p:nvPr/>
        </p:nvCxnSpPr>
        <p:spPr>
          <a:xfrm>
            <a:off x="7797457" y="5659901"/>
            <a:ext cx="296456" cy="220244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2" name="Straight Connector 211"/>
          <p:cNvCxnSpPr>
            <a:stCxn id="198" idx="2"/>
            <a:endCxn id="202" idx="0"/>
          </p:cNvCxnSpPr>
          <p:nvPr/>
        </p:nvCxnSpPr>
        <p:spPr>
          <a:xfrm>
            <a:off x="7175057" y="5856598"/>
            <a:ext cx="1097804" cy="341243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4" name="Straight Connector 213"/>
          <p:cNvCxnSpPr>
            <a:stCxn id="198" idx="2"/>
            <a:endCxn id="203" idx="0"/>
          </p:cNvCxnSpPr>
          <p:nvPr/>
        </p:nvCxnSpPr>
        <p:spPr>
          <a:xfrm>
            <a:off x="7175057" y="5856598"/>
            <a:ext cx="114522" cy="361906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16" name="Straight Connector 215"/>
          <p:cNvCxnSpPr>
            <a:stCxn id="198" idx="2"/>
            <a:endCxn id="204" idx="0"/>
          </p:cNvCxnSpPr>
          <p:nvPr/>
        </p:nvCxnSpPr>
        <p:spPr>
          <a:xfrm flipH="1">
            <a:off x="6298959" y="5856598"/>
            <a:ext cx="876098" cy="36871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217" name="Rounded Rectangle 216"/>
          <p:cNvSpPr/>
          <p:nvPr/>
        </p:nvSpPr>
        <p:spPr>
          <a:xfrm>
            <a:off x="1858418" y="5668127"/>
            <a:ext cx="843385" cy="52971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Other Contacts</a:t>
            </a:r>
          </a:p>
        </p:txBody>
      </p:sp>
      <p:sp>
        <p:nvSpPr>
          <p:cNvPr id="218" name="Rounded Rectangle 217"/>
          <p:cNvSpPr/>
          <p:nvPr/>
        </p:nvSpPr>
        <p:spPr>
          <a:xfrm>
            <a:off x="3208269" y="5005206"/>
            <a:ext cx="876322" cy="36004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Brent Social Services</a:t>
            </a:r>
          </a:p>
        </p:txBody>
      </p:sp>
      <p:sp>
        <p:nvSpPr>
          <p:cNvPr id="219" name="Rounded Rectangle 218"/>
          <p:cNvSpPr/>
          <p:nvPr/>
        </p:nvSpPr>
        <p:spPr>
          <a:xfrm>
            <a:off x="5346014" y="4670382"/>
            <a:ext cx="717764" cy="582379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Enfield Social Services</a:t>
            </a:r>
          </a:p>
        </p:txBody>
      </p:sp>
      <p:sp>
        <p:nvSpPr>
          <p:cNvPr id="220" name="Rounded Rectangle 219"/>
          <p:cNvSpPr/>
          <p:nvPr/>
        </p:nvSpPr>
        <p:spPr>
          <a:xfrm>
            <a:off x="3524875" y="4467331"/>
            <a:ext cx="599255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NSPCC</a:t>
            </a:r>
          </a:p>
        </p:txBody>
      </p:sp>
      <p:sp>
        <p:nvSpPr>
          <p:cNvPr id="221" name="Rounded Rectangle 220"/>
          <p:cNvSpPr/>
          <p:nvPr/>
        </p:nvSpPr>
        <p:spPr>
          <a:xfrm>
            <a:off x="5350545" y="5380391"/>
            <a:ext cx="876322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Ambulance Service</a:t>
            </a:r>
          </a:p>
        </p:txBody>
      </p:sp>
      <p:sp>
        <p:nvSpPr>
          <p:cNvPr id="222" name="Rounded Rectangle 221"/>
          <p:cNvSpPr/>
          <p:nvPr/>
        </p:nvSpPr>
        <p:spPr>
          <a:xfrm>
            <a:off x="1271124" y="6364209"/>
            <a:ext cx="576064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Friend</a:t>
            </a:r>
          </a:p>
        </p:txBody>
      </p:sp>
      <p:sp>
        <p:nvSpPr>
          <p:cNvPr id="223" name="Rounded Rectangle 222"/>
          <p:cNvSpPr/>
          <p:nvPr/>
        </p:nvSpPr>
        <p:spPr>
          <a:xfrm>
            <a:off x="334797" y="5462550"/>
            <a:ext cx="692822" cy="42754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Distant Relative</a:t>
            </a:r>
          </a:p>
        </p:txBody>
      </p:sp>
      <p:cxnSp>
        <p:nvCxnSpPr>
          <p:cNvPr id="262" name="Straight Connector 261"/>
          <p:cNvCxnSpPr>
            <a:stCxn id="358" idx="5"/>
            <a:endCxn id="198" idx="0"/>
          </p:cNvCxnSpPr>
          <p:nvPr/>
        </p:nvCxnSpPr>
        <p:spPr>
          <a:xfrm>
            <a:off x="4928421" y="3437736"/>
            <a:ext cx="2246636" cy="2025467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64" name="Rounded Rectangle 263"/>
          <p:cNvSpPr/>
          <p:nvPr/>
        </p:nvSpPr>
        <p:spPr>
          <a:xfrm>
            <a:off x="4274914" y="4523154"/>
            <a:ext cx="843385" cy="52971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Other Services</a:t>
            </a:r>
          </a:p>
        </p:txBody>
      </p:sp>
      <p:sp>
        <p:nvSpPr>
          <p:cNvPr id="315" name="Rounded Rectangle 314"/>
          <p:cNvSpPr/>
          <p:nvPr/>
        </p:nvSpPr>
        <p:spPr>
          <a:xfrm>
            <a:off x="1971031" y="6435052"/>
            <a:ext cx="727460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Church 1</a:t>
            </a:r>
          </a:p>
        </p:txBody>
      </p:sp>
      <p:sp>
        <p:nvSpPr>
          <p:cNvPr id="316" name="Rounded Rectangle 315"/>
          <p:cNvSpPr/>
          <p:nvPr/>
        </p:nvSpPr>
        <p:spPr>
          <a:xfrm>
            <a:off x="2903580" y="6225313"/>
            <a:ext cx="727460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Church 2</a:t>
            </a:r>
          </a:p>
        </p:txBody>
      </p:sp>
      <p:sp>
        <p:nvSpPr>
          <p:cNvPr id="317" name="Rounded Rectangle 316"/>
          <p:cNvSpPr/>
          <p:nvPr/>
        </p:nvSpPr>
        <p:spPr>
          <a:xfrm>
            <a:off x="2989119" y="5519527"/>
            <a:ext cx="727460" cy="479247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French Teacher</a:t>
            </a:r>
          </a:p>
        </p:txBody>
      </p:sp>
      <p:cxnSp>
        <p:nvCxnSpPr>
          <p:cNvPr id="319" name="Straight Connector 318"/>
          <p:cNvCxnSpPr>
            <a:stCxn id="4" idx="3"/>
            <a:endCxn id="217" idx="0"/>
          </p:cNvCxnSpPr>
          <p:nvPr/>
        </p:nvCxnSpPr>
        <p:spPr>
          <a:xfrm flipH="1">
            <a:off x="2280111" y="3432589"/>
            <a:ext cx="1935468" cy="22355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0" name="Straight Connector 329"/>
          <p:cNvCxnSpPr>
            <a:stCxn id="217" idx="1"/>
            <a:endCxn id="223" idx="3"/>
          </p:cNvCxnSpPr>
          <p:nvPr/>
        </p:nvCxnSpPr>
        <p:spPr>
          <a:xfrm flipH="1" flipV="1">
            <a:off x="1027619" y="5676324"/>
            <a:ext cx="830799" cy="2566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2" name="Straight Connector 331"/>
          <p:cNvCxnSpPr>
            <a:stCxn id="217" idx="1"/>
            <a:endCxn id="51" idx="3"/>
          </p:cNvCxnSpPr>
          <p:nvPr/>
        </p:nvCxnSpPr>
        <p:spPr>
          <a:xfrm flipH="1">
            <a:off x="1125043" y="5932984"/>
            <a:ext cx="733375" cy="34105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4" name="Straight Connector 333"/>
          <p:cNvCxnSpPr>
            <a:stCxn id="217" idx="1"/>
            <a:endCxn id="222" idx="0"/>
          </p:cNvCxnSpPr>
          <p:nvPr/>
        </p:nvCxnSpPr>
        <p:spPr>
          <a:xfrm flipH="1">
            <a:off x="1559156" y="5932984"/>
            <a:ext cx="299262" cy="4312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6" name="Straight Connector 335"/>
          <p:cNvCxnSpPr>
            <a:stCxn id="217" idx="2"/>
            <a:endCxn id="315" idx="0"/>
          </p:cNvCxnSpPr>
          <p:nvPr/>
        </p:nvCxnSpPr>
        <p:spPr>
          <a:xfrm>
            <a:off x="2280111" y="6197841"/>
            <a:ext cx="54650" cy="23721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8" name="Straight Connector 337"/>
          <p:cNvCxnSpPr>
            <a:stCxn id="217" idx="3"/>
            <a:endCxn id="317" idx="1"/>
          </p:cNvCxnSpPr>
          <p:nvPr/>
        </p:nvCxnSpPr>
        <p:spPr>
          <a:xfrm flipV="1">
            <a:off x="2701803" y="5759151"/>
            <a:ext cx="287316" cy="17383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0" name="Straight Connector 339"/>
          <p:cNvCxnSpPr>
            <a:stCxn id="217" idx="3"/>
            <a:endCxn id="316" idx="1"/>
          </p:cNvCxnSpPr>
          <p:nvPr/>
        </p:nvCxnSpPr>
        <p:spPr>
          <a:xfrm>
            <a:off x="2701803" y="5932984"/>
            <a:ext cx="201777" cy="4723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2" name="Straight Connector 341"/>
          <p:cNvCxnSpPr>
            <a:stCxn id="4" idx="4"/>
            <a:endCxn id="264" idx="0"/>
          </p:cNvCxnSpPr>
          <p:nvPr/>
        </p:nvCxnSpPr>
        <p:spPr>
          <a:xfrm>
            <a:off x="4572000" y="3495861"/>
            <a:ext cx="124607" cy="10272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4" name="Straight Connector 343"/>
          <p:cNvCxnSpPr>
            <a:stCxn id="264" idx="1"/>
            <a:endCxn id="220" idx="3"/>
          </p:cNvCxnSpPr>
          <p:nvPr/>
        </p:nvCxnSpPr>
        <p:spPr>
          <a:xfrm flipH="1" flipV="1">
            <a:off x="4124130" y="4647351"/>
            <a:ext cx="150784" cy="14066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6" name="Straight Connector 345"/>
          <p:cNvCxnSpPr>
            <a:stCxn id="264" idx="1"/>
            <a:endCxn id="218" idx="3"/>
          </p:cNvCxnSpPr>
          <p:nvPr/>
        </p:nvCxnSpPr>
        <p:spPr>
          <a:xfrm flipH="1">
            <a:off x="4084591" y="4788011"/>
            <a:ext cx="190323" cy="3972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8" name="Straight Connector 347"/>
          <p:cNvCxnSpPr>
            <a:stCxn id="264" idx="3"/>
            <a:endCxn id="219" idx="1"/>
          </p:cNvCxnSpPr>
          <p:nvPr/>
        </p:nvCxnSpPr>
        <p:spPr>
          <a:xfrm>
            <a:off x="5118299" y="4788011"/>
            <a:ext cx="227715" cy="17356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0" name="Straight Connector 349"/>
          <p:cNvCxnSpPr>
            <a:stCxn id="264" idx="2"/>
            <a:endCxn id="221" idx="1"/>
          </p:cNvCxnSpPr>
          <p:nvPr/>
        </p:nvCxnSpPr>
        <p:spPr>
          <a:xfrm>
            <a:off x="4696607" y="5052868"/>
            <a:ext cx="653938" cy="50754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2" name="Straight Connector 351"/>
          <p:cNvCxnSpPr>
            <a:stCxn id="264" idx="2"/>
            <a:endCxn id="52" idx="0"/>
          </p:cNvCxnSpPr>
          <p:nvPr/>
        </p:nvCxnSpPr>
        <p:spPr>
          <a:xfrm>
            <a:off x="4696607" y="5052868"/>
            <a:ext cx="543526" cy="8957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4" name="Straight Connector 353"/>
          <p:cNvCxnSpPr>
            <a:stCxn id="264" idx="2"/>
            <a:endCxn id="53" idx="0"/>
          </p:cNvCxnSpPr>
          <p:nvPr/>
        </p:nvCxnSpPr>
        <p:spPr>
          <a:xfrm flipH="1">
            <a:off x="4291175" y="5052868"/>
            <a:ext cx="405432" cy="6489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8" name="Oval 357"/>
          <p:cNvSpPr/>
          <p:nvPr/>
        </p:nvSpPr>
        <p:spPr>
          <a:xfrm>
            <a:off x="4067944" y="3068960"/>
            <a:ext cx="100811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Child</a:t>
            </a:r>
          </a:p>
        </p:txBody>
      </p:sp>
    </p:spTree>
    <p:extLst>
      <p:ext uri="{BB962C8B-B14F-4D97-AF65-F5344CB8AC3E}">
        <p14:creationId xmlns:p14="http://schemas.microsoft.com/office/powerpoint/2010/main" val="2881400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3018"/>
            <a:ext cx="8229600" cy="1143000"/>
          </a:xfrm>
        </p:spPr>
        <p:txBody>
          <a:bodyPr/>
          <a:lstStyle/>
          <a:p>
            <a:r>
              <a:rPr lang="en-GB" dirty="0"/>
              <a:t>Problems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83568" y="1166018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/>
              <a:t>1</a:t>
            </a:r>
            <a:r>
              <a:rPr lang="en-US" sz="2000" b="1" dirty="0"/>
              <a:t>990s onwards: </a:t>
            </a:r>
            <a:r>
              <a:rPr lang="en-US" sz="2000" dirty="0"/>
              <a:t>some services (e.g. children in care) seen to be </a:t>
            </a:r>
            <a:r>
              <a:rPr lang="en-US" sz="2000" b="1" dirty="0"/>
              <a:t>failing</a:t>
            </a:r>
            <a:r>
              <a:rPr lang="en-US" sz="2000" dirty="0"/>
              <a:t>. Cases such as:</a:t>
            </a:r>
          </a:p>
          <a:p>
            <a:r>
              <a:rPr lang="en-US" sz="2000" dirty="0"/>
              <a:t>Victoria </a:t>
            </a:r>
            <a:r>
              <a:rPr lang="en-US" sz="2000" dirty="0" err="1"/>
              <a:t>Climbié</a:t>
            </a:r>
            <a:r>
              <a:rPr lang="en-US" sz="2000" dirty="0"/>
              <a:t>(2000)</a:t>
            </a:r>
          </a:p>
          <a:p>
            <a:r>
              <a:rPr lang="en-US" sz="2000" dirty="0"/>
              <a:t>‘Baby P’ (2009)</a:t>
            </a:r>
          </a:p>
          <a:p>
            <a:r>
              <a:rPr lang="en-US" sz="2000" dirty="0"/>
              <a:t>More recently Daniel Pelka (2012)</a:t>
            </a:r>
          </a:p>
          <a:p>
            <a:pPr marL="0" indent="0">
              <a:buNone/>
            </a:pPr>
            <a:r>
              <a:rPr lang="en-US" sz="2000" dirty="0"/>
              <a:t>Highlighted </a:t>
            </a:r>
            <a:r>
              <a:rPr lang="en-US" sz="2000" b="1" dirty="0"/>
              <a:t>continued failure </a:t>
            </a:r>
            <a:r>
              <a:rPr lang="en-US" sz="2000" dirty="0"/>
              <a:t>of agencies to </a:t>
            </a:r>
            <a:r>
              <a:rPr lang="en-US" sz="2000" b="1" u="sng" dirty="0"/>
              <a:t>communicate</a:t>
            </a:r>
            <a:r>
              <a:rPr lang="en-US" sz="2000" b="1" dirty="0"/>
              <a:t>:</a:t>
            </a:r>
            <a:endParaRPr lang="en-US" sz="2000" dirty="0"/>
          </a:p>
          <a:p>
            <a:r>
              <a:rPr lang="en-US" sz="2000" dirty="0"/>
              <a:t>Need for greater </a:t>
            </a:r>
            <a:r>
              <a:rPr lang="en-US" sz="2000" b="1" dirty="0"/>
              <a:t>information sharing</a:t>
            </a:r>
            <a:endParaRPr lang="en-US" sz="2000" dirty="0"/>
          </a:p>
          <a:p>
            <a:r>
              <a:rPr lang="en-US" sz="2000" dirty="0"/>
              <a:t>Practical issues for service users still existed:</a:t>
            </a:r>
          </a:p>
          <a:p>
            <a:r>
              <a:rPr lang="en-US" sz="2000" dirty="0"/>
              <a:t>Conflicting advice</a:t>
            </a:r>
          </a:p>
          <a:p>
            <a:r>
              <a:rPr lang="en-US" sz="2000" dirty="0"/>
              <a:t>Attending multiple meetings</a:t>
            </a:r>
          </a:p>
          <a:p>
            <a:r>
              <a:rPr lang="en-US" sz="2000" dirty="0"/>
              <a:t>Needs still not met</a:t>
            </a:r>
          </a:p>
          <a:p>
            <a:r>
              <a:rPr lang="en-US" sz="2000" dirty="0"/>
              <a:t>Lack of power over decision making</a:t>
            </a:r>
          </a:p>
          <a:p>
            <a:r>
              <a:rPr lang="en-US" sz="2000" dirty="0"/>
              <a:t>Feeling of ‘missing out’ on services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10693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44624"/>
            <a:ext cx="468052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And more problems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99" y="836712"/>
            <a:ext cx="8712968" cy="3629000"/>
          </a:xfrm>
        </p:spPr>
        <p:txBody>
          <a:bodyPr>
            <a:noAutofit/>
          </a:bodyPr>
          <a:lstStyle/>
          <a:p>
            <a:r>
              <a:rPr lang="en-US" sz="2400" dirty="0"/>
              <a:t>Lack of </a:t>
            </a:r>
            <a:r>
              <a:rPr lang="en-US" sz="2400" b="1" dirty="0"/>
              <a:t>information sharing </a:t>
            </a:r>
            <a:r>
              <a:rPr lang="en-US" sz="2400" dirty="0"/>
              <a:t>across agencies and services</a:t>
            </a:r>
          </a:p>
          <a:p>
            <a:r>
              <a:rPr lang="en-US" sz="2400" b="1" dirty="0"/>
              <a:t>Duplicated assessments </a:t>
            </a:r>
            <a:r>
              <a:rPr lang="en-US" sz="2400" dirty="0"/>
              <a:t>to identify needs and provision </a:t>
            </a:r>
          </a:p>
          <a:p>
            <a:r>
              <a:rPr lang="en-US" sz="2400" b="1" dirty="0"/>
              <a:t>Poorly </a:t>
            </a:r>
            <a:r>
              <a:rPr lang="en-US" sz="2400" b="1" dirty="0" err="1"/>
              <a:t>co-ordinated</a:t>
            </a:r>
            <a:r>
              <a:rPr lang="en-US" sz="2400" dirty="0"/>
              <a:t> activities across agencies</a:t>
            </a:r>
          </a:p>
          <a:p>
            <a:r>
              <a:rPr lang="en-US" sz="2400" dirty="0"/>
              <a:t>Too much ‘</a:t>
            </a:r>
            <a:r>
              <a:rPr lang="en-US" sz="2400" b="1" dirty="0"/>
              <a:t>buck-passing</a:t>
            </a:r>
            <a:r>
              <a:rPr lang="en-US" sz="2400" dirty="0"/>
              <a:t>’ and referring on of clients between agencies</a:t>
            </a:r>
          </a:p>
          <a:p>
            <a:r>
              <a:rPr lang="en-US" sz="2400" dirty="0"/>
              <a:t>A </a:t>
            </a:r>
            <a:r>
              <a:rPr lang="en-US" sz="2400" b="1" dirty="0"/>
              <a:t>lack of continuity </a:t>
            </a:r>
            <a:r>
              <a:rPr lang="en-US" sz="2400" dirty="0"/>
              <a:t>and </a:t>
            </a:r>
            <a:r>
              <a:rPr lang="en-US" sz="2400" b="1" dirty="0"/>
              <a:t>inconsistent </a:t>
            </a:r>
            <a:r>
              <a:rPr lang="en-US" sz="2400" dirty="0"/>
              <a:t>levels of service provision</a:t>
            </a:r>
          </a:p>
          <a:p>
            <a:r>
              <a:rPr lang="en-US" sz="2400" dirty="0"/>
              <a:t>Unclear </a:t>
            </a:r>
            <a:r>
              <a:rPr lang="en-US" sz="2400" b="1" dirty="0"/>
              <a:t>accountability</a:t>
            </a:r>
            <a:endParaRPr lang="en-US" sz="2400" dirty="0"/>
          </a:p>
          <a:p>
            <a:r>
              <a:rPr lang="en-US" sz="2400" b="1" dirty="0"/>
              <a:t>Every Child Matters (DfES, 2003) </a:t>
            </a:r>
            <a:r>
              <a:rPr lang="en-US" sz="2400" dirty="0"/>
              <a:t>- legislation in response to the Laming inquiry into the death of Victoria </a:t>
            </a:r>
            <a:r>
              <a:rPr lang="en-US" sz="2400" dirty="0" err="1"/>
              <a:t>Climbié</a:t>
            </a:r>
            <a:endParaRPr lang="en-US" sz="2400" dirty="0"/>
          </a:p>
          <a:p>
            <a:r>
              <a:rPr lang="en-US" sz="2400" b="1" dirty="0"/>
              <a:t>Children Act 2004 </a:t>
            </a:r>
            <a:r>
              <a:rPr lang="en-US" sz="2400" dirty="0"/>
              <a:t>strengthened the requirements for agencies to work together more closely in multidisciplinary teams          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64088" y="609329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(Cheminais2009: 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99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Policy and Legislative Influences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2492896"/>
            <a:ext cx="8178800" cy="2057400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Policy Drivers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Policies and Strategies for Wales</a:t>
            </a:r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2132856"/>
            <a:ext cx="2257501" cy="317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171958"/>
      </p:ext>
    </p:extLst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2348880"/>
            <a:ext cx="4398665" cy="276979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3528" y="260648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How do policy and legislation affect Multi-agency working?</a:t>
            </a:r>
          </a:p>
        </p:txBody>
      </p:sp>
    </p:spTree>
    <p:extLst>
      <p:ext uri="{BB962C8B-B14F-4D97-AF65-F5344CB8AC3E}">
        <p14:creationId xmlns:p14="http://schemas.microsoft.com/office/powerpoint/2010/main" val="2793687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39552" y="47667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What is a policy?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1740" y="2926685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What is legislation?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43608" y="139790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Policy is a plan or course of action, as of a government, political party or business intended to influence and determine decisions, actions and other matters.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99592" y="3789040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‘Laws, considered collectively’. </a:t>
            </a:r>
          </a:p>
          <a:p>
            <a:r>
              <a:rPr lang="en-GB" sz="2400" dirty="0"/>
              <a:t>‘The process of making or enacting laws’. (OED, no date)</a:t>
            </a:r>
          </a:p>
        </p:txBody>
      </p:sp>
    </p:spTree>
    <p:extLst>
      <p:ext uri="{BB962C8B-B14F-4D97-AF65-F5344CB8AC3E}">
        <p14:creationId xmlns:p14="http://schemas.microsoft.com/office/powerpoint/2010/main" val="280645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/>
              <a:t>Definition of a child in need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966738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A child shall be taken to be in need if—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9552" y="1416522"/>
            <a:ext cx="808558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(a) he is unlikely to achieve or maintain, or to have the  opportunity of achieving or maintaining, a reasonable standard of health or development without the provision for him of services by a local authority under this Part;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(b)his health or development is likely to be significantly impaired, or further impaired, without the provision for him of such services; or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(c)he is disabled,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and “family”, in relation to such a child, includes any person who has parental responsibility for the child and any other person with whom he has been living.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605937" y="615358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Children Act 1989 </a:t>
            </a:r>
            <a:r>
              <a:rPr lang="en-GB" b="1" i="1" dirty="0"/>
              <a:t>Section 17, 10 a-c</a:t>
            </a:r>
            <a:endParaRPr lang="en-GB" b="1" dirty="0"/>
          </a:p>
        </p:txBody>
      </p:sp>
      <p:pic>
        <p:nvPicPr>
          <p:cNvPr id="9" name="Picture 8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5922625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30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eaLnBrk="1" hangingPunct="1"/>
            <a:br>
              <a:rPr lang="en-US" altLang="en-US" sz="3500" dirty="0"/>
            </a:br>
            <a:r>
              <a:rPr lang="en-US" altLang="en-US" sz="3500" dirty="0"/>
              <a:t>The Children Act 1989</a:t>
            </a:r>
            <a:br>
              <a:rPr lang="en-US" altLang="en-US" sz="3500" dirty="0"/>
            </a:br>
            <a:endParaRPr lang="en-GB" altLang="en-US" sz="3500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6792"/>
            <a:ext cx="8424936" cy="5655156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Char char="•"/>
            </a:pPr>
            <a:r>
              <a:rPr lang="en-GB" altLang="en-US" dirty="0"/>
              <a:t>Made reference to agencies – local education authority, local housing authority, health authority – which could support the safeguarding role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dirty="0"/>
              <a:t>However was not a </a:t>
            </a:r>
            <a:r>
              <a:rPr lang="en-GB" altLang="en-US" u="sng" dirty="0"/>
              <a:t>duty</a:t>
            </a:r>
            <a:r>
              <a:rPr lang="en-GB" altLang="en-US" dirty="0"/>
              <a:t> and allowed agencies to prioritise the delivery of their own services</a:t>
            </a:r>
          </a:p>
          <a:p>
            <a:pPr eaLnBrk="1" hangingPunct="1"/>
            <a:endParaRPr lang="en-GB" altLang="en-US" dirty="0"/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sz="2000" dirty="0"/>
              <a:t>(Cronin &amp; Smith 2010: 101)</a:t>
            </a:r>
          </a:p>
        </p:txBody>
      </p:sp>
    </p:spTree>
    <p:extLst>
      <p:ext uri="{BB962C8B-B14F-4D97-AF65-F5344CB8AC3E}">
        <p14:creationId xmlns:p14="http://schemas.microsoft.com/office/powerpoint/2010/main" val="423657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980728"/>
            <a:ext cx="6408712" cy="45259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i="1" dirty="0"/>
              <a:t> </a:t>
            </a:r>
            <a:r>
              <a:rPr lang="en-GB" altLang="en-US" sz="2800" dirty="0"/>
              <a:t>The Audit Commission report </a:t>
            </a:r>
            <a:r>
              <a:rPr lang="en-GB" altLang="en-US" sz="2800" i="1" dirty="0"/>
              <a:t>Seen But Not Heard</a:t>
            </a:r>
            <a:r>
              <a:rPr lang="en-GB" altLang="en-US" sz="2800" dirty="0"/>
              <a:t> (1994) reviewed service delivery under the 1989 Act: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</a:pPr>
            <a:r>
              <a:rPr lang="en-GB" altLang="en-US" sz="2800" dirty="0"/>
              <a:t>Shift in balance from child protection to family support to promote children’s welfare more effectively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charset="0"/>
              <a:buChar char="•"/>
            </a:pPr>
            <a:r>
              <a:rPr lang="en-GB" altLang="en-US" sz="2800" dirty="0"/>
              <a:t>Recommended Children’s Service Plans produced jointly by social services, health and education </a:t>
            </a:r>
          </a:p>
          <a:p>
            <a:pPr algn="r"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en-GB" altLang="en-US" sz="2800" dirty="0"/>
              <a:t> (Cronin &amp; Smith 2010: 102-103)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Wingdings" pitchFamily="2" charset="2"/>
              <a:buNone/>
            </a:pPr>
            <a:endParaRPr lang="en-GB" altLang="en-US" sz="28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6256" y="1412776"/>
            <a:ext cx="1971873" cy="278273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1560" y="188640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Seen But Not Heard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11760" y="5506691"/>
            <a:ext cx="51845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Research Skills Note:</a:t>
            </a:r>
          </a:p>
          <a:p>
            <a:r>
              <a:rPr lang="en-GB" sz="2800" dirty="0"/>
              <a:t>What was the Audit Commission?</a:t>
            </a:r>
          </a:p>
        </p:txBody>
      </p:sp>
      <p:pic>
        <p:nvPicPr>
          <p:cNvPr id="8" name="Picture 7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5389949"/>
            <a:ext cx="1070849" cy="1070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062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700808"/>
            <a:ext cx="8229600" cy="3196952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Char char="•"/>
            </a:pPr>
            <a:r>
              <a:rPr lang="en-GB" altLang="en-US" dirty="0"/>
              <a:t>108 recommendations (in over 60 pages) highlighted a shift in thinking from ‘reaction’ to being ‘proactive’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dirty="0"/>
              <a:t>Early intervention strategies 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dirty="0"/>
              <a:t>Shift from </a:t>
            </a:r>
            <a:r>
              <a:rPr lang="en-GB" altLang="en-US" b="1" dirty="0">
                <a:solidFill>
                  <a:schemeClr val="hlink"/>
                </a:solidFill>
              </a:rPr>
              <a:t>child protection</a:t>
            </a:r>
            <a:r>
              <a:rPr lang="en-GB" altLang="en-US" b="1" dirty="0"/>
              <a:t> </a:t>
            </a:r>
            <a:r>
              <a:rPr lang="en-GB" altLang="en-US" dirty="0"/>
              <a:t>to </a:t>
            </a:r>
            <a:r>
              <a:rPr lang="en-GB" altLang="en-US" b="1" dirty="0">
                <a:solidFill>
                  <a:schemeClr val="hlink"/>
                </a:solidFill>
              </a:rPr>
              <a:t>safeguarding</a:t>
            </a:r>
            <a:r>
              <a:rPr lang="en-GB" altLang="en-US" dirty="0"/>
              <a:t> all children and young people</a:t>
            </a:r>
            <a:endParaRPr lang="en-GB" altLang="en-US" sz="20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FC7804A-7A1F-467B-BAA5-7B1C0785A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altLang="en-US" dirty="0"/>
              <a:t>The Laming Inquiry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FA6070-E675-4404-9E2E-91C30BF96A13}"/>
              </a:ext>
            </a:extLst>
          </p:cNvPr>
          <p:cNvSpPr txBox="1"/>
          <p:nvPr/>
        </p:nvSpPr>
        <p:spPr>
          <a:xfrm>
            <a:off x="5676807" y="5375156"/>
            <a:ext cx="3036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(Cronin &amp; Smith 2010: 107)</a:t>
            </a:r>
          </a:p>
        </p:txBody>
      </p:sp>
    </p:spTree>
    <p:extLst>
      <p:ext uri="{BB962C8B-B14F-4D97-AF65-F5344CB8AC3E}">
        <p14:creationId xmlns:p14="http://schemas.microsoft.com/office/powerpoint/2010/main" val="176678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Laming Inquiry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23928" y="1537628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Activity 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9592" y="206084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Read through Victoria’s Story in the Laming Enquiry Report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72415" y="3365992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Can you identify where there were errors in procedure and communication?</a:t>
            </a:r>
          </a:p>
        </p:txBody>
      </p:sp>
      <p:pic>
        <p:nvPicPr>
          <p:cNvPr id="8" name="Picture 7">
            <a:hlinkClick r:id="rId2"/>
            <a:extLst>
              <a:ext uri="{FF2B5EF4-FFF2-40B4-BE49-F238E27FC236}">
                <a16:creationId xmlns:a16="http://schemas.microsoft.com/office/drawing/2014/main" id="{E7D2554D-5573-4BCD-8B99-0453BAB093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9812" y="4517875"/>
            <a:ext cx="3744416" cy="206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9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14400" y="1964970"/>
            <a:ext cx="8229600" cy="3917032"/>
          </a:xfrm>
        </p:spPr>
        <p:txBody>
          <a:bodyPr/>
          <a:lstStyle/>
          <a:p>
            <a:r>
              <a:rPr lang="en-GB" altLang="en-US" dirty="0"/>
              <a:t>To improve information sharing</a:t>
            </a:r>
          </a:p>
          <a:p>
            <a:r>
              <a:rPr lang="en-GB" altLang="en-US" dirty="0"/>
              <a:t>Establishing a Common Assessment Framework</a:t>
            </a:r>
          </a:p>
          <a:p>
            <a:r>
              <a:rPr lang="en-GB" altLang="en-US" dirty="0"/>
              <a:t>Introducing a ‘lead professional’ system</a:t>
            </a:r>
          </a:p>
          <a:p>
            <a:r>
              <a:rPr lang="en-GB" altLang="en-US" dirty="0"/>
              <a:t>Establishing multi-disciplinary teams administering care ‘around the child’</a:t>
            </a:r>
          </a:p>
          <a:p>
            <a:r>
              <a:rPr lang="en-GB" altLang="en-US" dirty="0"/>
              <a:t>Co-location of services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940152" y="580526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UK Government, 2003</a:t>
            </a:r>
          </a:p>
        </p:txBody>
      </p:sp>
      <p:pic>
        <p:nvPicPr>
          <p:cNvPr id="8" name="Picture 7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2280" y="270295"/>
            <a:ext cx="1631971" cy="2294686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107D9B4B-BDBE-419A-9179-6592D51B6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6563072" cy="1143000"/>
          </a:xfrm>
        </p:spPr>
        <p:txBody>
          <a:bodyPr/>
          <a:lstStyle/>
          <a:p>
            <a:r>
              <a:rPr lang="en-GB" dirty="0"/>
              <a:t>Every Child Matters - 2003</a:t>
            </a:r>
          </a:p>
        </p:txBody>
      </p:sp>
    </p:spTree>
    <p:extLst>
      <p:ext uri="{BB962C8B-B14F-4D97-AF65-F5344CB8AC3E}">
        <p14:creationId xmlns:p14="http://schemas.microsoft.com/office/powerpoint/2010/main" val="2462358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45232" y="1474305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altLang="en-US" sz="3600" dirty="0"/>
              <a:t>Children Act 2004 focused on five areas: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Be healthy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Stay safe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Enjoy and achieve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Make a positive contribution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Achieve economic well-being </a:t>
            </a:r>
          </a:p>
          <a:p>
            <a:pPr>
              <a:buNone/>
            </a:pPr>
            <a:r>
              <a:rPr lang="en-GB" altLang="en-US" sz="3600" dirty="0"/>
              <a:t>Emphasised: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Greater recognition of children’s rights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Greater consultation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800" dirty="0"/>
              <a:t>Agencies working more closely together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860032" y="579472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/>
              <a:t>(Gasper, 2010:13)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290" y="114261"/>
            <a:ext cx="2703599" cy="137418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A90091F1-4497-4BD5-830F-7B45E92D4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67518"/>
            <a:ext cx="5410944" cy="1143000"/>
          </a:xfrm>
        </p:spPr>
        <p:txBody>
          <a:bodyPr/>
          <a:lstStyle/>
          <a:p>
            <a:r>
              <a:rPr lang="en-GB" dirty="0"/>
              <a:t>Children Act 2004</a:t>
            </a:r>
          </a:p>
        </p:txBody>
      </p:sp>
    </p:spTree>
    <p:extLst>
      <p:ext uri="{BB962C8B-B14F-4D97-AF65-F5344CB8AC3E}">
        <p14:creationId xmlns:p14="http://schemas.microsoft.com/office/powerpoint/2010/main" val="3814414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87031"/>
            <a:ext cx="8229600" cy="16847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b="1" dirty="0"/>
              <a:t>NAFWC12/07 - Safeguarding Children: Working Together Under the Children Act 2004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Working together to safeguard and promote the well-being of children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20272" y="3113020"/>
            <a:ext cx="566793" cy="5667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3165585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b="1" dirty="0"/>
              <a:t>Children and Families (Wales) Measure 2010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9572" y="3786186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Sets out duties for Local Authorities in relation to their Child Poverty Duty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Child poverty, play and participation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Child minding and day care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Integrated family support teams  </a:t>
            </a:r>
          </a:p>
          <a:p>
            <a:endParaRPr lang="en-GB" sz="2400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C44F585-7A83-43EC-9863-9716299F3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Context</a:t>
            </a:r>
          </a:p>
        </p:txBody>
      </p:sp>
    </p:spTree>
    <p:extLst>
      <p:ext uri="{BB962C8B-B14F-4D97-AF65-F5344CB8AC3E}">
        <p14:creationId xmlns:p14="http://schemas.microsoft.com/office/powerpoint/2010/main" val="90314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-34387"/>
            <a:ext cx="8928992" cy="1143000"/>
          </a:xfrm>
        </p:spPr>
        <p:txBody>
          <a:bodyPr>
            <a:noAutofit/>
          </a:bodyPr>
          <a:lstStyle/>
          <a:p>
            <a:r>
              <a:rPr lang="en-GB" sz="3600" dirty="0"/>
              <a:t>Working Together Under the Children Act 2004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732" y="908720"/>
            <a:ext cx="8928992" cy="1280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The Welsh Assembly Government has adopted Seven Core Aims through which it will work to ensure that all children and young people: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D3D0E8-46EF-4B62-B927-2BB57697CDA6}"/>
              </a:ext>
            </a:extLst>
          </p:cNvPr>
          <p:cNvSpPr txBox="1"/>
          <p:nvPr/>
        </p:nvSpPr>
        <p:spPr>
          <a:xfrm>
            <a:off x="1098071" y="2017440"/>
            <a:ext cx="80752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have a flying start in life;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have a comprehensive range of education and learning opportunities;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enjoy the best possible health and are free from abuse, victimisation and exploitation;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have access to play, leisure, sporting and cultural activities;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are listened to, treated with respect, and have their race and cultural identity recognised;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have a safe home and a community which supports physical and emotional wellbeing;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are not disadvantaged by poverty</a:t>
            </a:r>
          </a:p>
        </p:txBody>
      </p:sp>
    </p:spTree>
    <p:extLst>
      <p:ext uri="{BB962C8B-B14F-4D97-AF65-F5344CB8AC3E}">
        <p14:creationId xmlns:p14="http://schemas.microsoft.com/office/powerpoint/2010/main" val="286818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Welsh Context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69704" y="1186805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b="1" dirty="0"/>
              <a:t>Shared Purpose – Shared Delivery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696740"/>
            <a:ext cx="81472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Guidance published following the Children &amp; Families (Wales) Measure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Sets out how major agencies will work together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400" dirty="0"/>
              <a:t>Established a Single Integrated Plan which replaces: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5616" y="3266400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Community Strategy,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Children and Young People’s Plan,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Health, Social Care and Well-being Strategy,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Community Safety Partnership Plan 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1599" y="5373216"/>
            <a:ext cx="1119709" cy="11121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58587" y="5597540"/>
            <a:ext cx="3466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N.B. This also contains a summary of the relevant legislation in the area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4221" y="5864999"/>
            <a:ext cx="388411" cy="38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260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 build="p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340768"/>
            <a:ext cx="8229600" cy="4525963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400" dirty="0"/>
              <a:t>Welsh Context </a:t>
            </a:r>
          </a:p>
          <a:p>
            <a:pPr eaLnBrk="1" hangingPunct="1">
              <a:buFont typeface="Arial" charset="0"/>
              <a:buChar char="•"/>
            </a:pPr>
            <a:r>
              <a:rPr lang="en-US" altLang="en-US" sz="2400" dirty="0"/>
              <a:t>2011 – Wales becomes the first country in the UK to make the United Nation Convention on the Rights of the Child (UNCRC) part of its domestic law. (UNCRC first signed 1989)</a:t>
            </a:r>
          </a:p>
          <a:p>
            <a:pPr eaLnBrk="1" hangingPunct="1">
              <a:buFont typeface="Arial" charset="0"/>
              <a:buChar char="•"/>
            </a:pPr>
            <a:r>
              <a:rPr lang="en-US" altLang="en-US" sz="2400" dirty="0"/>
              <a:t>The basis for the strategy developed by the Welsh Assembly Government is inline with the United Nations Convention on the Rights of the Child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/>
              <a:t>2012 – Consultation closes on the </a:t>
            </a:r>
            <a:r>
              <a:rPr lang="en-GB" altLang="en-US" sz="2400" dirty="0" err="1"/>
              <a:t>WG’s</a:t>
            </a:r>
            <a:r>
              <a:rPr lang="en-GB" altLang="en-US" sz="2400" dirty="0"/>
              <a:t> Social Services (Wales) Bill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/>
              <a:t>2012 – The Protection of Freedom’s Act 2012 becomes law in the UK.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614DDA6-97FE-4AC6-8A54-29561CF8C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Welsh Context contd.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5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754</TotalTime>
  <Words>1202</Words>
  <Application>Microsoft Office PowerPoint</Application>
  <PresentationFormat>On-screen Show (4:3)</PresentationFormat>
  <Paragraphs>193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</vt:lpstr>
      <vt:lpstr>UWTSD PPT Template</vt:lpstr>
      <vt:lpstr>ECAY5001 Advocacy in Partnership: Multi-Agency Working – Theme  – Safeguarding and Data Protection</vt:lpstr>
      <vt:lpstr>PowerPoint Presentation</vt:lpstr>
      <vt:lpstr>Problems</vt:lpstr>
      <vt:lpstr>And more problems</vt:lpstr>
      <vt:lpstr>Policy and Legislative Influences</vt:lpstr>
      <vt:lpstr>PowerPoint Presentation</vt:lpstr>
      <vt:lpstr>PowerPoint Presentation</vt:lpstr>
      <vt:lpstr>Definition of a child in need</vt:lpstr>
      <vt:lpstr> The Children Act 1989 </vt:lpstr>
      <vt:lpstr>PowerPoint Presentation</vt:lpstr>
      <vt:lpstr>The Laming Inquiry </vt:lpstr>
      <vt:lpstr>Laming Inquiry </vt:lpstr>
      <vt:lpstr>Every Child Matters - 2003</vt:lpstr>
      <vt:lpstr>Children Act 2004</vt:lpstr>
      <vt:lpstr>Welsh Context</vt:lpstr>
      <vt:lpstr>Working Together Under the Children Act 2004</vt:lpstr>
      <vt:lpstr>PowerPoint Presentation</vt:lpstr>
      <vt:lpstr>Welsh Context contd.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72</cp:revision>
  <dcterms:created xsi:type="dcterms:W3CDTF">2016-09-29T11:33:04Z</dcterms:created>
  <dcterms:modified xsi:type="dcterms:W3CDTF">2019-10-21T11:45:44Z</dcterms:modified>
</cp:coreProperties>
</file>